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722" r:id="rId1"/>
    <p:sldMasterId id="2147483749" r:id="rId2"/>
  </p:sldMasterIdLst>
  <p:notesMasterIdLst>
    <p:notesMasterId r:id="rId34"/>
  </p:notesMasterIdLst>
  <p:sldIdLst>
    <p:sldId id="285" r:id="rId3"/>
    <p:sldId id="519" r:id="rId4"/>
    <p:sldId id="521" r:id="rId5"/>
    <p:sldId id="480" r:id="rId6"/>
    <p:sldId id="526" r:id="rId7"/>
    <p:sldId id="522" r:id="rId8"/>
    <p:sldId id="527" r:id="rId9"/>
    <p:sldId id="528" r:id="rId10"/>
    <p:sldId id="533" r:id="rId11"/>
    <p:sldId id="559" r:id="rId12"/>
    <p:sldId id="491" r:id="rId13"/>
    <p:sldId id="492" r:id="rId14"/>
    <p:sldId id="493" r:id="rId15"/>
    <p:sldId id="494" r:id="rId16"/>
    <p:sldId id="531" r:id="rId17"/>
    <p:sldId id="535" r:id="rId18"/>
    <p:sldId id="536" r:id="rId19"/>
    <p:sldId id="537" r:id="rId20"/>
    <p:sldId id="538" r:id="rId21"/>
    <p:sldId id="539" r:id="rId22"/>
    <p:sldId id="540" r:id="rId23"/>
    <p:sldId id="541" r:id="rId24"/>
    <p:sldId id="542" r:id="rId25"/>
    <p:sldId id="543" r:id="rId26"/>
    <p:sldId id="550" r:id="rId27"/>
    <p:sldId id="552" r:id="rId28"/>
    <p:sldId id="553" r:id="rId29"/>
    <p:sldId id="554" r:id="rId30"/>
    <p:sldId id="555" r:id="rId31"/>
    <p:sldId id="544" r:id="rId32"/>
    <p:sldId id="545" r:id="rId33"/>
  </p:sldIdLst>
  <p:sldSz cx="9144000" cy="5143500" type="screen16x9"/>
  <p:notesSz cx="6858000" cy="9144000"/>
  <p:embeddedFontLst>
    <p:embeddedFont>
      <p:font typeface="Minion Pro" panose="02040503050306020203" pitchFamily="18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4E7A45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7B0D57-628B-43E0-8F61-23B58E5E14E2}" v="390" dt="2021-04-21T06:20:54.1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22" autoAdjust="0"/>
  </p:normalViewPr>
  <p:slideViewPr>
    <p:cSldViewPr>
      <p:cViewPr varScale="1">
        <p:scale>
          <a:sx n="106" d="100"/>
          <a:sy n="106" d="100"/>
        </p:scale>
        <p:origin x="384" y="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2DBA6-4157-4909-AC62-56FEE7EDEBEB}" type="datetimeFigureOut">
              <a:rPr lang="hu-HU" smtClean="0"/>
              <a:t>2024. 05. 23.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0C1BA8-B2D8-419A-B088-894CC8AE23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8958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34C804-C1FC-45B0-8BAE-210525F805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9FE5D09-F5D4-45B2-86C4-F481084F59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0F4FE8A-C8C0-474E-8EF9-FE297913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5/23/2024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036738A-0BDD-4B6D-8C61-651EA0A3A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ED2B187-E95F-4D3F-955E-60B271A7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159092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5D45ABC-D80E-49A0-85AF-441FBFB47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A6CC7EA4-0CD3-4907-84DA-45E837420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0B76441-680D-4E87-9B9E-E0941415A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5/23/2024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FD9EEA8-70C8-4410-8B77-17BF1D9EA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5C0E78D-65A8-419D-8EFF-083D77E8A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225807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DEF98089-9480-4880-8C21-4E01345C25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D5025161-26CF-433D-9D1F-502883F92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D52980A-EE3C-4D58-9B6C-37E50DBC0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5/23/2024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C50DF0E-0F11-45D0-A0C1-2728CE00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F5D0292-B559-4BAC-B6F7-FEA01FD6B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303567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 hasCustomPrompt="1"/>
          </p:nvPr>
        </p:nvSpPr>
        <p:spPr>
          <a:xfrm>
            <a:off x="3851920" y="1203598"/>
            <a:ext cx="4606280" cy="201622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3000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 err="1"/>
              <a:t>lorem</a:t>
            </a:r>
            <a:r>
              <a:rPr lang="hu-HU" dirty="0"/>
              <a:t> </a:t>
            </a:r>
            <a:r>
              <a:rPr lang="hu-HU" dirty="0" err="1"/>
              <a:t>ipsum</a:t>
            </a:r>
            <a:r>
              <a:rPr lang="hu-HU" dirty="0"/>
              <a:t> </a:t>
            </a:r>
            <a:r>
              <a:rPr lang="hu-HU" dirty="0" err="1"/>
              <a:t>dolor</a:t>
            </a:r>
            <a:r>
              <a:rPr lang="hu-HU" dirty="0"/>
              <a:t/>
            </a:r>
            <a:br>
              <a:rPr lang="hu-HU" dirty="0"/>
            </a:br>
            <a:r>
              <a:rPr lang="hu-HU" dirty="0" err="1"/>
              <a:t>sit</a:t>
            </a:r>
            <a:r>
              <a:rPr lang="hu-HU" dirty="0"/>
              <a:t> </a:t>
            </a:r>
            <a:r>
              <a:rPr lang="hu-HU" dirty="0" err="1"/>
              <a:t>amet</a:t>
            </a:r>
            <a:r>
              <a:rPr lang="hu-HU" dirty="0"/>
              <a:t>, </a:t>
            </a:r>
            <a:r>
              <a:rPr lang="hu-HU" dirty="0" err="1"/>
              <a:t>consectetur</a:t>
            </a:r>
            <a:r>
              <a:rPr lang="hu-HU" dirty="0"/>
              <a:t/>
            </a:r>
            <a:br>
              <a:rPr lang="hu-HU" dirty="0"/>
            </a:br>
            <a:r>
              <a:rPr lang="hu-HU" dirty="0" err="1"/>
              <a:t>adipiscing</a:t>
            </a:r>
            <a:r>
              <a:rPr lang="hu-HU" dirty="0"/>
              <a:t> elit.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 hasCustomPrompt="1"/>
          </p:nvPr>
        </p:nvSpPr>
        <p:spPr>
          <a:xfrm>
            <a:off x="3851920" y="3363839"/>
            <a:ext cx="4608512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600" i="1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Alcím beírásához kattintson ide</a:t>
            </a:r>
          </a:p>
        </p:txBody>
      </p:sp>
      <p:sp>
        <p:nvSpPr>
          <p:cNvPr id="11" name="Szöveg helye 10"/>
          <p:cNvSpPr>
            <a:spLocks noGrp="1"/>
          </p:cNvSpPr>
          <p:nvPr>
            <p:ph type="body" sz="quarter" idx="10" hasCustomPrompt="1"/>
          </p:nvPr>
        </p:nvSpPr>
        <p:spPr>
          <a:xfrm>
            <a:off x="3851275" y="4084638"/>
            <a:ext cx="4608513" cy="2873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solidFill>
                  <a:srgbClr val="4E7A45"/>
                </a:solidFill>
              </a:defRPr>
            </a:lvl1pPr>
            <a:lvl2pPr algn="r">
              <a:defRPr sz="1300"/>
            </a:lvl2pPr>
            <a:lvl3pPr algn="r">
              <a:defRPr sz="1300"/>
            </a:lvl3pPr>
            <a:lvl4pPr algn="r">
              <a:defRPr sz="1300"/>
            </a:lvl4pPr>
            <a:lvl5pPr algn="r">
              <a:defRPr sz="1300"/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14" name="Szöveg helye 10"/>
          <p:cNvSpPr>
            <a:spLocks noGrp="1"/>
          </p:cNvSpPr>
          <p:nvPr>
            <p:ph type="body" sz="quarter" idx="11" hasCustomPrompt="1"/>
          </p:nvPr>
        </p:nvSpPr>
        <p:spPr>
          <a:xfrm>
            <a:off x="3851920" y="4371950"/>
            <a:ext cx="4608513" cy="2873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b="1" baseline="0">
                <a:solidFill>
                  <a:srgbClr val="4E7A45"/>
                </a:solidFill>
              </a:defRPr>
            </a:lvl1pPr>
            <a:lvl2pPr algn="r">
              <a:defRPr sz="1300"/>
            </a:lvl2pPr>
            <a:lvl3pPr algn="r">
              <a:defRPr sz="1300"/>
            </a:lvl3pPr>
            <a:lvl4pPr algn="r">
              <a:defRPr sz="1300"/>
            </a:lvl4pPr>
            <a:lvl5pPr algn="r">
              <a:defRPr sz="1300"/>
            </a:lvl5pPr>
          </a:lstStyle>
          <a:p>
            <a:pPr lvl="0"/>
            <a:r>
              <a:rPr lang="hu-HU" dirty="0"/>
              <a:t>Aktuális dátum</a:t>
            </a:r>
          </a:p>
        </p:txBody>
      </p:sp>
    </p:spTree>
    <p:extLst>
      <p:ext uri="{BB962C8B-B14F-4D97-AF65-F5344CB8AC3E}">
        <p14:creationId xmlns:p14="http://schemas.microsoft.com/office/powerpoint/2010/main" val="144048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71988E9-D920-46EE-8643-519221C1D5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A8A8698-CA53-4D50-8568-522CA1BFFF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7111689-6971-4FE2-B1D4-20E2612138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42C50-FE1E-49E2-808B-F20FB17F047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97282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7" name="Tartalom helye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9E2D40"/>
              </a:buClr>
              <a:buFont typeface="Wingdings" panose="05000000000000000000" pitchFamily="2" charset="2"/>
              <a:buNone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Wingdings" panose="05000000000000000000" pitchFamily="2" charset="2"/>
              <a:buChar char="§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Wingdings" panose="05000000000000000000" pitchFamily="2" charset="2"/>
              <a:buChar char="§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10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10025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7" name="Tartalom helye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9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41281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000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67472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Cím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4" name="Tartalom helye 2"/>
          <p:cNvSpPr>
            <a:spLocks noGrp="1"/>
          </p:cNvSpPr>
          <p:nvPr>
            <p:ph idx="14"/>
          </p:nvPr>
        </p:nvSpPr>
        <p:spPr>
          <a:xfrm>
            <a:off x="457200" y="1203598"/>
            <a:ext cx="3826768" cy="339447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5" name="Tartalom helye 2"/>
          <p:cNvSpPr>
            <a:spLocks noGrp="1"/>
          </p:cNvSpPr>
          <p:nvPr>
            <p:ph idx="15"/>
          </p:nvPr>
        </p:nvSpPr>
        <p:spPr>
          <a:xfrm>
            <a:off x="4788024" y="1203598"/>
            <a:ext cx="3826768" cy="339447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6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02108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Cím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4" name="Szöveg helye 2"/>
          <p:cNvSpPr>
            <a:spLocks noGrp="1"/>
          </p:cNvSpPr>
          <p:nvPr>
            <p:ph type="body" idx="14"/>
          </p:nvPr>
        </p:nvSpPr>
        <p:spPr>
          <a:xfrm>
            <a:off x="457200" y="1131590"/>
            <a:ext cx="382676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1">
                <a:solidFill>
                  <a:srgbClr val="4E7A4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17" name="Tartalom helye 2"/>
          <p:cNvSpPr>
            <a:spLocks noGrp="1"/>
          </p:cNvSpPr>
          <p:nvPr>
            <p:ph idx="15"/>
          </p:nvPr>
        </p:nvSpPr>
        <p:spPr>
          <a:xfrm>
            <a:off x="457200" y="1923678"/>
            <a:ext cx="3826768" cy="237626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9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21" name="Szöveg helye 2"/>
          <p:cNvSpPr>
            <a:spLocks noGrp="1"/>
          </p:cNvSpPr>
          <p:nvPr>
            <p:ph type="body" idx="17"/>
          </p:nvPr>
        </p:nvSpPr>
        <p:spPr>
          <a:xfrm>
            <a:off x="4788024" y="1131590"/>
            <a:ext cx="382676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1">
                <a:solidFill>
                  <a:srgbClr val="4E7A4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10" name="Tartalom helye 2"/>
          <p:cNvSpPr>
            <a:spLocks noGrp="1"/>
          </p:cNvSpPr>
          <p:nvPr>
            <p:ph idx="18"/>
          </p:nvPr>
        </p:nvSpPr>
        <p:spPr>
          <a:xfrm>
            <a:off x="4788024" y="1923678"/>
            <a:ext cx="3826768" cy="237626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2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99326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Szöveg helye 2"/>
          <p:cNvSpPr>
            <a:spLocks noGrp="1"/>
          </p:cNvSpPr>
          <p:nvPr>
            <p:ph type="body" idx="14"/>
          </p:nvPr>
        </p:nvSpPr>
        <p:spPr>
          <a:xfrm>
            <a:off x="467544" y="339502"/>
            <a:ext cx="3096344" cy="47982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 i="1">
                <a:solidFill>
                  <a:srgbClr val="4E7A4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11" name="Tartalom helye 2"/>
          <p:cNvSpPr>
            <a:spLocks noGrp="1"/>
          </p:cNvSpPr>
          <p:nvPr>
            <p:ph idx="15"/>
          </p:nvPr>
        </p:nvSpPr>
        <p:spPr>
          <a:xfrm>
            <a:off x="467544" y="987574"/>
            <a:ext cx="3096344" cy="374441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Clr>
                <a:srgbClr val="9E2D40"/>
              </a:buClr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Wingdings" panose="05000000000000000000" pitchFamily="2" charset="2"/>
              <a:buChar char="§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Wingdings" panose="05000000000000000000" pitchFamily="2" charset="2"/>
              <a:buChar char="§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Wingdings" panose="05000000000000000000" pitchFamily="2" charset="2"/>
              <a:buChar char="§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15" name="Tartalom helye 2"/>
          <p:cNvSpPr>
            <a:spLocks noGrp="1"/>
          </p:cNvSpPr>
          <p:nvPr>
            <p:ph idx="16"/>
          </p:nvPr>
        </p:nvSpPr>
        <p:spPr>
          <a:xfrm>
            <a:off x="3923928" y="339502"/>
            <a:ext cx="4752528" cy="439248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6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8839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28F68EE-14C9-48A2-AD68-9437B8278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E9DACB9-6E92-4D83-8865-C5C8B8CF8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FD59774-5201-4EBF-A55B-4B5FA81AD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5/23/2024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B7B5421-6B45-48BA-A3D1-60AA5CD4A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0573E38-36BD-4501-9DB0-2BE511F38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B81218A-8D1B-404E-AE21-9D38ECE9B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939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Cím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cap="small" baseline="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1" name="Tartalom helye 2"/>
          <p:cNvSpPr>
            <a:spLocks noGrp="1"/>
          </p:cNvSpPr>
          <p:nvPr>
            <p:ph idx="16"/>
          </p:nvPr>
        </p:nvSpPr>
        <p:spPr>
          <a:xfrm rot="5400000">
            <a:off x="2843808" y="-1172666"/>
            <a:ext cx="3456384" cy="820891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2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7070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Függőleges cím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>
            <a:lvl1pPr>
              <a:defRPr b="1" cap="small" baseline="0">
                <a:solidFill>
                  <a:srgbClr val="4E7A45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0" name="Tartalom helye 2"/>
          <p:cNvSpPr>
            <a:spLocks noGrp="1"/>
          </p:cNvSpPr>
          <p:nvPr>
            <p:ph idx="16"/>
          </p:nvPr>
        </p:nvSpPr>
        <p:spPr>
          <a:xfrm rot="5400000">
            <a:off x="1223628" y="-560598"/>
            <a:ext cx="4464496" cy="597666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9E2D40"/>
              </a:buClr>
              <a:buFont typeface="Minion Pro" pitchFamily="18" charset="0"/>
              <a:buChar char="‒"/>
              <a:defRPr sz="24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9E2D40"/>
              </a:buClr>
              <a:buSzPct val="85000"/>
              <a:buFont typeface="Minion Pro" pitchFamily="18" charset="0"/>
              <a:buChar char="‒"/>
              <a:defRPr sz="22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2pPr>
            <a:lvl3pPr marL="1143000" indent="-228600">
              <a:buClr>
                <a:srgbClr val="9E2D40"/>
              </a:buClr>
              <a:buSzPct val="85000"/>
              <a:buFont typeface="Minion Pro" pitchFamily="18" charset="0"/>
              <a:buChar char="‒"/>
              <a:defRPr sz="20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3pPr>
            <a:lvl4pPr marL="16002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800" i="1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4pPr>
            <a:lvl5pPr marL="2057400" indent="-228600">
              <a:buClr>
                <a:srgbClr val="9E402D"/>
              </a:buClr>
              <a:buSzPct val="85000"/>
              <a:buFont typeface="Minion Pro" pitchFamily="18" charset="0"/>
              <a:buChar char="‒"/>
              <a:defRPr sz="1600">
                <a:solidFill>
                  <a:srgbClr val="4E7A45"/>
                </a:solidFill>
                <a:latin typeface="Minion Pro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1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894420" y="4912030"/>
            <a:ext cx="3854044" cy="180000"/>
          </a:xfrm>
          <a:prstGeom prst="rect">
            <a:avLst/>
          </a:prstGeom>
        </p:spPr>
        <p:txBody>
          <a:bodyPr/>
          <a:lstStyle>
            <a:lvl1pPr algn="r">
              <a:defRPr sz="900" b="0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12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748464" y="4912038"/>
            <a:ext cx="432048" cy="252000"/>
          </a:xfrm>
          <a:prstGeom prst="rect">
            <a:avLst/>
          </a:prstGeom>
        </p:spPr>
        <p:txBody>
          <a:bodyPr/>
          <a:lstStyle>
            <a:lvl1pPr>
              <a:defRPr sz="900" b="1" i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36250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5/23/2024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006678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F593F742-7485-4096-8670-ED45F2FFCB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060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905779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405108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3028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014499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63B9-DB44-4D02-B3B1-FE28553E862D}" type="slidenum">
              <a:rPr lang="hu-HU" altLang="en-US" smtClean="0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7693854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849477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8C3486-FAAB-481C-A78A-D9594F69C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F15F717-D901-489B-A78A-4B9165DAF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3428810-D060-4276-BF2A-0D4D1F8BB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5/23/2024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7F7A290-D5F0-4135-B298-30D1E503C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1F7A757-BF90-40AF-9438-9CA23F361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279876"/>
      </p:ext>
    </p:extLst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B1B757BB-3970-41DE-BF8B-A4F2F64C6E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579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106308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317179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9094446-0064-4CCB-99D8-DA3692C06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C29777E-E747-4F8C-972D-3DC556FF31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317B694-BEF7-4A7F-93B4-4A7A9088D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BDE57A7-B3CB-46F8-9230-B9908C17F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5/23/2024</a:t>
            </a:fld>
            <a:endParaRPr lang="en-US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66B4602-2255-45F2-9870-2F4F17472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092CC34-2265-4534-9386-9B41EA1B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388545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3F6E771-EB1C-4EB2-ACD8-E19D8E11B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BD80C44-6375-41EF-9476-32A10B939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5775185B-EFAA-4A7D-B893-6DE0587DC5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304AC80-7D95-4EBC-918F-C504519BCF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3E573D8D-E2B8-452D-92C8-3227D7F534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9E4BF9D6-ACFA-48D2-B292-7425A3C2D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5/23/2024</a:t>
            </a:fld>
            <a:endParaRPr lang="en-US" dirty="0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EC8FC66A-85AA-47AF-98D5-27DB6321E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FC41C46F-9295-4BB3-9608-BEC38208F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625264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C2CFE0-32E6-4B0B-8FE3-A19AB1FBC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463DDE91-17A1-438A-963E-DCF1BE3C0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5/23/2024</a:t>
            </a:fld>
            <a:endParaRPr lang="en-US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E2553AB-A4C2-49DC-AC56-175AE18D5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C2FA76D-D1F0-40FE-8A29-593540C22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347806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EDEBA3E2-8C5A-4D35-947C-59C048E9B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C992B8F7-EFF5-429A-8CBD-07CCEA5C2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AA9BFB5-E0F3-4499-8B93-C2A778B03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63B9-DB44-4D02-B3B1-FE28553E862D}" type="slidenum">
              <a:rPr lang="hu-HU" altLang="en-US" smtClean="0"/>
              <a:pPr/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238650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E334671-B571-4846-92A0-2C01CD7B1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C6FC4EF-459C-4481-ACD7-90DE4E799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2D98EAE-BD14-44DE-9E0D-B44B03225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78493C1-2B6D-4CCF-B22B-80E6AC17E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5/23/2024</a:t>
            </a:fld>
            <a:endParaRPr lang="en-US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D05E174-A038-4E4C-BAC6-22A262F17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3FD5F49-756E-4545-B74B-6CF8725DD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223641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C27915F-6DF8-4EB8-A315-2216E04E9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D14DB2BC-59BD-4E84-A4DA-D06CB3C066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307D9B6-EC0B-4A92-8126-50352BCBC8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8D9C356-4AF2-4B61-ADB3-CAC7EDA31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5/23/2024</a:t>
            </a:fld>
            <a:endParaRPr lang="en-US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0E80AFE-AC63-4800-82F2-E09EE2578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EBCDFF9-721C-4E1C-8278-0DDAB9C20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5F3413E-B001-4595-AD68-E0F90F550A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68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594CF95F-40C4-4ADD-9D23-E06A17598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981AAE2-2264-45D0-9745-28BB23F44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40F023F-BD49-49C7-9C53-A08B49D6D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5/23/2024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07ED3CF-4EB0-478A-8AFA-6E2EAEEA9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E880387-A374-475B-814A-9C924465D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965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671" r:id="rId14"/>
    <p:sldLayoutId id="2147483664" r:id="rId15"/>
    <p:sldLayoutId id="2147483666" r:id="rId16"/>
    <p:sldLayoutId id="2147483652" r:id="rId17"/>
    <p:sldLayoutId id="2147483665" r:id="rId18"/>
    <p:sldLayoutId id="2147483667" r:id="rId19"/>
    <p:sldLayoutId id="2147483658" r:id="rId20"/>
    <p:sldLayoutId id="2147483659" r:id="rId2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5/23/2024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71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9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Surveying II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851920" y="2931790"/>
            <a:ext cx="4608512" cy="1008113"/>
          </a:xfrm>
        </p:spPr>
        <p:txBody>
          <a:bodyPr>
            <a:normAutofit/>
          </a:bodyPr>
          <a:lstStyle/>
          <a:p>
            <a:r>
              <a:rPr lang="en-GB" dirty="0"/>
              <a:t>Surveying building interiors</a:t>
            </a:r>
            <a:r>
              <a:rPr lang="en-GB" dirty="0" smtClean="0"/>
              <a:t>.</a:t>
            </a:r>
            <a:endParaRPr lang="hu-HU" dirty="0" smtClean="0"/>
          </a:p>
          <a:p>
            <a:r>
              <a:rPr lang="hu-HU" dirty="0" smtClean="0"/>
              <a:t>Property boundary changes.</a:t>
            </a:r>
          </a:p>
          <a:p>
            <a:r>
              <a:rPr lang="hu-HU" dirty="0" smtClean="0"/>
              <a:t>Facade plan.</a:t>
            </a:r>
          </a:p>
          <a:p>
            <a:endParaRPr lang="en-GB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Dr.</a:t>
            </a:r>
            <a:r>
              <a:rPr lang="en-GB" dirty="0"/>
              <a:t> Lóránt Földváry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23</a:t>
            </a:r>
            <a:r>
              <a:rPr lang="en-GB" smtClean="0"/>
              <a:t> </a:t>
            </a:r>
            <a:r>
              <a:rPr lang="en-GB" dirty="0"/>
              <a:t>May</a:t>
            </a:r>
            <a:r>
              <a:rPr lang="en-GB"/>
              <a:t>, </a:t>
            </a:r>
            <a:r>
              <a:rPr lang="en-GB" smtClean="0"/>
              <a:t>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806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Surveying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plan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, site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plan</a:t>
            </a:r>
            <a:endParaRPr lang="hu-HU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31BD10F-6A97-484E-AAC3-C2814F363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8191822" cy="32635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It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should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contain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:</a:t>
            </a:r>
          </a:p>
          <a:p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walls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,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door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frames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 and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window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cases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,</a:t>
            </a:r>
          </a:p>
          <a:p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sizes</a:t>
            </a:r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(</a:t>
            </a:r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in both di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mens</a:t>
            </a:r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ions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)</a:t>
            </a:r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 of room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s</a:t>
            </a:r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,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their</a:t>
            </a:r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 function, floor area and floor covering material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,</a:t>
            </a:r>
          </a:p>
          <a:p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built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-in (fix)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equipments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,</a:t>
            </a:r>
          </a:p>
          <a:p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the width, height and position of internal and frontal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doors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 and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windows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,</a:t>
            </a:r>
            <a:endParaRPr lang="en-US" dirty="0">
              <a:solidFill>
                <a:srgbClr val="4E7A45"/>
              </a:solidFill>
              <a:latin typeface="Minion Pro" panose="02040503050201020203" charset="0"/>
            </a:endParaRPr>
          </a:p>
          <a:p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the height above floor level of the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window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stool</a:t>
            </a:r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,</a:t>
            </a:r>
          </a:p>
          <a:p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the height of the floor level 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(</a:t>
            </a:r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in 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local</a:t>
            </a:r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 height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system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)</a:t>
            </a:r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, </a:t>
            </a:r>
          </a:p>
          <a:p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 the ceiling height of the rooms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, etc.</a:t>
            </a:r>
          </a:p>
          <a:p>
            <a:endParaRPr lang="hu-HU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10</a:t>
            </a:fld>
            <a:endParaRPr lang="hu-HU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8BECA64F-EB6F-46DC-97B5-A67B75FFBCF0}"/>
              </a:ext>
            </a:extLst>
          </p:cNvPr>
          <p:cNvSpPr txBox="1"/>
          <p:nvPr/>
        </p:nvSpPr>
        <p:spPr>
          <a:xfrm>
            <a:off x="899592" y="865347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rgbClr val="4E7A45"/>
                </a:solidFill>
                <a:latin typeface="Minion Pro" panose="02040503050201020203" charset="0"/>
              </a:rPr>
              <a:t>should</a:t>
            </a:r>
            <a:r>
              <a:rPr lang="hu-HU" b="1" dirty="0">
                <a:solidFill>
                  <a:srgbClr val="4E7A45"/>
                </a:solidFill>
                <a:latin typeface="Minion Pro" panose="02040503050201020203" charset="0"/>
              </a:rPr>
              <a:t> be </a:t>
            </a:r>
            <a:r>
              <a:rPr lang="hu-HU" b="1" dirty="0" err="1">
                <a:solidFill>
                  <a:srgbClr val="4E7A45"/>
                </a:solidFill>
                <a:latin typeface="Minion Pro" panose="02040503050201020203" charset="0"/>
              </a:rPr>
              <a:t>drawn</a:t>
            </a:r>
            <a:r>
              <a:rPr lang="hu-HU" b="1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dirty="0" err="1">
                <a:solidFill>
                  <a:srgbClr val="4E7A45"/>
                </a:solidFill>
                <a:latin typeface="Minion Pro" panose="02040503050201020203" charset="0"/>
              </a:rPr>
              <a:t>to</a:t>
            </a:r>
            <a:r>
              <a:rPr lang="hu-HU" b="1" dirty="0">
                <a:solidFill>
                  <a:srgbClr val="4E7A45"/>
                </a:solidFill>
                <a:latin typeface="Minion Pro" panose="02040503050201020203" charset="0"/>
              </a:rPr>
              <a:t> a </a:t>
            </a:r>
            <a:r>
              <a:rPr lang="hu-HU" b="1" dirty="0" err="1">
                <a:solidFill>
                  <a:srgbClr val="4E7A45"/>
                </a:solidFill>
                <a:latin typeface="Minion Pro" panose="02040503050201020203" charset="0"/>
              </a:rPr>
              <a:t>scale</a:t>
            </a:r>
            <a:r>
              <a:rPr lang="hu-HU" b="1" dirty="0">
                <a:solidFill>
                  <a:srgbClr val="4E7A45"/>
                </a:solidFill>
                <a:latin typeface="Minion Pro" panose="02040503050201020203" charset="0"/>
              </a:rPr>
              <a:t> of 1:100 </a:t>
            </a:r>
            <a:r>
              <a:rPr lang="hu-HU" b="1" dirty="0" err="1">
                <a:solidFill>
                  <a:srgbClr val="4E7A45"/>
                </a:solidFill>
                <a:latin typeface="Minion Pro" panose="02040503050201020203" charset="0"/>
              </a:rPr>
              <a:t>or</a:t>
            </a:r>
            <a:r>
              <a:rPr lang="hu-HU" b="1" dirty="0">
                <a:solidFill>
                  <a:srgbClr val="4E7A45"/>
                </a:solidFill>
                <a:latin typeface="Minion Pro" panose="02040503050201020203" charset="0"/>
              </a:rPr>
              <a:t> 1:50.</a:t>
            </a:r>
          </a:p>
        </p:txBody>
      </p:sp>
    </p:spTree>
    <p:extLst>
      <p:ext uri="{BB962C8B-B14F-4D97-AF65-F5344CB8AC3E}">
        <p14:creationId xmlns:p14="http://schemas.microsoft.com/office/powerpoint/2010/main" val="181003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14_EP_MÉRÉSI_VÁZLAT_39686-4">
            <a:extLst>
              <a:ext uri="{FF2B5EF4-FFF2-40B4-BE49-F238E27FC236}">
                <a16:creationId xmlns:a16="http://schemas.microsoft.com/office/drawing/2014/main" id="{C241F4A7-6EB1-4C62-9D4B-ABD447978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" t="15337" r="5540" b="23291"/>
          <a:stretch>
            <a:fillRect/>
          </a:stretch>
        </p:blipFill>
        <p:spPr bwMode="auto">
          <a:xfrm>
            <a:off x="1403648" y="-10716"/>
            <a:ext cx="5347097" cy="5164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>
            <a:extLst>
              <a:ext uri="{FF2B5EF4-FFF2-40B4-BE49-F238E27FC236}">
                <a16:creationId xmlns:a16="http://schemas.microsoft.com/office/drawing/2014/main" id="{027BF7E9-B5E5-4B94-89E4-C3254176C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7981" y="141685"/>
            <a:ext cx="1295400" cy="43219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350"/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8A28615C-8C68-4F74-A361-DC3343873784}"/>
              </a:ext>
            </a:extLst>
          </p:cNvPr>
          <p:cNvSpPr txBox="1">
            <a:spLocks/>
          </p:cNvSpPr>
          <p:nvPr/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vert270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Property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boundary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map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14_EP_VÁZRAJZ_39686-4">
            <a:extLst>
              <a:ext uri="{FF2B5EF4-FFF2-40B4-BE49-F238E27FC236}">
                <a16:creationId xmlns:a16="http://schemas.microsoft.com/office/drawing/2014/main" id="{6FD28A74-733C-4A1E-942F-DB921927C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470"/>
            <a:ext cx="3259029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5">
            <a:extLst>
              <a:ext uri="{FF2B5EF4-FFF2-40B4-BE49-F238E27FC236}">
                <a16:creationId xmlns:a16="http://schemas.microsoft.com/office/drawing/2014/main" id="{F21E9759-135C-4692-BA88-2BE103E14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7983"/>
            <a:ext cx="1296591" cy="46553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350"/>
          </a:p>
        </p:txBody>
      </p:sp>
      <p:graphicFrame>
        <p:nvGraphicFramePr>
          <p:cNvPr id="4" name="Objektum 3">
            <a:extLst>
              <a:ext uri="{FF2B5EF4-FFF2-40B4-BE49-F238E27FC236}">
                <a16:creationId xmlns:a16="http://schemas.microsoft.com/office/drawing/2014/main" id="{23E489CA-80C1-4474-80C7-75F3359C52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0794636"/>
              </p:ext>
            </p:extLst>
          </p:nvPr>
        </p:nvGraphicFramePr>
        <p:xfrm>
          <a:off x="3597856" y="79633"/>
          <a:ext cx="3435262" cy="4580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Acrobat Document" r:id="rId4" imgW="9875283" imgH="13167360" progId="AcroExch.Document.DC">
                  <p:embed/>
                </p:oleObj>
              </mc:Choice>
              <mc:Fallback>
                <p:oleObj name="Acrobat Document" r:id="rId4" imgW="9875283" imgH="1316736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97856" y="79633"/>
                        <a:ext cx="3435262" cy="45803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ím 1">
            <a:extLst>
              <a:ext uri="{FF2B5EF4-FFF2-40B4-BE49-F238E27FC236}">
                <a16:creationId xmlns:a16="http://schemas.microsoft.com/office/drawing/2014/main" id="{D3527802-F150-4830-B971-48F8C94E7DB1}"/>
              </a:ext>
            </a:extLst>
          </p:cNvPr>
          <p:cNvSpPr txBox="1">
            <a:spLocks/>
          </p:cNvSpPr>
          <p:nvPr/>
        </p:nvSpPr>
        <p:spPr>
          <a:xfrm>
            <a:off x="6948264" y="271338"/>
            <a:ext cx="2057400" cy="4388644"/>
          </a:xfrm>
          <a:prstGeom prst="rect">
            <a:avLst/>
          </a:prstGeom>
        </p:spPr>
        <p:txBody>
          <a:bodyPr vert="vert270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Property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boundary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changes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(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lot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split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14_EP_VÁZRAJZ_39686-4">
            <a:extLst>
              <a:ext uri="{FF2B5EF4-FFF2-40B4-BE49-F238E27FC236}">
                <a16:creationId xmlns:a16="http://schemas.microsoft.com/office/drawing/2014/main" id="{4C62AFD3-3AF6-473B-9612-67013830E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7" t="17453" r="25793" b="43704"/>
          <a:stretch>
            <a:fillRect/>
          </a:stretch>
        </p:blipFill>
        <p:spPr bwMode="auto">
          <a:xfrm>
            <a:off x="2087167" y="141685"/>
            <a:ext cx="5022056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>
            <a:extLst>
              <a:ext uri="{FF2B5EF4-FFF2-40B4-BE49-F238E27FC236}">
                <a16:creationId xmlns:a16="http://schemas.microsoft.com/office/drawing/2014/main" id="{AEE7F695-79F5-42A5-837E-1BCBCCF0B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906" y="0"/>
            <a:ext cx="1296591" cy="46553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35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14_EP_VÁZRAJZ_39686-4">
            <a:extLst>
              <a:ext uri="{FF2B5EF4-FFF2-40B4-BE49-F238E27FC236}">
                <a16:creationId xmlns:a16="http://schemas.microsoft.com/office/drawing/2014/main" id="{70D421F9-323C-40E2-8033-02F166E34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96" r="4976" b="3796"/>
          <a:stretch>
            <a:fillRect/>
          </a:stretch>
        </p:blipFill>
        <p:spPr bwMode="auto">
          <a:xfrm>
            <a:off x="1143000" y="627460"/>
            <a:ext cx="6858000" cy="4073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>
            <a:extLst>
              <a:ext uri="{FF2B5EF4-FFF2-40B4-BE49-F238E27FC236}">
                <a16:creationId xmlns:a16="http://schemas.microsoft.com/office/drawing/2014/main" id="{00D64D8B-45F2-4215-8A51-C4E23E46F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906" y="0"/>
            <a:ext cx="1296591" cy="46553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35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Facade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plan</a:t>
            </a:r>
            <a:endParaRPr lang="hu-HU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31BD10F-6A97-484E-AAC3-C2814F363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In order to preserve (archive) the townscape, a fa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c</a:t>
            </a:r>
            <a:r>
              <a:rPr lang="en-US" dirty="0" err="1">
                <a:solidFill>
                  <a:srgbClr val="4E7A45"/>
                </a:solidFill>
                <a:latin typeface="Minion Pro" panose="02040503050201020203" charset="0"/>
              </a:rPr>
              <a:t>ade</a:t>
            </a:r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 drawing of the building should be made. </a:t>
            </a:r>
          </a:p>
          <a:p>
            <a:endParaRPr lang="en-US" dirty="0">
              <a:solidFill>
                <a:srgbClr val="4E7A45"/>
              </a:solidFill>
              <a:latin typeface="Minion Pro" panose="02040503050201020203" charset="0"/>
            </a:endParaRPr>
          </a:p>
          <a:p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Geodetic methods (e.g. 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3D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intersection</a:t>
            </a:r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)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can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 be</a:t>
            </a:r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 used to survey flat and s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imple</a:t>
            </a:r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 facades. </a:t>
            </a:r>
            <a:endParaRPr lang="hu-HU" dirty="0">
              <a:solidFill>
                <a:srgbClr val="4E7A45"/>
              </a:solidFill>
              <a:latin typeface="Minion Pro" panose="02040503050201020203" charset="0"/>
            </a:endParaRPr>
          </a:p>
          <a:p>
            <a:endParaRPr lang="hu-HU" dirty="0">
              <a:solidFill>
                <a:srgbClr val="4E7A45"/>
              </a:solidFill>
              <a:latin typeface="Minion Pro" panose="02040503050201020203" charset="0"/>
            </a:endParaRPr>
          </a:p>
          <a:p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Close-range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photogrammetry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can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 be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used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for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complex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facades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.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15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5238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55D39ED8-CD97-48F4-AEA7-C63506DF58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6140573"/>
              </p:ext>
            </p:extLst>
          </p:nvPr>
        </p:nvGraphicFramePr>
        <p:xfrm>
          <a:off x="1069282" y="273844"/>
          <a:ext cx="6508648" cy="459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Acrobat Document" r:id="rId3" imgW="8020050" imgH="5667375" progId="AcroExch.Document.DC">
                  <p:embed/>
                </p:oleObj>
              </mc:Choice>
              <mc:Fallback>
                <p:oleObj name="Acrobat Document" r:id="rId3" imgW="8020050" imgH="5667375" progId="AcroExch.Document.DC">
                  <p:embed/>
                  <p:pic>
                    <p:nvPicPr>
                      <p:cNvPr id="8" name="Object 3">
                        <a:extLst>
                          <a:ext uri="{FF2B5EF4-FFF2-40B4-BE49-F238E27FC236}">
                            <a16:creationId xmlns:a16="http://schemas.microsoft.com/office/drawing/2014/main" id="{55D39ED8-CD97-48F4-AEA7-C63506DF58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9282" y="273844"/>
                        <a:ext cx="6508648" cy="4595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Surveying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plan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, western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facade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/>
            </a:r>
            <a:b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</a:br>
            <a:endParaRPr lang="hu-HU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16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6546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426D812A-7FA3-433E-8B1F-9DEA384FC1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1760794"/>
              </p:ext>
            </p:extLst>
          </p:nvPr>
        </p:nvGraphicFramePr>
        <p:xfrm>
          <a:off x="1364309" y="374031"/>
          <a:ext cx="6415381" cy="4530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Acrobat Document" r:id="rId3" imgW="8020050" imgH="5667375" progId="AcroExch.Document.DC">
                  <p:embed/>
                </p:oleObj>
              </mc:Choice>
              <mc:Fallback>
                <p:oleObj name="Acrobat Document" r:id="rId3" imgW="8020050" imgH="5667375" progId="AcroExch.Document.DC">
                  <p:embed/>
                  <p:pic>
                    <p:nvPicPr>
                      <p:cNvPr id="6" name="Object 3">
                        <a:extLst>
                          <a:ext uri="{FF2B5EF4-FFF2-40B4-BE49-F238E27FC236}">
                            <a16:creationId xmlns:a16="http://schemas.microsoft.com/office/drawing/2014/main" id="{426D812A-7FA3-433E-8B1F-9DEA384FC12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4309" y="374031"/>
                        <a:ext cx="6415381" cy="45301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Surveying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plan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,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eastern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facade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/>
            </a:r>
            <a:b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</a:br>
            <a:endParaRPr lang="hu-HU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17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8189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(Terrestrial) Close-range photogrammetry </a:t>
            </a:r>
            <a:b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</a:br>
            <a:endParaRPr lang="en-GB" b="1" cap="small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31BD10F-6A97-484E-AAC3-C2814F363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9992" y="1131590"/>
            <a:ext cx="4464496" cy="3263504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4E7A45"/>
                </a:solidFill>
                <a:latin typeface="Minion Pro" panose="02040503050201020203" charset="0"/>
              </a:rPr>
              <a:t>Monumental buildings usually have very complex facades. For the survey of such buildings, the terrestrial photogrammetry method is recommended. </a:t>
            </a:r>
          </a:p>
          <a:p>
            <a:r>
              <a:rPr lang="en-GB" dirty="0">
                <a:solidFill>
                  <a:srgbClr val="4E7A45"/>
                </a:solidFill>
                <a:latin typeface="Minion Pro" panose="02040503050201020203" charset="0"/>
              </a:rPr>
              <a:t>A photogrammetric survey of the building is carried out using cameras (traditionally mounted on a measuring stand, and set up at a known point relative to the building). </a:t>
            </a:r>
          </a:p>
          <a:p>
            <a:endParaRPr lang="en-GB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18</a:t>
            </a:fld>
            <a:endParaRPr lang="hu-HU" dirty="0"/>
          </a:p>
        </p:txBody>
      </p:sp>
      <p:pic>
        <p:nvPicPr>
          <p:cNvPr id="7" name="Ábra 6">
            <a:extLst>
              <a:ext uri="{FF2B5EF4-FFF2-40B4-BE49-F238E27FC236}">
                <a16:creationId xmlns:a16="http://schemas.microsoft.com/office/drawing/2014/main" id="{DA41385C-7402-4380-932A-BB1D0EB38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5536" y="1131590"/>
            <a:ext cx="3684857" cy="322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9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(Terrestrial) Close-range photogrammetry </a:t>
            </a:r>
            <a:b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</a:br>
            <a:endParaRPr lang="en-GB" b="1" cap="small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31BD10F-6A97-484E-AAC3-C2814F363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5976" y="1203598"/>
            <a:ext cx="4519414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>
                <a:solidFill>
                  <a:srgbClr val="4E7A45"/>
                </a:solidFill>
                <a:latin typeface="Minion Pro" panose="02040503050201020203" charset="0"/>
              </a:rPr>
              <a:t>As a result of processing the photographs, geodetic coordinates of the points of interest (points of the building) can be determined </a:t>
            </a:r>
          </a:p>
          <a:p>
            <a:pPr lvl="1">
              <a:buFontTx/>
              <a:buChar char="-"/>
            </a:pPr>
            <a:r>
              <a:rPr lang="en-GB">
                <a:solidFill>
                  <a:srgbClr val="4E7A45"/>
                </a:solidFill>
                <a:latin typeface="Minion Pro" panose="02040503050201020203" charset="0"/>
              </a:rPr>
              <a:t>from the measurements made on the photographs (in pixel coordinates), </a:t>
            </a:r>
          </a:p>
          <a:p>
            <a:pPr lvl="1">
              <a:buFontTx/>
              <a:buChar char="-"/>
            </a:pPr>
            <a:r>
              <a:rPr lang="en-GB">
                <a:solidFill>
                  <a:srgbClr val="4E7A45"/>
                </a:solidFill>
                <a:latin typeface="Minion Pro" panose="02040503050201020203" charset="0"/>
              </a:rPr>
              <a:t>and the geometry describing the mutual position of the image and the building. 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19</a:t>
            </a:fld>
            <a:endParaRPr lang="hu-HU" dirty="0"/>
          </a:p>
        </p:txBody>
      </p:sp>
      <p:pic>
        <p:nvPicPr>
          <p:cNvPr id="6" name="Ábra 5">
            <a:extLst>
              <a:ext uri="{FF2B5EF4-FFF2-40B4-BE49-F238E27FC236}">
                <a16:creationId xmlns:a16="http://schemas.microsoft.com/office/drawing/2014/main" id="{B41283F3-87DF-4805-98BB-9EFE565AB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5536" y="1131590"/>
            <a:ext cx="3684857" cy="322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2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Surveying building interior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31BD10F-6A97-484E-AAC3-C2814F363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4E7A45"/>
                </a:solidFill>
                <a:latin typeface="Minion Pro" panose="02040503050201020203" charset="0"/>
              </a:rPr>
              <a:t>By surveying the buildings and deriving the results (site plan, cross-section), we check whether the building has been constructed according to the approved plans.</a:t>
            </a:r>
          </a:p>
          <a:p>
            <a:endParaRPr lang="en-GB" b="1" dirty="0">
              <a:solidFill>
                <a:srgbClr val="4E7A45"/>
              </a:solidFill>
              <a:latin typeface="Minion Pro" panose="02040503050201020203" charset="0"/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4E7A45"/>
                </a:solidFill>
                <a:latin typeface="Minion Pro" panose="02040503050201020203" charset="0"/>
              </a:rPr>
              <a:t>Therefore, the survey and the graphical representation must be carried out in the level of detail of the construction plans.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7359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2632472"/>
            <a:ext cx="5319162" cy="222587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365" y="2859715"/>
            <a:ext cx="4848966" cy="113701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hu-HU" sz="2500" b="1" kern="1200" cap="sm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Facades</a:t>
            </a:r>
            <a:r>
              <a:rPr lang="hu-HU" sz="2500" b="1" kern="1200" cap="sm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of </a:t>
            </a:r>
            <a:r>
              <a:rPr lang="hu-HU" sz="2500" b="1" kern="1200" cap="sm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some</a:t>
            </a:r>
            <a:r>
              <a:rPr lang="hu-HU" sz="2500" b="1" kern="1200" cap="sm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500" b="1" kern="1200" cap="sm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buldings</a:t>
            </a:r>
            <a:r>
              <a:rPr lang="hu-HU" sz="2500" b="1" kern="1200" cap="sm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in </a:t>
            </a:r>
            <a:r>
              <a:rPr lang="hu-HU" sz="2500" b="1" kern="1200" cap="sm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hu-HU" sz="2500" b="1" kern="1200" cap="sm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B</a:t>
            </a:r>
            <a:r>
              <a:rPr lang="en-US" sz="2500" b="1" kern="1200" cap="sm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uda</a:t>
            </a:r>
            <a:r>
              <a:rPr lang="hu-HU" sz="2500" b="1" kern="1200" cap="sm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500" b="1" kern="1200" cap="sm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Castle</a:t>
            </a:r>
            <a:r>
              <a:rPr lang="hu-HU" sz="2500" b="1" kern="1200" cap="sm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hu-HU" sz="2500" b="1" kern="1200" cap="sm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original</a:t>
            </a:r>
            <a:r>
              <a:rPr lang="hu-HU" sz="2500" b="1" kern="1200" cap="sm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500" b="1" kern="1200" cap="sm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vs</a:t>
            </a:r>
            <a:r>
              <a:rPr lang="hu-HU" sz="2500" b="1" kern="1200" cap="sm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  <a:r>
              <a:rPr lang="hu-HU" sz="2500" b="1" kern="1200" cap="sm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transformed</a:t>
            </a:r>
            <a:endParaRPr lang="en-US" sz="2500" b="1" kern="1200" cap="small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4" descr="diszter12">
            <a:extLst>
              <a:ext uri="{FF2B5EF4-FFF2-40B4-BE49-F238E27FC236}">
                <a16:creationId xmlns:a16="http://schemas.microsoft.com/office/drawing/2014/main" id="{7B514209-4693-4F78-8F49-D30ABBD5A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8" r="-5" b="13084"/>
          <a:stretch/>
        </p:blipFill>
        <p:spPr bwMode="auto">
          <a:xfrm>
            <a:off x="238226" y="241299"/>
            <a:ext cx="3113761" cy="227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DISZ6">
            <a:extLst>
              <a:ext uri="{FF2B5EF4-FFF2-40B4-BE49-F238E27FC236}">
                <a16:creationId xmlns:a16="http://schemas.microsoft.com/office/drawing/2014/main" id="{075E6A37-1AE8-42A0-870A-E409F23FB7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7" r="5189" b="6"/>
          <a:stretch/>
        </p:blipFill>
        <p:spPr bwMode="auto">
          <a:xfrm>
            <a:off x="3479216" y="241299"/>
            <a:ext cx="2654982" cy="223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diszter6">
            <a:extLst>
              <a:ext uri="{FF2B5EF4-FFF2-40B4-BE49-F238E27FC236}">
                <a16:creationId xmlns:a16="http://schemas.microsoft.com/office/drawing/2014/main" id="{CC0DAB86-6F77-417A-A03E-E2A0E8F8B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8" r="7131" b="2"/>
          <a:stretch/>
        </p:blipFill>
        <p:spPr bwMode="auto">
          <a:xfrm>
            <a:off x="6261427" y="241300"/>
            <a:ext cx="2651693" cy="223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4082314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DISZ12">
            <a:extLst>
              <a:ext uri="{FF2B5EF4-FFF2-40B4-BE49-F238E27FC236}">
                <a16:creationId xmlns:a16="http://schemas.microsoft.com/office/drawing/2014/main" id="{38F7F8D0-A7A4-415A-8182-B23F41141B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999"/>
          <a:stretch/>
        </p:blipFill>
        <p:spPr bwMode="auto">
          <a:xfrm>
            <a:off x="238226" y="2632074"/>
            <a:ext cx="3120339" cy="227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93029" y="4902200"/>
            <a:ext cx="2057400" cy="2301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230E87D-923B-421E-AB84-5914CE08F8D3}" type="slidenum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0559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335088" cy="4388644"/>
          </a:xfrm>
        </p:spPr>
        <p:txBody>
          <a:bodyPr vert="horz">
            <a:noAutofit/>
          </a:bodyPr>
          <a:lstStyle/>
          <a:p>
            <a:pPr algn="ctr"/>
            <a:r>
              <a:rPr lang="hu-HU" sz="2000" dirty="0">
                <a:latin typeface="Minion Pro" panose="02040503050201020203" charset="0"/>
              </a:rPr>
              <a:t>T</a:t>
            </a:r>
            <a:r>
              <a:rPr lang="en-US" sz="2000" b="1" cap="small" dirty="0">
                <a:solidFill>
                  <a:srgbClr val="4E7A45"/>
                </a:solidFill>
                <a:latin typeface="Minion Pro" panose="02040503050201020203" charset="0"/>
              </a:rPr>
              <a:t>he model created by processing geodetic and photogrammetric measurements</a:t>
            </a:r>
            <a:endParaRPr lang="hu-HU" sz="2000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21</a:t>
            </a:fld>
            <a:endParaRPr lang="hu-HU" dirty="0"/>
          </a:p>
        </p:txBody>
      </p:sp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A7FC7DDF-78C5-4AFB-A466-35B951AC8A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5027033"/>
              </p:ext>
            </p:extLst>
          </p:nvPr>
        </p:nvGraphicFramePr>
        <p:xfrm>
          <a:off x="179512" y="434487"/>
          <a:ext cx="6089676" cy="4081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Dokumentum" r:id="rId3" imgW="3647440" imgH="2443480" progId="Word.Document.8">
                  <p:embed/>
                </p:oleObj>
              </mc:Choice>
              <mc:Fallback>
                <p:oleObj name="Dokumentum" r:id="rId3" imgW="3647440" imgH="2443480" progId="Word.Document.8">
                  <p:embed/>
                  <p:pic>
                    <p:nvPicPr>
                      <p:cNvPr id="8" name="Object 3">
                        <a:extLst>
                          <a:ext uri="{FF2B5EF4-FFF2-40B4-BE49-F238E27FC236}">
                            <a16:creationId xmlns:a16="http://schemas.microsoft.com/office/drawing/2014/main" id="{A7FC7DDF-78C5-4AFB-A466-35B951AC8A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0000" contras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434487"/>
                        <a:ext cx="6089676" cy="40814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398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191072" cy="4388644"/>
          </a:xfrm>
        </p:spPr>
        <p:txBody>
          <a:bodyPr vert="horz">
            <a:noAutofit/>
          </a:bodyPr>
          <a:lstStyle/>
          <a:p>
            <a:pPr algn="ctr"/>
            <a:r>
              <a:rPr lang="hu-HU" sz="2000" b="1" cap="small" dirty="0">
                <a:solidFill>
                  <a:srgbClr val="4E7A45"/>
                </a:solidFill>
                <a:latin typeface="Minion Pro" panose="02040503050201020203" charset="0"/>
              </a:rPr>
              <a:t>A modell of </a:t>
            </a:r>
            <a:r>
              <a:rPr lang="hu-HU" sz="2000" b="1" cap="small" dirty="0" err="1">
                <a:solidFill>
                  <a:srgbClr val="4E7A45"/>
                </a:solidFill>
                <a:latin typeface="Minion Pro" panose="02040503050201020203" charset="0"/>
              </a:rPr>
              <a:t>the</a:t>
            </a:r>
            <a:r>
              <a:rPr lang="hu-HU" sz="2000" b="1" cap="small" dirty="0">
                <a:solidFill>
                  <a:srgbClr val="4E7A45"/>
                </a:solidFill>
                <a:latin typeface="Minion Pro" panose="02040503050201020203" charset="0"/>
              </a:rPr>
              <a:t> city centre of Óbuda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22</a:t>
            </a:fld>
            <a:endParaRPr lang="hu-HU" dirty="0"/>
          </a:p>
        </p:txBody>
      </p:sp>
      <p:pic>
        <p:nvPicPr>
          <p:cNvPr id="3" name="nori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2" y="915566"/>
            <a:ext cx="4392488" cy="329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1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Close-range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photgrammetry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b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</a:br>
            <a:endParaRPr lang="hu-HU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23</a:t>
            </a:fld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13AFD486-BB7E-4299-B64E-DC9657D7A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770930"/>
            <a:ext cx="7002203" cy="393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9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Laser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scanning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/>
            </a:r>
            <a:b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</a:br>
            <a:endParaRPr lang="hu-HU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BD4A98C3-FB6A-4A1D-9B2C-7F0048F02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24</a:t>
            </a:fld>
            <a:endParaRPr lang="hu-H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46FE34-8C91-4143-894B-BF04DFF7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31" y="963990"/>
            <a:ext cx="6989058" cy="347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2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Laser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scanning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/>
            </a:r>
            <a:b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</a:br>
            <a:endParaRPr lang="hu-HU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25</a:t>
            </a:fld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FCCD32F-3009-428C-91C6-2C90D313250F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39552" y="915566"/>
            <a:ext cx="8108242" cy="3384376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91563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Laser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scanning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/>
            </a:r>
            <a:b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</a:br>
            <a:endParaRPr lang="hu-HU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26</a:t>
            </a:fld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8B0C014-861B-40D7-9B22-90B06472446F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410970" y="770930"/>
            <a:ext cx="6075680" cy="385508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22619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Laser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scanning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/>
            </a:r>
            <a:b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</a:br>
            <a:endParaRPr lang="hu-HU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27</a:t>
            </a:fld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4826656-A152-4E57-A862-A92DC5D2BE3B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74950" y="1059582"/>
            <a:ext cx="8594099" cy="302433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0195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Laser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scanning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/>
            </a:r>
            <a:b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</a:br>
            <a:endParaRPr lang="hu-HU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28</a:t>
            </a:fld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0987F718-327F-4B70-875B-BED6E862061F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039382" y="915566"/>
            <a:ext cx="7065236" cy="374816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15537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Laser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scanning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/>
            </a:r>
            <a:b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</a:br>
            <a:endParaRPr lang="hu-HU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29</a:t>
            </a:fld>
            <a:endParaRPr lang="hu-HU" dirty="0"/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FACEB076-FA8F-43C0-B436-A1BFC51E257C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95536" y="1059582"/>
            <a:ext cx="8619450" cy="3384375"/>
          </a:xfrm>
          <a:prstGeom prst="rect">
            <a:avLst/>
          </a:prstGeom>
          <a:noFill/>
          <a:ln>
            <a:noFill/>
          </a:ln>
          <a:effectLst>
            <a:outerShdw dir="16200000" algn="tl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509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749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Surveying building interior: </a:t>
            </a:r>
            <a:b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</a:br>
            <a:r>
              <a:rPr lang="en-GB" b="1" cap="small" dirty="0">
                <a:solidFill>
                  <a:srgbClr val="4E7A45"/>
                </a:solidFill>
                <a:latin typeface="Minion Pro" panose="02040503050201020203" charset="0"/>
              </a:rPr>
              <a:t>	control network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31BD10F-6A97-484E-AAC3-C2814F363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4E7A45"/>
                </a:solidFill>
                <a:latin typeface="Minion Pro" panose="02040503050201020203" charset="0"/>
              </a:rPr>
              <a:t>A control network shall be installed on all floors of a multi-storey building, and adjacent floors should be connected. </a:t>
            </a:r>
            <a:endParaRPr lang="hu-HU" dirty="0">
              <a:solidFill>
                <a:srgbClr val="4E7A45"/>
              </a:solidFill>
              <a:latin typeface="Minion Pro" panose="02040503050201020203" charset="0"/>
            </a:endParaRPr>
          </a:p>
          <a:p>
            <a:endParaRPr lang="hu-HU" dirty="0">
              <a:solidFill>
                <a:srgbClr val="4E7A45"/>
              </a:solidFill>
              <a:latin typeface="Minion Pro" panose="02040503050201020203" charset="0"/>
            </a:endParaRPr>
          </a:p>
          <a:p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The coordinate system should be oriented </a:t>
            </a:r>
            <a:r>
              <a:rPr lang="hu-HU" dirty="0">
                <a:solidFill>
                  <a:srgbClr val="4E7A45"/>
                </a:solidFill>
                <a:latin typeface="Minion Pro" panose="02040503050201020203" charset="0"/>
              </a:rPr>
              <a:t>parallel</a:t>
            </a:r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 to the main walls.</a:t>
            </a:r>
            <a:endParaRPr lang="en-GB" dirty="0">
              <a:solidFill>
                <a:srgbClr val="4E7A45"/>
              </a:solidFill>
              <a:latin typeface="Minion Pro" panose="02040503050201020203" charset="0"/>
            </a:endParaRPr>
          </a:p>
          <a:p>
            <a:endParaRPr lang="en-GB" dirty="0">
              <a:solidFill>
                <a:srgbClr val="4E7A45"/>
              </a:solidFill>
              <a:latin typeface="Minion Pro" panose="02040503050201020203" charset="0"/>
            </a:endParaRPr>
          </a:p>
          <a:p>
            <a:r>
              <a:rPr lang="en-GB" dirty="0">
                <a:solidFill>
                  <a:srgbClr val="4E7A45"/>
                </a:solidFill>
                <a:latin typeface="Minion Pro" panose="02040503050201020203" charset="0"/>
              </a:rPr>
              <a:t>Vertical reference points shall also be established, and adjacent floors shall be connected by at least two independent transferring of the height system. 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72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Mobile mapping systems</a:t>
            </a:r>
            <a:b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</a:br>
            <a:endParaRPr lang="en-GB" b="1" cap="small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30</a:t>
            </a:fld>
            <a:endParaRPr lang="hu-HU" dirty="0"/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49E90425-3249-40AE-AC8E-4AC35E53D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583" y="906363"/>
            <a:ext cx="3493417" cy="33307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>
                <a:solidFill>
                  <a:srgbClr val="4E7A45"/>
                </a:solidFill>
                <a:latin typeface="Minion Pro" panose="02040503050201020203" charset="0"/>
              </a:rPr>
              <a:t>SLAM: </a:t>
            </a:r>
            <a:r>
              <a:rPr lang="en-GB" sz="1800" b="1">
                <a:solidFill>
                  <a:srgbClr val="4E7A45"/>
                </a:solidFill>
                <a:latin typeface="Minion Pro" panose="02040503050201020203" charset="0"/>
              </a:rPr>
              <a:t>S</a:t>
            </a:r>
            <a:r>
              <a:rPr lang="en-GB" sz="1800">
                <a:solidFill>
                  <a:srgbClr val="4E7A45"/>
                </a:solidFill>
                <a:latin typeface="Minion Pro" panose="02040503050201020203" charset="0"/>
              </a:rPr>
              <a:t>imultaneous </a:t>
            </a:r>
            <a:r>
              <a:rPr lang="en-GB" sz="1800" b="1">
                <a:solidFill>
                  <a:srgbClr val="4E7A45"/>
                </a:solidFill>
                <a:latin typeface="Minion Pro" panose="02040503050201020203" charset="0"/>
              </a:rPr>
              <a:t>L</a:t>
            </a:r>
            <a:r>
              <a:rPr lang="en-GB" sz="1800">
                <a:solidFill>
                  <a:srgbClr val="4E7A45"/>
                </a:solidFill>
                <a:latin typeface="Minion Pro" panose="02040503050201020203" charset="0"/>
              </a:rPr>
              <a:t>ocalization </a:t>
            </a:r>
            <a:r>
              <a:rPr lang="en-GB" sz="1800" b="1">
                <a:solidFill>
                  <a:srgbClr val="4E7A45"/>
                </a:solidFill>
                <a:latin typeface="Minion Pro" panose="02040503050201020203" charset="0"/>
              </a:rPr>
              <a:t>A</a:t>
            </a:r>
            <a:r>
              <a:rPr lang="en-GB" sz="1800">
                <a:solidFill>
                  <a:srgbClr val="4E7A45"/>
                </a:solidFill>
                <a:latin typeface="Minion Pro" panose="02040503050201020203" charset="0"/>
              </a:rPr>
              <a:t>nd </a:t>
            </a:r>
            <a:r>
              <a:rPr lang="en-GB" sz="1800" b="1">
                <a:solidFill>
                  <a:srgbClr val="4E7A45"/>
                </a:solidFill>
                <a:latin typeface="Minion Pro" panose="02040503050201020203" charset="0"/>
              </a:rPr>
              <a:t>M</a:t>
            </a:r>
            <a:r>
              <a:rPr lang="en-GB" sz="1800">
                <a:solidFill>
                  <a:srgbClr val="4E7A45"/>
                </a:solidFill>
                <a:latin typeface="Minion Pro" panose="02040503050201020203" charset="0"/>
              </a:rPr>
              <a:t>apping</a:t>
            </a:r>
          </a:p>
          <a:p>
            <a:pPr marL="0" indent="0">
              <a:buNone/>
            </a:pPr>
            <a:endParaRPr lang="en-GB" sz="1800">
              <a:solidFill>
                <a:srgbClr val="4E7A45"/>
              </a:solidFill>
              <a:latin typeface="Minion Pro" panose="02040503050201020203" charset="0"/>
            </a:endParaRPr>
          </a:p>
          <a:p>
            <a:pPr>
              <a:buFontTx/>
              <a:buChar char="-"/>
            </a:pPr>
            <a:r>
              <a:rPr lang="en-GB" sz="1800">
                <a:solidFill>
                  <a:srgbClr val="4E7A45"/>
                </a:solidFill>
                <a:latin typeface="Minion Pro" panose="02040503050201020203" charset="0"/>
              </a:rPr>
              <a:t>Laser scanner</a:t>
            </a:r>
          </a:p>
          <a:p>
            <a:pPr>
              <a:buFontTx/>
              <a:buChar char="-"/>
            </a:pPr>
            <a:r>
              <a:rPr lang="en-GB" sz="1800">
                <a:solidFill>
                  <a:srgbClr val="4E7A45"/>
                </a:solidFill>
                <a:latin typeface="Minion Pro" panose="02040503050201020203" charset="0"/>
              </a:rPr>
              <a:t>IMU (Inertial Navigation Unit): </a:t>
            </a:r>
          </a:p>
          <a:p>
            <a:pPr lvl="1">
              <a:buFontTx/>
              <a:buChar char="-"/>
            </a:pPr>
            <a:r>
              <a:rPr lang="en-GB" sz="1500">
                <a:solidFill>
                  <a:srgbClr val="4E7A45"/>
                </a:solidFill>
                <a:latin typeface="Minion Pro" panose="02040503050201020203" charset="0"/>
              </a:rPr>
              <a:t>accelerometer, </a:t>
            </a:r>
          </a:p>
          <a:p>
            <a:pPr lvl="1">
              <a:buFontTx/>
              <a:buChar char="-"/>
            </a:pPr>
            <a:r>
              <a:rPr lang="en-GB" sz="1600">
                <a:solidFill>
                  <a:srgbClr val="4E7A45"/>
                </a:solidFill>
                <a:latin typeface="Minion Pro" panose="02040503050201020203" charset="0"/>
              </a:rPr>
              <a:t>magnetometer, </a:t>
            </a:r>
          </a:p>
          <a:p>
            <a:pPr lvl="1">
              <a:buFontTx/>
              <a:buChar char="-"/>
            </a:pPr>
            <a:r>
              <a:rPr lang="en-GB" sz="1600">
                <a:solidFill>
                  <a:srgbClr val="4E7A45"/>
                </a:solidFill>
                <a:latin typeface="Minion Pro" panose="02040503050201020203" charset="0"/>
              </a:rPr>
              <a:t>gyroscope</a:t>
            </a:r>
          </a:p>
          <a:p>
            <a:pPr>
              <a:buFontTx/>
              <a:buChar char="-"/>
            </a:pPr>
            <a:r>
              <a:rPr lang="en-GB" sz="1900">
                <a:solidFill>
                  <a:srgbClr val="4E7A45"/>
                </a:solidFill>
                <a:latin typeface="Minion Pro" panose="02040503050201020203" charset="0"/>
              </a:rPr>
              <a:t>SLAM: joint fitting point cloud and IMU data</a:t>
            </a:r>
          </a:p>
        </p:txBody>
      </p:sp>
      <p:pic>
        <p:nvPicPr>
          <p:cNvPr id="1030" name="Picture 6" descr="Man in a hard hat and yellow vest walking in a construction site with BLK2GO">
            <a:extLst>
              <a:ext uri="{FF2B5EF4-FFF2-40B4-BE49-F238E27FC236}">
                <a16:creationId xmlns:a16="http://schemas.microsoft.com/office/drawing/2014/main" id="{06D7AA92-A4DA-45E1-99C8-88B4F9EDB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42669"/>
            <a:ext cx="5399063" cy="385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39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Thank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you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for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the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attention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!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31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3782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Andras1">
            <a:extLst>
              <a:ext uri="{FF2B5EF4-FFF2-40B4-BE49-F238E27FC236}">
                <a16:creationId xmlns:a16="http://schemas.microsoft.com/office/drawing/2014/main" id="{5098E090-5FB9-4ADB-A492-6C0BB6EBF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0"/>
            <a:ext cx="488394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431BD10F-6A97-484E-AAC3-C2814F363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>
                <a:solidFill>
                  <a:srgbClr val="4E7A45"/>
                </a:solidFill>
                <a:latin typeface="Minion Pro" panose="02040503050201020203" charset="0"/>
              </a:rPr>
              <a:t>For recording the measurements, a copy of the construction plan can be used as a sketch for writing down the measurements and notes. </a:t>
            </a:r>
          </a:p>
          <a:p>
            <a:endParaRPr lang="hu-HU" dirty="0">
              <a:solidFill>
                <a:srgbClr val="4E7A45"/>
              </a:solidFill>
              <a:latin typeface="Minion Pro" panose="02040503050201020203" charset="0"/>
            </a:endParaRPr>
          </a:p>
          <a:p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It is essential to be able to carry out the detail </a:t>
            </a:r>
            <a:r>
              <a:rPr lang="hu-HU" dirty="0" err="1">
                <a:solidFill>
                  <a:srgbClr val="4E7A45"/>
                </a:solidFill>
                <a:latin typeface="Minion Pro" panose="02040503050201020203" charset="0"/>
              </a:rPr>
              <a:t>surveying</a:t>
            </a:r>
            <a:r>
              <a:rPr lang="en-US" dirty="0">
                <a:solidFill>
                  <a:srgbClr val="4E7A45"/>
                </a:solidFill>
                <a:latin typeface="Minion Pro" panose="02040503050201020203" charset="0"/>
              </a:rPr>
              <a:t> from the network points in a simple yet comprehensive manner. </a:t>
            </a:r>
            <a:endParaRPr lang="hu-HU" dirty="0">
              <a:solidFill>
                <a:srgbClr val="4E7A45"/>
              </a:solidFill>
              <a:latin typeface="Minion Pro" panose="02040503050201020203" charset="0"/>
            </a:endParaRPr>
          </a:p>
          <a:p>
            <a:endParaRPr lang="en-GB" dirty="0">
              <a:solidFill>
                <a:srgbClr val="4E7A45"/>
              </a:solidFill>
              <a:latin typeface="Minion Pro" panose="02040503050201020203" charset="0"/>
            </a:endParaRPr>
          </a:p>
          <a:p>
            <a:r>
              <a:rPr lang="en-GB" dirty="0">
                <a:solidFill>
                  <a:srgbClr val="4E7A45"/>
                </a:solidFill>
                <a:latin typeface="Minion Pro" panose="02040503050201020203" charset="0"/>
              </a:rPr>
              <a:t>It is better to measure continuous dimensions rather than measuring in parts. Even though the calculation is more laborious (basically, subtractions), the measurement is more favourable from error propagation aspects.</a:t>
            </a:r>
          </a:p>
          <a:p>
            <a:endParaRPr lang="en-GB" dirty="0">
              <a:solidFill>
                <a:srgbClr val="4E7A45"/>
              </a:solidFill>
              <a:latin typeface="Minion Pro" panose="02040503050201020203" charset="0"/>
            </a:endParaRPr>
          </a:p>
          <a:p>
            <a:endParaRPr lang="en-GB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5</a:t>
            </a:fld>
            <a:endParaRPr lang="hu-HU" dirty="0"/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D74574AA-78C0-4472-82CD-CDE6566BF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749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Surveying building interior: </a:t>
            </a:r>
            <a:b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</a:br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	Detailed survey</a:t>
            </a:r>
          </a:p>
        </p:txBody>
      </p:sp>
    </p:spTree>
    <p:extLst>
      <p:ext uri="{BB962C8B-B14F-4D97-AF65-F5344CB8AC3E}">
        <p14:creationId xmlns:p14="http://schemas.microsoft.com/office/powerpoint/2010/main" val="378493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431BD10F-6A97-484E-AAC3-C2814F363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40681"/>
            <a:ext cx="5671542" cy="3263504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4E7A45"/>
                </a:solidFill>
                <a:latin typeface="Minion Pro" panose="02040503050201020203" charset="0"/>
              </a:rPr>
              <a:t>Detail surveying of building interior basically applies distance measurements, which can efficiently be done with handheld distance meters. </a:t>
            </a:r>
          </a:p>
          <a:p>
            <a:endParaRPr lang="en-GB">
              <a:solidFill>
                <a:srgbClr val="4E7A45"/>
              </a:solidFill>
              <a:latin typeface="Minion Pro" panose="02040503050201020203" charset="0"/>
            </a:endParaRPr>
          </a:p>
          <a:p>
            <a:r>
              <a:rPr lang="en-GB">
                <a:solidFill>
                  <a:srgbClr val="4E7A45"/>
                </a:solidFill>
                <a:latin typeface="Minion Pro" panose="02040503050201020203" charset="0"/>
              </a:rPr>
              <a:t>Such an instrument has a range of 80-100 m and an accuracy of 2-3 mm. It has the advantage of being able to measure distances to difficult-to-reach points, for example, to measure to the ceiling of the room. 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CDC2637E-B748-40C1-AB95-EC5100C35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749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Surveying building interior: </a:t>
            </a:r>
            <a:b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</a:br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	Detail surveying</a:t>
            </a:r>
          </a:p>
        </p:txBody>
      </p:sp>
      <p:pic>
        <p:nvPicPr>
          <p:cNvPr id="9" name="Kép 19" descr="disto.jpg">
            <a:extLst>
              <a:ext uri="{FF2B5EF4-FFF2-40B4-BE49-F238E27FC236}">
                <a16:creationId xmlns:a16="http://schemas.microsoft.com/office/drawing/2014/main" id="{25082107-65BE-46CD-A5AD-076BE4F89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764580"/>
            <a:ext cx="2355035" cy="276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46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431BD10F-6A97-484E-AAC3-C2814F363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4E7A45"/>
                </a:solidFill>
                <a:latin typeface="Minion Pro" panose="02040503050201020203" charset="0"/>
              </a:rPr>
              <a:t>If the wall thickness cannot be measured directly, we have to indicate that the wall thickness is a derived value. </a:t>
            </a:r>
          </a:p>
          <a:p>
            <a:endParaRPr lang="en-GB" dirty="0">
              <a:solidFill>
                <a:srgbClr val="4E7A45"/>
              </a:solidFill>
              <a:latin typeface="Minion Pro" panose="02040503050201020203" charset="0"/>
            </a:endParaRPr>
          </a:p>
          <a:p>
            <a:r>
              <a:rPr lang="en-GB" dirty="0">
                <a:solidFill>
                  <a:srgbClr val="4E7A45"/>
                </a:solidFill>
                <a:latin typeface="Minion Pro" panose="02040503050201020203" charset="0"/>
              </a:rPr>
              <a:t>For determining sections, relevant height parameters (e.g. height of ceilings, </a:t>
            </a:r>
            <a:r>
              <a:rPr lang="en-GB" dirty="0" smtClean="0">
                <a:solidFill>
                  <a:srgbClr val="4E7A45"/>
                </a:solidFill>
                <a:latin typeface="Minion Pro" panose="02040503050201020203" charset="0"/>
              </a:rPr>
              <a:t>window</a:t>
            </a:r>
            <a:r>
              <a:rPr lang="hu-HU" dirty="0" smtClean="0">
                <a:solidFill>
                  <a:srgbClr val="4E7A45"/>
                </a:solidFill>
                <a:latin typeface="Minion Pro" panose="02040503050201020203" charset="0"/>
              </a:rPr>
              <a:t>-</a:t>
            </a:r>
            <a:r>
              <a:rPr lang="en-GB" dirty="0" smtClean="0">
                <a:solidFill>
                  <a:srgbClr val="4E7A45"/>
                </a:solidFill>
                <a:latin typeface="Minion Pro" panose="02040503050201020203" charset="0"/>
              </a:rPr>
              <a:t>s</a:t>
            </a:r>
            <a:r>
              <a:rPr lang="hu-HU" dirty="0" smtClean="0">
                <a:solidFill>
                  <a:srgbClr val="4E7A45"/>
                </a:solidFill>
                <a:latin typeface="Minion Pro" panose="02040503050201020203" charset="0"/>
              </a:rPr>
              <a:t>il</a:t>
            </a:r>
            <a:r>
              <a:rPr lang="en-GB" dirty="0" smtClean="0">
                <a:solidFill>
                  <a:srgbClr val="4E7A45"/>
                </a:solidFill>
                <a:latin typeface="Minion Pro" panose="02040503050201020203" charset="0"/>
              </a:rPr>
              <a:t>ls</a:t>
            </a:r>
            <a:r>
              <a:rPr lang="en-GB" dirty="0">
                <a:solidFill>
                  <a:srgbClr val="4E7A45"/>
                </a:solidFill>
                <a:latin typeface="Minion Pro" panose="02040503050201020203" charset="0"/>
              </a:rPr>
              <a:t>, fenestrations) should also be measured.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7</a:t>
            </a:fld>
            <a:endParaRPr lang="hu-HU" dirty="0"/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941E17DD-9D4E-44C8-A7AE-7CC2E637F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749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Surveying building interior: </a:t>
            </a:r>
            <a:b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</a:br>
            <a:r>
              <a:rPr lang="en-GB" b="1" cap="small">
                <a:solidFill>
                  <a:srgbClr val="4E7A45"/>
                </a:solidFill>
                <a:latin typeface="Minion Pro" panose="02040503050201020203" charset="0"/>
              </a:rPr>
              <a:t>	Detailed survey</a:t>
            </a:r>
          </a:p>
        </p:txBody>
      </p:sp>
    </p:spTree>
    <p:extLst>
      <p:ext uri="{BB962C8B-B14F-4D97-AF65-F5344CB8AC3E}">
        <p14:creationId xmlns:p14="http://schemas.microsoft.com/office/powerpoint/2010/main" val="232111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F8625B5E-6D9D-4138-9108-0706B0DDAA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3426190"/>
              </p:ext>
            </p:extLst>
          </p:nvPr>
        </p:nvGraphicFramePr>
        <p:xfrm>
          <a:off x="238125" y="50800"/>
          <a:ext cx="6784975" cy="479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Acrobat Document" r:id="rId3" imgW="8020050" imgH="5667375" progId="AcroExch.Document.DC">
                  <p:embed/>
                </p:oleObj>
              </mc:Choice>
              <mc:Fallback>
                <p:oleObj name="Acrobat Document" r:id="rId3" imgW="8020050" imgH="5667375" progId="AcroExch.Document.DC">
                  <p:embed/>
                  <p:pic>
                    <p:nvPicPr>
                      <p:cNvPr id="6" name="Object 3">
                        <a:extLst>
                          <a:ext uri="{FF2B5EF4-FFF2-40B4-BE49-F238E27FC236}">
                            <a16:creationId xmlns:a16="http://schemas.microsoft.com/office/drawing/2014/main" id="{F8625B5E-6D9D-4138-9108-0706B0DDAA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125" y="50800"/>
                        <a:ext cx="6784975" cy="479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15CFE28E-67FF-40A9-A0B2-DBF3406C7DBC}"/>
              </a:ext>
            </a:extLst>
          </p:cNvPr>
          <p:cNvSpPr>
            <a:spLocks noGrp="1"/>
          </p:cNvSpPr>
          <p:nvPr>
            <p:ph type="title" orient="vert"/>
          </p:nvPr>
        </p:nvSpPr>
        <p:spPr/>
        <p:txBody>
          <a:bodyPr vert="vert270">
            <a:normAutofit/>
          </a:bodyPr>
          <a:lstStyle/>
          <a:p>
            <a:pPr algn="ctr"/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Surveying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plan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, </a:t>
            </a:r>
            <a:b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</a:b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site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plan</a:t>
            </a:r>
            <a:endParaRPr lang="hu-HU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8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9121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72FA4AF-F70B-4B89-A6E1-D0123066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0E87D-923B-421E-AB84-5914CE08F8D3}" type="slidenum">
              <a:rPr lang="hu-HU" smtClean="0"/>
              <a:pPr/>
              <a:t>9</a:t>
            </a:fld>
            <a:endParaRPr lang="hu-HU" dirty="0"/>
          </a:p>
        </p:txBody>
      </p:sp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6AF562B4-DAFD-4FE4-915C-D82F4F1E44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1247102"/>
              </p:ext>
            </p:extLst>
          </p:nvPr>
        </p:nvGraphicFramePr>
        <p:xfrm>
          <a:off x="2388394" y="1370409"/>
          <a:ext cx="3726656" cy="3294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Acrobat Document" r:id="rId3" imgW="8020050" imgH="5667375" progId="AcroExch.Document.7">
                  <p:embed/>
                </p:oleObj>
              </mc:Choice>
              <mc:Fallback>
                <p:oleObj name="Acrobat Document" r:id="rId3" imgW="8020050" imgH="5667375" progId="AcroExch.Document.7">
                  <p:embed/>
                  <p:pic>
                    <p:nvPicPr>
                      <p:cNvPr id="9" name="Object 3">
                        <a:extLst>
                          <a:ext uri="{FF2B5EF4-FFF2-40B4-BE49-F238E27FC236}">
                            <a16:creationId xmlns:a16="http://schemas.microsoft.com/office/drawing/2014/main" id="{6AF562B4-DAFD-4FE4-915C-D82F4F1E44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516" t="47346" r="61664" b="7805"/>
                      <a:stretch>
                        <a:fillRect/>
                      </a:stretch>
                    </p:blipFill>
                    <p:spPr bwMode="auto">
                      <a:xfrm>
                        <a:off x="2388394" y="1370409"/>
                        <a:ext cx="3726656" cy="32944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ím 1">
            <a:extLst>
              <a:ext uri="{FF2B5EF4-FFF2-40B4-BE49-F238E27FC236}">
                <a16:creationId xmlns:a16="http://schemas.microsoft.com/office/drawing/2014/main" id="{A26CB63E-7F7D-47DE-BEF7-7E0833D4F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/>
          </a:bodyPr>
          <a:lstStyle/>
          <a:p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Surveying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plan</a:t>
            </a:r>
            <a:r>
              <a:rPr lang="hu-HU" b="1" cap="small" dirty="0">
                <a:solidFill>
                  <a:srgbClr val="4E7A45"/>
                </a:solidFill>
                <a:latin typeface="Minion Pro" panose="02040503050201020203" charset="0"/>
              </a:rPr>
              <a:t>, site </a:t>
            </a:r>
            <a:r>
              <a:rPr lang="hu-HU" b="1" cap="small" dirty="0" err="1">
                <a:solidFill>
                  <a:srgbClr val="4E7A45"/>
                </a:solidFill>
                <a:latin typeface="Minion Pro" panose="02040503050201020203" charset="0"/>
              </a:rPr>
              <a:t>plan</a:t>
            </a:r>
            <a:endParaRPr lang="hu-HU" b="1" cap="small" dirty="0">
              <a:solidFill>
                <a:srgbClr val="4E7A45"/>
              </a:solidFill>
              <a:latin typeface="Minion Pro" panose="02040503050201020203" charset="0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6ED9EBF-6583-4FEE-A891-73B5DBD57A93}"/>
              </a:ext>
            </a:extLst>
          </p:cNvPr>
          <p:cNvSpPr txBox="1"/>
          <p:nvPr/>
        </p:nvSpPr>
        <p:spPr>
          <a:xfrm>
            <a:off x="899592" y="865347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rgbClr val="4E7A45"/>
                </a:solidFill>
                <a:latin typeface="Minion Pro" panose="02040503050201020203" charset="0"/>
              </a:rPr>
              <a:t>should</a:t>
            </a:r>
            <a:r>
              <a:rPr lang="hu-HU" b="1" dirty="0">
                <a:solidFill>
                  <a:srgbClr val="4E7A45"/>
                </a:solidFill>
                <a:latin typeface="Minion Pro" panose="02040503050201020203" charset="0"/>
              </a:rPr>
              <a:t> be </a:t>
            </a:r>
            <a:r>
              <a:rPr lang="hu-HU" b="1" dirty="0" err="1">
                <a:solidFill>
                  <a:srgbClr val="4E7A45"/>
                </a:solidFill>
                <a:latin typeface="Minion Pro" panose="02040503050201020203" charset="0"/>
              </a:rPr>
              <a:t>drawn</a:t>
            </a:r>
            <a:r>
              <a:rPr lang="hu-HU" b="1" dirty="0">
                <a:solidFill>
                  <a:srgbClr val="4E7A45"/>
                </a:solidFill>
                <a:latin typeface="Minion Pro" panose="02040503050201020203" charset="0"/>
              </a:rPr>
              <a:t> </a:t>
            </a:r>
            <a:r>
              <a:rPr lang="hu-HU" b="1" dirty="0" err="1">
                <a:solidFill>
                  <a:srgbClr val="4E7A45"/>
                </a:solidFill>
                <a:latin typeface="Minion Pro" panose="02040503050201020203" charset="0"/>
              </a:rPr>
              <a:t>to</a:t>
            </a:r>
            <a:r>
              <a:rPr lang="hu-HU" b="1" dirty="0">
                <a:solidFill>
                  <a:srgbClr val="4E7A45"/>
                </a:solidFill>
                <a:latin typeface="Minion Pro" panose="02040503050201020203" charset="0"/>
              </a:rPr>
              <a:t> a </a:t>
            </a:r>
            <a:r>
              <a:rPr lang="hu-HU" b="1" dirty="0" err="1">
                <a:solidFill>
                  <a:srgbClr val="4E7A45"/>
                </a:solidFill>
                <a:latin typeface="Minion Pro" panose="02040503050201020203" charset="0"/>
              </a:rPr>
              <a:t>scale</a:t>
            </a:r>
            <a:r>
              <a:rPr lang="hu-HU" b="1" dirty="0">
                <a:solidFill>
                  <a:srgbClr val="4E7A45"/>
                </a:solidFill>
                <a:latin typeface="Minion Pro" panose="02040503050201020203" charset="0"/>
              </a:rPr>
              <a:t> of 1:100 </a:t>
            </a:r>
            <a:r>
              <a:rPr lang="hu-HU" b="1" dirty="0" err="1">
                <a:solidFill>
                  <a:srgbClr val="4E7A45"/>
                </a:solidFill>
                <a:latin typeface="Minion Pro" panose="02040503050201020203" charset="0"/>
              </a:rPr>
              <a:t>or</a:t>
            </a:r>
            <a:r>
              <a:rPr lang="hu-HU" b="1" dirty="0">
                <a:solidFill>
                  <a:srgbClr val="4E7A45"/>
                </a:solidFill>
                <a:latin typeface="Minion Pro" panose="02040503050201020203" charset="0"/>
              </a:rPr>
              <a:t> 1:50.</a:t>
            </a:r>
          </a:p>
        </p:txBody>
      </p:sp>
    </p:spTree>
    <p:extLst>
      <p:ext uri="{BB962C8B-B14F-4D97-AF65-F5344CB8AC3E}">
        <p14:creationId xmlns:p14="http://schemas.microsoft.com/office/powerpoint/2010/main" val="126623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2344</TotalTime>
  <Words>757</Words>
  <Application>Microsoft Office PowerPoint</Application>
  <PresentationFormat>On-screen Show (16:9)</PresentationFormat>
  <Paragraphs>105</Paragraphs>
  <Slides>31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Minion Pro</vt:lpstr>
      <vt:lpstr>Calibri Light</vt:lpstr>
      <vt:lpstr>Calibri</vt:lpstr>
      <vt:lpstr>Wingdings</vt:lpstr>
      <vt:lpstr>Office-téma</vt:lpstr>
      <vt:lpstr>Office Theme</vt:lpstr>
      <vt:lpstr>Acrobat Document</vt:lpstr>
      <vt:lpstr>Dokumentum</vt:lpstr>
      <vt:lpstr>Surveying II</vt:lpstr>
      <vt:lpstr>Surveying building interior</vt:lpstr>
      <vt:lpstr>Surveying building interior:   control network</vt:lpstr>
      <vt:lpstr>PowerPoint Presentation</vt:lpstr>
      <vt:lpstr>Surveying building interior:   Detailed survey</vt:lpstr>
      <vt:lpstr>Surveying building interior:   Detail surveying</vt:lpstr>
      <vt:lpstr>Surveying building interior:   Detailed survey</vt:lpstr>
      <vt:lpstr>Surveying plan,  site plan</vt:lpstr>
      <vt:lpstr>Surveying plan, site plan</vt:lpstr>
      <vt:lpstr>Surveying plan, site plan</vt:lpstr>
      <vt:lpstr>PowerPoint Presentation</vt:lpstr>
      <vt:lpstr>PowerPoint Presentation</vt:lpstr>
      <vt:lpstr>PowerPoint Presentation</vt:lpstr>
      <vt:lpstr>PowerPoint Presentation</vt:lpstr>
      <vt:lpstr>Facade plan</vt:lpstr>
      <vt:lpstr>Surveying plan, western facade </vt:lpstr>
      <vt:lpstr>Surveying plan, eastern facade </vt:lpstr>
      <vt:lpstr>(Terrestrial) Close-range photogrammetry  </vt:lpstr>
      <vt:lpstr>(Terrestrial) Close-range photogrammetry  </vt:lpstr>
      <vt:lpstr>Facades of some buldings in the Buda Castle – original vs. transformed</vt:lpstr>
      <vt:lpstr>The model created by processing geodetic and photogrammetric measurements</vt:lpstr>
      <vt:lpstr>A modell of the city centre of Óbuda</vt:lpstr>
      <vt:lpstr>Close-range photgrammetry  </vt:lpstr>
      <vt:lpstr>Laser scanning </vt:lpstr>
      <vt:lpstr>Laser scanning </vt:lpstr>
      <vt:lpstr>Laser scanning </vt:lpstr>
      <vt:lpstr>Laser scanning </vt:lpstr>
      <vt:lpstr>Laser scanning </vt:lpstr>
      <vt:lpstr>Laser scanning </vt:lpstr>
      <vt:lpstr>Mobile mapping systems </vt:lpstr>
      <vt:lpstr>Thank you for the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Admin</dc:creator>
  <cp:lastModifiedBy>Geodézia</cp:lastModifiedBy>
  <cp:revision>184</cp:revision>
  <dcterms:created xsi:type="dcterms:W3CDTF">2016-10-27T10:38:12Z</dcterms:created>
  <dcterms:modified xsi:type="dcterms:W3CDTF">2024-05-23T09:30:18Z</dcterms:modified>
</cp:coreProperties>
</file>