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44"/>
  </p:notesMasterIdLst>
  <p:sldIdLst>
    <p:sldId id="896" r:id="rId2"/>
    <p:sldId id="897" r:id="rId3"/>
    <p:sldId id="898" r:id="rId4"/>
    <p:sldId id="899" r:id="rId5"/>
    <p:sldId id="900" r:id="rId6"/>
    <p:sldId id="785" r:id="rId7"/>
    <p:sldId id="885" r:id="rId8"/>
    <p:sldId id="891" r:id="rId9"/>
    <p:sldId id="886" r:id="rId10"/>
    <p:sldId id="889" r:id="rId11"/>
    <p:sldId id="887" r:id="rId12"/>
    <p:sldId id="888" r:id="rId13"/>
    <p:sldId id="872" r:id="rId14"/>
    <p:sldId id="873" r:id="rId15"/>
    <p:sldId id="890" r:id="rId16"/>
    <p:sldId id="879" r:id="rId17"/>
    <p:sldId id="880" r:id="rId18"/>
    <p:sldId id="881" r:id="rId19"/>
    <p:sldId id="882" r:id="rId20"/>
    <p:sldId id="883" r:id="rId21"/>
    <p:sldId id="874" r:id="rId22"/>
    <p:sldId id="787" r:id="rId23"/>
    <p:sldId id="892" r:id="rId24"/>
    <p:sldId id="893" r:id="rId25"/>
    <p:sldId id="788" r:id="rId26"/>
    <p:sldId id="789" r:id="rId27"/>
    <p:sldId id="790" r:id="rId28"/>
    <p:sldId id="791" r:id="rId29"/>
    <p:sldId id="894" r:id="rId30"/>
    <p:sldId id="862" r:id="rId31"/>
    <p:sldId id="863" r:id="rId32"/>
    <p:sldId id="793" r:id="rId33"/>
    <p:sldId id="794" r:id="rId34"/>
    <p:sldId id="795" r:id="rId35"/>
    <p:sldId id="796" r:id="rId36"/>
    <p:sldId id="797" r:id="rId37"/>
    <p:sldId id="895" r:id="rId38"/>
    <p:sldId id="875" r:id="rId39"/>
    <p:sldId id="876" r:id="rId40"/>
    <p:sldId id="877" r:id="rId41"/>
    <p:sldId id="798" r:id="rId42"/>
    <p:sldId id="799" r:id="rId43"/>
  </p:sldIdLst>
  <p:sldSz cx="9144000" cy="6858000" type="screen4x3"/>
  <p:notesSz cx="6858000" cy="9144000"/>
  <p:embeddedFontLst>
    <p:embeddedFont>
      <p:font typeface="Georgia" panose="02040502050405020303" pitchFamily="18" charset="0"/>
      <p:regular r:id="rId45"/>
      <p:bold r:id="rId46"/>
      <p:italic r:id="rId47"/>
      <p:boldItalic r:id="rId48"/>
    </p:embeddedFont>
    <p:embeddedFont>
      <p:font typeface="Arial CE" panose="020B0604020202020204" pitchFamily="34" charset="0"/>
      <p:regular r:id="rId49"/>
      <p:bold r:id="rId50"/>
      <p:italic r:id="rId51"/>
      <p:boldItalic r:id="rId52"/>
    </p:embeddedFont>
    <p:embeddedFont>
      <p:font typeface="Times New Roman CE" panose="02020603050405020304" pitchFamily="18"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
      <p:font typeface="Impact" panose="020B0806030902050204" pitchFamily="34" charset="0"/>
      <p:regular r:id="rId61"/>
    </p:embeddedFont>
    <p:embeddedFont>
      <p:font typeface="Arial Black" panose="020B0A04020102020204" pitchFamily="34" charset="0"/>
      <p:regular r:id="rId62"/>
      <p:bold r:id="rId63"/>
    </p:embeddedFont>
    <p:embeddedFont>
      <p:font typeface="Helvetica" panose="020B060402020202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Lst>
  <p:defaultTextStyle>
    <a:defPPr>
      <a:defRPr lang="en-US"/>
    </a:defPPr>
    <a:lvl1pPr algn="ctr" rtl="0" eaLnBrk="0" fontAlgn="base" hangingPunct="0">
      <a:spcBef>
        <a:spcPct val="0"/>
      </a:spcBef>
      <a:spcAft>
        <a:spcPct val="0"/>
      </a:spcAft>
      <a:defRPr sz="2400" b="1" kern="1200">
        <a:solidFill>
          <a:srgbClr val="FF6600"/>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b="1" kern="1200">
        <a:solidFill>
          <a:srgbClr val="FF6600"/>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b="1" kern="1200">
        <a:solidFill>
          <a:srgbClr val="FF6600"/>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b="1" kern="1200">
        <a:solidFill>
          <a:srgbClr val="FF6600"/>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b="1" kern="1200">
        <a:solidFill>
          <a:srgbClr val="FF6600"/>
        </a:solidFill>
        <a:latin typeface="Times New Roman" panose="02020603050405020304" pitchFamily="18" charset="0"/>
        <a:ea typeface="+mn-ea"/>
        <a:cs typeface="+mn-cs"/>
      </a:defRPr>
    </a:lvl5pPr>
    <a:lvl6pPr marL="2286000" algn="l" defTabSz="914400" rtl="0" eaLnBrk="1" latinLnBrk="0" hangingPunct="1">
      <a:defRPr sz="2400" b="1" kern="1200">
        <a:solidFill>
          <a:srgbClr val="FF6600"/>
        </a:solidFill>
        <a:latin typeface="Times New Roman" panose="02020603050405020304" pitchFamily="18" charset="0"/>
        <a:ea typeface="+mn-ea"/>
        <a:cs typeface="+mn-cs"/>
      </a:defRPr>
    </a:lvl6pPr>
    <a:lvl7pPr marL="2743200" algn="l" defTabSz="914400" rtl="0" eaLnBrk="1" latinLnBrk="0" hangingPunct="1">
      <a:defRPr sz="2400" b="1" kern="1200">
        <a:solidFill>
          <a:srgbClr val="FF6600"/>
        </a:solidFill>
        <a:latin typeface="Times New Roman" panose="02020603050405020304" pitchFamily="18" charset="0"/>
        <a:ea typeface="+mn-ea"/>
        <a:cs typeface="+mn-cs"/>
      </a:defRPr>
    </a:lvl7pPr>
    <a:lvl8pPr marL="3200400" algn="l" defTabSz="914400" rtl="0" eaLnBrk="1" latinLnBrk="0" hangingPunct="1">
      <a:defRPr sz="2400" b="1" kern="1200">
        <a:solidFill>
          <a:srgbClr val="FF6600"/>
        </a:solidFill>
        <a:latin typeface="Times New Roman" panose="02020603050405020304" pitchFamily="18" charset="0"/>
        <a:ea typeface="+mn-ea"/>
        <a:cs typeface="+mn-cs"/>
      </a:defRPr>
    </a:lvl8pPr>
    <a:lvl9pPr marL="3657600" algn="l" defTabSz="914400" rtl="0" eaLnBrk="1" latinLnBrk="0" hangingPunct="1">
      <a:defRPr sz="2400" b="1" kern="1200">
        <a:solidFill>
          <a:srgbClr val="FF66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CCFF"/>
    <a:srgbClr val="00FFFF"/>
    <a:srgbClr val="009999"/>
    <a:srgbClr val="003300"/>
    <a:srgbClr val="006666"/>
    <a:srgbClr val="0033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43" autoAdjust="0"/>
  </p:normalViewPr>
  <p:slideViewPr>
    <p:cSldViewPr snapToGrid="0">
      <p:cViewPr varScale="1">
        <p:scale>
          <a:sx n="83" d="100"/>
          <a:sy n="83" d="100"/>
        </p:scale>
        <p:origin x="138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160"/>
    </p:cViewPr>
  </p:sorterViewPr>
  <p:notesViewPr>
    <p:cSldViewPr snapToGrid="0">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font" Target="fonts/font27.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jpeg"/><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1.wmf"/><Relationship Id="rId2" Type="http://schemas.openxmlformats.org/officeDocument/2006/relationships/image" Target="../media/image47.wmf"/><Relationship Id="rId1" Type="http://schemas.openxmlformats.org/officeDocument/2006/relationships/image" Target="../media/image46.emf"/><Relationship Id="rId6" Type="http://schemas.openxmlformats.org/officeDocument/2006/relationships/image" Target="../media/image45.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emf"/><Relationship Id="rId1" Type="http://schemas.openxmlformats.org/officeDocument/2006/relationships/image" Target="../media/image57.wmf"/><Relationship Id="rId5" Type="http://schemas.openxmlformats.org/officeDocument/2006/relationships/image" Target="../media/image61.emf"/><Relationship Id="rId4"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3.wmf"/><Relationship Id="rId1" Type="http://schemas.openxmlformats.org/officeDocument/2006/relationships/image" Target="../media/image52.wmf"/><Relationship Id="rId5" Type="http://schemas.openxmlformats.org/officeDocument/2006/relationships/image" Target="../media/image75.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4" Type="http://schemas.openxmlformats.org/officeDocument/2006/relationships/image" Target="../media/image8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 Id="rId4"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2.jpe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27.wmf"/><Relationship Id="rId5" Type="http://schemas.openxmlformats.org/officeDocument/2006/relationships/image" Target="../media/image36.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bwMode="auto">
          <a:xfrm>
            <a:off x="0" y="0"/>
            <a:ext cx="63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a:defRPr sz="1200" b="0"/>
            </a:lvl1pPr>
          </a:lstStyle>
          <a:p>
            <a:endParaRPr lang="en-US" altLang="hu-HU"/>
          </a:p>
        </p:txBody>
      </p:sp>
      <p:sp>
        <p:nvSpPr>
          <p:cNvPr id="301059" name="Rectangle 3"/>
          <p:cNvSpPr>
            <a:spLocks noGrp="1" noChangeArrowheads="1"/>
          </p:cNvSpPr>
          <p:nvPr>
            <p:ph type="dt" idx="1"/>
          </p:nvPr>
        </p:nvSpPr>
        <p:spPr bwMode="auto">
          <a:xfrm>
            <a:off x="5951538" y="0"/>
            <a:ext cx="9064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a:defRPr sz="1200" b="0"/>
            </a:lvl1pPr>
          </a:lstStyle>
          <a:p>
            <a:endParaRPr lang="en-US" altLang="hu-HU"/>
          </a:p>
        </p:txBody>
      </p:sp>
      <p:sp>
        <p:nvSpPr>
          <p:cNvPr id="301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1061" name="Rectangle 5"/>
          <p:cNvSpPr>
            <a:spLocks noGrp="1" noChangeArrowheads="1"/>
          </p:cNvSpPr>
          <p:nvPr>
            <p:ph type="body" sz="quarter" idx="3"/>
          </p:nvPr>
        </p:nvSpPr>
        <p:spPr bwMode="auto">
          <a:xfrm>
            <a:off x="914400" y="4343400"/>
            <a:ext cx="2646363"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301062" name="Rectangle 6"/>
          <p:cNvSpPr>
            <a:spLocks noGrp="1" noChangeArrowheads="1"/>
          </p:cNvSpPr>
          <p:nvPr>
            <p:ph type="ftr" sz="quarter" idx="4"/>
          </p:nvPr>
        </p:nvSpPr>
        <p:spPr bwMode="auto">
          <a:xfrm>
            <a:off x="0" y="8869363"/>
            <a:ext cx="660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spAutoFit/>
          </a:bodyPr>
          <a:lstStyle>
            <a:lvl1pPr algn="l">
              <a:defRPr sz="1200" b="0"/>
            </a:lvl1pPr>
          </a:lstStyle>
          <a:p>
            <a:endParaRPr lang="en-US" altLang="hu-HU"/>
          </a:p>
        </p:txBody>
      </p:sp>
      <p:sp>
        <p:nvSpPr>
          <p:cNvPr id="301063" name="Rectangle 7"/>
          <p:cNvSpPr>
            <a:spLocks noGrp="1" noChangeArrowheads="1"/>
          </p:cNvSpPr>
          <p:nvPr>
            <p:ph type="sldNum" sz="quarter" idx="5"/>
          </p:nvPr>
        </p:nvSpPr>
        <p:spPr bwMode="auto">
          <a:xfrm>
            <a:off x="6496050" y="8869363"/>
            <a:ext cx="361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spAutoFit/>
          </a:bodyPr>
          <a:lstStyle>
            <a:lvl1pPr algn="r">
              <a:defRPr sz="1200" b="0"/>
            </a:lvl1pPr>
          </a:lstStyle>
          <a:p>
            <a:fld id="{FF3D8C25-CC06-4681-B15E-361D3C23A5D0}" type="slidenum">
              <a:rPr lang="en-US" altLang="hu-HU"/>
              <a:pPr/>
              <a:t>‹#›</a:t>
            </a:fld>
            <a:endParaRPr lang="en-US"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fld id="{30A4F1C0-C8BA-4A46-A7C3-811BA466726E}" type="slidenum">
              <a:rPr lang="en-US" altLang="hu-HU"/>
              <a:pPr/>
              <a:t>‹#›</a:t>
            </a:fld>
            <a:endParaRPr lang="en-US" altLang="hu-HU"/>
          </a:p>
        </p:txBody>
      </p:sp>
    </p:spTree>
    <p:extLst>
      <p:ext uri="{BB962C8B-B14F-4D97-AF65-F5344CB8AC3E}">
        <p14:creationId xmlns:p14="http://schemas.microsoft.com/office/powerpoint/2010/main" val="309652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fld id="{BF4AD26B-A4D1-4F4E-96B6-0E3A48ECE1BA}" type="slidenum">
              <a:rPr lang="en-US" altLang="hu-HU"/>
              <a:pPr/>
              <a:t>‹#›</a:t>
            </a:fld>
            <a:endParaRPr lang="en-US" altLang="hu-HU"/>
          </a:p>
        </p:txBody>
      </p:sp>
    </p:spTree>
    <p:extLst>
      <p:ext uri="{BB962C8B-B14F-4D97-AF65-F5344CB8AC3E}">
        <p14:creationId xmlns:p14="http://schemas.microsoft.com/office/powerpoint/2010/main" val="16891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fld id="{3F6F267A-4CFB-454A-B77C-5978ED8BC52B}" type="slidenum">
              <a:rPr lang="en-US" altLang="hu-HU"/>
              <a:pPr/>
              <a:t>‹#›</a:t>
            </a:fld>
            <a:endParaRPr lang="en-US" altLang="hu-HU"/>
          </a:p>
        </p:txBody>
      </p:sp>
    </p:spTree>
    <p:extLst>
      <p:ext uri="{BB962C8B-B14F-4D97-AF65-F5344CB8AC3E}">
        <p14:creationId xmlns:p14="http://schemas.microsoft.com/office/powerpoint/2010/main" val="317499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fld id="{8E73C745-98CF-4026-82AF-BF1A36C2A8C7}" type="slidenum">
              <a:rPr lang="en-US" altLang="hu-HU"/>
              <a:pPr/>
              <a:t>‹#›</a:t>
            </a:fld>
            <a:endParaRPr lang="en-US" altLang="hu-HU"/>
          </a:p>
        </p:txBody>
      </p:sp>
    </p:spTree>
    <p:extLst>
      <p:ext uri="{BB962C8B-B14F-4D97-AF65-F5344CB8AC3E}">
        <p14:creationId xmlns:p14="http://schemas.microsoft.com/office/powerpoint/2010/main" val="69014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fld id="{F1939926-D5AB-406D-9AFB-E828D25D063F}" type="slidenum">
              <a:rPr lang="en-US" altLang="hu-HU"/>
              <a:pPr/>
              <a:t>‹#›</a:t>
            </a:fld>
            <a:endParaRPr lang="en-US" altLang="hu-HU"/>
          </a:p>
        </p:txBody>
      </p:sp>
    </p:spTree>
    <p:extLst>
      <p:ext uri="{BB962C8B-B14F-4D97-AF65-F5344CB8AC3E}">
        <p14:creationId xmlns:p14="http://schemas.microsoft.com/office/powerpoint/2010/main" val="6201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fld id="{65167471-FEEB-4612-BA66-94233D81DFB9}" type="slidenum">
              <a:rPr lang="en-US" altLang="hu-HU"/>
              <a:pPr/>
              <a:t>‹#›</a:t>
            </a:fld>
            <a:endParaRPr lang="en-US" altLang="hu-HU"/>
          </a:p>
        </p:txBody>
      </p:sp>
    </p:spTree>
    <p:extLst>
      <p:ext uri="{BB962C8B-B14F-4D97-AF65-F5344CB8AC3E}">
        <p14:creationId xmlns:p14="http://schemas.microsoft.com/office/powerpoint/2010/main" val="154485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ltLang="hu-HU"/>
          </a:p>
        </p:txBody>
      </p:sp>
      <p:sp>
        <p:nvSpPr>
          <p:cNvPr id="8" name="Élőláb helye 7"/>
          <p:cNvSpPr>
            <a:spLocks noGrp="1"/>
          </p:cNvSpPr>
          <p:nvPr>
            <p:ph type="ftr" sz="quarter" idx="11"/>
          </p:nvPr>
        </p:nvSpPr>
        <p:spPr/>
        <p:txBody>
          <a:bodyPr/>
          <a:lstStyle>
            <a:lvl1pPr>
              <a:defRPr/>
            </a:lvl1pPr>
          </a:lstStyle>
          <a:p>
            <a:endParaRPr lang="en-US" altLang="hu-HU"/>
          </a:p>
        </p:txBody>
      </p:sp>
      <p:sp>
        <p:nvSpPr>
          <p:cNvPr id="9" name="Dia számának helye 8"/>
          <p:cNvSpPr>
            <a:spLocks noGrp="1"/>
          </p:cNvSpPr>
          <p:nvPr>
            <p:ph type="sldNum" sz="quarter" idx="12"/>
          </p:nvPr>
        </p:nvSpPr>
        <p:spPr/>
        <p:txBody>
          <a:bodyPr/>
          <a:lstStyle>
            <a:lvl1pPr>
              <a:defRPr/>
            </a:lvl1pPr>
          </a:lstStyle>
          <a:p>
            <a:fld id="{86529BD5-0885-4412-8EDA-EEF042D296F6}" type="slidenum">
              <a:rPr lang="en-US" altLang="hu-HU"/>
              <a:pPr/>
              <a:t>‹#›</a:t>
            </a:fld>
            <a:endParaRPr lang="en-US" altLang="hu-HU"/>
          </a:p>
        </p:txBody>
      </p:sp>
    </p:spTree>
    <p:extLst>
      <p:ext uri="{BB962C8B-B14F-4D97-AF65-F5344CB8AC3E}">
        <p14:creationId xmlns:p14="http://schemas.microsoft.com/office/powerpoint/2010/main" val="110076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ltLang="hu-HU"/>
          </a:p>
        </p:txBody>
      </p:sp>
      <p:sp>
        <p:nvSpPr>
          <p:cNvPr id="4" name="Élőláb helye 3"/>
          <p:cNvSpPr>
            <a:spLocks noGrp="1"/>
          </p:cNvSpPr>
          <p:nvPr>
            <p:ph type="ftr" sz="quarter" idx="11"/>
          </p:nvPr>
        </p:nvSpPr>
        <p:spPr/>
        <p:txBody>
          <a:bodyPr/>
          <a:lstStyle>
            <a:lvl1pPr>
              <a:defRPr/>
            </a:lvl1pPr>
          </a:lstStyle>
          <a:p>
            <a:endParaRPr lang="en-US" altLang="hu-HU"/>
          </a:p>
        </p:txBody>
      </p:sp>
      <p:sp>
        <p:nvSpPr>
          <p:cNvPr id="5" name="Dia számának helye 4"/>
          <p:cNvSpPr>
            <a:spLocks noGrp="1"/>
          </p:cNvSpPr>
          <p:nvPr>
            <p:ph type="sldNum" sz="quarter" idx="12"/>
          </p:nvPr>
        </p:nvSpPr>
        <p:spPr/>
        <p:txBody>
          <a:bodyPr/>
          <a:lstStyle>
            <a:lvl1pPr>
              <a:defRPr/>
            </a:lvl1pPr>
          </a:lstStyle>
          <a:p>
            <a:fld id="{5B6C4EB0-39DA-4E31-A4EA-FF7CCABB2B4B}" type="slidenum">
              <a:rPr lang="en-US" altLang="hu-HU"/>
              <a:pPr/>
              <a:t>‹#›</a:t>
            </a:fld>
            <a:endParaRPr lang="en-US" altLang="hu-HU"/>
          </a:p>
        </p:txBody>
      </p:sp>
    </p:spTree>
    <p:extLst>
      <p:ext uri="{BB962C8B-B14F-4D97-AF65-F5344CB8AC3E}">
        <p14:creationId xmlns:p14="http://schemas.microsoft.com/office/powerpoint/2010/main" val="345870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ltLang="hu-HU"/>
          </a:p>
        </p:txBody>
      </p:sp>
      <p:sp>
        <p:nvSpPr>
          <p:cNvPr id="3" name="Élőláb helye 2"/>
          <p:cNvSpPr>
            <a:spLocks noGrp="1"/>
          </p:cNvSpPr>
          <p:nvPr>
            <p:ph type="ftr" sz="quarter" idx="11"/>
          </p:nvPr>
        </p:nvSpPr>
        <p:spPr/>
        <p:txBody>
          <a:bodyPr/>
          <a:lstStyle>
            <a:lvl1pPr>
              <a:defRPr/>
            </a:lvl1pPr>
          </a:lstStyle>
          <a:p>
            <a:endParaRPr lang="en-US" altLang="hu-HU"/>
          </a:p>
        </p:txBody>
      </p:sp>
      <p:sp>
        <p:nvSpPr>
          <p:cNvPr id="4" name="Dia számának helye 3"/>
          <p:cNvSpPr>
            <a:spLocks noGrp="1"/>
          </p:cNvSpPr>
          <p:nvPr>
            <p:ph type="sldNum" sz="quarter" idx="12"/>
          </p:nvPr>
        </p:nvSpPr>
        <p:spPr/>
        <p:txBody>
          <a:bodyPr/>
          <a:lstStyle>
            <a:lvl1pPr>
              <a:defRPr/>
            </a:lvl1pPr>
          </a:lstStyle>
          <a:p>
            <a:fld id="{5AA7AC88-D48E-46BB-B23C-6B55AC84E1D0}" type="slidenum">
              <a:rPr lang="en-US" altLang="hu-HU"/>
              <a:pPr/>
              <a:t>‹#›</a:t>
            </a:fld>
            <a:endParaRPr lang="en-US" altLang="hu-HU"/>
          </a:p>
        </p:txBody>
      </p:sp>
    </p:spTree>
    <p:extLst>
      <p:ext uri="{BB962C8B-B14F-4D97-AF65-F5344CB8AC3E}">
        <p14:creationId xmlns:p14="http://schemas.microsoft.com/office/powerpoint/2010/main" val="80021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fld id="{7CD96733-8583-4A5E-89C2-63AD49178028}" type="slidenum">
              <a:rPr lang="en-US" altLang="hu-HU"/>
              <a:pPr/>
              <a:t>‹#›</a:t>
            </a:fld>
            <a:endParaRPr lang="en-US" altLang="hu-HU"/>
          </a:p>
        </p:txBody>
      </p:sp>
    </p:spTree>
    <p:extLst>
      <p:ext uri="{BB962C8B-B14F-4D97-AF65-F5344CB8AC3E}">
        <p14:creationId xmlns:p14="http://schemas.microsoft.com/office/powerpoint/2010/main" val="64309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fld id="{2A69185D-210C-4E87-BFB5-1DDAC5BEC4BF}" type="slidenum">
              <a:rPr lang="en-US" altLang="hu-HU"/>
              <a:pPr/>
              <a:t>‹#›</a:t>
            </a:fld>
            <a:endParaRPr lang="en-US" altLang="hu-HU"/>
          </a:p>
        </p:txBody>
      </p:sp>
    </p:spTree>
    <p:extLst>
      <p:ext uri="{BB962C8B-B14F-4D97-AF65-F5344CB8AC3E}">
        <p14:creationId xmlns:p14="http://schemas.microsoft.com/office/powerpoint/2010/main" val="14385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99"/>
            </a:gs>
            <a:gs pos="100000">
              <a:srgbClr val="009999">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endParaRPr lang="en-US" alt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lt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437A046A-46F6-4870-9E81-53979FF20DD1}" type="slidenum">
              <a:rPr lang="en-US" altLang="hu-HU"/>
              <a:pPr/>
              <a:t>‹#›</a:t>
            </a:fld>
            <a:endParaRPr lang="en-US" altLang="hu-HU"/>
          </a:p>
        </p:txBody>
      </p:sp>
      <p:sp>
        <p:nvSpPr>
          <p:cNvPr id="1031" name="Rectangle 7"/>
          <p:cNvSpPr>
            <a:spLocks noChangeArrowheads="1"/>
          </p:cNvSpPr>
          <p:nvPr/>
        </p:nvSpPr>
        <p:spPr bwMode="auto">
          <a:xfrm>
            <a:off x="533400" y="457200"/>
            <a:ext cx="8001000" cy="6019800"/>
          </a:xfrm>
          <a:prstGeom prst="rect">
            <a:avLst/>
          </a:prstGeom>
          <a:gradFill rotWithShape="0">
            <a:gsLst>
              <a:gs pos="0">
                <a:srgbClr val="009999"/>
              </a:gs>
              <a:gs pos="100000">
                <a:srgbClr val="009999">
                  <a:gamma/>
                  <a:shade val="42353"/>
                  <a:invGamma/>
                </a:srgbClr>
              </a:gs>
            </a:gsLst>
            <a:path path="rect">
              <a:fillToRect l="100000" b="100000"/>
            </a:path>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9999"/>
            </a:extrusionClr>
            <a:contourClr>
              <a:srgbClr val="009999"/>
            </a:contourClr>
          </a:sp3d>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flatTx/>
          </a:bodyPr>
          <a:lstStyle/>
          <a:p>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7.bin"/><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image" Target="../media/image10.emf"/><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1.bin"/><Relationship Id="rId10" Type="http://schemas.openxmlformats.org/officeDocument/2006/relationships/image" Target="../media/image18.wmf"/><Relationship Id="rId4" Type="http://schemas.openxmlformats.org/officeDocument/2006/relationships/image" Target="../media/image15.emf"/><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3.jpe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18" Type="http://schemas.openxmlformats.org/officeDocument/2006/relationships/image" Target="../media/image32.emf"/><Relationship Id="rId3" Type="http://schemas.openxmlformats.org/officeDocument/2006/relationships/image" Target="../media/image23.jpeg"/><Relationship Id="rId7" Type="http://schemas.openxmlformats.org/officeDocument/2006/relationships/image" Target="../media/image26.wmf"/><Relationship Id="rId12" Type="http://schemas.openxmlformats.org/officeDocument/2006/relationships/image" Target="../media/image24.jpeg"/><Relationship Id="rId17" Type="http://schemas.openxmlformats.org/officeDocument/2006/relationships/image" Target="../media/image31.emf"/><Relationship Id="rId2" Type="http://schemas.openxmlformats.org/officeDocument/2006/relationships/slideLayout" Target="../slideLayouts/slideLayout7.xml"/><Relationship Id="rId16" Type="http://schemas.openxmlformats.org/officeDocument/2006/relationships/image" Target="../media/image30.wmf"/><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oleObject" Target="../embeddings/oleObject23.bin"/><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7.wmf"/><Relationship Id="rId14"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6.wmf"/><Relationship Id="rId3" Type="http://schemas.openxmlformats.org/officeDocument/2006/relationships/image" Target="../media/image23.jpeg"/><Relationship Id="rId7" Type="http://schemas.openxmlformats.org/officeDocument/2006/relationships/image" Target="../media/image33.wmf"/><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35.wmf"/><Relationship Id="rId5" Type="http://schemas.openxmlformats.org/officeDocument/2006/relationships/image" Target="../media/image27.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3" Type="http://schemas.openxmlformats.org/officeDocument/2006/relationships/image" Target="../media/image23.jpeg"/><Relationship Id="rId7" Type="http://schemas.openxmlformats.org/officeDocument/2006/relationships/image" Target="../media/image38.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5.wmf"/><Relationship Id="rId3" Type="http://schemas.openxmlformats.org/officeDocument/2006/relationships/image" Target="../media/image23.jpeg"/><Relationship Id="rId7" Type="http://schemas.openxmlformats.org/officeDocument/2006/relationships/image" Target="../media/image42.w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5.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0.wmf"/><Relationship Id="rId3" Type="http://schemas.openxmlformats.org/officeDocument/2006/relationships/image" Target="../media/image23.jpeg"/><Relationship Id="rId7" Type="http://schemas.openxmlformats.org/officeDocument/2006/relationships/image" Target="../media/image47.wmf"/><Relationship Id="rId12" Type="http://schemas.openxmlformats.org/officeDocument/2006/relationships/oleObject" Target="../embeddings/oleObject43.bin"/><Relationship Id="rId17" Type="http://schemas.openxmlformats.org/officeDocument/2006/relationships/image" Target="../media/image51.wmf"/><Relationship Id="rId2" Type="http://schemas.openxmlformats.org/officeDocument/2006/relationships/slideLayout" Target="../slideLayouts/slideLayout7.xml"/><Relationship Id="rId16" Type="http://schemas.openxmlformats.org/officeDocument/2006/relationships/oleObject" Target="../embeddings/oleObject45.bin"/><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49.wmf"/><Relationship Id="rId5" Type="http://schemas.openxmlformats.org/officeDocument/2006/relationships/image" Target="../media/image46.emf"/><Relationship Id="rId15" Type="http://schemas.openxmlformats.org/officeDocument/2006/relationships/image" Target="../media/image45.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8.wmf"/><Relationship Id="rId14" Type="http://schemas.openxmlformats.org/officeDocument/2006/relationships/oleObject" Target="../embeddings/oleObject4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23.jpeg"/><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7.bin"/><Relationship Id="rId5" Type="http://schemas.openxmlformats.org/officeDocument/2006/relationships/image" Target="../media/image52.wmf"/><Relationship Id="rId4" Type="http://schemas.openxmlformats.org/officeDocument/2006/relationships/oleObject" Target="../embeddings/oleObject46.bin"/><Relationship Id="rId9"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1.bin"/><Relationship Id="rId5" Type="http://schemas.openxmlformats.org/officeDocument/2006/relationships/image" Target="../media/image55.wmf"/><Relationship Id="rId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8.e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0.emf"/><Relationship Id="rId4" Type="http://schemas.openxmlformats.org/officeDocument/2006/relationships/image" Target="../media/image57.wmf"/><Relationship Id="rId9"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62.bin"/><Relationship Id="rId18" Type="http://schemas.openxmlformats.org/officeDocument/2006/relationships/image" Target="../media/image69.e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6.emf"/><Relationship Id="rId17" Type="http://schemas.openxmlformats.org/officeDocument/2006/relationships/oleObject" Target="../embeddings/oleObject64.bin"/><Relationship Id="rId2" Type="http://schemas.openxmlformats.org/officeDocument/2006/relationships/slideLayout" Target="../slideLayouts/slideLayout7.xml"/><Relationship Id="rId16" Type="http://schemas.openxmlformats.org/officeDocument/2006/relationships/image" Target="../media/image68.emf"/><Relationship Id="rId1" Type="http://schemas.openxmlformats.org/officeDocument/2006/relationships/vmlDrawing" Target="../drawings/vmlDrawing15.vml"/><Relationship Id="rId6" Type="http://schemas.openxmlformats.org/officeDocument/2006/relationships/image" Target="../media/image63.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oleObject" Target="../embeddings/oleObject60.bin"/><Relationship Id="rId14" Type="http://schemas.openxmlformats.org/officeDocument/2006/relationships/image" Target="../media/image6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7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2.emf"/><Relationship Id="rId5" Type="http://schemas.openxmlformats.org/officeDocument/2006/relationships/oleObject" Target="../embeddings/oleObject67.bin"/><Relationship Id="rId4" Type="http://schemas.openxmlformats.org/officeDocument/2006/relationships/image" Target="../media/image7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76.png"/><Relationship Id="rId7" Type="http://schemas.openxmlformats.org/officeDocument/2006/relationships/image" Target="../media/image73.wmf"/><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9.bin"/><Relationship Id="rId11" Type="http://schemas.openxmlformats.org/officeDocument/2006/relationships/oleObject" Target="../embeddings/oleObject71.bin"/><Relationship Id="rId5" Type="http://schemas.openxmlformats.org/officeDocument/2006/relationships/image" Target="../media/image52.wmf"/><Relationship Id="rId10" Type="http://schemas.openxmlformats.org/officeDocument/2006/relationships/image" Target="../media/image23.jpeg"/><Relationship Id="rId4" Type="http://schemas.openxmlformats.org/officeDocument/2006/relationships/oleObject" Target="../embeddings/oleObject68.bin"/><Relationship Id="rId9" Type="http://schemas.openxmlformats.org/officeDocument/2006/relationships/image" Target="../media/image74.wmf"/></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73.bin"/><Relationship Id="rId5" Type="http://schemas.openxmlformats.org/officeDocument/2006/relationships/image" Target="../media/image77.wmf"/><Relationship Id="rId4" Type="http://schemas.openxmlformats.org/officeDocument/2006/relationships/oleObject" Target="../embeddings/oleObject72.bin"/></Relationships>
</file>

<file path=ppt/slides/_rels/slide32.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80.emf"/><Relationship Id="rId5" Type="http://schemas.openxmlformats.org/officeDocument/2006/relationships/oleObject" Target="../embeddings/oleObject75.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7.bin"/></Relationships>
</file>

<file path=ppt/slides/_rels/slide33.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4.emf"/><Relationship Id="rId5" Type="http://schemas.openxmlformats.org/officeDocument/2006/relationships/oleObject" Target="../embeddings/oleObject79.bin"/><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oleObject" Target="../embeddings/oleObject8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8.emf"/><Relationship Id="rId5" Type="http://schemas.openxmlformats.org/officeDocument/2006/relationships/oleObject" Target="../embeddings/oleObject83.bin"/><Relationship Id="rId4" Type="http://schemas.openxmlformats.org/officeDocument/2006/relationships/image" Target="../media/image8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2.jpeg"/><Relationship Id="rId1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3143250" y="2887663"/>
            <a:ext cx="2867025" cy="1995487"/>
          </a:xfrm>
          <a:prstGeom prst="rect">
            <a:avLst/>
          </a:prstGeom>
        </p:spPr>
        <p:txBody>
          <a:bodyPr wrap="none" fromWordArt="1">
            <a:prstTxWarp prst="textDeflate">
              <a:avLst>
                <a:gd name="adj" fmla="val 26227"/>
              </a:avLst>
            </a:prstTxWarp>
          </a:bodyPr>
          <a:lstStyle/>
          <a:p>
            <a:pPr algn="ctr"/>
            <a:r>
              <a:rPr lang="hu-HU" sz="3600" kern="10" dirty="0">
                <a:ln w="9525">
                  <a:solidFill>
                    <a:srgbClr val="000000"/>
                  </a:solidFill>
                  <a:round/>
                  <a:headEnd/>
                  <a:tailEnd/>
                </a:ln>
                <a:solidFill>
                  <a:srgbClr val="FFFF00"/>
                </a:solidFill>
                <a:latin typeface="Impact" panose="020B0806030902050204" pitchFamily="34" charset="0"/>
              </a:rPr>
              <a:t>Dr. </a:t>
            </a:r>
            <a:r>
              <a:rPr lang="hu-HU" sz="3600" kern="10" dirty="0" smtClean="0">
                <a:ln w="9525">
                  <a:solidFill>
                    <a:srgbClr val="000000"/>
                  </a:solidFill>
                  <a:round/>
                  <a:headEnd/>
                  <a:tailEnd/>
                </a:ln>
                <a:solidFill>
                  <a:srgbClr val="FFFF00"/>
                </a:solidFill>
                <a:latin typeface="Impact" panose="020B0806030902050204" pitchFamily="34" charset="0"/>
              </a:rPr>
              <a:t>László Koncsos </a:t>
            </a:r>
            <a:endParaRPr lang="hu-HU" sz="3600" kern="10" dirty="0">
              <a:ln w="9525">
                <a:solidFill>
                  <a:srgbClr val="000000"/>
                </a:solidFill>
                <a:round/>
                <a:headEnd/>
                <a:tailEnd/>
              </a:ln>
              <a:solidFill>
                <a:srgbClr val="FFFF00"/>
              </a:solidFill>
              <a:latin typeface="Impact" panose="020B0806030902050204" pitchFamily="34" charset="0"/>
            </a:endParaRPr>
          </a:p>
          <a:p>
            <a:pPr algn="ctr"/>
            <a:endParaRPr lang="hu-HU" sz="3600" kern="10" dirty="0">
              <a:ln w="9525">
                <a:solidFill>
                  <a:srgbClr val="000000"/>
                </a:solidFill>
                <a:round/>
                <a:headEnd/>
                <a:tailEnd/>
              </a:ln>
              <a:solidFill>
                <a:srgbClr val="FFFF00"/>
              </a:solidFill>
              <a:latin typeface="Impact" panose="020B0806030902050204" pitchFamily="34" charset="0"/>
            </a:endParaRPr>
          </a:p>
        </p:txBody>
      </p:sp>
      <p:sp>
        <p:nvSpPr>
          <p:cNvPr id="3076" name="WordArt 4"/>
          <p:cNvSpPr>
            <a:spLocks noChangeArrowheads="1" noChangeShapeType="1" noTextEdit="1"/>
          </p:cNvSpPr>
          <p:nvPr/>
        </p:nvSpPr>
        <p:spPr bwMode="auto">
          <a:xfrm>
            <a:off x="971601" y="750888"/>
            <a:ext cx="7344816" cy="1374775"/>
          </a:xfrm>
          <a:prstGeom prst="rect">
            <a:avLst/>
          </a:prstGeom>
        </p:spPr>
        <p:txBody>
          <a:bodyPr wrap="none" fromWordArt="1">
            <a:prstTxWarp prst="textPlain">
              <a:avLst>
                <a:gd name="adj" fmla="val 50000"/>
              </a:avLst>
            </a:prstTxWarp>
          </a:bodyPr>
          <a:lstStyle/>
          <a:p>
            <a:pPr algn="ctr"/>
            <a:r>
              <a:rPr lang="hu-HU" sz="3600" kern="10" dirty="0" err="1" smtClean="0">
                <a:ln w="9525">
                  <a:solidFill>
                    <a:srgbClr val="000000"/>
                  </a:solidFill>
                  <a:round/>
                  <a:headEnd/>
                  <a:tailEnd/>
                </a:ln>
                <a:solidFill>
                  <a:srgbClr val="FFFFFF"/>
                </a:solidFill>
                <a:latin typeface="Arial Black" panose="020B0A04020102020204" pitchFamily="34" charset="0"/>
              </a:rPr>
              <a:t>Modeling</a:t>
            </a:r>
            <a:r>
              <a:rPr lang="hu-HU" sz="3600" kern="10" dirty="0" smtClean="0">
                <a:ln w="9525">
                  <a:solidFill>
                    <a:srgbClr val="000000"/>
                  </a:solidFill>
                  <a:round/>
                  <a:headEnd/>
                  <a:tailEnd/>
                </a:ln>
                <a:solidFill>
                  <a:srgbClr val="FFFFFF"/>
                </a:solidFill>
                <a:latin typeface="Arial Black" panose="020B0A04020102020204" pitchFamily="34" charset="0"/>
              </a:rPr>
              <a:t> of </a:t>
            </a:r>
            <a:r>
              <a:rPr lang="hu-HU" sz="3600" kern="10" dirty="0" err="1" smtClean="0">
                <a:ln w="9525">
                  <a:solidFill>
                    <a:srgbClr val="000000"/>
                  </a:solidFill>
                  <a:round/>
                  <a:headEnd/>
                  <a:tailEnd/>
                </a:ln>
                <a:solidFill>
                  <a:srgbClr val="FFFFFF"/>
                </a:solidFill>
                <a:latin typeface="Arial Black" panose="020B0A04020102020204" pitchFamily="34" charset="0"/>
              </a:rPr>
              <a:t>environmental</a:t>
            </a:r>
            <a:r>
              <a:rPr lang="hu-HU" sz="3600" kern="10" dirty="0" smtClean="0">
                <a:ln w="9525">
                  <a:solidFill>
                    <a:srgbClr val="000000"/>
                  </a:solidFill>
                  <a:round/>
                  <a:headEnd/>
                  <a:tailEnd/>
                </a:ln>
                <a:solidFill>
                  <a:srgbClr val="FFFFFF"/>
                </a:solidFill>
                <a:latin typeface="Arial Black" panose="020B0A04020102020204" pitchFamily="34" charset="0"/>
              </a:rPr>
              <a:t> </a:t>
            </a:r>
            <a:r>
              <a:rPr lang="hu-HU" sz="3600" kern="10" dirty="0" err="1" smtClean="0">
                <a:ln w="9525">
                  <a:solidFill>
                    <a:srgbClr val="000000"/>
                  </a:solidFill>
                  <a:round/>
                  <a:headEnd/>
                  <a:tailEnd/>
                </a:ln>
                <a:solidFill>
                  <a:srgbClr val="FFFFFF"/>
                </a:solidFill>
                <a:latin typeface="Arial Black" panose="020B0A04020102020204" pitchFamily="34" charset="0"/>
              </a:rPr>
              <a:t>systems</a:t>
            </a:r>
            <a:endParaRPr lang="hu-HU" sz="3600" kern="10" dirty="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6374879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648690" y="2297925"/>
            <a:ext cx="6109855" cy="2046651"/>
          </a:xfrm>
          <a:prstGeom prst="rect">
            <a:avLst/>
          </a:prstGeom>
        </p:spPr>
        <p:txBody>
          <a:bodyPr wrap="square">
            <a:spAutoFit/>
          </a:bodyPr>
          <a:lstStyle/>
          <a:p>
            <a:pPr>
              <a:lnSpc>
                <a:spcPct val="107000"/>
              </a:lnSpc>
              <a:spcAft>
                <a:spcPts val="800"/>
              </a:spcAft>
            </a:pPr>
            <a:r>
              <a:rPr lang="hu-HU" dirty="0" err="1">
                <a:solidFill>
                  <a:srgbClr val="FFFF00"/>
                </a:solidFill>
              </a:rPr>
              <a:t>Derivation</a:t>
            </a:r>
            <a:r>
              <a:rPr lang="hu-HU" dirty="0">
                <a:solidFill>
                  <a:srgbClr val="FFFF00"/>
                </a:solidFill>
              </a:rPr>
              <a:t> of </a:t>
            </a:r>
            <a:r>
              <a:rPr lang="hu-HU" dirty="0" err="1">
                <a:solidFill>
                  <a:srgbClr val="FFFF00"/>
                </a:solidFill>
              </a:rPr>
              <a:t>transport</a:t>
            </a:r>
            <a:r>
              <a:rPr lang="hu-HU" dirty="0">
                <a:solidFill>
                  <a:srgbClr val="FFFF00"/>
                </a:solidFill>
              </a:rPr>
              <a:t> </a:t>
            </a:r>
            <a:r>
              <a:rPr lang="hu-HU" dirty="0" err="1">
                <a:solidFill>
                  <a:srgbClr val="FFFF00"/>
                </a:solidFill>
              </a:rPr>
              <a:t>eq</a:t>
            </a:r>
            <a:r>
              <a:rPr lang="hu-HU" dirty="0">
                <a:solidFill>
                  <a:srgbClr val="FFFF00"/>
                </a:solidFill>
              </a:rPr>
              <a:t>.</a:t>
            </a:r>
          </a:p>
          <a:p>
            <a:pPr>
              <a:lnSpc>
                <a:spcPct val="107000"/>
              </a:lnSpc>
              <a:spcAft>
                <a:spcPts val="800"/>
              </a:spcAft>
            </a:pP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2.Two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components</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are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concerned</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Advection</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transport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by</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fluid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movement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Diffusion</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transport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by</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rPr>
              <a:t>molecular</a:t>
            </a:r>
            <a:r>
              <a:rPr lang="hu-HU" dirty="0">
                <a:solidFill>
                  <a:srgbClr val="FFFF00"/>
                </a:solidFill>
              </a:rPr>
              <a:t> </a:t>
            </a:r>
            <a:r>
              <a:rPr lang="hu-HU" dirty="0" err="1">
                <a:solidFill>
                  <a:srgbClr val="FFFF00"/>
                </a:solidFill>
              </a:rPr>
              <a:t>diffusion</a:t>
            </a:r>
            <a:r>
              <a:rPr lang="hu-HU" dirty="0">
                <a:solidFill>
                  <a:srgbClr val="FFFF00"/>
                </a:solidFill>
              </a:rPr>
              <a:t> </a:t>
            </a:r>
            <a:endParaRPr lang="hu-HU"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églalap 2"/>
          <p:cNvSpPr/>
          <p:nvPr/>
        </p:nvSpPr>
        <p:spPr>
          <a:xfrm>
            <a:off x="1125723" y="5103163"/>
            <a:ext cx="5980545" cy="882806"/>
          </a:xfrm>
          <a:prstGeom prst="rect">
            <a:avLst/>
          </a:prstGeom>
        </p:spPr>
        <p:txBody>
          <a:bodyPr wrap="square">
            <a:spAutoFit/>
          </a:bodyPr>
          <a:lstStyle/>
          <a:p>
            <a:pPr>
              <a:lnSpc>
                <a:spcPct val="107000"/>
              </a:lnSpc>
              <a:spcAft>
                <a:spcPts val="800"/>
              </a:spcAft>
            </a:pP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Molecular</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diffusion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often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simply</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called</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diffusion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is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thermal</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motion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all</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liquid</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or</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gas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particles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at</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temperatures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above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absolute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zero</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The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rate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this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movement</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is a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function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temperature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viscosity</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fluid and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size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particles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endParaRPr lang="hu-H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48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Text Box 2"/>
          <p:cNvSpPr txBox="1">
            <a:spLocks noChangeArrowheads="1"/>
          </p:cNvSpPr>
          <p:nvPr/>
        </p:nvSpPr>
        <p:spPr bwMode="auto">
          <a:xfrm>
            <a:off x="514012" y="244026"/>
            <a:ext cx="7669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altLang="hu-HU" dirty="0">
                <a:solidFill>
                  <a:srgbClr val="FFFF00"/>
                </a:solidFill>
                <a:effectLst>
                  <a:outerShdw blurRad="38100" dist="38100" dir="2700000" algn="tl">
                    <a:srgbClr val="000000"/>
                  </a:outerShdw>
                </a:effectLst>
              </a:rPr>
              <a:t> </a:t>
            </a:r>
            <a:r>
              <a:rPr lang="hu-HU" sz="1600" dirty="0" err="1">
                <a:solidFill>
                  <a:srgbClr val="FFFF00"/>
                </a:solidFill>
              </a:rPr>
              <a:t>Derivation</a:t>
            </a:r>
            <a:r>
              <a:rPr lang="hu-HU" sz="1600" dirty="0">
                <a:solidFill>
                  <a:srgbClr val="FFFF00"/>
                </a:solidFill>
              </a:rPr>
              <a:t> of </a:t>
            </a:r>
            <a:r>
              <a:rPr lang="hu-HU" sz="1600" dirty="0" err="1">
                <a:solidFill>
                  <a:srgbClr val="FFFF00"/>
                </a:solidFill>
              </a:rPr>
              <a:t>transport</a:t>
            </a:r>
            <a:r>
              <a:rPr lang="hu-HU" sz="1600" dirty="0">
                <a:solidFill>
                  <a:srgbClr val="FFFF00"/>
                </a:solidFill>
              </a:rPr>
              <a:t> </a:t>
            </a:r>
            <a:r>
              <a:rPr lang="hu-HU" sz="1600" dirty="0" err="1" smtClean="0">
                <a:solidFill>
                  <a:srgbClr val="FFFF00"/>
                </a:solidFill>
              </a:rPr>
              <a:t>eq</a:t>
            </a:r>
            <a:r>
              <a:rPr lang="hu-HU" sz="1600" dirty="0" smtClean="0">
                <a:solidFill>
                  <a:srgbClr val="FFFF00"/>
                </a:solidFill>
              </a:rPr>
              <a:t>.     </a:t>
            </a:r>
            <a:r>
              <a:rPr lang="hu-HU" altLang="hu-HU" sz="1600" dirty="0" smtClean="0">
                <a:solidFill>
                  <a:srgbClr val="FFFF00"/>
                </a:solidFill>
                <a:effectLst>
                  <a:outerShdw blurRad="38100" dist="38100" dir="2700000" algn="tl">
                    <a:srgbClr val="000000"/>
                  </a:outerShdw>
                </a:effectLst>
              </a:rPr>
              <a:t>3.DIFFUSION: </a:t>
            </a:r>
            <a:r>
              <a:rPr lang="en-GB" altLang="hu-HU" sz="1600" dirty="0" smtClean="0">
                <a:solidFill>
                  <a:srgbClr val="FFFF00"/>
                </a:solidFill>
                <a:effectLst>
                  <a:outerShdw blurRad="38100" dist="38100" dir="2700000" algn="tl">
                    <a:srgbClr val="000000"/>
                  </a:outerShdw>
                </a:effectLst>
              </a:rPr>
              <a:t>FICK</a:t>
            </a:r>
            <a:r>
              <a:rPr lang="hu-HU" altLang="hu-HU" sz="1600" dirty="0" smtClean="0">
                <a:solidFill>
                  <a:srgbClr val="FFFF00"/>
                </a:solidFill>
                <a:effectLst>
                  <a:outerShdw blurRad="38100" dist="38100" dir="2700000" algn="tl">
                    <a:srgbClr val="000000"/>
                  </a:outerShdw>
                </a:effectLst>
              </a:rPr>
              <a:t>’S</a:t>
            </a:r>
            <a:r>
              <a:rPr lang="en-GB" altLang="hu-HU" sz="1600" dirty="0" smtClean="0">
                <a:solidFill>
                  <a:srgbClr val="FFFF00"/>
                </a:solidFill>
                <a:effectLst>
                  <a:outerShdw blurRad="38100" dist="38100" dir="2700000" algn="tl">
                    <a:srgbClr val="000000"/>
                  </a:outerShdw>
                </a:effectLst>
              </a:rPr>
              <a:t> </a:t>
            </a:r>
            <a:r>
              <a:rPr lang="hu-HU" altLang="hu-HU" sz="1600" dirty="0" smtClean="0">
                <a:solidFill>
                  <a:srgbClr val="FFFF00"/>
                </a:solidFill>
                <a:effectLst>
                  <a:outerShdw blurRad="38100" dist="38100" dir="2700000" algn="tl">
                    <a:srgbClr val="000000"/>
                  </a:outerShdw>
                </a:effectLst>
              </a:rPr>
              <a:t>LAW</a:t>
            </a:r>
            <a:endParaRPr lang="en-GB" altLang="hu-HU" sz="1600" dirty="0">
              <a:solidFill>
                <a:srgbClr val="FFFF00"/>
              </a:solidFill>
              <a:effectLst>
                <a:outerShdw blurRad="38100" dist="38100" dir="2700000" algn="tl">
                  <a:srgbClr val="000000"/>
                </a:outerShdw>
              </a:effectLst>
            </a:endParaRPr>
          </a:p>
        </p:txBody>
      </p:sp>
      <p:grpSp>
        <p:nvGrpSpPr>
          <p:cNvPr id="846851" name="Group 3"/>
          <p:cNvGrpSpPr>
            <a:grpSpLocks/>
          </p:cNvGrpSpPr>
          <p:nvPr/>
        </p:nvGrpSpPr>
        <p:grpSpPr bwMode="auto">
          <a:xfrm>
            <a:off x="838200" y="1524000"/>
            <a:ext cx="3430588" cy="2209800"/>
            <a:chOff x="528" y="960"/>
            <a:chExt cx="2161" cy="1392"/>
          </a:xfrm>
        </p:grpSpPr>
        <p:sp>
          <p:nvSpPr>
            <p:cNvPr id="846852" name="Line 4"/>
            <p:cNvSpPr>
              <a:spLocks noChangeShapeType="1"/>
            </p:cNvSpPr>
            <p:nvPr/>
          </p:nvSpPr>
          <p:spPr bwMode="auto">
            <a:xfrm flipH="1">
              <a:off x="528" y="1200"/>
              <a:ext cx="67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53" name="Line 5"/>
            <p:cNvSpPr>
              <a:spLocks noChangeShapeType="1"/>
            </p:cNvSpPr>
            <p:nvPr/>
          </p:nvSpPr>
          <p:spPr bwMode="auto">
            <a:xfrm flipH="1">
              <a:off x="1920" y="1200"/>
              <a:ext cx="67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54" name="Freeform 6"/>
            <p:cNvSpPr>
              <a:spLocks/>
            </p:cNvSpPr>
            <p:nvPr/>
          </p:nvSpPr>
          <p:spPr bwMode="auto">
            <a:xfrm>
              <a:off x="1920" y="1776"/>
              <a:ext cx="108" cy="156"/>
            </a:xfrm>
            <a:custGeom>
              <a:avLst/>
              <a:gdLst>
                <a:gd name="T0" fmla="*/ 108 w 108"/>
                <a:gd name="T1" fmla="*/ 120 h 120"/>
                <a:gd name="T2" fmla="*/ 0 w 108"/>
                <a:gd name="T3" fmla="*/ 0 h 120"/>
              </a:gdLst>
              <a:ahLst/>
              <a:cxnLst>
                <a:cxn ang="0">
                  <a:pos x="T0" y="T1"/>
                </a:cxn>
                <a:cxn ang="0">
                  <a:pos x="T2" y="T3"/>
                </a:cxn>
              </a:cxnLst>
              <a:rect l="0" t="0" r="r" b="b"/>
              <a:pathLst>
                <a:path w="108" h="120">
                  <a:moveTo>
                    <a:pt x="108" y="120"/>
                  </a:moveTo>
                  <a:cubicBezTo>
                    <a:pt x="33" y="95"/>
                    <a:pt x="0" y="91"/>
                    <a:pt x="0" y="0"/>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55" name="Text Box 7"/>
            <p:cNvSpPr txBox="1">
              <a:spLocks noChangeArrowheads="1"/>
            </p:cNvSpPr>
            <p:nvPr/>
          </p:nvSpPr>
          <p:spPr bwMode="auto">
            <a:xfrm>
              <a:off x="672" y="1392"/>
              <a:ext cx="35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c</a:t>
              </a:r>
              <a:r>
                <a:rPr lang="en-GB" altLang="hu-HU" baseline="-25000">
                  <a:solidFill>
                    <a:srgbClr val="FFFF00"/>
                  </a:solidFill>
                </a:rPr>
                <a:t>1</a:t>
              </a:r>
              <a:endParaRPr lang="en-GB" altLang="hu-HU">
                <a:solidFill>
                  <a:srgbClr val="FFFF00"/>
                </a:solidFill>
              </a:endParaRPr>
            </a:p>
          </p:txBody>
        </p:sp>
        <p:sp>
          <p:nvSpPr>
            <p:cNvPr id="846856" name="Text Box 8"/>
            <p:cNvSpPr txBox="1">
              <a:spLocks noChangeArrowheads="1"/>
            </p:cNvSpPr>
            <p:nvPr/>
          </p:nvSpPr>
          <p:spPr bwMode="auto">
            <a:xfrm>
              <a:off x="2102" y="1392"/>
              <a:ext cx="35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c</a:t>
              </a:r>
              <a:r>
                <a:rPr lang="en-GB" altLang="hu-HU" baseline="-25000">
                  <a:solidFill>
                    <a:srgbClr val="FFFF00"/>
                  </a:solidFill>
                </a:rPr>
                <a:t>2</a:t>
              </a:r>
              <a:endParaRPr lang="en-GB" altLang="hu-HU">
                <a:solidFill>
                  <a:srgbClr val="FFFF00"/>
                </a:solidFill>
              </a:endParaRPr>
            </a:p>
          </p:txBody>
        </p:sp>
        <p:grpSp>
          <p:nvGrpSpPr>
            <p:cNvPr id="846857" name="Group 9"/>
            <p:cNvGrpSpPr>
              <a:grpSpLocks/>
            </p:cNvGrpSpPr>
            <p:nvPr/>
          </p:nvGrpSpPr>
          <p:grpSpPr bwMode="auto">
            <a:xfrm>
              <a:off x="528" y="960"/>
              <a:ext cx="2161" cy="1392"/>
              <a:chOff x="528" y="960"/>
              <a:chExt cx="2161" cy="1392"/>
            </a:xfrm>
          </p:grpSpPr>
          <p:grpSp>
            <p:nvGrpSpPr>
              <p:cNvPr id="846858" name="Group 10"/>
              <p:cNvGrpSpPr>
                <a:grpSpLocks/>
              </p:cNvGrpSpPr>
              <p:nvPr/>
            </p:nvGrpSpPr>
            <p:grpSpPr bwMode="auto">
              <a:xfrm>
                <a:off x="528" y="1056"/>
                <a:ext cx="2064" cy="1296"/>
                <a:chOff x="528" y="1056"/>
                <a:chExt cx="2064" cy="1296"/>
              </a:xfrm>
            </p:grpSpPr>
            <p:sp>
              <p:nvSpPr>
                <p:cNvPr id="846859" name="Line 11"/>
                <p:cNvSpPr>
                  <a:spLocks noChangeShapeType="1"/>
                </p:cNvSpPr>
                <p:nvPr/>
              </p:nvSpPr>
              <p:spPr bwMode="auto">
                <a:xfrm>
                  <a:off x="1200" y="1776"/>
                  <a:ext cx="0" cy="57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60" name="Line 12"/>
                <p:cNvSpPr>
                  <a:spLocks noChangeShapeType="1"/>
                </p:cNvSpPr>
                <p:nvPr/>
              </p:nvSpPr>
              <p:spPr bwMode="auto">
                <a:xfrm flipH="1">
                  <a:off x="1200" y="2208"/>
                  <a:ext cx="720" cy="0"/>
                </a:xfrm>
                <a:prstGeom prst="line">
                  <a:avLst/>
                </a:prstGeom>
                <a:noFill/>
                <a:ln w="9525">
                  <a:solidFill>
                    <a:srgbClr val="FFFF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nvGrpSpPr>
                <p:cNvPr id="846861" name="Group 13"/>
                <p:cNvGrpSpPr>
                  <a:grpSpLocks/>
                </p:cNvGrpSpPr>
                <p:nvPr/>
              </p:nvGrpSpPr>
              <p:grpSpPr bwMode="auto">
                <a:xfrm>
                  <a:off x="528" y="1056"/>
                  <a:ext cx="2064" cy="1296"/>
                  <a:chOff x="528" y="1056"/>
                  <a:chExt cx="2064" cy="1296"/>
                </a:xfrm>
              </p:grpSpPr>
              <p:sp>
                <p:nvSpPr>
                  <p:cNvPr id="846862" name="Line 14"/>
                  <p:cNvSpPr>
                    <a:spLocks noChangeShapeType="1"/>
                  </p:cNvSpPr>
                  <p:nvPr/>
                </p:nvSpPr>
                <p:spPr bwMode="auto">
                  <a:xfrm flipH="1">
                    <a:off x="1200" y="1584"/>
                    <a:ext cx="72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nvGrpSpPr>
                  <p:cNvPr id="846863" name="Group 15"/>
                  <p:cNvGrpSpPr>
                    <a:grpSpLocks/>
                  </p:cNvGrpSpPr>
                  <p:nvPr/>
                </p:nvGrpSpPr>
                <p:grpSpPr bwMode="auto">
                  <a:xfrm>
                    <a:off x="528" y="1056"/>
                    <a:ext cx="2064" cy="1296"/>
                    <a:chOff x="528" y="1056"/>
                    <a:chExt cx="2064" cy="1296"/>
                  </a:xfrm>
                </p:grpSpPr>
                <p:sp>
                  <p:nvSpPr>
                    <p:cNvPr id="846864" name="Line 16"/>
                    <p:cNvSpPr>
                      <a:spLocks noChangeShapeType="1"/>
                    </p:cNvSpPr>
                    <p:nvPr/>
                  </p:nvSpPr>
                  <p:spPr bwMode="auto">
                    <a:xfrm>
                      <a:off x="528" y="1056"/>
                      <a:ext cx="0" cy="67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65" name="Line 17"/>
                    <p:cNvSpPr>
                      <a:spLocks noChangeShapeType="1"/>
                    </p:cNvSpPr>
                    <p:nvPr/>
                  </p:nvSpPr>
                  <p:spPr bwMode="auto">
                    <a:xfrm>
                      <a:off x="1200" y="1056"/>
                      <a:ext cx="0" cy="52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66" name="Line 18"/>
                    <p:cNvSpPr>
                      <a:spLocks noChangeShapeType="1"/>
                    </p:cNvSpPr>
                    <p:nvPr/>
                  </p:nvSpPr>
                  <p:spPr bwMode="auto">
                    <a:xfrm>
                      <a:off x="2592" y="1056"/>
                      <a:ext cx="0" cy="672"/>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67" name="Freeform 19"/>
                    <p:cNvSpPr>
                      <a:spLocks/>
                    </p:cNvSpPr>
                    <p:nvPr/>
                  </p:nvSpPr>
                  <p:spPr bwMode="auto">
                    <a:xfrm>
                      <a:off x="528" y="1728"/>
                      <a:ext cx="147" cy="204"/>
                    </a:xfrm>
                    <a:custGeom>
                      <a:avLst/>
                      <a:gdLst>
                        <a:gd name="T0" fmla="*/ 3 w 147"/>
                        <a:gd name="T1" fmla="*/ 0 h 204"/>
                        <a:gd name="T2" fmla="*/ 147 w 147"/>
                        <a:gd name="T3" fmla="*/ 204 h 204"/>
                      </a:gdLst>
                      <a:ahLst/>
                      <a:cxnLst>
                        <a:cxn ang="0">
                          <a:pos x="T0" y="T1"/>
                        </a:cxn>
                        <a:cxn ang="0">
                          <a:pos x="T2" y="T3"/>
                        </a:cxn>
                      </a:cxnLst>
                      <a:rect l="0" t="0" r="r" b="b"/>
                      <a:pathLst>
                        <a:path w="147" h="204">
                          <a:moveTo>
                            <a:pt x="3" y="0"/>
                          </a:moveTo>
                          <a:cubicBezTo>
                            <a:pt x="15" y="116"/>
                            <a:pt x="0" y="204"/>
                            <a:pt x="147" y="204"/>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68" name="Line 20"/>
                    <p:cNvSpPr>
                      <a:spLocks noChangeShapeType="1"/>
                    </p:cNvSpPr>
                    <p:nvPr/>
                  </p:nvSpPr>
                  <p:spPr bwMode="auto">
                    <a:xfrm flipH="1">
                      <a:off x="624" y="1920"/>
                      <a:ext cx="4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69" name="Line 21"/>
                    <p:cNvSpPr>
                      <a:spLocks noChangeShapeType="1"/>
                    </p:cNvSpPr>
                    <p:nvPr/>
                  </p:nvSpPr>
                  <p:spPr bwMode="auto">
                    <a:xfrm flipH="1">
                      <a:off x="2016" y="1920"/>
                      <a:ext cx="48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70" name="Freeform 22"/>
                    <p:cNvSpPr>
                      <a:spLocks/>
                    </p:cNvSpPr>
                    <p:nvPr/>
                  </p:nvSpPr>
                  <p:spPr bwMode="auto">
                    <a:xfrm>
                      <a:off x="2472" y="1728"/>
                      <a:ext cx="120" cy="204"/>
                    </a:xfrm>
                    <a:custGeom>
                      <a:avLst/>
                      <a:gdLst>
                        <a:gd name="T0" fmla="*/ 120 w 120"/>
                        <a:gd name="T1" fmla="*/ 0 h 204"/>
                        <a:gd name="T2" fmla="*/ 108 w 120"/>
                        <a:gd name="T3" fmla="*/ 108 h 204"/>
                        <a:gd name="T4" fmla="*/ 0 w 120"/>
                        <a:gd name="T5" fmla="*/ 204 h 204"/>
                      </a:gdLst>
                      <a:ahLst/>
                      <a:cxnLst>
                        <a:cxn ang="0">
                          <a:pos x="T0" y="T1"/>
                        </a:cxn>
                        <a:cxn ang="0">
                          <a:pos x="T2" y="T3"/>
                        </a:cxn>
                        <a:cxn ang="0">
                          <a:pos x="T4" y="T5"/>
                        </a:cxn>
                      </a:cxnLst>
                      <a:rect l="0" t="0" r="r" b="b"/>
                      <a:pathLst>
                        <a:path w="120" h="204">
                          <a:moveTo>
                            <a:pt x="120" y="0"/>
                          </a:moveTo>
                          <a:cubicBezTo>
                            <a:pt x="116" y="36"/>
                            <a:pt x="117" y="73"/>
                            <a:pt x="108" y="108"/>
                          </a:cubicBezTo>
                          <a:cubicBezTo>
                            <a:pt x="95" y="159"/>
                            <a:pt x="33" y="171"/>
                            <a:pt x="0" y="204"/>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71" name="Line 23"/>
                    <p:cNvSpPr>
                      <a:spLocks noChangeShapeType="1"/>
                    </p:cNvSpPr>
                    <p:nvPr/>
                  </p:nvSpPr>
                  <p:spPr bwMode="auto">
                    <a:xfrm>
                      <a:off x="1920" y="1056"/>
                      <a:ext cx="0" cy="52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72" name="Freeform 24"/>
                    <p:cNvSpPr>
                      <a:spLocks/>
                    </p:cNvSpPr>
                    <p:nvPr/>
                  </p:nvSpPr>
                  <p:spPr bwMode="auto">
                    <a:xfrm>
                      <a:off x="1056" y="1776"/>
                      <a:ext cx="144" cy="144"/>
                    </a:xfrm>
                    <a:custGeom>
                      <a:avLst/>
                      <a:gdLst>
                        <a:gd name="T0" fmla="*/ 0 w 144"/>
                        <a:gd name="T1" fmla="*/ 84 h 84"/>
                        <a:gd name="T2" fmla="*/ 108 w 144"/>
                        <a:gd name="T3" fmla="*/ 72 h 84"/>
                        <a:gd name="T4" fmla="*/ 144 w 144"/>
                        <a:gd name="T5" fmla="*/ 0 h 84"/>
                      </a:gdLst>
                      <a:ahLst/>
                      <a:cxnLst>
                        <a:cxn ang="0">
                          <a:pos x="T0" y="T1"/>
                        </a:cxn>
                        <a:cxn ang="0">
                          <a:pos x="T2" y="T3"/>
                        </a:cxn>
                        <a:cxn ang="0">
                          <a:pos x="T4" y="T5"/>
                        </a:cxn>
                      </a:cxnLst>
                      <a:rect l="0" t="0" r="r" b="b"/>
                      <a:pathLst>
                        <a:path w="144" h="84">
                          <a:moveTo>
                            <a:pt x="0" y="84"/>
                          </a:moveTo>
                          <a:cubicBezTo>
                            <a:pt x="36" y="80"/>
                            <a:pt x="74" y="84"/>
                            <a:pt x="108" y="72"/>
                          </a:cubicBezTo>
                          <a:cubicBezTo>
                            <a:pt x="133" y="63"/>
                            <a:pt x="144" y="0"/>
                            <a:pt x="144" y="0"/>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846873" name="Line 25"/>
                    <p:cNvSpPr>
                      <a:spLocks noChangeShapeType="1"/>
                    </p:cNvSpPr>
                    <p:nvPr/>
                  </p:nvSpPr>
                  <p:spPr bwMode="auto">
                    <a:xfrm flipH="1">
                      <a:off x="1200" y="1776"/>
                      <a:ext cx="72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6874" name="Text Box 26"/>
                    <p:cNvSpPr txBox="1">
                      <a:spLocks noChangeArrowheads="1"/>
                    </p:cNvSpPr>
                    <p:nvPr/>
                  </p:nvSpPr>
                  <p:spPr bwMode="auto">
                    <a:xfrm>
                      <a:off x="1392" y="1488"/>
                      <a:ext cx="336"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hu-HU" sz="3200">
                          <a:solidFill>
                            <a:srgbClr val="FFFF00"/>
                          </a:solidFill>
                          <a:sym typeface="Symbol" panose="05050102010706020507" pitchFamily="18" charset="2"/>
                        </a:rPr>
                        <a:t></a:t>
                      </a:r>
                      <a:endParaRPr lang="en-GB" altLang="hu-HU">
                        <a:solidFill>
                          <a:srgbClr val="FFFF00"/>
                        </a:solidFill>
                      </a:endParaRPr>
                    </a:p>
                  </p:txBody>
                </p:sp>
                <p:sp>
                  <p:nvSpPr>
                    <p:cNvPr id="846875" name="Line 27"/>
                    <p:cNvSpPr>
                      <a:spLocks noChangeShapeType="1"/>
                    </p:cNvSpPr>
                    <p:nvPr/>
                  </p:nvSpPr>
                  <p:spPr bwMode="auto">
                    <a:xfrm>
                      <a:off x="1920" y="1776"/>
                      <a:ext cx="0" cy="57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sp>
              <p:nvSpPr>
                <p:cNvPr id="846876" name="Text Box 28"/>
                <p:cNvSpPr txBox="1">
                  <a:spLocks noChangeArrowheads="1"/>
                </p:cNvSpPr>
                <p:nvPr/>
              </p:nvSpPr>
              <p:spPr bwMode="auto">
                <a:xfrm>
                  <a:off x="1392" y="1872"/>
                  <a:ext cx="44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sym typeface="Symbol" panose="05050102010706020507" pitchFamily="18" charset="2"/>
                    </a:rPr>
                    <a:t>x</a:t>
                  </a:r>
                  <a:endParaRPr lang="en-GB" altLang="hu-HU">
                    <a:solidFill>
                      <a:srgbClr val="FFFF00"/>
                    </a:solidFill>
                  </a:endParaRPr>
                </a:p>
              </p:txBody>
            </p:sp>
          </p:grpSp>
          <p:grpSp>
            <p:nvGrpSpPr>
              <p:cNvPr id="846877" name="Group 29"/>
              <p:cNvGrpSpPr>
                <a:grpSpLocks/>
              </p:cNvGrpSpPr>
              <p:nvPr/>
            </p:nvGrpSpPr>
            <p:grpSpPr bwMode="auto">
              <a:xfrm>
                <a:off x="947" y="1008"/>
                <a:ext cx="337" cy="396"/>
                <a:chOff x="2352" y="960"/>
                <a:chExt cx="337" cy="396"/>
              </a:xfrm>
            </p:grpSpPr>
            <p:sp>
              <p:nvSpPr>
                <p:cNvPr id="846878" name="Text Box 30"/>
                <p:cNvSpPr txBox="1">
                  <a:spLocks noChangeArrowheads="1"/>
                </p:cNvSpPr>
                <p:nvPr/>
              </p:nvSpPr>
              <p:spPr bwMode="auto">
                <a:xfrm>
                  <a:off x="2352" y="960"/>
                  <a:ext cx="33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sym typeface="Symbol" panose="05050102010706020507" pitchFamily="18" charset="2"/>
                    </a:rPr>
                    <a:t></a:t>
                  </a:r>
                  <a:endParaRPr lang="en-GB" altLang="hu-HU">
                    <a:solidFill>
                      <a:srgbClr val="FFFF00"/>
                    </a:solidFill>
                  </a:endParaRPr>
                </a:p>
              </p:txBody>
            </p:sp>
            <p:sp>
              <p:nvSpPr>
                <p:cNvPr id="846879" name="Freeform 31"/>
                <p:cNvSpPr>
                  <a:spLocks/>
                </p:cNvSpPr>
                <p:nvPr/>
              </p:nvSpPr>
              <p:spPr bwMode="auto">
                <a:xfrm>
                  <a:off x="2436" y="1200"/>
                  <a:ext cx="60" cy="156"/>
                </a:xfrm>
                <a:custGeom>
                  <a:avLst/>
                  <a:gdLst>
                    <a:gd name="T0" fmla="*/ 48 w 60"/>
                    <a:gd name="T1" fmla="*/ 0 h 156"/>
                    <a:gd name="T2" fmla="*/ 12 w 60"/>
                    <a:gd name="T3" fmla="*/ 12 h 156"/>
                    <a:gd name="T4" fmla="*/ 60 w 60"/>
                    <a:gd name="T5" fmla="*/ 84 h 156"/>
                    <a:gd name="T6" fmla="*/ 48 w 60"/>
                    <a:gd name="T7" fmla="*/ 156 h 156"/>
                  </a:gdLst>
                  <a:ahLst/>
                  <a:cxnLst>
                    <a:cxn ang="0">
                      <a:pos x="T0" y="T1"/>
                    </a:cxn>
                    <a:cxn ang="0">
                      <a:pos x="T2" y="T3"/>
                    </a:cxn>
                    <a:cxn ang="0">
                      <a:pos x="T4" y="T5"/>
                    </a:cxn>
                    <a:cxn ang="0">
                      <a:pos x="T6" y="T7"/>
                    </a:cxn>
                  </a:cxnLst>
                  <a:rect l="0" t="0" r="r" b="b"/>
                  <a:pathLst>
                    <a:path w="60" h="156">
                      <a:moveTo>
                        <a:pt x="48" y="0"/>
                      </a:moveTo>
                      <a:cubicBezTo>
                        <a:pt x="36" y="4"/>
                        <a:pt x="18" y="1"/>
                        <a:pt x="12" y="12"/>
                      </a:cubicBezTo>
                      <a:cubicBezTo>
                        <a:pt x="0" y="35"/>
                        <a:pt x="54" y="78"/>
                        <a:pt x="60" y="84"/>
                      </a:cubicBezTo>
                      <a:cubicBezTo>
                        <a:pt x="46" y="140"/>
                        <a:pt x="48" y="116"/>
                        <a:pt x="48" y="156"/>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nvGrpSpPr>
              <p:cNvPr id="846880" name="Group 32"/>
              <p:cNvGrpSpPr>
                <a:grpSpLocks/>
              </p:cNvGrpSpPr>
              <p:nvPr/>
            </p:nvGrpSpPr>
            <p:grpSpPr bwMode="auto">
              <a:xfrm>
                <a:off x="2352" y="960"/>
                <a:ext cx="337" cy="396"/>
                <a:chOff x="2352" y="960"/>
                <a:chExt cx="337" cy="396"/>
              </a:xfrm>
            </p:grpSpPr>
            <p:sp>
              <p:nvSpPr>
                <p:cNvPr id="846881" name="Text Box 33"/>
                <p:cNvSpPr txBox="1">
                  <a:spLocks noChangeArrowheads="1"/>
                </p:cNvSpPr>
                <p:nvPr/>
              </p:nvSpPr>
              <p:spPr bwMode="auto">
                <a:xfrm>
                  <a:off x="2352" y="960"/>
                  <a:ext cx="33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sym typeface="Symbol" panose="05050102010706020507" pitchFamily="18" charset="2"/>
                    </a:rPr>
                    <a:t></a:t>
                  </a:r>
                  <a:endParaRPr lang="en-GB" altLang="hu-HU">
                    <a:solidFill>
                      <a:srgbClr val="FFFF00"/>
                    </a:solidFill>
                  </a:endParaRPr>
                </a:p>
              </p:txBody>
            </p:sp>
            <p:sp>
              <p:nvSpPr>
                <p:cNvPr id="846882" name="Freeform 34"/>
                <p:cNvSpPr>
                  <a:spLocks/>
                </p:cNvSpPr>
                <p:nvPr/>
              </p:nvSpPr>
              <p:spPr bwMode="auto">
                <a:xfrm>
                  <a:off x="2436" y="1200"/>
                  <a:ext cx="60" cy="156"/>
                </a:xfrm>
                <a:custGeom>
                  <a:avLst/>
                  <a:gdLst>
                    <a:gd name="T0" fmla="*/ 48 w 60"/>
                    <a:gd name="T1" fmla="*/ 0 h 156"/>
                    <a:gd name="T2" fmla="*/ 12 w 60"/>
                    <a:gd name="T3" fmla="*/ 12 h 156"/>
                    <a:gd name="T4" fmla="*/ 60 w 60"/>
                    <a:gd name="T5" fmla="*/ 84 h 156"/>
                    <a:gd name="T6" fmla="*/ 48 w 60"/>
                    <a:gd name="T7" fmla="*/ 156 h 156"/>
                  </a:gdLst>
                  <a:ahLst/>
                  <a:cxnLst>
                    <a:cxn ang="0">
                      <a:pos x="T0" y="T1"/>
                    </a:cxn>
                    <a:cxn ang="0">
                      <a:pos x="T2" y="T3"/>
                    </a:cxn>
                    <a:cxn ang="0">
                      <a:pos x="T4" y="T5"/>
                    </a:cxn>
                    <a:cxn ang="0">
                      <a:pos x="T6" y="T7"/>
                    </a:cxn>
                  </a:cxnLst>
                  <a:rect l="0" t="0" r="r" b="b"/>
                  <a:pathLst>
                    <a:path w="60" h="156">
                      <a:moveTo>
                        <a:pt x="48" y="0"/>
                      </a:moveTo>
                      <a:cubicBezTo>
                        <a:pt x="36" y="4"/>
                        <a:pt x="18" y="1"/>
                        <a:pt x="12" y="12"/>
                      </a:cubicBezTo>
                      <a:cubicBezTo>
                        <a:pt x="0" y="35"/>
                        <a:pt x="54" y="78"/>
                        <a:pt x="60" y="84"/>
                      </a:cubicBezTo>
                      <a:cubicBezTo>
                        <a:pt x="46" y="140"/>
                        <a:pt x="48" y="116"/>
                        <a:pt x="48" y="156"/>
                      </a:cubicBezTo>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grpSp>
      <p:sp>
        <p:nvSpPr>
          <p:cNvPr id="846883" name="Text Box 35"/>
          <p:cNvSpPr txBox="1">
            <a:spLocks noChangeArrowheads="1"/>
          </p:cNvSpPr>
          <p:nvPr/>
        </p:nvSpPr>
        <p:spPr bwMode="auto">
          <a:xfrm>
            <a:off x="5105400" y="1778000"/>
            <a:ext cx="17605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sz="2800">
                <a:solidFill>
                  <a:srgbClr val="FFFF00"/>
                </a:solidFill>
              </a:rPr>
              <a:t>- c</a:t>
            </a:r>
            <a:r>
              <a:rPr lang="en-GB" altLang="hu-HU" sz="2800" baseline="-25000">
                <a:solidFill>
                  <a:srgbClr val="FFFF00"/>
                </a:solidFill>
              </a:rPr>
              <a:t>1</a:t>
            </a:r>
            <a:r>
              <a:rPr lang="en-GB" altLang="hu-HU" sz="2800">
                <a:solidFill>
                  <a:srgbClr val="FFFF00"/>
                </a:solidFill>
              </a:rPr>
              <a:t> </a:t>
            </a:r>
            <a:r>
              <a:rPr lang="en-GB" altLang="hu-HU" sz="2800">
                <a:solidFill>
                  <a:srgbClr val="FFFF00"/>
                </a:solidFill>
                <a:sym typeface="Symbol" panose="05050102010706020507" pitchFamily="18" charset="2"/>
              </a:rPr>
              <a:t> c</a:t>
            </a:r>
            <a:r>
              <a:rPr lang="en-GB" altLang="hu-HU" sz="2800" baseline="-25000">
                <a:solidFill>
                  <a:srgbClr val="FFFF00"/>
                </a:solidFill>
                <a:sym typeface="Symbol" panose="05050102010706020507" pitchFamily="18" charset="2"/>
              </a:rPr>
              <a:t>2</a:t>
            </a:r>
            <a:endParaRPr lang="en-GB" altLang="hu-HU" sz="2800">
              <a:solidFill>
                <a:srgbClr val="FFFF00"/>
              </a:solidFill>
            </a:endParaRPr>
          </a:p>
        </p:txBody>
      </p:sp>
      <p:sp>
        <p:nvSpPr>
          <p:cNvPr id="846884" name="Text Box 36"/>
          <p:cNvSpPr txBox="1">
            <a:spLocks noChangeArrowheads="1"/>
          </p:cNvSpPr>
          <p:nvPr/>
        </p:nvSpPr>
        <p:spPr bwMode="auto">
          <a:xfrm>
            <a:off x="5105400" y="25146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hu-HU" sz="2800" dirty="0">
                <a:solidFill>
                  <a:srgbClr val="FFFF00"/>
                </a:solidFill>
              </a:rPr>
              <a:t>- </a:t>
            </a:r>
            <a:r>
              <a:rPr lang="hu-HU" altLang="hu-HU" sz="2800" dirty="0" err="1" smtClean="0">
                <a:solidFill>
                  <a:srgbClr val="FFFF00"/>
                </a:solidFill>
              </a:rPr>
              <a:t>valve</a:t>
            </a:r>
            <a:r>
              <a:rPr lang="hu-HU" altLang="hu-HU" sz="2800" dirty="0" smtClean="0">
                <a:solidFill>
                  <a:srgbClr val="FFFF00"/>
                </a:solidFill>
              </a:rPr>
              <a:t> </a:t>
            </a:r>
            <a:r>
              <a:rPr lang="hu-HU" altLang="hu-HU" sz="2800" dirty="0" err="1" smtClean="0">
                <a:solidFill>
                  <a:srgbClr val="FFFF00"/>
                </a:solidFill>
              </a:rPr>
              <a:t>opened</a:t>
            </a:r>
            <a:endParaRPr lang="en-GB" altLang="hu-HU" dirty="0">
              <a:solidFill>
                <a:srgbClr val="FFFF00"/>
              </a:solidFill>
            </a:endParaRPr>
          </a:p>
        </p:txBody>
      </p:sp>
      <p:sp>
        <p:nvSpPr>
          <p:cNvPr id="846885" name="Text Box 37"/>
          <p:cNvSpPr txBox="1">
            <a:spLocks noChangeArrowheads="1"/>
          </p:cNvSpPr>
          <p:nvPr/>
        </p:nvSpPr>
        <p:spPr bwMode="auto">
          <a:xfrm>
            <a:off x="5091113" y="3114675"/>
            <a:ext cx="28336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hu-HU" sz="2800" dirty="0">
                <a:solidFill>
                  <a:srgbClr val="FFFF00"/>
                </a:solidFill>
              </a:rPr>
              <a:t>- </a:t>
            </a:r>
            <a:r>
              <a:rPr lang="hu-HU" dirty="0" smtClean="0">
                <a:solidFill>
                  <a:srgbClr val="FFFF00"/>
                </a:solidFill>
              </a:rPr>
              <a:t>Concentration  </a:t>
            </a:r>
            <a:r>
              <a:rPr lang="hu-HU" dirty="0" err="1" smtClean="0">
                <a:solidFill>
                  <a:srgbClr val="FFFF00"/>
                </a:solidFill>
              </a:rPr>
              <a:t>equalization</a:t>
            </a:r>
            <a:r>
              <a:rPr lang="hu-HU" altLang="hu-HU" sz="2800" dirty="0" smtClean="0">
                <a:solidFill>
                  <a:srgbClr val="FFFF00"/>
                </a:solidFill>
              </a:rPr>
              <a:t> </a:t>
            </a:r>
            <a:r>
              <a:rPr lang="hu-HU" altLang="hu-HU" sz="2800" dirty="0">
                <a:solidFill>
                  <a:srgbClr val="FFFF00"/>
                </a:solidFill>
              </a:rPr>
              <a:t>(</a:t>
            </a:r>
            <a:r>
              <a:rPr lang="hu-HU" altLang="hu-HU" sz="2000" dirty="0" err="1" smtClean="0">
                <a:solidFill>
                  <a:srgbClr val="FFFF00"/>
                </a:solidFill>
              </a:rPr>
              <a:t>Brownian</a:t>
            </a:r>
            <a:r>
              <a:rPr lang="hu-HU" altLang="hu-HU" sz="2000" dirty="0" smtClean="0">
                <a:solidFill>
                  <a:srgbClr val="FFFF00"/>
                </a:solidFill>
              </a:rPr>
              <a:t> </a:t>
            </a:r>
            <a:r>
              <a:rPr lang="hu-HU" altLang="hu-HU" sz="2000" dirty="0" err="1" smtClean="0">
                <a:solidFill>
                  <a:srgbClr val="FFFF00"/>
                </a:solidFill>
              </a:rPr>
              <a:t>motion</a:t>
            </a:r>
            <a:r>
              <a:rPr lang="hu-HU" altLang="hu-HU" sz="2800" dirty="0" smtClean="0">
                <a:solidFill>
                  <a:srgbClr val="FFFF00"/>
                </a:solidFill>
              </a:rPr>
              <a:t>)</a:t>
            </a:r>
            <a:endParaRPr lang="en-GB" altLang="hu-HU" dirty="0">
              <a:solidFill>
                <a:srgbClr val="FFFF00"/>
              </a:solidFill>
            </a:endParaRPr>
          </a:p>
        </p:txBody>
      </p:sp>
      <p:sp>
        <p:nvSpPr>
          <p:cNvPr id="846886" name="Text Box 38"/>
          <p:cNvSpPr txBox="1">
            <a:spLocks noChangeArrowheads="1"/>
          </p:cNvSpPr>
          <p:nvPr/>
        </p:nvSpPr>
        <p:spPr bwMode="auto">
          <a:xfrm>
            <a:off x="671513" y="4156075"/>
            <a:ext cx="2699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smtClean="0">
                <a:solidFill>
                  <a:srgbClr val="FFFF00"/>
                </a:solidFill>
              </a:rPr>
              <a:t>FLUX</a:t>
            </a:r>
            <a:r>
              <a:rPr lang="hu-HU" altLang="hu-HU" dirty="0" smtClean="0">
                <a:solidFill>
                  <a:srgbClr val="FFFF00"/>
                </a:solidFill>
              </a:rPr>
              <a:t> of </a:t>
            </a:r>
            <a:r>
              <a:rPr lang="hu-HU" altLang="hu-HU" dirty="0" err="1" smtClean="0">
                <a:solidFill>
                  <a:srgbClr val="FFFF00"/>
                </a:solidFill>
              </a:rPr>
              <a:t>diffusion</a:t>
            </a:r>
            <a:r>
              <a:rPr lang="hu-HU" altLang="hu-HU" dirty="0">
                <a:solidFill>
                  <a:srgbClr val="FFFF00"/>
                </a:solidFill>
              </a:rPr>
              <a:t>:</a:t>
            </a:r>
            <a:endParaRPr lang="en-GB" altLang="hu-HU" dirty="0">
              <a:solidFill>
                <a:srgbClr val="FFFF00"/>
              </a:solidFill>
            </a:endParaRPr>
          </a:p>
        </p:txBody>
      </p:sp>
      <p:graphicFrame>
        <p:nvGraphicFramePr>
          <p:cNvPr id="846887" name="Object 39"/>
          <p:cNvGraphicFramePr>
            <a:graphicFrameLocks noChangeAspect="1"/>
          </p:cNvGraphicFramePr>
          <p:nvPr/>
        </p:nvGraphicFramePr>
        <p:xfrm>
          <a:off x="1751013" y="5638800"/>
          <a:ext cx="1371600" cy="708025"/>
        </p:xfrm>
        <a:graphic>
          <a:graphicData uri="http://schemas.openxmlformats.org/presentationml/2006/ole">
            <mc:AlternateContent xmlns:mc="http://schemas.openxmlformats.org/markup-compatibility/2006">
              <mc:Choice xmlns:v="urn:schemas-microsoft-com:vml" Requires="v">
                <p:oleObj spid="_x0000_s856154" name="Egyenlet" r:id="rId3" imgW="1180800" imgH="609480" progId="Equation.3">
                  <p:embed/>
                </p:oleObj>
              </mc:Choice>
              <mc:Fallback>
                <p:oleObj name="Egyenlet" r:id="rId3" imgW="1180800" imgH="609480" progId="Equation.3">
                  <p:embed/>
                  <p:pic>
                    <p:nvPicPr>
                      <p:cNvPr id="846887"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5638800"/>
                        <a:ext cx="1371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6888" name="Text Box 40"/>
          <p:cNvSpPr txBox="1">
            <a:spLocks noChangeArrowheads="1"/>
          </p:cNvSpPr>
          <p:nvPr/>
        </p:nvSpPr>
        <p:spPr bwMode="auto">
          <a:xfrm>
            <a:off x="3657600" y="6172200"/>
            <a:ext cx="4092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a:solidFill>
                  <a:srgbClr val="FFFF00"/>
                </a:solidFill>
              </a:rPr>
              <a:t>D </a:t>
            </a:r>
            <a:r>
              <a:rPr lang="en-GB" altLang="hu-HU" dirty="0" smtClean="0">
                <a:solidFill>
                  <a:srgbClr val="FFFF00"/>
                </a:solidFill>
              </a:rPr>
              <a:t>– mole</a:t>
            </a:r>
            <a:r>
              <a:rPr lang="hu-HU" altLang="hu-HU" dirty="0" err="1" smtClean="0">
                <a:solidFill>
                  <a:srgbClr val="FFFF00"/>
                </a:solidFill>
              </a:rPr>
              <a:t>cular</a:t>
            </a:r>
            <a:r>
              <a:rPr lang="hu-HU" altLang="hu-HU" dirty="0" smtClean="0">
                <a:solidFill>
                  <a:srgbClr val="FFFF00"/>
                </a:solidFill>
              </a:rPr>
              <a:t> </a:t>
            </a:r>
            <a:r>
              <a:rPr lang="hu-HU" altLang="hu-HU" dirty="0" err="1" smtClean="0">
                <a:solidFill>
                  <a:srgbClr val="FFFF00"/>
                </a:solidFill>
              </a:rPr>
              <a:t>diff.coef</a:t>
            </a:r>
            <a:r>
              <a:rPr lang="hu-HU" altLang="hu-HU" dirty="0" smtClean="0">
                <a:solidFill>
                  <a:srgbClr val="FFFF00"/>
                </a:solidFill>
              </a:rPr>
              <a:t>.</a:t>
            </a:r>
            <a:r>
              <a:rPr lang="en-GB" altLang="hu-HU" dirty="0" smtClean="0">
                <a:solidFill>
                  <a:srgbClr val="FFFF00"/>
                </a:solidFill>
              </a:rPr>
              <a:t> </a:t>
            </a:r>
            <a:r>
              <a:rPr lang="en-GB" altLang="hu-HU" dirty="0">
                <a:solidFill>
                  <a:srgbClr val="FFFF00"/>
                </a:solidFill>
              </a:rPr>
              <a:t>[m</a:t>
            </a:r>
            <a:r>
              <a:rPr lang="en-GB" altLang="hu-HU" baseline="30000" dirty="0">
                <a:solidFill>
                  <a:srgbClr val="FFFF00"/>
                </a:solidFill>
              </a:rPr>
              <a:t>2</a:t>
            </a:r>
            <a:r>
              <a:rPr lang="en-GB" altLang="hu-HU" dirty="0">
                <a:solidFill>
                  <a:srgbClr val="FFFF00"/>
                </a:solidFill>
              </a:rPr>
              <a:t>/s]</a:t>
            </a:r>
          </a:p>
        </p:txBody>
      </p:sp>
      <p:grpSp>
        <p:nvGrpSpPr>
          <p:cNvPr id="846889" name="Group 41"/>
          <p:cNvGrpSpPr>
            <a:grpSpLocks/>
          </p:cNvGrpSpPr>
          <p:nvPr/>
        </p:nvGrpSpPr>
        <p:grpSpPr bwMode="auto">
          <a:xfrm>
            <a:off x="1752600" y="4800600"/>
            <a:ext cx="3200400" cy="720725"/>
            <a:chOff x="1104" y="3024"/>
            <a:chExt cx="2016" cy="454"/>
          </a:xfrm>
        </p:grpSpPr>
        <p:grpSp>
          <p:nvGrpSpPr>
            <p:cNvPr id="846890" name="Group 42"/>
            <p:cNvGrpSpPr>
              <a:grpSpLocks/>
            </p:cNvGrpSpPr>
            <p:nvPr/>
          </p:nvGrpSpPr>
          <p:grpSpPr bwMode="auto">
            <a:xfrm>
              <a:off x="1104" y="3024"/>
              <a:ext cx="2016" cy="454"/>
              <a:chOff x="1152" y="3024"/>
              <a:chExt cx="2016" cy="454"/>
            </a:xfrm>
          </p:grpSpPr>
          <p:graphicFrame>
            <p:nvGraphicFramePr>
              <p:cNvPr id="846891" name="Object 43"/>
              <p:cNvGraphicFramePr>
                <a:graphicFrameLocks noChangeAspect="1"/>
              </p:cNvGraphicFramePr>
              <p:nvPr/>
            </p:nvGraphicFramePr>
            <p:xfrm>
              <a:off x="1152" y="3024"/>
              <a:ext cx="2016" cy="454"/>
            </p:xfrm>
            <a:graphic>
              <a:graphicData uri="http://schemas.openxmlformats.org/presentationml/2006/ole">
                <mc:AlternateContent xmlns:mc="http://schemas.openxmlformats.org/markup-compatibility/2006">
                  <mc:Choice xmlns:v="urn:schemas-microsoft-com:vml" Requires="v">
                    <p:oleObj spid="_x0000_s856155" name="Egyenlet" r:id="rId5" imgW="2755800" imgH="622080" progId="Equation.3">
                      <p:embed/>
                    </p:oleObj>
                  </mc:Choice>
                  <mc:Fallback>
                    <p:oleObj name="Egyenlet" r:id="rId5" imgW="2755800" imgH="622080" progId="Equation.3">
                      <p:embed/>
                      <p:pic>
                        <p:nvPicPr>
                          <p:cNvPr id="846891"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3024"/>
                            <a:ext cx="2016" cy="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6892" name="Text Box 44"/>
              <p:cNvSpPr txBox="1">
                <a:spLocks noChangeArrowheads="1"/>
              </p:cNvSpPr>
              <p:nvPr/>
            </p:nvSpPr>
            <p:spPr bwMode="auto">
              <a:xfrm>
                <a:off x="1344" y="3072"/>
                <a:ext cx="332"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sz="3200">
                    <a:solidFill>
                      <a:srgbClr val="FFFF00"/>
                    </a:solidFill>
                  </a:rPr>
                  <a:t>~</a:t>
                </a:r>
                <a:endParaRPr lang="en-GB" altLang="hu-HU">
                  <a:solidFill>
                    <a:srgbClr val="FFFF00"/>
                  </a:solidFill>
                </a:endParaRPr>
              </a:p>
            </p:txBody>
          </p:sp>
        </p:grpSp>
        <p:sp>
          <p:nvSpPr>
            <p:cNvPr id="846893" name="Line 45"/>
            <p:cNvSpPr>
              <a:spLocks noChangeShapeType="1"/>
            </p:cNvSpPr>
            <p:nvPr/>
          </p:nvSpPr>
          <p:spPr bwMode="auto">
            <a:xfrm flipH="1">
              <a:off x="2016" y="3120"/>
              <a:ext cx="96"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pic>
        <p:nvPicPr>
          <p:cNvPr id="846894" name="Picture 46" descr="Brown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831850"/>
            <a:ext cx="1692275" cy="1206500"/>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807641" y="667411"/>
            <a:ext cx="5547518" cy="1015663"/>
          </a:xfrm>
          <a:prstGeom prst="rect">
            <a:avLst/>
          </a:prstGeom>
        </p:spPr>
        <p:txBody>
          <a:bodyPr wrap="square">
            <a:spAutoFit/>
          </a:bodyPr>
          <a:lstStyle/>
          <a:p>
            <a:r>
              <a:rPr lang="hu-HU" sz="1200" dirty="0" err="1">
                <a:solidFill>
                  <a:srgbClr val="FFFF00"/>
                </a:solidFill>
                <a:latin typeface="Arial" panose="020B0604020202020204" pitchFamily="34" charset="0"/>
                <a:ea typeface="Calibri" panose="020F0502020204030204" pitchFamily="34" charset="0"/>
              </a:rPr>
              <a:t>Fick's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experiments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dealt</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with</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measuring</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the</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concentrations</a:t>
            </a:r>
            <a:r>
              <a:rPr lang="hu-HU" sz="1200" dirty="0">
                <a:solidFill>
                  <a:srgbClr val="FFFF00"/>
                </a:solidFill>
                <a:latin typeface="Arial" panose="020B0604020202020204" pitchFamily="34" charset="0"/>
                <a:ea typeface="Calibri" panose="020F0502020204030204" pitchFamily="34" charset="0"/>
              </a:rPr>
              <a:t> and </a:t>
            </a:r>
            <a:r>
              <a:rPr lang="hu-HU" sz="1200" dirty="0" err="1">
                <a:solidFill>
                  <a:srgbClr val="FFFF00"/>
                </a:solidFill>
                <a:latin typeface="Arial" panose="020B0604020202020204" pitchFamily="34" charset="0"/>
                <a:ea typeface="Calibri" panose="020F0502020204030204" pitchFamily="34" charset="0"/>
              </a:rPr>
              <a:t>fluxes</a:t>
            </a:r>
            <a:r>
              <a:rPr lang="hu-HU" sz="1200" dirty="0">
                <a:solidFill>
                  <a:srgbClr val="FFFF00"/>
                </a:solidFill>
                <a:latin typeface="Arial" panose="020B0604020202020204" pitchFamily="34" charset="0"/>
                <a:ea typeface="Calibri" panose="020F0502020204030204" pitchFamily="34" charset="0"/>
              </a:rPr>
              <a:t> of </a:t>
            </a:r>
            <a:r>
              <a:rPr lang="hu-HU" sz="1200" dirty="0" err="1" smtClean="0">
                <a:solidFill>
                  <a:srgbClr val="FFFF00"/>
                </a:solidFill>
              </a:rPr>
              <a:t>conservative</a:t>
            </a:r>
            <a:r>
              <a:rPr lang="hu-HU" sz="1200" dirty="0" smtClean="0">
                <a:solidFill>
                  <a:srgbClr val="FFFF00"/>
                </a:solidFill>
              </a:rPr>
              <a:t> </a:t>
            </a:r>
            <a:r>
              <a:rPr lang="hu-HU" sz="1200" dirty="0" err="1">
                <a:solidFill>
                  <a:srgbClr val="FFFF00"/>
                </a:solidFill>
              </a:rPr>
              <a:t>substance</a:t>
            </a:r>
            <a:r>
              <a:rPr lang="hu-HU" sz="1200" dirty="0">
                <a:solidFill>
                  <a:srgbClr val="FFFF00"/>
                </a:solidFill>
              </a:rPr>
              <a:t> </a:t>
            </a:r>
            <a:r>
              <a:rPr lang="hu-HU" sz="1200" dirty="0" smtClean="0">
                <a:solidFill>
                  <a:srgbClr val="FFFF00"/>
                </a:solidFill>
                <a:latin typeface="Arial" panose="020B0604020202020204" pitchFamily="34" charset="0"/>
                <a:ea typeface="Calibri" panose="020F0502020204030204" pitchFamily="34" charset="0"/>
              </a:rPr>
              <a:t>,</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diffusing</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between</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two</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reservoirs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through</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tubes</a:t>
            </a:r>
            <a:r>
              <a:rPr lang="hu-HU" sz="1200" dirty="0">
                <a:solidFill>
                  <a:srgbClr val="FFFF00"/>
                </a:solidFill>
                <a:latin typeface="Arial" panose="020B0604020202020204" pitchFamily="34" charset="0"/>
                <a:ea typeface="Calibri" panose="020F0502020204030204" pitchFamily="34" charset="0"/>
              </a:rPr>
              <a:t> of </a:t>
            </a:r>
            <a:r>
              <a:rPr lang="hu-HU" sz="1200" dirty="0" err="1">
                <a:solidFill>
                  <a:srgbClr val="FFFF00"/>
                </a:solidFill>
                <a:latin typeface="Arial" panose="020B0604020202020204" pitchFamily="34" charset="0"/>
                <a:ea typeface="Calibri" panose="020F0502020204030204" pitchFamily="34" charset="0"/>
              </a:rPr>
              <a:t>water</a:t>
            </a:r>
            <a:r>
              <a:rPr lang="hu-HU" sz="1200" dirty="0">
                <a:solidFill>
                  <a:srgbClr val="FFFF00"/>
                </a:solidFill>
                <a:latin typeface="Arial" panose="020B0604020202020204" pitchFamily="34" charset="0"/>
                <a:ea typeface="Calibri" panose="020F0502020204030204" pitchFamily="34" charset="0"/>
              </a:rPr>
              <a:t>. It is </a:t>
            </a:r>
            <a:r>
              <a:rPr lang="hu-HU" sz="1200" dirty="0" err="1">
                <a:solidFill>
                  <a:srgbClr val="FFFF00"/>
                </a:solidFill>
                <a:latin typeface="Arial" panose="020B0604020202020204" pitchFamily="34" charset="0"/>
                <a:ea typeface="Calibri" panose="020F0502020204030204" pitchFamily="34" charset="0"/>
              </a:rPr>
              <a:t>notable</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that</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Fick's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work</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primarily</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concerned</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diffusion</a:t>
            </a:r>
            <a:r>
              <a:rPr lang="hu-HU" sz="1200" dirty="0">
                <a:solidFill>
                  <a:srgbClr val="FFFF00"/>
                </a:solidFill>
                <a:latin typeface="Arial" panose="020B0604020202020204" pitchFamily="34" charset="0"/>
                <a:ea typeface="Calibri" panose="020F0502020204030204" pitchFamily="34" charset="0"/>
              </a:rPr>
              <a:t> in </a:t>
            </a:r>
            <a:r>
              <a:rPr lang="hu-HU" sz="1200" dirty="0" err="1">
                <a:solidFill>
                  <a:srgbClr val="FFFF00"/>
                </a:solidFill>
                <a:latin typeface="Arial" panose="020B0604020202020204" pitchFamily="34" charset="0"/>
                <a:ea typeface="Calibri" panose="020F0502020204030204" pitchFamily="34" charset="0"/>
              </a:rPr>
              <a:t>fluids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because</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at</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the</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time</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diffusion</a:t>
            </a:r>
            <a:r>
              <a:rPr lang="hu-HU" sz="1200" dirty="0">
                <a:solidFill>
                  <a:srgbClr val="FFFF00"/>
                </a:solidFill>
                <a:latin typeface="Arial" panose="020B0604020202020204" pitchFamily="34" charset="0"/>
                <a:ea typeface="Calibri" panose="020F0502020204030204" pitchFamily="34" charset="0"/>
              </a:rPr>
              <a:t> in </a:t>
            </a:r>
            <a:r>
              <a:rPr lang="hu-HU" sz="1200" dirty="0" err="1">
                <a:solidFill>
                  <a:srgbClr val="FFFF00"/>
                </a:solidFill>
                <a:latin typeface="Arial" panose="020B0604020202020204" pitchFamily="34" charset="0"/>
                <a:ea typeface="Calibri" panose="020F0502020204030204" pitchFamily="34" charset="0"/>
              </a:rPr>
              <a:t>solids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was</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not</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considered</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generally</a:t>
            </a:r>
            <a:r>
              <a:rPr lang="hu-HU" sz="1200" dirty="0">
                <a:solidFill>
                  <a:srgbClr val="FFFF00"/>
                </a:solidFill>
                <a:latin typeface="Arial" panose="020B0604020202020204" pitchFamily="34" charset="0"/>
                <a:ea typeface="Calibri" panose="020F0502020204030204" pitchFamily="34" charset="0"/>
              </a:rPr>
              <a:t> </a:t>
            </a:r>
            <a:r>
              <a:rPr lang="hu-HU" sz="1200" dirty="0" err="1">
                <a:solidFill>
                  <a:srgbClr val="FFFF00"/>
                </a:solidFill>
                <a:latin typeface="Arial" panose="020B0604020202020204" pitchFamily="34" charset="0"/>
                <a:ea typeface="Calibri" panose="020F0502020204030204" pitchFamily="34" charset="0"/>
              </a:rPr>
              <a:t>possible</a:t>
            </a:r>
            <a:r>
              <a:rPr lang="hu-HU" sz="1200" dirty="0">
                <a:solidFill>
                  <a:srgbClr val="FFFF00"/>
                </a:solidFill>
                <a:latin typeface="Arial" panose="020B0604020202020204" pitchFamily="34" charset="0"/>
                <a:ea typeface="Calibri" panose="020F0502020204030204" pitchFamily="34" charset="0"/>
              </a:rPr>
              <a:t>.</a:t>
            </a:r>
            <a:endParaRPr lang="hu-HU" sz="1200" dirty="0">
              <a:solidFill>
                <a:srgbClr val="FFFF00"/>
              </a:solidFill>
            </a:endParaRPr>
          </a:p>
        </p:txBody>
      </p:sp>
      <p:pic>
        <p:nvPicPr>
          <p:cNvPr id="4" name="Kép 3"/>
          <p:cNvPicPr>
            <a:picLocks noChangeAspect="1"/>
          </p:cNvPicPr>
          <p:nvPr/>
        </p:nvPicPr>
        <p:blipFill>
          <a:blip r:embed="rId8"/>
          <a:stretch>
            <a:fillRect/>
          </a:stretch>
        </p:blipFill>
        <p:spPr>
          <a:xfrm>
            <a:off x="1676400" y="4966075"/>
            <a:ext cx="401826" cy="444124"/>
          </a:xfrm>
          <a:prstGeom prst="rect">
            <a:avLst/>
          </a:prstGeom>
          <a:blipFill>
            <a:blip r:embed="rId9"/>
            <a:tile tx="0" ty="0" sx="100000" sy="100000" flip="none" algn="tl"/>
          </a:blipFill>
        </p:spPr>
      </p:pic>
      <p:pic>
        <p:nvPicPr>
          <p:cNvPr id="50" name="Kép 49"/>
          <p:cNvPicPr>
            <a:picLocks noChangeAspect="1"/>
          </p:cNvPicPr>
          <p:nvPr/>
        </p:nvPicPr>
        <p:blipFill>
          <a:blip r:embed="rId8"/>
          <a:stretch>
            <a:fillRect/>
          </a:stretch>
        </p:blipFill>
        <p:spPr>
          <a:xfrm>
            <a:off x="1537423" y="5770750"/>
            <a:ext cx="401826" cy="444124"/>
          </a:xfrm>
          <a:prstGeom prst="rect">
            <a:avLst/>
          </a:prstGeom>
          <a:blipFill>
            <a:blip r:embed="rId9"/>
            <a:tile tx="0" ty="0" sx="100000" sy="100000" flip="none" algn="tl"/>
          </a:blipFill>
        </p:spPr>
      </p:pic>
    </p:spTree>
    <p:extLst>
      <p:ext uri="{BB962C8B-B14F-4D97-AF65-F5344CB8AC3E}">
        <p14:creationId xmlns:p14="http://schemas.microsoft.com/office/powerpoint/2010/main" val="330198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46851"/>
                                        </p:tgtEl>
                                        <p:attrNameLst>
                                          <p:attrName>style.visibility</p:attrName>
                                        </p:attrNameLst>
                                      </p:cBhvr>
                                      <p:to>
                                        <p:strVal val="visible"/>
                                      </p:to>
                                    </p:set>
                                    <p:animEffect transition="in" filter="dissolve">
                                      <p:cBhvr>
                                        <p:cTn id="7" dur="500"/>
                                        <p:tgtEl>
                                          <p:spTgt spid="846851"/>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46883"/>
                                        </p:tgtEl>
                                        <p:attrNameLst>
                                          <p:attrName>style.visibility</p:attrName>
                                        </p:attrNameLst>
                                      </p:cBhvr>
                                      <p:to>
                                        <p:strVal val="visible"/>
                                      </p:to>
                                    </p:set>
                                    <p:anim calcmode="lin" valueType="num">
                                      <p:cBhvr additive="base">
                                        <p:cTn id="11" dur="500" fill="hold"/>
                                        <p:tgtEl>
                                          <p:spTgt spid="846883"/>
                                        </p:tgtEl>
                                        <p:attrNameLst>
                                          <p:attrName>ppt_x</p:attrName>
                                        </p:attrNameLst>
                                      </p:cBhvr>
                                      <p:tavLst>
                                        <p:tav tm="0">
                                          <p:val>
                                            <p:strVal val="#ppt_x"/>
                                          </p:val>
                                        </p:tav>
                                        <p:tav tm="100000">
                                          <p:val>
                                            <p:strVal val="#ppt_x"/>
                                          </p:val>
                                        </p:tav>
                                      </p:tavLst>
                                    </p:anim>
                                    <p:anim calcmode="lin" valueType="num">
                                      <p:cBhvr additive="base">
                                        <p:cTn id="12" dur="500" fill="hold"/>
                                        <p:tgtEl>
                                          <p:spTgt spid="84688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846884"/>
                                        </p:tgtEl>
                                        <p:attrNameLst>
                                          <p:attrName>style.visibility</p:attrName>
                                        </p:attrNameLst>
                                      </p:cBhvr>
                                      <p:to>
                                        <p:strVal val="visible"/>
                                      </p:to>
                                    </p:set>
                                    <p:anim calcmode="lin" valueType="num">
                                      <p:cBhvr additive="base">
                                        <p:cTn id="16" dur="500" fill="hold"/>
                                        <p:tgtEl>
                                          <p:spTgt spid="846884"/>
                                        </p:tgtEl>
                                        <p:attrNameLst>
                                          <p:attrName>ppt_x</p:attrName>
                                        </p:attrNameLst>
                                      </p:cBhvr>
                                      <p:tavLst>
                                        <p:tav tm="0">
                                          <p:val>
                                            <p:strVal val="#ppt_x"/>
                                          </p:val>
                                        </p:tav>
                                        <p:tav tm="100000">
                                          <p:val>
                                            <p:strVal val="#ppt_x"/>
                                          </p:val>
                                        </p:tav>
                                      </p:tavLst>
                                    </p:anim>
                                    <p:anim calcmode="lin" valueType="num">
                                      <p:cBhvr additive="base">
                                        <p:cTn id="17" dur="500" fill="hold"/>
                                        <p:tgtEl>
                                          <p:spTgt spid="846884"/>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846885"/>
                                        </p:tgtEl>
                                        <p:attrNameLst>
                                          <p:attrName>style.visibility</p:attrName>
                                        </p:attrNameLst>
                                      </p:cBhvr>
                                      <p:to>
                                        <p:strVal val="visible"/>
                                      </p:to>
                                    </p:set>
                                    <p:anim calcmode="lin" valueType="num">
                                      <p:cBhvr additive="base">
                                        <p:cTn id="21" dur="500" fill="hold"/>
                                        <p:tgtEl>
                                          <p:spTgt spid="846885"/>
                                        </p:tgtEl>
                                        <p:attrNameLst>
                                          <p:attrName>ppt_x</p:attrName>
                                        </p:attrNameLst>
                                      </p:cBhvr>
                                      <p:tavLst>
                                        <p:tav tm="0">
                                          <p:val>
                                            <p:strVal val="#ppt_x"/>
                                          </p:val>
                                        </p:tav>
                                        <p:tav tm="100000">
                                          <p:val>
                                            <p:strVal val="#ppt_x"/>
                                          </p:val>
                                        </p:tav>
                                      </p:tavLst>
                                    </p:anim>
                                    <p:anim calcmode="lin" valueType="num">
                                      <p:cBhvr additive="base">
                                        <p:cTn id="22" dur="500" fill="hold"/>
                                        <p:tgtEl>
                                          <p:spTgt spid="846885"/>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46886"/>
                                        </p:tgtEl>
                                        <p:attrNameLst>
                                          <p:attrName>style.visibility</p:attrName>
                                        </p:attrNameLst>
                                      </p:cBhvr>
                                      <p:to>
                                        <p:strVal val="visible"/>
                                      </p:to>
                                    </p:set>
                                    <p:anim calcmode="lin" valueType="num">
                                      <p:cBhvr additive="base">
                                        <p:cTn id="26" dur="500" fill="hold"/>
                                        <p:tgtEl>
                                          <p:spTgt spid="846886"/>
                                        </p:tgtEl>
                                        <p:attrNameLst>
                                          <p:attrName>ppt_x</p:attrName>
                                        </p:attrNameLst>
                                      </p:cBhvr>
                                      <p:tavLst>
                                        <p:tav tm="0">
                                          <p:val>
                                            <p:strVal val="0-#ppt_w/2"/>
                                          </p:val>
                                        </p:tav>
                                        <p:tav tm="100000">
                                          <p:val>
                                            <p:strVal val="#ppt_x"/>
                                          </p:val>
                                        </p:tav>
                                      </p:tavLst>
                                    </p:anim>
                                    <p:anim calcmode="lin" valueType="num">
                                      <p:cBhvr additive="base">
                                        <p:cTn id="27" dur="500" fill="hold"/>
                                        <p:tgtEl>
                                          <p:spTgt spid="84688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nodeType="afterEffect">
                                  <p:stCondLst>
                                    <p:cond delay="0"/>
                                  </p:stCondLst>
                                  <p:childTnLst>
                                    <p:set>
                                      <p:cBhvr>
                                        <p:cTn id="30" dur="1" fill="hold">
                                          <p:stCondLst>
                                            <p:cond delay="0"/>
                                          </p:stCondLst>
                                        </p:cTn>
                                        <p:tgtEl>
                                          <p:spTgt spid="846889"/>
                                        </p:tgtEl>
                                        <p:attrNameLst>
                                          <p:attrName>style.visibility</p:attrName>
                                        </p:attrNameLst>
                                      </p:cBhvr>
                                      <p:to>
                                        <p:strVal val="visible"/>
                                      </p:to>
                                    </p:set>
                                    <p:anim calcmode="lin" valueType="num">
                                      <p:cBhvr additive="base">
                                        <p:cTn id="31" dur="500" fill="hold"/>
                                        <p:tgtEl>
                                          <p:spTgt spid="846889"/>
                                        </p:tgtEl>
                                        <p:attrNameLst>
                                          <p:attrName>ppt_x</p:attrName>
                                        </p:attrNameLst>
                                      </p:cBhvr>
                                      <p:tavLst>
                                        <p:tav tm="0">
                                          <p:val>
                                            <p:strVal val="0-#ppt_w/2"/>
                                          </p:val>
                                        </p:tav>
                                        <p:tav tm="100000">
                                          <p:val>
                                            <p:strVal val="#ppt_x"/>
                                          </p:val>
                                        </p:tav>
                                      </p:tavLst>
                                    </p:anim>
                                    <p:anim calcmode="lin" valueType="num">
                                      <p:cBhvr additive="base">
                                        <p:cTn id="32" dur="500" fill="hold"/>
                                        <p:tgtEl>
                                          <p:spTgt spid="846889"/>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nodeType="afterEffect">
                                  <p:stCondLst>
                                    <p:cond delay="0"/>
                                  </p:stCondLst>
                                  <p:childTnLst>
                                    <p:set>
                                      <p:cBhvr>
                                        <p:cTn id="35" dur="1" fill="hold">
                                          <p:stCondLst>
                                            <p:cond delay="0"/>
                                          </p:stCondLst>
                                        </p:cTn>
                                        <p:tgtEl>
                                          <p:spTgt spid="846887"/>
                                        </p:tgtEl>
                                        <p:attrNameLst>
                                          <p:attrName>style.visibility</p:attrName>
                                        </p:attrNameLst>
                                      </p:cBhvr>
                                      <p:to>
                                        <p:strVal val="visible"/>
                                      </p:to>
                                    </p:set>
                                    <p:anim calcmode="lin" valueType="num">
                                      <p:cBhvr additive="base">
                                        <p:cTn id="36" dur="500" fill="hold"/>
                                        <p:tgtEl>
                                          <p:spTgt spid="846887"/>
                                        </p:tgtEl>
                                        <p:attrNameLst>
                                          <p:attrName>ppt_x</p:attrName>
                                        </p:attrNameLst>
                                      </p:cBhvr>
                                      <p:tavLst>
                                        <p:tav tm="0">
                                          <p:val>
                                            <p:strVal val="0-#ppt_w/2"/>
                                          </p:val>
                                        </p:tav>
                                        <p:tav tm="100000">
                                          <p:val>
                                            <p:strVal val="#ppt_x"/>
                                          </p:val>
                                        </p:tav>
                                      </p:tavLst>
                                    </p:anim>
                                    <p:anim calcmode="lin" valueType="num">
                                      <p:cBhvr additive="base">
                                        <p:cTn id="37" dur="500" fill="hold"/>
                                        <p:tgtEl>
                                          <p:spTgt spid="84688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846888"/>
                                        </p:tgtEl>
                                        <p:attrNameLst>
                                          <p:attrName>style.visibility</p:attrName>
                                        </p:attrNameLst>
                                      </p:cBhvr>
                                      <p:to>
                                        <p:strVal val="visible"/>
                                      </p:to>
                                    </p:set>
                                    <p:anim calcmode="lin" valueType="num">
                                      <p:cBhvr additive="base">
                                        <p:cTn id="41" dur="500" fill="hold"/>
                                        <p:tgtEl>
                                          <p:spTgt spid="846888"/>
                                        </p:tgtEl>
                                        <p:attrNameLst>
                                          <p:attrName>ppt_x</p:attrName>
                                        </p:attrNameLst>
                                      </p:cBhvr>
                                      <p:tavLst>
                                        <p:tav tm="0">
                                          <p:val>
                                            <p:strVal val="0-#ppt_w/2"/>
                                          </p:val>
                                        </p:tav>
                                        <p:tav tm="100000">
                                          <p:val>
                                            <p:strVal val="#ppt_x"/>
                                          </p:val>
                                        </p:tav>
                                      </p:tavLst>
                                    </p:anim>
                                    <p:anim calcmode="lin" valueType="num">
                                      <p:cBhvr additive="base">
                                        <p:cTn id="42" dur="500" fill="hold"/>
                                        <p:tgtEl>
                                          <p:spTgt spid="8468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83" grpId="0" autoUpdateAnimBg="0"/>
      <p:bldP spid="846884" grpId="0" autoUpdateAnimBg="0"/>
      <p:bldP spid="846885" grpId="0" autoUpdateAnimBg="0"/>
      <p:bldP spid="846886" grpId="0" autoUpdateAnimBg="0"/>
      <p:bldP spid="8468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066800" y="914543"/>
            <a:ext cx="4572000" cy="2763834"/>
          </a:xfrm>
          <a:prstGeom prst="rect">
            <a:avLst/>
          </a:prstGeom>
        </p:spPr>
        <p:txBody>
          <a:bodyPr>
            <a:spAutoFit/>
          </a:bodyPr>
          <a:lstStyle/>
          <a:p>
            <a:pPr>
              <a:lnSpc>
                <a:spcPct val="107000"/>
              </a:lnSpc>
              <a:spcAft>
                <a:spcPts val="800"/>
              </a:spcAft>
            </a:pPr>
            <a:r>
              <a:rPr lang="hu-HU" sz="18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5. </a:t>
            </a:r>
            <a:r>
              <a:rPr lang="hu-HU" sz="1800" dirty="0" err="1"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Understanding</a:t>
            </a:r>
            <a:r>
              <a:rPr lang="hu-HU" sz="18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800" dirty="0" err="1"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transport</a:t>
            </a:r>
            <a:r>
              <a:rPr lang="hu-HU" sz="18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800" dirty="0" err="1"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eq</a:t>
            </a:r>
            <a:r>
              <a:rPr lang="hu-HU" sz="18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 Gauss </a:t>
            </a:r>
            <a:r>
              <a:rPr lang="hu-HU" sz="1800" dirty="0" err="1"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theoreme</a:t>
            </a:r>
            <a:endParaRPr lang="hu-HU" sz="18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In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calculus</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divergence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theorem</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also</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known</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as</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Gauss's</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theorem</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or</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Ostrogradsky's</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theorem</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is a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theorem</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which</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relates</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flux</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of a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field</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through</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closed</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to</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divergence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field</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in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the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volume</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Helvetica" panose="020B0604020202020204" pitchFamily="34" charset="0"/>
                <a:ea typeface="Calibri" panose="020F0502020204030204" pitchFamily="34" charset="0"/>
                <a:cs typeface="Times New Roman" panose="02020603050405020304" pitchFamily="18" charset="0"/>
              </a:rPr>
              <a:t>enclosed</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More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precisely</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divergence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theorem</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states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that</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integral</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of a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vector</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field</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over a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closed</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which</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is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called</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flux</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through</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is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equal</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to</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volume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integral</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divergence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over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region</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inside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In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engineering</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fields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it is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usually</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applied</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in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three</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dimensions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However</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it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generalizes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to</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any</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number</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of </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dimensions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6" name="Objektum 5"/>
          <p:cNvGraphicFramePr>
            <a:graphicFrameLocks noChangeAspect="1"/>
          </p:cNvGraphicFramePr>
          <p:nvPr/>
        </p:nvGraphicFramePr>
        <p:xfrm>
          <a:off x="1514764" y="3426690"/>
          <a:ext cx="3066473" cy="886691"/>
        </p:xfrm>
        <a:graphic>
          <a:graphicData uri="http://schemas.openxmlformats.org/presentationml/2006/ole">
            <mc:AlternateContent xmlns:mc="http://schemas.openxmlformats.org/markup-compatibility/2006">
              <mc:Choice xmlns:v="urn:schemas-microsoft-com:vml" Requires="v">
                <p:oleObj spid="_x0000_s858154" name="Equation" r:id="rId3" imgW="1320227" imgH="380835" progId="Equation.3">
                  <p:embed/>
                </p:oleObj>
              </mc:Choice>
              <mc:Fallback>
                <p:oleObj name="Equation" r:id="rId3" imgW="1320227" imgH="380835" progId="Equation.3">
                  <p:embed/>
                  <p:pic>
                    <p:nvPicPr>
                      <p:cNvPr id="6" name="Objektu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764" y="3426690"/>
                        <a:ext cx="3066473" cy="886691"/>
                      </a:xfrm>
                      <a:prstGeom prst="rect">
                        <a:avLst/>
                      </a:prstGeom>
                      <a:blipFill>
                        <a:blip r:embed="rId5"/>
                        <a:tile tx="0" ty="0" sx="100000" sy="100000" flip="none" algn="tl"/>
                      </a:blipFill>
                    </p:spPr>
                  </p:pic>
                </p:oleObj>
              </mc:Fallback>
            </mc:AlternateContent>
          </a:graphicData>
        </a:graphic>
      </p:graphicFrame>
      <p:sp>
        <p:nvSpPr>
          <p:cNvPr id="7" name="Téglalap 6"/>
          <p:cNvSpPr/>
          <p:nvPr/>
        </p:nvSpPr>
        <p:spPr>
          <a:xfrm>
            <a:off x="-249382" y="4627233"/>
            <a:ext cx="4572000" cy="276999"/>
          </a:xfrm>
          <a:prstGeom prst="rect">
            <a:avLst/>
          </a:prstGeom>
        </p:spPr>
        <p:txBody>
          <a:bodyPr>
            <a:spAutoFit/>
          </a:bodyPr>
          <a:lstStyle/>
          <a:p>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material</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entering and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leaving</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system</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endParaRPr lang="hu-HU" sz="1200" dirty="0"/>
          </a:p>
        </p:txBody>
      </p:sp>
      <p:cxnSp>
        <p:nvCxnSpPr>
          <p:cNvPr id="10" name="Egyenes összekötő nyíllal 9"/>
          <p:cNvCxnSpPr/>
          <p:nvPr/>
        </p:nvCxnSpPr>
        <p:spPr bwMode="auto">
          <a:xfrm flipV="1">
            <a:off x="1653309" y="4017818"/>
            <a:ext cx="581891" cy="646546"/>
          </a:xfrm>
          <a:prstGeom prst="straightConnector1">
            <a:avLst/>
          </a:prstGeom>
          <a:ln w="57150">
            <a:tailEnd type="triangle"/>
          </a:ln>
          <a:extLst/>
        </p:spPr>
        <p:style>
          <a:lnRef idx="1">
            <a:schemeClr val="accent2"/>
          </a:lnRef>
          <a:fillRef idx="0">
            <a:schemeClr val="accent2"/>
          </a:fillRef>
          <a:effectRef idx="0">
            <a:schemeClr val="accent2"/>
          </a:effectRef>
          <a:fontRef idx="minor">
            <a:schemeClr val="tx1"/>
          </a:fontRef>
        </p:style>
      </p:cxnSp>
      <p:sp>
        <p:nvSpPr>
          <p:cNvPr id="13" name="Téglalap 12"/>
          <p:cNvSpPr/>
          <p:nvPr/>
        </p:nvSpPr>
        <p:spPr>
          <a:xfrm>
            <a:off x="4072515" y="4978123"/>
            <a:ext cx="4572000" cy="1490793"/>
          </a:xfrm>
          <a:prstGeom prst="rect">
            <a:avLst/>
          </a:prstGeom>
        </p:spPr>
        <p:txBody>
          <a:bodyPr>
            <a:spAutoFit/>
          </a:bodyPr>
          <a:lstStyle/>
          <a:p>
            <a:pPr>
              <a:lnSpc>
                <a:spcPct val="107000"/>
              </a:lnSpc>
              <a:spcAft>
                <a:spcPts val="800"/>
              </a:spcAft>
            </a:pP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Definition</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fluxes</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transported</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/unit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surface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/unit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time</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[kg/m</a:t>
            </a:r>
            <a:r>
              <a:rPr lang="hu-HU" sz="1200" baseline="30000" dirty="0">
                <a:solidFill>
                  <a:srgbClr val="FFFF00"/>
                </a:solidFill>
                <a:latin typeface="Arial" panose="020B0604020202020204" pitchFamily="34" charset="0"/>
                <a:ea typeface="Calibri" panose="020F0502020204030204" pitchFamily="34" charset="0"/>
                <a:cs typeface="Times New Roman" panose="02020603050405020304" pitchFamily="18" charset="0"/>
              </a:rPr>
              <a:t>2</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/s</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Two</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components</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are</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concerned</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Advection</a:t>
            </a:r>
            <a:r>
              <a:rPr lang="hu-HU" sz="1200"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transport</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by</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fluid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movement</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Diffusion</a:t>
            </a:r>
            <a:r>
              <a:rPr lang="hu-HU" sz="1200"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transport</a:t>
            </a:r>
            <a:r>
              <a:rPr lang="hu-HU" sz="1200"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by</a:t>
            </a:r>
            <a:r>
              <a:rPr lang="hu-HU" sz="1200"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rPr>
              <a:t>m</a:t>
            </a:r>
            <a:r>
              <a:rPr lang="hu-HU" sz="1200" dirty="0" err="1" smtClean="0">
                <a:solidFill>
                  <a:srgbClr val="FFFF00"/>
                </a:solidFill>
              </a:rPr>
              <a:t>olecular</a:t>
            </a:r>
            <a:r>
              <a:rPr lang="hu-HU" sz="1200" dirty="0">
                <a:solidFill>
                  <a:srgbClr val="FFFF00"/>
                </a:solidFill>
              </a:rPr>
              <a:t> </a:t>
            </a:r>
            <a:r>
              <a:rPr lang="hu-HU" sz="1200" dirty="0" err="1">
                <a:solidFill>
                  <a:srgbClr val="FFFF00"/>
                </a:solidFill>
              </a:rPr>
              <a:t>diffusion</a:t>
            </a:r>
            <a:r>
              <a:rPr lang="hu-HU" sz="1200" dirty="0">
                <a:solidFill>
                  <a:srgbClr val="FFFF00"/>
                </a:solidFill>
              </a:rPr>
              <a:t> </a:t>
            </a:r>
            <a:endParaRPr lang="hu-H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Egyenes összekötő nyíllal 14"/>
          <p:cNvCxnSpPr/>
          <p:nvPr/>
        </p:nvCxnSpPr>
        <p:spPr bwMode="auto">
          <a:xfrm flipH="1" flipV="1">
            <a:off x="3990110" y="3870036"/>
            <a:ext cx="1648690" cy="1173019"/>
          </a:xfrm>
          <a:prstGeom prst="straightConnector1">
            <a:avLst/>
          </a:prstGeom>
          <a:ln w="38100">
            <a:tailEnd type="triangle"/>
          </a:ln>
          <a:extLst/>
        </p:spPr>
        <p:style>
          <a:lnRef idx="1">
            <a:schemeClr val="accent2"/>
          </a:lnRef>
          <a:fillRef idx="0">
            <a:schemeClr val="accent2"/>
          </a:fillRef>
          <a:effectRef idx="0">
            <a:schemeClr val="accent2"/>
          </a:effectRef>
          <a:fontRef idx="minor">
            <a:schemeClr val="tx1"/>
          </a:fontRef>
        </p:style>
      </p:cxnSp>
      <p:sp>
        <p:nvSpPr>
          <p:cNvPr id="16" name="Rectangle 7"/>
          <p:cNvSpPr>
            <a:spLocks noChangeArrowheads="1"/>
          </p:cNvSpPr>
          <p:nvPr/>
        </p:nvSpPr>
        <p:spPr bwMode="auto">
          <a:xfrm>
            <a:off x="157018" y="738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6782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6" name="Object 2"/>
          <p:cNvGraphicFramePr>
            <a:graphicFrameLocks noChangeAspect="1"/>
          </p:cNvGraphicFramePr>
          <p:nvPr>
            <p:extLst>
              <p:ext uri="{D42A27DB-BD31-4B8C-83A1-F6EECF244321}">
                <p14:modId xmlns:p14="http://schemas.microsoft.com/office/powerpoint/2010/main" val="1266990026"/>
              </p:ext>
            </p:extLst>
          </p:nvPr>
        </p:nvGraphicFramePr>
        <p:xfrm>
          <a:off x="2600" y="0"/>
          <a:ext cx="9141400" cy="6867495"/>
        </p:xfrm>
        <a:graphic>
          <a:graphicData uri="http://schemas.openxmlformats.org/presentationml/2006/ole">
            <mc:AlternateContent xmlns:mc="http://schemas.openxmlformats.org/markup-compatibility/2006">
              <mc:Choice xmlns:v="urn:schemas-microsoft-com:vml" Requires="v">
                <p:oleObj spid="_x0000_s841086" name="Dia" r:id="rId3" imgW="3957775" imgH="2967227" progId="PowerPoint.Slide.8">
                  <p:embed/>
                </p:oleObj>
              </mc:Choice>
              <mc:Fallback>
                <p:oleObj name="Dia" r:id="rId3" imgW="3957775" imgH="2967227" progId="PowerPoint.Slide.8">
                  <p:embed/>
                  <p:pic>
                    <p:nvPicPr>
                      <p:cNvPr id="0" name="Object 2"/>
                      <p:cNvPicPr>
                        <a:picLocks noChangeAspect="1" noChangeArrowheads="1"/>
                      </p:cNvPicPr>
                      <p:nvPr/>
                    </p:nvPicPr>
                    <p:blipFill>
                      <a:blip r:embed="rId4"/>
                      <a:srcRect/>
                      <a:stretch>
                        <a:fillRect/>
                      </a:stretch>
                    </p:blipFill>
                    <p:spPr bwMode="auto">
                      <a:xfrm>
                        <a:off x="2600" y="0"/>
                        <a:ext cx="9141400" cy="6867495"/>
                      </a:xfrm>
                      <a:prstGeom prst="rect">
                        <a:avLst/>
                      </a:prstGeom>
                      <a:noFill/>
                      <a:ln w="38100">
                        <a:solidFill>
                          <a:schemeClr val="accent1">
                            <a:lumMod val="75000"/>
                          </a:schemeClr>
                        </a:solidFill>
                      </a:ln>
                      <a:effectLst/>
                      <a:extLst/>
                    </p:spPr>
                  </p:pic>
                </p:oleObj>
              </mc:Fallback>
            </mc:AlternateContent>
          </a:graphicData>
        </a:graphic>
      </p:graphicFrame>
      <p:graphicFrame>
        <p:nvGraphicFramePr>
          <p:cNvPr id="840707" name="Object 3"/>
          <p:cNvGraphicFramePr>
            <a:graphicFrameLocks noChangeAspect="1"/>
          </p:cNvGraphicFramePr>
          <p:nvPr>
            <p:extLst>
              <p:ext uri="{D42A27DB-BD31-4B8C-83A1-F6EECF244321}">
                <p14:modId xmlns:p14="http://schemas.microsoft.com/office/powerpoint/2010/main" val="3688642614"/>
              </p:ext>
            </p:extLst>
          </p:nvPr>
        </p:nvGraphicFramePr>
        <p:xfrm>
          <a:off x="360290" y="469752"/>
          <a:ext cx="5047240" cy="1047321"/>
        </p:xfrm>
        <a:graphic>
          <a:graphicData uri="http://schemas.openxmlformats.org/presentationml/2006/ole">
            <mc:AlternateContent xmlns:mc="http://schemas.openxmlformats.org/markup-compatibility/2006">
              <mc:Choice xmlns:v="urn:schemas-microsoft-com:vml" Requires="v">
                <p:oleObj spid="_x0000_s841087" name="Egyenlet" r:id="rId5" imgW="2133360" imgH="444240" progId="Equation.3">
                  <p:embed/>
                </p:oleObj>
              </mc:Choice>
              <mc:Fallback>
                <p:oleObj name="Egyenlet" r:id="rId5" imgW="213336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290" y="469752"/>
                        <a:ext cx="5047240" cy="1047321"/>
                      </a:xfrm>
                      <a:prstGeom prst="rect">
                        <a:avLst/>
                      </a:prstGeom>
                      <a:noFill/>
                      <a:ln>
                        <a:noFill/>
                      </a:ln>
                      <a:effectLst/>
                      <a:extLst/>
                    </p:spPr>
                  </p:pic>
                </p:oleObj>
              </mc:Fallback>
            </mc:AlternateContent>
          </a:graphicData>
        </a:graphic>
      </p:graphicFrame>
      <p:sp>
        <p:nvSpPr>
          <p:cNvPr id="840708" name="Freeform 4"/>
          <p:cNvSpPr>
            <a:spLocks/>
          </p:cNvSpPr>
          <p:nvPr/>
        </p:nvSpPr>
        <p:spPr bwMode="auto">
          <a:xfrm>
            <a:off x="6502400" y="406400"/>
            <a:ext cx="1104900" cy="965200"/>
          </a:xfrm>
          <a:custGeom>
            <a:avLst/>
            <a:gdLst>
              <a:gd name="T0" fmla="*/ 128 w 696"/>
              <a:gd name="T1" fmla="*/ 0 h 608"/>
              <a:gd name="T2" fmla="*/ 328 w 696"/>
              <a:gd name="T3" fmla="*/ 32 h 608"/>
              <a:gd name="T4" fmla="*/ 424 w 696"/>
              <a:gd name="T5" fmla="*/ 64 h 608"/>
              <a:gd name="T6" fmla="*/ 472 w 696"/>
              <a:gd name="T7" fmla="*/ 104 h 608"/>
              <a:gd name="T8" fmla="*/ 584 w 696"/>
              <a:gd name="T9" fmla="*/ 136 h 608"/>
              <a:gd name="T10" fmla="*/ 696 w 696"/>
              <a:gd name="T11" fmla="*/ 184 h 608"/>
              <a:gd name="T12" fmla="*/ 488 w 696"/>
              <a:gd name="T13" fmla="*/ 608 h 608"/>
              <a:gd name="T14" fmla="*/ 336 w 696"/>
              <a:gd name="T15" fmla="*/ 528 h 608"/>
              <a:gd name="T16" fmla="*/ 120 w 696"/>
              <a:gd name="T17" fmla="*/ 456 h 608"/>
              <a:gd name="T18" fmla="*/ 0 w 696"/>
              <a:gd name="T19" fmla="*/ 448 h 608"/>
              <a:gd name="T20" fmla="*/ 128 w 696"/>
              <a:gd name="T21"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608">
                <a:moveTo>
                  <a:pt x="128" y="0"/>
                </a:moveTo>
                <a:cubicBezTo>
                  <a:pt x="190" y="21"/>
                  <a:pt x="264" y="26"/>
                  <a:pt x="328" y="32"/>
                </a:cubicBezTo>
                <a:cubicBezTo>
                  <a:pt x="350" y="39"/>
                  <a:pt x="402" y="50"/>
                  <a:pt x="424" y="64"/>
                </a:cubicBezTo>
                <a:cubicBezTo>
                  <a:pt x="441" y="76"/>
                  <a:pt x="454" y="94"/>
                  <a:pt x="472" y="104"/>
                </a:cubicBezTo>
                <a:cubicBezTo>
                  <a:pt x="503" y="121"/>
                  <a:pt x="549" y="129"/>
                  <a:pt x="584" y="136"/>
                </a:cubicBezTo>
                <a:cubicBezTo>
                  <a:pt x="620" y="160"/>
                  <a:pt x="650" y="184"/>
                  <a:pt x="696" y="184"/>
                </a:cubicBezTo>
                <a:lnTo>
                  <a:pt x="488" y="608"/>
                </a:lnTo>
                <a:lnTo>
                  <a:pt x="336" y="528"/>
                </a:lnTo>
                <a:lnTo>
                  <a:pt x="120" y="456"/>
                </a:lnTo>
                <a:lnTo>
                  <a:pt x="0" y="448"/>
                </a:lnTo>
                <a:lnTo>
                  <a:pt x="128" y="0"/>
                </a:lnTo>
                <a:close/>
              </a:path>
            </a:pathLst>
          </a:custGeom>
          <a:solidFill>
            <a:schemeClr val="folHlink"/>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0709" name="Line 5"/>
          <p:cNvSpPr>
            <a:spLocks noChangeShapeType="1"/>
          </p:cNvSpPr>
          <p:nvPr/>
        </p:nvSpPr>
        <p:spPr bwMode="auto">
          <a:xfrm flipV="1">
            <a:off x="6210300" y="1181100"/>
            <a:ext cx="508000" cy="368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840710" name="Line 6"/>
          <p:cNvSpPr>
            <a:spLocks noChangeShapeType="1"/>
          </p:cNvSpPr>
          <p:nvPr/>
        </p:nvSpPr>
        <p:spPr bwMode="auto">
          <a:xfrm flipV="1">
            <a:off x="7061200" y="215900"/>
            <a:ext cx="330200" cy="635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840711" name="Object 7"/>
          <p:cNvGraphicFramePr>
            <a:graphicFrameLocks noChangeAspect="1"/>
          </p:cNvGraphicFramePr>
          <p:nvPr/>
        </p:nvGraphicFramePr>
        <p:xfrm>
          <a:off x="5797550" y="971550"/>
          <a:ext cx="430213" cy="501650"/>
        </p:xfrm>
        <a:graphic>
          <a:graphicData uri="http://schemas.openxmlformats.org/presentationml/2006/ole">
            <mc:AlternateContent xmlns:mc="http://schemas.openxmlformats.org/markup-compatibility/2006">
              <mc:Choice xmlns:v="urn:schemas-microsoft-com:vml" Requires="v">
                <p:oleObj spid="_x0000_s841088" name="Egyenlet" r:id="rId7" imgW="164880" imgH="190440" progId="Equation.3">
                  <p:embed/>
                </p:oleObj>
              </mc:Choice>
              <mc:Fallback>
                <p:oleObj name="Egyenlet" r:id="rId7" imgW="164880" imgH="1904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550" y="971550"/>
                        <a:ext cx="4302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0712" name="Object 8"/>
          <p:cNvGraphicFramePr>
            <a:graphicFrameLocks noChangeAspect="1"/>
          </p:cNvGraphicFramePr>
          <p:nvPr/>
        </p:nvGraphicFramePr>
        <p:xfrm>
          <a:off x="7419975" y="158750"/>
          <a:ext cx="563563" cy="501650"/>
        </p:xfrm>
        <a:graphic>
          <a:graphicData uri="http://schemas.openxmlformats.org/presentationml/2006/ole">
            <mc:AlternateContent xmlns:mc="http://schemas.openxmlformats.org/markup-compatibility/2006">
              <mc:Choice xmlns:v="urn:schemas-microsoft-com:vml" Requires="v">
                <p:oleObj spid="_x0000_s841089" name="Egyenlet" r:id="rId9" imgW="215640" imgH="190440" progId="Equation.3">
                  <p:embed/>
                </p:oleObj>
              </mc:Choice>
              <mc:Fallback>
                <p:oleObj name="Egyenlet" r:id="rId9" imgW="215640" imgH="1904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9975" y="158750"/>
                        <a:ext cx="5635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0713" name="Rectangle 9"/>
          <p:cNvSpPr>
            <a:spLocks noChangeArrowheads="1"/>
          </p:cNvSpPr>
          <p:nvPr/>
        </p:nvSpPr>
        <p:spPr bwMode="auto">
          <a:xfrm>
            <a:off x="939800" y="5549900"/>
            <a:ext cx="5943600" cy="901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4" name="Téglalap 3"/>
          <p:cNvSpPr/>
          <p:nvPr/>
        </p:nvSpPr>
        <p:spPr>
          <a:xfrm>
            <a:off x="4395788" y="4457087"/>
            <a:ext cx="4572000" cy="1190582"/>
          </a:xfrm>
          <a:prstGeom prst="rect">
            <a:avLst/>
          </a:prstGeom>
        </p:spPr>
        <p:txBody>
          <a:bodyPr>
            <a:spAutoFit/>
          </a:bodyPr>
          <a:lstStyle/>
          <a:p>
            <a:pPr>
              <a:lnSpc>
                <a:spcPct val="107000"/>
              </a:lnSpc>
              <a:spcAft>
                <a:spcPts val="800"/>
              </a:spcAft>
            </a:pPr>
            <a:r>
              <a:rPr lang="hu-HU" sz="1200" dirty="0" err="1" smtClean="0">
                <a:solidFill>
                  <a:srgbClr val="202122"/>
                </a:solidFill>
                <a:latin typeface="Arial" panose="020B0604020202020204" pitchFamily="34" charset="0"/>
                <a:ea typeface="Calibri" panose="020F0502020204030204" pitchFamily="34" charset="0"/>
                <a:cs typeface="Times New Roman" panose="02020603050405020304" pitchFamily="18" charset="0"/>
              </a:rPr>
              <a:t>Definition</a:t>
            </a:r>
            <a:r>
              <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smtClean="0">
                <a:solidFill>
                  <a:srgbClr val="202122"/>
                </a:solidFill>
                <a:latin typeface="Arial" panose="020B0604020202020204" pitchFamily="34" charset="0"/>
                <a:ea typeface="Calibri" panose="020F0502020204030204" pitchFamily="34" charset="0"/>
                <a:cs typeface="Times New Roman" panose="02020603050405020304" pitchFamily="18" charset="0"/>
              </a:rPr>
              <a:t>fluxes</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endPar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err="1" smtClean="0">
                <a:solidFill>
                  <a:srgbClr val="202122"/>
                </a:solidFill>
                <a:latin typeface="Arial" panose="020B0604020202020204" pitchFamily="34" charset="0"/>
                <a:ea typeface="Calibri" panose="020F0502020204030204" pitchFamily="34" charset="0"/>
                <a:cs typeface="Times New Roman" panose="02020603050405020304" pitchFamily="18" charset="0"/>
              </a:rPr>
              <a:t>transported</a:t>
            </a:r>
            <a:r>
              <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202122"/>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/unit </a:t>
            </a:r>
            <a:r>
              <a:rPr lang="hu-HU" sz="1200" dirty="0" err="1">
                <a:solidFill>
                  <a:srgbClr val="202122"/>
                </a:solidFill>
                <a:latin typeface="Arial" panose="020B0604020202020204" pitchFamily="34" charset="0"/>
                <a:ea typeface="Calibri" panose="020F0502020204030204" pitchFamily="34" charset="0"/>
                <a:cs typeface="Times New Roman" panose="02020603050405020304" pitchFamily="18" charset="0"/>
              </a:rPr>
              <a:t>surface</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/unit </a:t>
            </a:r>
            <a:r>
              <a:rPr lang="hu-HU" sz="1200" dirty="0" err="1">
                <a:solidFill>
                  <a:srgbClr val="202122"/>
                </a:solidFill>
                <a:latin typeface="Arial" panose="020B0604020202020204" pitchFamily="34" charset="0"/>
                <a:ea typeface="Calibri" panose="020F0502020204030204" pitchFamily="34" charset="0"/>
                <a:cs typeface="Times New Roman" panose="02020603050405020304" pitchFamily="18" charset="0"/>
              </a:rPr>
              <a:t>time</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 [kg/m</a:t>
            </a:r>
            <a:r>
              <a:rPr lang="hu-HU" sz="1200" baseline="30000" dirty="0">
                <a:solidFill>
                  <a:srgbClr val="202122"/>
                </a:solidFill>
                <a:latin typeface="Arial" panose="020B0604020202020204" pitchFamily="34" charset="0"/>
                <a:ea typeface="Calibri" panose="020F0502020204030204" pitchFamily="34" charset="0"/>
                <a:cs typeface="Times New Roman" panose="02020603050405020304" pitchFamily="18" charset="0"/>
              </a:rPr>
              <a:t>2</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/s</a:t>
            </a:r>
            <a:r>
              <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Advection</a:t>
            </a:r>
            <a:r>
              <a:rPr lang="hu-HU" sz="1200" dirty="0"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transport</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202122"/>
                </a:solidFill>
                <a:latin typeface="Arial" panose="020B0604020202020204" pitchFamily="34" charset="0"/>
                <a:ea typeface="Calibri" panose="020F0502020204030204" pitchFamily="34" charset="0"/>
                <a:cs typeface="Times New Roman" panose="02020603050405020304" pitchFamily="18" charset="0"/>
              </a:rPr>
              <a:t>by</a:t>
            </a:r>
            <a:r>
              <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hu-HU" sz="1200" dirty="0">
                <a:solidFill>
                  <a:srgbClr val="202122"/>
                </a:solidFill>
                <a:latin typeface="Arial" panose="020B0604020202020204" pitchFamily="34" charset="0"/>
                <a:ea typeface="Calibri" panose="020F0502020204030204" pitchFamily="34" charset="0"/>
                <a:cs typeface="Times New Roman" panose="02020603050405020304" pitchFamily="18" charset="0"/>
              </a:rPr>
              <a:t>fluid </a:t>
            </a:r>
            <a:r>
              <a:rPr lang="hu-HU" sz="1200" dirty="0" err="1" smtClean="0">
                <a:solidFill>
                  <a:srgbClr val="202122"/>
                </a:solidFill>
                <a:latin typeface="Arial" panose="020B0604020202020204" pitchFamily="34" charset="0"/>
                <a:ea typeface="Calibri" panose="020F0502020204030204" pitchFamily="34" charset="0"/>
                <a:cs typeface="Times New Roman" panose="02020603050405020304" pitchFamily="18" charset="0"/>
              </a:rPr>
              <a:t>movement</a:t>
            </a:r>
            <a:r>
              <a:rPr lang="hu-HU" sz="1200"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Diffusion</a:t>
            </a:r>
            <a:r>
              <a:rPr lang="hu-HU" sz="1200" dirty="0"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transport</a:t>
            </a:r>
            <a:r>
              <a:rPr lang="hu-HU" sz="1200" dirty="0"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by</a:t>
            </a:r>
            <a:r>
              <a:rPr lang="hu-HU" sz="1200" dirty="0" smtClean="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chemeClr val="tx1"/>
                </a:solidFill>
              </a:rPr>
              <a:t>m</a:t>
            </a:r>
            <a:r>
              <a:rPr lang="hu-HU" sz="1200" dirty="0" err="1" smtClean="0">
                <a:solidFill>
                  <a:schemeClr val="tx1"/>
                </a:solidFill>
              </a:rPr>
              <a:t>olecular</a:t>
            </a:r>
            <a:r>
              <a:rPr lang="hu-HU" sz="1200" dirty="0">
                <a:solidFill>
                  <a:schemeClr val="tx1"/>
                </a:solidFill>
              </a:rPr>
              <a:t> </a:t>
            </a:r>
            <a:r>
              <a:rPr lang="hu-HU" sz="1200" dirty="0" err="1">
                <a:solidFill>
                  <a:schemeClr val="tx1"/>
                </a:solidFill>
              </a:rPr>
              <a:t>diffusion</a:t>
            </a:r>
            <a:r>
              <a:rPr lang="hu-HU" sz="1200" dirty="0">
                <a:solidFill>
                  <a:schemeClr val="tx1"/>
                </a:solidFill>
              </a:rPr>
              <a:t> </a:t>
            </a:r>
            <a:endParaRPr lang="hu-H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zövegdoboz 13"/>
          <p:cNvSpPr txBox="1"/>
          <p:nvPr/>
        </p:nvSpPr>
        <p:spPr>
          <a:xfrm>
            <a:off x="131213" y="3810756"/>
            <a:ext cx="1797288" cy="646331"/>
          </a:xfrm>
          <a:prstGeom prst="rect">
            <a:avLst/>
          </a:prstGeom>
          <a:noFill/>
        </p:spPr>
        <p:txBody>
          <a:bodyPr wrap="none" rtlCol="0">
            <a:spAutoFit/>
          </a:bodyPr>
          <a:lstStyle/>
          <a:p>
            <a:r>
              <a:rPr lang="hu-HU" sz="1200" dirty="0" smtClean="0">
                <a:solidFill>
                  <a:schemeClr val="bg2">
                    <a:lumMod val="75000"/>
                  </a:schemeClr>
                </a:solidFill>
              </a:rPr>
              <a:t>(C…concentration,</a:t>
            </a:r>
          </a:p>
          <a:p>
            <a:r>
              <a:rPr lang="hu-HU" sz="1200" dirty="0" smtClean="0">
                <a:solidFill>
                  <a:schemeClr val="bg2">
                    <a:lumMod val="75000"/>
                  </a:schemeClr>
                </a:solidFill>
              </a:rPr>
              <a:t>U…flow </a:t>
            </a:r>
            <a:r>
              <a:rPr lang="hu-HU" sz="1200" dirty="0" err="1" smtClean="0">
                <a:solidFill>
                  <a:schemeClr val="bg2">
                    <a:lumMod val="75000"/>
                  </a:schemeClr>
                </a:solidFill>
              </a:rPr>
              <a:t>velocity</a:t>
            </a:r>
            <a:r>
              <a:rPr lang="hu-HU" sz="1200" dirty="0" smtClean="0">
                <a:solidFill>
                  <a:schemeClr val="bg2">
                    <a:lumMod val="75000"/>
                  </a:schemeClr>
                </a:solidFill>
              </a:rPr>
              <a:t>,</a:t>
            </a:r>
          </a:p>
          <a:p>
            <a:r>
              <a:rPr lang="hu-HU" sz="1200" dirty="0" smtClean="0">
                <a:solidFill>
                  <a:schemeClr val="bg2">
                    <a:lumMod val="75000"/>
                  </a:schemeClr>
                </a:solidFill>
              </a:rPr>
              <a:t>D…</a:t>
            </a:r>
            <a:r>
              <a:rPr lang="hu-HU" sz="1200" dirty="0" err="1" smtClean="0">
                <a:solidFill>
                  <a:schemeClr val="bg2">
                    <a:lumMod val="75000"/>
                  </a:schemeClr>
                </a:solidFill>
              </a:rPr>
              <a:t>diffusion</a:t>
            </a:r>
            <a:r>
              <a:rPr lang="hu-HU" sz="1200" dirty="0" smtClean="0">
                <a:solidFill>
                  <a:schemeClr val="bg2">
                    <a:lumMod val="75000"/>
                  </a:schemeClr>
                </a:solidFill>
              </a:rPr>
              <a:t> </a:t>
            </a:r>
            <a:r>
              <a:rPr lang="hu-HU" sz="1200" dirty="0" err="1" smtClean="0">
                <a:solidFill>
                  <a:schemeClr val="bg2">
                    <a:lumMod val="75000"/>
                  </a:schemeClr>
                </a:solidFill>
              </a:rPr>
              <a:t>coefficient</a:t>
            </a:r>
            <a:r>
              <a:rPr lang="hu-HU" sz="1200" dirty="0" smtClean="0">
                <a:solidFill>
                  <a:schemeClr val="bg2">
                    <a:lumMod val="75000"/>
                  </a:schemeClr>
                </a:solidFill>
              </a:rPr>
              <a:t>)</a:t>
            </a:r>
            <a:endParaRPr lang="hu-HU" sz="1200" dirty="0">
              <a:solidFill>
                <a:schemeClr val="bg2">
                  <a:lumMod val="75000"/>
                </a:schemeClr>
              </a:solidFill>
            </a:endParaRPr>
          </a:p>
        </p:txBody>
      </p:sp>
      <p:cxnSp>
        <p:nvCxnSpPr>
          <p:cNvPr id="16" name="Egyenes összekötő nyíllal 15"/>
          <p:cNvCxnSpPr/>
          <p:nvPr/>
        </p:nvCxnSpPr>
        <p:spPr bwMode="auto">
          <a:xfrm flipH="1">
            <a:off x="5467927" y="2419927"/>
            <a:ext cx="329623" cy="258618"/>
          </a:xfrm>
          <a:prstGeom prst="straightConnector1">
            <a:avLst/>
          </a:prstGeom>
          <a:solidFill>
            <a:schemeClr val="tx1"/>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gyenes összekötő nyíllal 19"/>
          <p:cNvCxnSpPr/>
          <p:nvPr/>
        </p:nvCxnSpPr>
        <p:spPr bwMode="auto">
          <a:xfrm flipH="1">
            <a:off x="5467927" y="2419927"/>
            <a:ext cx="329623" cy="258618"/>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sp>
        <p:nvSpPr>
          <p:cNvPr id="22" name="Szövegdoboz 21"/>
          <p:cNvSpPr txBox="1"/>
          <p:nvPr/>
        </p:nvSpPr>
        <p:spPr>
          <a:xfrm>
            <a:off x="82722" y="86576"/>
            <a:ext cx="3937296" cy="461665"/>
          </a:xfrm>
          <a:prstGeom prst="rect">
            <a:avLst/>
          </a:prstGeom>
          <a:noFill/>
        </p:spPr>
        <p:txBody>
          <a:bodyPr wrap="none" rtlCol="0">
            <a:spAutoFit/>
          </a:bodyPr>
          <a:lstStyle/>
          <a:p>
            <a:r>
              <a:rPr lang="hu-HU" dirty="0" smtClean="0"/>
              <a:t>6.Derivation of </a:t>
            </a:r>
            <a:r>
              <a:rPr lang="hu-HU" dirty="0" err="1" smtClean="0"/>
              <a:t>transport</a:t>
            </a:r>
            <a:r>
              <a:rPr lang="hu-HU" dirty="0" smtClean="0"/>
              <a:t> </a:t>
            </a:r>
            <a:r>
              <a:rPr lang="hu-HU" dirty="0" err="1" smtClean="0"/>
              <a:t>eq</a:t>
            </a:r>
            <a:r>
              <a:rPr lang="hu-HU" dirty="0" smtClean="0"/>
              <a:t>.</a:t>
            </a:r>
            <a:endParaRPr lang="hu-HU" dirty="0"/>
          </a:p>
        </p:txBody>
      </p:sp>
      <p:sp>
        <p:nvSpPr>
          <p:cNvPr id="3" name="Téglalap 2"/>
          <p:cNvSpPr/>
          <p:nvPr/>
        </p:nvSpPr>
        <p:spPr>
          <a:xfrm>
            <a:off x="1382965" y="1473200"/>
            <a:ext cx="4572000" cy="276999"/>
          </a:xfrm>
          <a:prstGeom prst="rect">
            <a:avLst/>
          </a:prstGeom>
        </p:spPr>
        <p:txBody>
          <a:bodyPr>
            <a:spAutoFit/>
          </a:bodyPr>
          <a:lstStyle/>
          <a:p>
            <a:r>
              <a:rPr lang="hu-HU" sz="12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material</a:t>
            </a:r>
            <a:r>
              <a:rPr lang="hu-H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entering and </a:t>
            </a:r>
            <a:r>
              <a:rPr lang="hu-HU" sz="12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leaving</a:t>
            </a:r>
            <a:r>
              <a:rPr lang="hu-H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a </a:t>
            </a:r>
            <a:r>
              <a:rPr lang="hu-HU" sz="12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system</a:t>
            </a:r>
            <a:endParaRPr lang="hu-HU" sz="1200" dirty="0">
              <a:solidFill>
                <a:schemeClr val="tx1"/>
              </a:solidFill>
            </a:endParaRPr>
          </a:p>
        </p:txBody>
      </p:sp>
      <p:sp>
        <p:nvSpPr>
          <p:cNvPr id="6" name="Jobbra nyíl 5"/>
          <p:cNvSpPr/>
          <p:nvPr/>
        </p:nvSpPr>
        <p:spPr bwMode="auto">
          <a:xfrm rot="16200000">
            <a:off x="3039341" y="1184564"/>
            <a:ext cx="230909" cy="434109"/>
          </a:xfrm>
          <a:prstGeom prst="right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19" name="Jobbra nyíl 18"/>
          <p:cNvSpPr/>
          <p:nvPr/>
        </p:nvSpPr>
        <p:spPr bwMode="auto">
          <a:xfrm rot="16200000">
            <a:off x="4554810" y="1151082"/>
            <a:ext cx="230909" cy="434109"/>
          </a:xfrm>
          <a:prstGeom prst="right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7" name="Téglalap 6"/>
          <p:cNvSpPr/>
          <p:nvPr/>
        </p:nvSpPr>
        <p:spPr>
          <a:xfrm>
            <a:off x="-1049407" y="1371600"/>
            <a:ext cx="4572000" cy="461665"/>
          </a:xfrm>
          <a:prstGeom prst="rect">
            <a:avLst/>
          </a:prstGeom>
        </p:spPr>
        <p:txBody>
          <a:bodyPr>
            <a:spAutoFit/>
          </a:bodyPr>
          <a:lstStyle/>
          <a:p>
            <a:r>
              <a:rPr lang="en-US" sz="1200" dirty="0">
                <a:solidFill>
                  <a:schemeClr val="tx1"/>
                </a:solidFill>
              </a:rPr>
              <a:t>Changes of mass in time </a:t>
            </a:r>
            <a:endParaRPr lang="hu-HU" sz="1200" dirty="0" smtClean="0">
              <a:solidFill>
                <a:schemeClr val="tx1"/>
              </a:solidFill>
            </a:endParaRPr>
          </a:p>
          <a:p>
            <a:r>
              <a:rPr lang="en-US" sz="1200" dirty="0" smtClean="0">
                <a:solidFill>
                  <a:schemeClr val="tx1"/>
                </a:solidFill>
              </a:rPr>
              <a:t>within </a:t>
            </a:r>
            <a:r>
              <a:rPr lang="en-US" sz="1200" dirty="0">
                <a:solidFill>
                  <a:schemeClr val="tx1"/>
                </a:solidFill>
              </a:rPr>
              <a:t>the closed surface</a:t>
            </a:r>
            <a:endParaRPr lang="hu-HU" sz="1200" dirty="0">
              <a:solidFill>
                <a:schemeClr val="tx1"/>
              </a:solidFill>
            </a:endParaRPr>
          </a:p>
        </p:txBody>
      </p:sp>
      <p:sp>
        <p:nvSpPr>
          <p:cNvPr id="21" name="Jobbra nyíl 20"/>
          <p:cNvSpPr/>
          <p:nvPr/>
        </p:nvSpPr>
        <p:spPr bwMode="auto">
          <a:xfrm rot="16200000">
            <a:off x="1285586" y="1069108"/>
            <a:ext cx="230909" cy="434109"/>
          </a:xfrm>
          <a:prstGeom prst="right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descr="Pergamen"/>
          <p:cNvSpPr>
            <a:spLocks noChangeArrowheads="1"/>
          </p:cNvSpPr>
          <p:nvPr/>
        </p:nvSpPr>
        <p:spPr bwMode="auto">
          <a:xfrm>
            <a:off x="0" y="-38100"/>
            <a:ext cx="91440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ltLang="hu-HU" sz="2000" b="0" dirty="0" smtClean="0">
              <a:solidFill>
                <a:schemeClr val="tx1"/>
              </a:solidFill>
              <a:latin typeface="Arial CE" panose="020B0604020202020204" pitchFamily="34" charset="0"/>
            </a:endParaRPr>
          </a:p>
          <a:p>
            <a:endParaRPr lang="hu-HU" altLang="hu-HU" sz="2000" b="0" dirty="0">
              <a:solidFill>
                <a:schemeClr val="tx1"/>
              </a:solidFill>
              <a:latin typeface="Arial CE" panose="020B0604020202020204" pitchFamily="34" charset="0"/>
            </a:endParaRPr>
          </a:p>
        </p:txBody>
      </p:sp>
      <p:graphicFrame>
        <p:nvGraphicFramePr>
          <p:cNvPr id="841731" name="Object 3"/>
          <p:cNvGraphicFramePr>
            <a:graphicFrameLocks noChangeAspect="1"/>
          </p:cNvGraphicFramePr>
          <p:nvPr>
            <p:extLst>
              <p:ext uri="{D42A27DB-BD31-4B8C-83A1-F6EECF244321}">
                <p14:modId xmlns:p14="http://schemas.microsoft.com/office/powerpoint/2010/main" val="2489028847"/>
              </p:ext>
            </p:extLst>
          </p:nvPr>
        </p:nvGraphicFramePr>
        <p:xfrm>
          <a:off x="419389" y="1848888"/>
          <a:ext cx="3913187" cy="1322388"/>
        </p:xfrm>
        <a:graphic>
          <a:graphicData uri="http://schemas.openxmlformats.org/presentationml/2006/ole">
            <mc:AlternateContent xmlns:mc="http://schemas.openxmlformats.org/markup-compatibility/2006">
              <mc:Choice xmlns:v="urn:schemas-microsoft-com:vml" Requires="v">
                <p:oleObj spid="_x0000_s842074" name="Equation" r:id="rId4" imgW="927000" imgH="355320" progId="Equation.3">
                  <p:embed/>
                </p:oleObj>
              </mc:Choice>
              <mc:Fallback>
                <p:oleObj name="Equation" r:id="rId4" imgW="927000" imgH="3553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9" y="1848888"/>
                        <a:ext cx="391318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1732" name="Object 4"/>
          <p:cNvGraphicFramePr>
            <a:graphicFrameLocks noChangeAspect="1"/>
          </p:cNvGraphicFramePr>
          <p:nvPr/>
        </p:nvGraphicFramePr>
        <p:xfrm>
          <a:off x="4813300" y="1873250"/>
          <a:ext cx="2184400" cy="1092200"/>
        </p:xfrm>
        <a:graphic>
          <a:graphicData uri="http://schemas.openxmlformats.org/presentationml/2006/ole">
            <mc:AlternateContent xmlns:mc="http://schemas.openxmlformats.org/markup-compatibility/2006">
              <mc:Choice xmlns:v="urn:schemas-microsoft-com:vml" Requires="v">
                <p:oleObj spid="_x0000_s842075" name="Equation" r:id="rId6" imgW="660240" imgH="330120" progId="Equation.3">
                  <p:embed/>
                </p:oleObj>
              </mc:Choice>
              <mc:Fallback>
                <p:oleObj name="Equation" r:id="rId6" imgW="660240" imgH="33012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0" y="1873250"/>
                        <a:ext cx="21844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1733" name="Object 5"/>
          <p:cNvGraphicFramePr>
            <a:graphicFrameLocks noChangeAspect="1"/>
          </p:cNvGraphicFramePr>
          <p:nvPr/>
        </p:nvGraphicFramePr>
        <p:xfrm>
          <a:off x="4813300" y="2863850"/>
          <a:ext cx="3892550" cy="1054100"/>
        </p:xfrm>
        <a:graphic>
          <a:graphicData uri="http://schemas.openxmlformats.org/presentationml/2006/ole">
            <mc:AlternateContent xmlns:mc="http://schemas.openxmlformats.org/markup-compatibility/2006">
              <mc:Choice xmlns:v="urn:schemas-microsoft-com:vml" Requires="v">
                <p:oleObj spid="_x0000_s842076" name="Equation" r:id="rId8" imgW="1218960" imgH="330120" progId="Equation.3">
                  <p:embed/>
                </p:oleObj>
              </mc:Choice>
              <mc:Fallback>
                <p:oleObj name="Equation" r:id="rId8" imgW="1218960" imgH="33012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3300" y="2863850"/>
                        <a:ext cx="38925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1734" name="WordArt 6"/>
          <p:cNvSpPr>
            <a:spLocks noChangeArrowheads="1" noChangeShapeType="1" noTextEdit="1"/>
          </p:cNvSpPr>
          <p:nvPr/>
        </p:nvSpPr>
        <p:spPr bwMode="auto">
          <a:xfrm>
            <a:off x="5429250" y="4043363"/>
            <a:ext cx="15621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fluxes</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sp>
        <p:nvSpPr>
          <p:cNvPr id="841735" name="WordArt 7"/>
          <p:cNvSpPr>
            <a:spLocks noChangeArrowheads="1" noChangeShapeType="1" noTextEdit="1"/>
          </p:cNvSpPr>
          <p:nvPr/>
        </p:nvSpPr>
        <p:spPr bwMode="auto">
          <a:xfrm>
            <a:off x="1219200" y="2962275"/>
            <a:ext cx="1504950" cy="704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Basic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eq</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sp>
        <p:nvSpPr>
          <p:cNvPr id="841736" name="WordArt 8"/>
          <p:cNvSpPr>
            <a:spLocks noChangeArrowheads="1" noChangeShapeType="1" noTextEdit="1"/>
          </p:cNvSpPr>
          <p:nvPr/>
        </p:nvSpPr>
        <p:spPr bwMode="auto">
          <a:xfrm>
            <a:off x="7253288" y="2062163"/>
            <a:ext cx="1476375"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Flux</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of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advection</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sp>
        <p:nvSpPr>
          <p:cNvPr id="841737" name="WordArt 9"/>
          <p:cNvSpPr>
            <a:spLocks noChangeArrowheads="1" noChangeShapeType="1" noTextEdit="1"/>
          </p:cNvSpPr>
          <p:nvPr/>
        </p:nvSpPr>
        <p:spPr bwMode="auto">
          <a:xfrm>
            <a:off x="7334250" y="3529013"/>
            <a:ext cx="11430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Flux</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of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diffusion</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graphicFrame>
        <p:nvGraphicFramePr>
          <p:cNvPr id="841739" name="Object 11"/>
          <p:cNvGraphicFramePr>
            <a:graphicFrameLocks noChangeAspect="1"/>
          </p:cNvGraphicFramePr>
          <p:nvPr>
            <p:extLst>
              <p:ext uri="{D42A27DB-BD31-4B8C-83A1-F6EECF244321}">
                <p14:modId xmlns:p14="http://schemas.microsoft.com/office/powerpoint/2010/main" val="2422691259"/>
              </p:ext>
            </p:extLst>
          </p:nvPr>
        </p:nvGraphicFramePr>
        <p:xfrm>
          <a:off x="807461" y="4894263"/>
          <a:ext cx="6327775" cy="1041400"/>
        </p:xfrm>
        <a:graphic>
          <a:graphicData uri="http://schemas.openxmlformats.org/presentationml/2006/ole">
            <mc:AlternateContent xmlns:mc="http://schemas.openxmlformats.org/markup-compatibility/2006">
              <mc:Choice xmlns:v="urn:schemas-microsoft-com:vml" Requires="v">
                <p:oleObj spid="_x0000_s842077" name="Equation" r:id="rId10" imgW="2006280" imgH="330120" progId="Equation.3">
                  <p:embed/>
                </p:oleObj>
              </mc:Choice>
              <mc:Fallback>
                <p:oleObj name="Equation" r:id="rId10" imgW="2006280" imgH="33012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461" y="4894263"/>
                        <a:ext cx="6327775"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1740" name="AutoShape 12"/>
          <p:cNvSpPr>
            <a:spLocks noChangeArrowheads="1"/>
          </p:cNvSpPr>
          <p:nvPr/>
        </p:nvSpPr>
        <p:spPr bwMode="auto">
          <a:xfrm>
            <a:off x="2857500" y="4210050"/>
            <a:ext cx="1790700" cy="952500"/>
          </a:xfrm>
          <a:prstGeom prst="downArrow">
            <a:avLst>
              <a:gd name="adj1" fmla="val 50000"/>
              <a:gd name="adj2" fmla="val 25000"/>
            </a:avLst>
          </a:prstGeom>
          <a:solidFill>
            <a:srgbClr val="FF0000">
              <a:alpha val="50000"/>
            </a:srgbClr>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u-HU"/>
          </a:p>
        </p:txBody>
      </p:sp>
      <p:sp>
        <p:nvSpPr>
          <p:cNvPr id="841741" name="WordArt 13"/>
          <p:cNvSpPr>
            <a:spLocks noChangeArrowheads="1" noChangeShapeType="1" noTextEdit="1"/>
          </p:cNvSpPr>
          <p:nvPr/>
        </p:nvSpPr>
        <p:spPr bwMode="auto">
          <a:xfrm>
            <a:off x="1168400" y="81570"/>
            <a:ext cx="58293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hu-HU" sz="3600" kern="10" dirty="0" smtClean="0">
                <a:ln w="9525">
                  <a:solidFill>
                    <a:srgbClr val="000000"/>
                  </a:solidFill>
                  <a:round/>
                  <a:headEnd/>
                  <a:tailEnd/>
                </a:ln>
                <a:solidFill>
                  <a:srgbClr val="FFFFFF"/>
                </a:solidFill>
                <a:latin typeface="Arial Black" panose="020B0A04020102020204" pitchFamily="34" charset="0"/>
              </a:rPr>
              <a:t>7. Non </a:t>
            </a:r>
            <a:r>
              <a:rPr lang="hu-HU" sz="3600" kern="10" dirty="0" err="1" smtClean="0">
                <a:ln w="9525">
                  <a:solidFill>
                    <a:srgbClr val="000000"/>
                  </a:solidFill>
                  <a:round/>
                  <a:headEnd/>
                  <a:tailEnd/>
                </a:ln>
                <a:solidFill>
                  <a:srgbClr val="FFFFFF"/>
                </a:solidFill>
                <a:latin typeface="Arial Black" panose="020B0A04020102020204" pitchFamily="34" charset="0"/>
              </a:rPr>
              <a:t>conservative</a:t>
            </a:r>
            <a:r>
              <a:rPr lang="hu-HU" sz="3600" kern="10" dirty="0" smtClean="0">
                <a:ln w="9525">
                  <a:solidFill>
                    <a:srgbClr val="000000"/>
                  </a:solidFill>
                  <a:round/>
                  <a:headEnd/>
                  <a:tailEnd/>
                </a:ln>
                <a:solidFill>
                  <a:srgbClr val="FFFFFF"/>
                </a:solidFill>
                <a:latin typeface="Arial Black" panose="020B0A04020102020204" pitchFamily="34" charset="0"/>
              </a:rPr>
              <a:t> </a:t>
            </a:r>
            <a:r>
              <a:rPr lang="hu-HU" sz="3600" kern="10" dirty="0" err="1" smtClean="0">
                <a:ln w="9525">
                  <a:solidFill>
                    <a:srgbClr val="000000"/>
                  </a:solidFill>
                  <a:round/>
                  <a:headEnd/>
                  <a:tailEnd/>
                </a:ln>
                <a:solidFill>
                  <a:srgbClr val="FFFFFF"/>
                </a:solidFill>
                <a:latin typeface="Arial Black" panose="020B0A04020102020204" pitchFamily="34" charset="0"/>
              </a:rPr>
              <a:t>substances</a:t>
            </a:r>
            <a:endParaRPr lang="hu-HU" sz="3600" kern="10" dirty="0">
              <a:ln w="9525">
                <a:solidFill>
                  <a:srgbClr val="000000"/>
                </a:solidFill>
                <a:round/>
                <a:headEnd/>
                <a:tailEnd/>
              </a:ln>
              <a:solidFill>
                <a:srgbClr val="FFFFFF"/>
              </a:solidFill>
              <a:latin typeface="Arial Black" panose="020B0A04020102020204" pitchFamily="34" charset="0"/>
            </a:endParaRPr>
          </a:p>
        </p:txBody>
      </p:sp>
      <p:sp>
        <p:nvSpPr>
          <p:cNvPr id="2" name="Téglalap 1"/>
          <p:cNvSpPr/>
          <p:nvPr/>
        </p:nvSpPr>
        <p:spPr>
          <a:xfrm>
            <a:off x="400916" y="822777"/>
            <a:ext cx="5944466" cy="1183016"/>
          </a:xfrm>
          <a:prstGeom prst="rect">
            <a:avLst/>
          </a:prstGeom>
        </p:spPr>
        <p:txBody>
          <a:bodyPr wrap="square">
            <a:spAutoFit/>
          </a:bodyPr>
          <a:lstStyle/>
          <a:p>
            <a:pPr>
              <a:lnSpc>
                <a:spcPct val="107000"/>
              </a:lnSpc>
              <a:spcAft>
                <a:spcPts val="800"/>
              </a:spcAft>
            </a:pPr>
            <a:r>
              <a:rPr lang="hu-HU" sz="1200"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For</a:t>
            </a:r>
            <a:r>
              <a:rPr lang="hu-HU" sz="12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conservative</a:t>
            </a:r>
            <a:r>
              <a:rPr lang="hu-HU" sz="12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substances</a:t>
            </a:r>
            <a:r>
              <a:rPr lang="hu-HU" sz="12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The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u="sng"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system</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must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remain</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constant over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time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as</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system's</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cannot</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change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so</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quantity</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can</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neither</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be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added</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nor</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be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removed</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Therefore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quantity</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of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mass</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is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conserved</a:t>
            </a:r>
            <a:r>
              <a:rPr lang="hu-HU" sz="1200" dirty="0">
                <a:solidFill>
                  <a:srgbClr val="FF0000"/>
                </a:solidFill>
                <a:latin typeface="Arial" panose="020B0604020202020204" pitchFamily="34" charset="0"/>
                <a:ea typeface="Calibri" panose="020F0502020204030204" pitchFamily="34" charset="0"/>
                <a:cs typeface="Times New Roman" panose="02020603050405020304" pitchFamily="18" charset="0"/>
              </a:rPr>
              <a:t> over </a:t>
            </a:r>
            <a:r>
              <a:rPr lang="hu-HU" sz="12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time</a:t>
            </a:r>
            <a:r>
              <a:rPr lang="hu-HU" sz="12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non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conservative</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substances</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biochemical</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reactions</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influence</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a:t>
            </a:r>
            <a:r>
              <a:rPr lang="hu-HU"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concentration</a:t>
            </a:r>
            <a:endParaRPr lang="hu-HU"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églalap 4"/>
          <p:cNvSpPr/>
          <p:nvPr/>
        </p:nvSpPr>
        <p:spPr>
          <a:xfrm>
            <a:off x="5935527" y="5967572"/>
            <a:ext cx="2035109" cy="407035"/>
          </a:xfrm>
          <a:prstGeom prst="rect">
            <a:avLst/>
          </a:prstGeom>
        </p:spPr>
        <p:txBody>
          <a:bodyPr wrap="none">
            <a:spAutoFit/>
          </a:bodyPr>
          <a:lstStyle/>
          <a:p>
            <a:pPr>
              <a:lnSpc>
                <a:spcPct val="107000"/>
              </a:lnSpc>
              <a:spcAft>
                <a:spcPts val="800"/>
              </a:spcAft>
            </a:pPr>
            <a:r>
              <a:rPr lang="hu-HU" sz="2000" dirty="0">
                <a:latin typeface="Calibri" panose="020F0502020204030204" pitchFamily="34" charset="0"/>
                <a:ea typeface="Calibri" panose="020F0502020204030204" pitchFamily="34" charset="0"/>
                <a:cs typeface="Times New Roman" panose="02020603050405020304" pitchFamily="18" charset="0"/>
              </a:rPr>
              <a:t>Term of </a:t>
            </a:r>
            <a:r>
              <a:rPr lang="hu-HU" sz="2000" dirty="0" err="1">
                <a:latin typeface="Calibri" panose="020F0502020204030204" pitchFamily="34" charset="0"/>
                <a:ea typeface="Calibri" panose="020F0502020204030204" pitchFamily="34" charset="0"/>
                <a:cs typeface="Times New Roman" panose="02020603050405020304" pitchFamily="18" charset="0"/>
              </a:rPr>
              <a:t>reactions</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Egyenes összekötő nyíllal 6"/>
          <p:cNvCxnSpPr/>
          <p:nvPr/>
        </p:nvCxnSpPr>
        <p:spPr bwMode="auto">
          <a:xfrm flipV="1">
            <a:off x="6834909" y="5717309"/>
            <a:ext cx="27709" cy="335221"/>
          </a:xfrm>
          <a:prstGeom prst="straightConnector1">
            <a:avLst/>
          </a:prstGeom>
          <a:ln w="38100">
            <a:tailEnd type="triangle"/>
          </a:ln>
          <a:extLst/>
        </p:spPr>
        <p:style>
          <a:lnRef idx="1">
            <a:schemeClr val="accent4"/>
          </a:lnRef>
          <a:fillRef idx="0">
            <a:schemeClr val="accent4"/>
          </a:fillRef>
          <a:effectRef idx="0">
            <a:schemeClr val="accent4"/>
          </a:effectRef>
          <a:fontRef idx="minor">
            <a:schemeClr val="tx1"/>
          </a:fontRef>
        </p:style>
      </p:cxn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églalap 21"/>
          <p:cNvSpPr/>
          <p:nvPr/>
        </p:nvSpPr>
        <p:spPr bwMode="auto">
          <a:xfrm>
            <a:off x="0" y="0"/>
            <a:ext cx="9144000" cy="2019300"/>
          </a:xfrm>
          <a:prstGeom prst="rect">
            <a:avLst/>
          </a:prstGeom>
          <a:blipFill>
            <a:blip r:embed="rId2"/>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pic>
        <p:nvPicPr>
          <p:cNvPr id="2" name="Picture 20"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975" y="2019300"/>
            <a:ext cx="222885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365125" y="193675"/>
            <a:ext cx="2345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err="1" smtClean="0">
                <a:solidFill>
                  <a:schemeClr val="tx1"/>
                </a:solidFill>
              </a:rPr>
              <a:t>Brownian</a:t>
            </a:r>
            <a:r>
              <a:rPr lang="hu-HU" altLang="hu-HU" b="0" dirty="0" smtClean="0">
                <a:solidFill>
                  <a:schemeClr val="tx1"/>
                </a:solidFill>
              </a:rPr>
              <a:t> </a:t>
            </a:r>
            <a:r>
              <a:rPr lang="hu-HU" altLang="hu-HU" b="0" dirty="0" err="1" smtClean="0">
                <a:solidFill>
                  <a:schemeClr val="tx1"/>
                </a:solidFill>
              </a:rPr>
              <a:t>motion</a:t>
            </a:r>
            <a:endParaRPr lang="hu-HU" altLang="hu-HU" b="0" dirty="0">
              <a:solidFill>
                <a:schemeClr val="tx1"/>
              </a:solidFill>
            </a:endParaRPr>
          </a:p>
        </p:txBody>
      </p:sp>
      <p:sp>
        <p:nvSpPr>
          <p:cNvPr id="4" name="Line 4"/>
          <p:cNvSpPr>
            <a:spLocks noChangeShapeType="1"/>
          </p:cNvSpPr>
          <p:nvPr/>
        </p:nvSpPr>
        <p:spPr bwMode="auto">
          <a:xfrm>
            <a:off x="2819400" y="1524000"/>
            <a:ext cx="274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 name="Line 5"/>
          <p:cNvSpPr>
            <a:spLocks noChangeShapeType="1"/>
          </p:cNvSpPr>
          <p:nvPr/>
        </p:nvSpPr>
        <p:spPr bwMode="auto">
          <a:xfrm flipV="1">
            <a:off x="3048000" y="762000"/>
            <a:ext cx="685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 name="Line 6"/>
          <p:cNvSpPr>
            <a:spLocks noChangeShapeType="1"/>
          </p:cNvSpPr>
          <p:nvPr/>
        </p:nvSpPr>
        <p:spPr bwMode="auto">
          <a:xfrm>
            <a:off x="3733800" y="762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 name="Line 7"/>
          <p:cNvSpPr>
            <a:spLocks noChangeShapeType="1"/>
          </p:cNvSpPr>
          <p:nvPr/>
        </p:nvSpPr>
        <p:spPr bwMode="auto">
          <a:xfrm flipV="1">
            <a:off x="3886200" y="533400"/>
            <a:ext cx="685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8" name="Line 8"/>
          <p:cNvSpPr>
            <a:spLocks noChangeShapeType="1"/>
          </p:cNvSpPr>
          <p:nvPr/>
        </p:nvSpPr>
        <p:spPr bwMode="auto">
          <a:xfrm>
            <a:off x="4572000" y="5334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9" name="Line 9"/>
          <p:cNvSpPr>
            <a:spLocks noChangeShapeType="1"/>
          </p:cNvSpPr>
          <p:nvPr/>
        </p:nvSpPr>
        <p:spPr bwMode="auto">
          <a:xfrm flipH="1" flipV="1">
            <a:off x="3810000" y="381000"/>
            <a:ext cx="990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 name="Line 10"/>
          <p:cNvSpPr>
            <a:spLocks noChangeShapeType="1"/>
          </p:cNvSpPr>
          <p:nvPr/>
        </p:nvSpPr>
        <p:spPr bwMode="auto">
          <a:xfrm flipV="1">
            <a:off x="3810000" y="3048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 name="Text Box 11"/>
          <p:cNvSpPr txBox="1">
            <a:spLocks noChangeArrowheads="1"/>
          </p:cNvSpPr>
          <p:nvPr/>
        </p:nvSpPr>
        <p:spPr bwMode="auto">
          <a:xfrm>
            <a:off x="5165725" y="955675"/>
            <a:ext cx="3460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a:solidFill>
                  <a:schemeClr val="tx1"/>
                </a:solidFill>
              </a:rPr>
              <a:t>x</a:t>
            </a:r>
          </a:p>
        </p:txBody>
      </p:sp>
      <p:sp>
        <p:nvSpPr>
          <p:cNvPr id="12" name="Text Box 12"/>
          <p:cNvSpPr txBox="1">
            <a:spLocks noChangeArrowheads="1"/>
          </p:cNvSpPr>
          <p:nvPr/>
        </p:nvSpPr>
        <p:spPr bwMode="auto">
          <a:xfrm>
            <a:off x="609600" y="609600"/>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a:solidFill>
                  <a:schemeClr val="tx1"/>
                </a:solidFill>
              </a:rPr>
              <a:t>(1827)</a:t>
            </a:r>
          </a:p>
        </p:txBody>
      </p:sp>
      <p:sp>
        <p:nvSpPr>
          <p:cNvPr id="17" name="Téglalap 16"/>
          <p:cNvSpPr/>
          <p:nvPr/>
        </p:nvSpPr>
        <p:spPr>
          <a:xfrm>
            <a:off x="944562" y="4379450"/>
            <a:ext cx="6492875" cy="1673150"/>
          </a:xfrm>
          <a:prstGeom prst="rect">
            <a:avLst/>
          </a:prstGeom>
          <a:blipFill>
            <a:blip r:embed="rId2"/>
            <a:tile tx="0" ty="0" sx="100000" sy="100000" flip="none" algn="tl"/>
          </a:blipFill>
        </p:spPr>
        <p:txBody>
          <a:bodyPr wrap="square">
            <a:spAutoFit/>
          </a:bodyPr>
          <a:lstStyle/>
          <a:p>
            <a:pPr>
              <a:lnSpc>
                <a:spcPct val="107000"/>
              </a:lnSpc>
              <a:spcAft>
                <a:spcPts val="800"/>
              </a:spcAft>
            </a:pP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Brownian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motion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is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the</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random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motion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of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particles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suspended</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in a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medium</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liquid</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or</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gas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This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pattern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of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motion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typically</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consists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of random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fluctuations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in a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particle's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position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inside</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 fluid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sub-domain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followed</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by</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relocation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to</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another</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sub-domain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Each</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relocation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is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followed</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by</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more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fluctuations</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within</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the</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new</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closed</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6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volume</a:t>
            </a:r>
            <a:r>
              <a:rPr lang="hu-HU" sz="16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Szövegdoboz 17"/>
          <p:cNvSpPr txBox="1"/>
          <p:nvPr/>
        </p:nvSpPr>
        <p:spPr>
          <a:xfrm>
            <a:off x="1353902" y="2586335"/>
            <a:ext cx="3393878" cy="461665"/>
          </a:xfrm>
          <a:prstGeom prst="rect">
            <a:avLst/>
          </a:prstGeom>
          <a:noFill/>
        </p:spPr>
        <p:txBody>
          <a:bodyPr wrap="none" rtlCol="0">
            <a:spAutoFit/>
          </a:bodyPr>
          <a:lstStyle/>
          <a:p>
            <a:r>
              <a:rPr lang="hu-HU" dirty="0" err="1" smtClean="0"/>
              <a:t>Understanding</a:t>
            </a:r>
            <a:r>
              <a:rPr lang="hu-HU" dirty="0" smtClean="0"/>
              <a:t> </a:t>
            </a:r>
            <a:r>
              <a:rPr lang="hu-HU" dirty="0" err="1" smtClean="0"/>
              <a:t>diffusion</a:t>
            </a:r>
            <a:endParaRPr lang="hu-HU" dirty="0"/>
          </a:p>
        </p:txBody>
      </p:sp>
      <p:sp>
        <p:nvSpPr>
          <p:cNvPr id="19" name="Szövegdoboz 18"/>
          <p:cNvSpPr txBox="1"/>
          <p:nvPr/>
        </p:nvSpPr>
        <p:spPr>
          <a:xfrm>
            <a:off x="623743" y="1552554"/>
            <a:ext cx="3719288" cy="276999"/>
          </a:xfrm>
          <a:prstGeom prst="rect">
            <a:avLst/>
          </a:prstGeom>
          <a:noFill/>
        </p:spPr>
        <p:txBody>
          <a:bodyPr wrap="none" rtlCol="0">
            <a:spAutoFit/>
          </a:bodyPr>
          <a:lstStyle/>
          <a:p>
            <a:r>
              <a:rPr lang="hu-HU" sz="1200" dirty="0" smtClean="0"/>
              <a:t>x…</a:t>
            </a:r>
            <a:r>
              <a:rPr lang="hu-HU" sz="1200" dirty="0" err="1" smtClean="0"/>
              <a:t>particle</a:t>
            </a:r>
            <a:r>
              <a:rPr lang="hu-HU" sz="1200" dirty="0" smtClean="0"/>
              <a:t> </a:t>
            </a:r>
            <a:r>
              <a:rPr lang="hu-HU" sz="1200" dirty="0" err="1" smtClean="0"/>
              <a:t>position</a:t>
            </a:r>
            <a:r>
              <a:rPr lang="hu-HU" sz="1200" dirty="0" smtClean="0"/>
              <a:t> (</a:t>
            </a:r>
            <a:r>
              <a:rPr lang="hu-HU" sz="1200" dirty="0" err="1" smtClean="0"/>
              <a:t>coordinate</a:t>
            </a:r>
            <a:r>
              <a:rPr lang="hu-HU" sz="1200" dirty="0" smtClean="0"/>
              <a:t>), m…</a:t>
            </a:r>
            <a:r>
              <a:rPr lang="hu-HU" sz="1200" dirty="0" err="1" smtClean="0"/>
              <a:t>mass</a:t>
            </a:r>
            <a:r>
              <a:rPr lang="hu-HU" sz="1200" dirty="0" smtClean="0"/>
              <a:t> of </a:t>
            </a:r>
            <a:r>
              <a:rPr lang="hu-HU" sz="1200" dirty="0" err="1" smtClean="0"/>
              <a:t>particle</a:t>
            </a:r>
            <a:endParaRPr lang="hu-HU" sz="1200" dirty="0"/>
          </a:p>
        </p:txBody>
      </p:sp>
      <p:sp>
        <p:nvSpPr>
          <p:cNvPr id="20" name="Ellipszis 19"/>
          <p:cNvSpPr/>
          <p:nvPr/>
        </p:nvSpPr>
        <p:spPr bwMode="auto">
          <a:xfrm>
            <a:off x="2946400" y="1066800"/>
            <a:ext cx="221673" cy="244764"/>
          </a:xfrm>
          <a:prstGeom prst="ellipse">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21" name="Szövegdoboz 20"/>
          <p:cNvSpPr txBox="1"/>
          <p:nvPr/>
        </p:nvSpPr>
        <p:spPr>
          <a:xfrm>
            <a:off x="3186290" y="952500"/>
            <a:ext cx="441147" cy="461665"/>
          </a:xfrm>
          <a:prstGeom prst="rect">
            <a:avLst/>
          </a:prstGeom>
          <a:noFill/>
        </p:spPr>
        <p:txBody>
          <a:bodyPr wrap="none" rtlCol="0">
            <a:spAutoFit/>
          </a:bodyPr>
          <a:lstStyle/>
          <a:p>
            <a:r>
              <a:rPr lang="hu-HU" dirty="0" smtClean="0">
                <a:solidFill>
                  <a:schemeClr val="tx1"/>
                </a:solidFill>
              </a:rPr>
              <a:t>m</a:t>
            </a:r>
            <a:endParaRPr lang="hu-HU" dirty="0">
              <a:solidFill>
                <a:schemeClr val="tx1"/>
              </a:solidFill>
            </a:endParaRPr>
          </a:p>
        </p:txBody>
      </p:sp>
    </p:spTree>
    <p:extLst>
      <p:ext uri="{BB962C8B-B14F-4D97-AF65-F5344CB8AC3E}">
        <p14:creationId xmlns:p14="http://schemas.microsoft.com/office/powerpoint/2010/main" val="371699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églalap 12"/>
          <p:cNvSpPr/>
          <p:nvPr/>
        </p:nvSpPr>
        <p:spPr bwMode="auto">
          <a:xfrm>
            <a:off x="0" y="-7023"/>
            <a:ext cx="9144000" cy="6786236"/>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dirty="0" smtClean="0">
              <a:ln>
                <a:noFill/>
              </a:ln>
              <a:solidFill>
                <a:srgbClr val="FF6600"/>
              </a:solidFill>
              <a:effectLst/>
              <a:latin typeface="Times New Roman" panose="02020603050405020304" pitchFamily="18" charset="0"/>
            </a:endParaRPr>
          </a:p>
        </p:txBody>
      </p:sp>
      <p:graphicFrame>
        <p:nvGraphicFramePr>
          <p:cNvPr id="847886" name="Object 14"/>
          <p:cNvGraphicFramePr>
            <a:graphicFrameLocks noChangeAspect="1"/>
          </p:cNvGraphicFramePr>
          <p:nvPr>
            <p:extLst>
              <p:ext uri="{D42A27DB-BD31-4B8C-83A1-F6EECF244321}">
                <p14:modId xmlns:p14="http://schemas.microsoft.com/office/powerpoint/2010/main" val="281737431"/>
              </p:ext>
            </p:extLst>
          </p:nvPr>
        </p:nvGraphicFramePr>
        <p:xfrm>
          <a:off x="791369" y="3316099"/>
          <a:ext cx="3149600" cy="838200"/>
        </p:xfrm>
        <a:graphic>
          <a:graphicData uri="http://schemas.openxmlformats.org/presentationml/2006/ole">
            <mc:AlternateContent xmlns:mc="http://schemas.openxmlformats.org/markup-compatibility/2006">
              <mc:Choice xmlns:v="urn:schemas-microsoft-com:vml" Requires="v">
                <p:oleObj spid="_x0000_s848395" name="Egyenlet" r:id="rId4" imgW="1574640" imgH="419040" progId="Equation.3">
                  <p:embed/>
                </p:oleObj>
              </mc:Choice>
              <mc:Fallback>
                <p:oleObj name="Egyenlet" r:id="rId4" imgW="1574640" imgH="41904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69" y="3316099"/>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7887" name="Object 15"/>
          <p:cNvGraphicFramePr>
            <a:graphicFrameLocks noChangeAspect="1"/>
          </p:cNvGraphicFramePr>
          <p:nvPr>
            <p:extLst>
              <p:ext uri="{D42A27DB-BD31-4B8C-83A1-F6EECF244321}">
                <p14:modId xmlns:p14="http://schemas.microsoft.com/office/powerpoint/2010/main" val="2429863415"/>
              </p:ext>
            </p:extLst>
          </p:nvPr>
        </p:nvGraphicFramePr>
        <p:xfrm>
          <a:off x="524668" y="4796751"/>
          <a:ext cx="3683000" cy="838200"/>
        </p:xfrm>
        <a:graphic>
          <a:graphicData uri="http://schemas.openxmlformats.org/presentationml/2006/ole">
            <mc:AlternateContent xmlns:mc="http://schemas.openxmlformats.org/markup-compatibility/2006">
              <mc:Choice xmlns:v="urn:schemas-microsoft-com:vml" Requires="v">
                <p:oleObj spid="_x0000_s848396" name="Egyenlet" r:id="rId6" imgW="1841400" imgH="419040" progId="Equation.3">
                  <p:embed/>
                </p:oleObj>
              </mc:Choice>
              <mc:Fallback>
                <p:oleObj name="Egyenlet" r:id="rId6" imgW="1841400" imgH="41904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668" y="4796751"/>
                        <a:ext cx="368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7888" name="Text Box 16"/>
          <p:cNvSpPr txBox="1">
            <a:spLocks noChangeArrowheads="1"/>
          </p:cNvSpPr>
          <p:nvPr/>
        </p:nvSpPr>
        <p:spPr bwMode="auto">
          <a:xfrm>
            <a:off x="5670550" y="4987251"/>
            <a:ext cx="73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a:solidFill>
                  <a:schemeClr val="tx1"/>
                </a:solidFill>
              </a:rPr>
              <a:t>// *x</a:t>
            </a:r>
          </a:p>
        </p:txBody>
      </p:sp>
      <p:graphicFrame>
        <p:nvGraphicFramePr>
          <p:cNvPr id="847889" name="Object 17"/>
          <p:cNvGraphicFramePr>
            <a:graphicFrameLocks noChangeAspect="1"/>
          </p:cNvGraphicFramePr>
          <p:nvPr>
            <p:extLst>
              <p:ext uri="{D42A27DB-BD31-4B8C-83A1-F6EECF244321}">
                <p14:modId xmlns:p14="http://schemas.microsoft.com/office/powerpoint/2010/main" val="2913294336"/>
              </p:ext>
            </p:extLst>
          </p:nvPr>
        </p:nvGraphicFramePr>
        <p:xfrm>
          <a:off x="562769" y="5830699"/>
          <a:ext cx="5054600" cy="838200"/>
        </p:xfrm>
        <a:graphic>
          <a:graphicData uri="http://schemas.openxmlformats.org/presentationml/2006/ole">
            <mc:AlternateContent xmlns:mc="http://schemas.openxmlformats.org/markup-compatibility/2006">
              <mc:Choice xmlns:v="urn:schemas-microsoft-com:vml" Requires="v">
                <p:oleObj spid="_x0000_s848397" name="Egyenlet" r:id="rId8" imgW="2527200" imgH="419040" progId="Equation.3">
                  <p:embed/>
                </p:oleObj>
              </mc:Choice>
              <mc:Fallback>
                <p:oleObj name="Egyenlet" r:id="rId8" imgW="2527200" imgH="41904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769" y="5830699"/>
                        <a:ext cx="505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7891" name="Object 19"/>
          <p:cNvGraphicFramePr>
            <a:graphicFrameLocks noChangeAspect="1"/>
          </p:cNvGraphicFramePr>
          <p:nvPr/>
        </p:nvGraphicFramePr>
        <p:xfrm>
          <a:off x="-1854200" y="14276388"/>
          <a:ext cx="1562100" cy="419100"/>
        </p:xfrm>
        <a:graphic>
          <a:graphicData uri="http://schemas.openxmlformats.org/presentationml/2006/ole">
            <mc:AlternateContent xmlns:mc="http://schemas.openxmlformats.org/markup-compatibility/2006">
              <mc:Choice xmlns:v="urn:schemas-microsoft-com:vml" Requires="v">
                <p:oleObj spid="_x0000_s848398" name="Egyenlet" r:id="rId10" imgW="1562040" imgH="419040" progId="Equation.3">
                  <p:embed/>
                </p:oleObj>
              </mc:Choice>
              <mc:Fallback>
                <p:oleObj name="Egyenlet" r:id="rId10" imgW="1562040" imgH="41904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4200" y="14276388"/>
                        <a:ext cx="1562100" cy="4191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47892" name="Picture 20" descr="Einste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3975" y="2019300"/>
            <a:ext cx="2228850" cy="2057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Object 13"/>
          <p:cNvGraphicFramePr>
            <a:graphicFrameLocks noChangeAspect="1"/>
          </p:cNvGraphicFramePr>
          <p:nvPr>
            <p:extLst>
              <p:ext uri="{D42A27DB-BD31-4B8C-83A1-F6EECF244321}">
                <p14:modId xmlns:p14="http://schemas.microsoft.com/office/powerpoint/2010/main" val="1159351964"/>
              </p:ext>
            </p:extLst>
          </p:nvPr>
        </p:nvGraphicFramePr>
        <p:xfrm>
          <a:off x="637310" y="931863"/>
          <a:ext cx="1422400" cy="803275"/>
        </p:xfrm>
        <a:graphic>
          <a:graphicData uri="http://schemas.openxmlformats.org/presentationml/2006/ole">
            <mc:AlternateContent xmlns:mc="http://schemas.openxmlformats.org/markup-compatibility/2006">
              <mc:Choice xmlns:v="urn:schemas-microsoft-com:vml" Requires="v">
                <p:oleObj spid="_x0000_s848399" name="Egyenlet" r:id="rId13" imgW="406080" imgH="228600" progId="Equation.3">
                  <p:embed/>
                </p:oleObj>
              </mc:Choice>
              <mc:Fallback>
                <p:oleObj name="Egyenlet" r:id="rId13" imgW="406080" imgH="228600" progId="Equation.3">
                  <p:embed/>
                  <p:pic>
                    <p:nvPicPr>
                      <p:cNvPr id="13"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310" y="931863"/>
                        <a:ext cx="14224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18"/>
          <p:cNvGraphicFramePr>
            <a:graphicFrameLocks noChangeAspect="1"/>
          </p:cNvGraphicFramePr>
          <p:nvPr>
            <p:extLst>
              <p:ext uri="{D42A27DB-BD31-4B8C-83A1-F6EECF244321}">
                <p14:modId xmlns:p14="http://schemas.microsoft.com/office/powerpoint/2010/main" val="3634807307"/>
              </p:ext>
            </p:extLst>
          </p:nvPr>
        </p:nvGraphicFramePr>
        <p:xfrm>
          <a:off x="613498" y="93663"/>
          <a:ext cx="1471612" cy="803275"/>
        </p:xfrm>
        <a:graphic>
          <a:graphicData uri="http://schemas.openxmlformats.org/presentationml/2006/ole">
            <mc:AlternateContent xmlns:mc="http://schemas.openxmlformats.org/markup-compatibility/2006">
              <mc:Choice xmlns:v="urn:schemas-microsoft-com:vml" Requires="v">
                <p:oleObj spid="_x0000_s848400" name="Egyenlet" r:id="rId15" imgW="419040" imgH="228600" progId="Equation.3">
                  <p:embed/>
                </p:oleObj>
              </mc:Choice>
              <mc:Fallback>
                <p:oleObj name="Egyenlet" r:id="rId15" imgW="419040" imgH="228600" progId="Equation.3">
                  <p:embed/>
                  <p:pic>
                    <p:nvPicPr>
                      <p:cNvPr id="1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498" y="93663"/>
                        <a:ext cx="1471612"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zövegdoboz 2"/>
          <p:cNvSpPr txBox="1"/>
          <p:nvPr/>
        </p:nvSpPr>
        <p:spPr>
          <a:xfrm>
            <a:off x="4244107" y="1333500"/>
            <a:ext cx="184731" cy="461665"/>
          </a:xfrm>
          <a:prstGeom prst="rect">
            <a:avLst/>
          </a:prstGeom>
          <a:noFill/>
        </p:spPr>
        <p:txBody>
          <a:bodyPr wrap="none" rtlCol="0">
            <a:spAutoFit/>
          </a:bodyPr>
          <a:lstStyle/>
          <a:p>
            <a:endParaRPr lang="hu-HU" dirty="0"/>
          </a:p>
        </p:txBody>
      </p:sp>
      <p:pic>
        <p:nvPicPr>
          <p:cNvPr id="4" name="Kép 3"/>
          <p:cNvPicPr>
            <a:picLocks noChangeAspect="1"/>
          </p:cNvPicPr>
          <p:nvPr/>
        </p:nvPicPr>
        <p:blipFill>
          <a:blip r:embed="rId17"/>
          <a:stretch>
            <a:fillRect/>
          </a:stretch>
        </p:blipFill>
        <p:spPr>
          <a:xfrm>
            <a:off x="2746347" y="361157"/>
            <a:ext cx="5761815" cy="1022567"/>
          </a:xfrm>
          <a:prstGeom prst="rect">
            <a:avLst/>
          </a:prstGeom>
        </p:spPr>
      </p:pic>
      <p:pic>
        <p:nvPicPr>
          <p:cNvPr id="5" name="Kép 4"/>
          <p:cNvPicPr>
            <a:picLocks noChangeAspect="1"/>
          </p:cNvPicPr>
          <p:nvPr/>
        </p:nvPicPr>
        <p:blipFill>
          <a:blip r:embed="rId18"/>
          <a:stretch>
            <a:fillRect/>
          </a:stretch>
        </p:blipFill>
        <p:spPr>
          <a:xfrm>
            <a:off x="474997" y="1940034"/>
            <a:ext cx="5761815" cy="286502"/>
          </a:xfrm>
          <a:prstGeom prst="rect">
            <a:avLst/>
          </a:prstGeom>
        </p:spPr>
      </p:pic>
      <p:sp>
        <p:nvSpPr>
          <p:cNvPr id="6" name="Felfelé nyíl 5"/>
          <p:cNvSpPr/>
          <p:nvPr/>
        </p:nvSpPr>
        <p:spPr bwMode="auto">
          <a:xfrm>
            <a:off x="1136073" y="1658938"/>
            <a:ext cx="212437" cy="281096"/>
          </a:xfrm>
          <a:prstGeom prst="up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8" name="Téglalap 7"/>
          <p:cNvSpPr/>
          <p:nvPr/>
        </p:nvSpPr>
        <p:spPr>
          <a:xfrm>
            <a:off x="-781447" y="2559115"/>
            <a:ext cx="6295231" cy="355803"/>
          </a:xfrm>
          <a:prstGeom prst="rect">
            <a:avLst/>
          </a:prstGeom>
        </p:spPr>
        <p:txBody>
          <a:bodyPr wrap="square">
            <a:spAutoFit/>
          </a:bodyPr>
          <a:lstStyle/>
          <a:p>
            <a:pPr>
              <a:lnSpc>
                <a:spcPct val="107000"/>
              </a:lnSpc>
              <a:spcAft>
                <a:spcPts val="800"/>
              </a:spcAft>
            </a:pPr>
            <a:r>
              <a:rPr lang="hu-HU" sz="1600" dirty="0" smtClean="0">
                <a:latin typeface="Calibri" panose="020F0502020204030204" pitchFamily="34" charset="0"/>
                <a:ea typeface="Calibri" panose="020F0502020204030204" pitchFamily="34" charset="0"/>
                <a:cs typeface="Times New Roman" panose="02020603050405020304" pitchFamily="18" charset="0"/>
              </a:rPr>
              <a:t>1.Newton </a:t>
            </a:r>
            <a:r>
              <a:rPr lang="hu-HU" sz="1600" dirty="0" err="1">
                <a:latin typeface="Calibri" panose="020F0502020204030204" pitchFamily="34" charset="0"/>
                <a:ea typeface="Calibri" panose="020F0502020204030204" pitchFamily="34" charset="0"/>
                <a:cs typeface="Times New Roman" panose="02020603050405020304" pitchFamily="18" charset="0"/>
              </a:rPr>
              <a:t>equation</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hu-HU" sz="1600" dirty="0" err="1">
                <a:latin typeface="Calibri" panose="020F0502020204030204" pitchFamily="34" charset="0"/>
                <a:ea typeface="Calibri" panose="020F0502020204030204" pitchFamily="34" charset="0"/>
                <a:cs typeface="Times New Roman" panose="02020603050405020304" pitchFamily="18" charset="0"/>
              </a:rPr>
              <a:t>for</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hu-HU" sz="1600" dirty="0" err="1">
                <a:latin typeface="Calibri" panose="020F0502020204030204" pitchFamily="34" charset="0"/>
                <a:ea typeface="Calibri" panose="020F0502020204030204" pitchFamily="34" charset="0"/>
                <a:cs typeface="Times New Roman" panose="02020603050405020304" pitchFamily="18" charset="0"/>
              </a:rPr>
              <a:t>individual</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hu-HU" sz="1600" dirty="0" err="1">
                <a:latin typeface="Calibri" panose="020F0502020204030204" pitchFamily="34" charset="0"/>
                <a:ea typeface="Calibri" panose="020F0502020204030204" pitchFamily="34" charset="0"/>
                <a:cs typeface="Times New Roman" panose="02020603050405020304" pitchFamily="18" charset="0"/>
              </a:rPr>
              <a:t>particle</a:t>
            </a:r>
            <a:endParaRPr lang="hu-H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églalap 8"/>
          <p:cNvSpPr/>
          <p:nvPr/>
        </p:nvSpPr>
        <p:spPr>
          <a:xfrm>
            <a:off x="700881" y="2989368"/>
            <a:ext cx="4572000" cy="289951"/>
          </a:xfrm>
          <a:prstGeom prst="rect">
            <a:avLst/>
          </a:prstGeom>
        </p:spPr>
        <p:txBody>
          <a:bodyPr>
            <a:spAutoFit/>
          </a:bodyPr>
          <a:lstStyle/>
          <a:p>
            <a:pPr>
              <a:lnSpc>
                <a:spcPct val="107000"/>
              </a:lnSpc>
              <a:spcAft>
                <a:spcPts val="800"/>
              </a:spcAft>
            </a:pPr>
            <a:r>
              <a:rPr lang="hu-HU" sz="1200" dirty="0">
                <a:latin typeface="Calibri" panose="020F0502020204030204" pitchFamily="34" charset="0"/>
                <a:ea typeface="Calibri" panose="020F0502020204030204" pitchFamily="34" charset="0"/>
                <a:cs typeface="Times New Roman" panose="02020603050405020304" pitchFamily="18" charset="0"/>
              </a:rPr>
              <a:t>random </a:t>
            </a:r>
            <a:r>
              <a:rPr lang="hu-HU" sz="1200" dirty="0" err="1">
                <a:latin typeface="Calibri" panose="020F0502020204030204" pitchFamily="34" charset="0"/>
                <a:ea typeface="Calibri" panose="020F0502020204030204" pitchFamily="34" charset="0"/>
                <a:cs typeface="Times New Roman" panose="02020603050405020304" pitchFamily="18" charset="0"/>
              </a:rPr>
              <a:t>force</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due</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to</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thermal</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molecular</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motions</a:t>
            </a:r>
            <a:r>
              <a:rPr lang="hu-HU"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0" name="Lefelé nyíl 9"/>
          <p:cNvSpPr/>
          <p:nvPr/>
        </p:nvSpPr>
        <p:spPr bwMode="auto">
          <a:xfrm>
            <a:off x="2085110" y="3316099"/>
            <a:ext cx="187035" cy="223352"/>
          </a:xfrm>
          <a:prstGeom prst="down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11" name="Téglalap 10"/>
          <p:cNvSpPr/>
          <p:nvPr/>
        </p:nvSpPr>
        <p:spPr>
          <a:xfrm>
            <a:off x="2341847" y="4262054"/>
            <a:ext cx="1814728" cy="289951"/>
          </a:xfrm>
          <a:prstGeom prst="rect">
            <a:avLst/>
          </a:prstGeom>
        </p:spPr>
        <p:txBody>
          <a:bodyPr wrap="none">
            <a:spAutoFit/>
          </a:bodyPr>
          <a:lstStyle/>
          <a:p>
            <a:pPr>
              <a:lnSpc>
                <a:spcPct val="107000"/>
              </a:lnSpc>
              <a:spcAft>
                <a:spcPts val="800"/>
              </a:spcAft>
            </a:pPr>
            <a:r>
              <a:rPr lang="hu-HU" sz="1200" dirty="0" err="1">
                <a:latin typeface="Calibri" panose="020F0502020204030204" pitchFamily="34" charset="0"/>
                <a:ea typeface="Calibri" panose="020F0502020204030204" pitchFamily="34" charset="0"/>
                <a:cs typeface="Times New Roman" panose="02020603050405020304" pitchFamily="18" charset="0"/>
              </a:rPr>
              <a:t>friction</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latin typeface="Calibri" panose="020F0502020204030204" pitchFamily="34" charset="0"/>
                <a:ea typeface="Calibri" panose="020F0502020204030204" pitchFamily="34" charset="0"/>
                <a:cs typeface="Times New Roman" panose="02020603050405020304" pitchFamily="18" charset="0"/>
              </a:rPr>
              <a:t>force</a:t>
            </a:r>
            <a:r>
              <a:rPr lang="hu-HU" sz="1200" dirty="0" smtClean="0">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latin typeface="Calibri" panose="020F0502020204030204" pitchFamily="34" charset="0"/>
                <a:ea typeface="Calibri" panose="020F0502020204030204" pitchFamily="34" charset="0"/>
                <a:cs typeface="Times New Roman" panose="02020603050405020304" pitchFamily="18" charset="0"/>
              </a:rPr>
              <a:t>Stokes</a:t>
            </a:r>
            <a:r>
              <a:rPr lang="hu-HU" sz="1200" dirty="0" smtClean="0">
                <a:latin typeface="Calibri" panose="020F0502020204030204" pitchFamily="34" charset="0"/>
                <a:ea typeface="Calibri" panose="020F0502020204030204" pitchFamily="34" charset="0"/>
                <a:cs typeface="Times New Roman" panose="02020603050405020304" pitchFamily="18" charset="0"/>
              </a:rPr>
              <a:t> </a:t>
            </a:r>
            <a:r>
              <a:rPr lang="hu-HU" sz="1200" dirty="0" err="1" smtClean="0">
                <a:latin typeface="Calibri" panose="020F0502020204030204" pitchFamily="34" charset="0"/>
                <a:ea typeface="Calibri" panose="020F0502020204030204" pitchFamily="34" charset="0"/>
                <a:cs typeface="Times New Roman" panose="02020603050405020304" pitchFamily="18" charset="0"/>
              </a:rPr>
              <a:t>law</a:t>
            </a:r>
            <a:r>
              <a:rPr lang="hu-HU" sz="1200" dirty="0" smtClean="0">
                <a:latin typeface="Calibri" panose="020F0502020204030204" pitchFamily="34" charset="0"/>
                <a:ea typeface="Calibri" panose="020F0502020204030204" pitchFamily="34" charset="0"/>
                <a:cs typeface="Times New Roman" panose="02020603050405020304" pitchFamily="18" charset="0"/>
              </a:rPr>
              <a:t>)</a:t>
            </a:r>
            <a:endParaRPr lang="hu-H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Felfelé nyíl 11"/>
          <p:cNvSpPr/>
          <p:nvPr/>
        </p:nvSpPr>
        <p:spPr bwMode="auto">
          <a:xfrm>
            <a:off x="3090069" y="4045632"/>
            <a:ext cx="170367" cy="182201"/>
          </a:xfrm>
          <a:prstGeom prst="upArrow">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bwMode="auto">
          <a:xfrm>
            <a:off x="0" y="9236"/>
            <a:ext cx="9144000" cy="6858000"/>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graphicFrame>
        <p:nvGraphicFramePr>
          <p:cNvPr id="848899" name="Object 3"/>
          <p:cNvGraphicFramePr>
            <a:graphicFrameLocks noChangeAspect="1"/>
          </p:cNvGraphicFramePr>
          <p:nvPr/>
        </p:nvGraphicFramePr>
        <p:xfrm>
          <a:off x="533400" y="457200"/>
          <a:ext cx="5054600" cy="838200"/>
        </p:xfrm>
        <a:graphic>
          <a:graphicData uri="http://schemas.openxmlformats.org/presentationml/2006/ole">
            <mc:AlternateContent xmlns:mc="http://schemas.openxmlformats.org/markup-compatibility/2006">
              <mc:Choice xmlns:v="urn:schemas-microsoft-com:vml" Requires="v">
                <p:oleObj spid="_x0000_s849338" name="Egyenlet" r:id="rId4" imgW="2527200" imgH="419040" progId="Equation.3">
                  <p:embed/>
                </p:oleObj>
              </mc:Choice>
              <mc:Fallback>
                <p:oleObj name="Egyenlet" r:id="rId4" imgW="252720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505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8900" name="Text Box 4"/>
          <p:cNvSpPr txBox="1">
            <a:spLocks noChangeArrowheads="1"/>
          </p:cNvSpPr>
          <p:nvPr/>
        </p:nvSpPr>
        <p:spPr bwMode="auto">
          <a:xfrm>
            <a:off x="974725" y="1870075"/>
            <a:ext cx="4259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smtClean="0">
                <a:solidFill>
                  <a:schemeClr val="tx1"/>
                </a:solidFill>
              </a:rPr>
              <a:t>//</a:t>
            </a:r>
            <a:r>
              <a:rPr lang="hu-HU" altLang="hu-HU" sz="1800" b="0" dirty="0" smtClean="0">
                <a:solidFill>
                  <a:schemeClr val="tx1"/>
                </a:solidFill>
              </a:rPr>
              <a:t>The </a:t>
            </a:r>
            <a:r>
              <a:rPr lang="hu-HU" altLang="hu-HU" sz="1800" b="0" dirty="0" err="1" smtClean="0">
                <a:solidFill>
                  <a:schemeClr val="tx1"/>
                </a:solidFill>
              </a:rPr>
              <a:t>eq</a:t>
            </a:r>
            <a:r>
              <a:rPr lang="hu-HU" altLang="hu-HU" sz="1800" b="0" dirty="0" smtClean="0">
                <a:solidFill>
                  <a:schemeClr val="tx1"/>
                </a:solidFill>
              </a:rPr>
              <a:t>. </a:t>
            </a:r>
            <a:r>
              <a:rPr lang="hu-HU" altLang="hu-HU" sz="1800" b="0" dirty="0" err="1">
                <a:solidFill>
                  <a:schemeClr val="tx1"/>
                </a:solidFill>
              </a:rPr>
              <a:t>w</a:t>
            </a:r>
            <a:r>
              <a:rPr lang="hu-HU" altLang="hu-HU" sz="1800" b="0" dirty="0" err="1" smtClean="0">
                <a:solidFill>
                  <a:schemeClr val="tx1"/>
                </a:solidFill>
              </a:rPr>
              <a:t>as</a:t>
            </a:r>
            <a:r>
              <a:rPr lang="hu-HU" altLang="hu-HU" sz="1800" b="0" dirty="0" smtClean="0">
                <a:solidFill>
                  <a:schemeClr val="tx1"/>
                </a:solidFill>
              </a:rPr>
              <a:t> </a:t>
            </a:r>
            <a:r>
              <a:rPr lang="hu-HU" altLang="hu-HU" sz="1800" b="0" dirty="0" err="1" smtClean="0">
                <a:solidFill>
                  <a:schemeClr val="tx1"/>
                </a:solidFill>
              </a:rPr>
              <a:t>averaged</a:t>
            </a:r>
            <a:r>
              <a:rPr lang="hu-HU" altLang="hu-HU" sz="1800" b="0" dirty="0" smtClean="0">
                <a:solidFill>
                  <a:schemeClr val="tx1"/>
                </a:solidFill>
              </a:rPr>
              <a:t> </a:t>
            </a:r>
            <a:r>
              <a:rPr lang="hu-HU" altLang="hu-HU" sz="1800" b="0" dirty="0" err="1" smtClean="0">
                <a:solidFill>
                  <a:schemeClr val="tx1"/>
                </a:solidFill>
              </a:rPr>
              <a:t>for</a:t>
            </a:r>
            <a:r>
              <a:rPr lang="hu-HU" altLang="hu-HU" sz="1800" b="0" dirty="0" smtClean="0">
                <a:solidFill>
                  <a:schemeClr val="tx1"/>
                </a:solidFill>
              </a:rPr>
              <a:t> </a:t>
            </a:r>
            <a:r>
              <a:rPr lang="hu-HU" altLang="hu-HU" sz="1800" b="0" dirty="0" err="1" smtClean="0">
                <a:solidFill>
                  <a:schemeClr val="tx1"/>
                </a:solidFill>
              </a:rPr>
              <a:t>all</a:t>
            </a:r>
            <a:r>
              <a:rPr lang="hu-HU" altLang="hu-HU" sz="1800" b="0" dirty="0" smtClean="0">
                <a:solidFill>
                  <a:schemeClr val="tx1"/>
                </a:solidFill>
              </a:rPr>
              <a:t> </a:t>
            </a:r>
            <a:r>
              <a:rPr lang="hu-HU" altLang="hu-HU" sz="1800" b="0" dirty="0" err="1" smtClean="0">
                <a:solidFill>
                  <a:schemeClr val="tx1"/>
                </a:solidFill>
              </a:rPr>
              <a:t>particles</a:t>
            </a:r>
            <a:r>
              <a:rPr lang="hu-HU" altLang="hu-HU" sz="1800" b="0" dirty="0" smtClean="0">
                <a:solidFill>
                  <a:schemeClr val="tx1"/>
                </a:solidFill>
              </a:rPr>
              <a:t>, and</a:t>
            </a:r>
            <a:endParaRPr lang="hu-HU" altLang="hu-HU" sz="1800" b="0" dirty="0">
              <a:solidFill>
                <a:schemeClr val="tx1"/>
              </a:solidFill>
            </a:endParaRPr>
          </a:p>
        </p:txBody>
      </p:sp>
      <p:sp>
        <p:nvSpPr>
          <p:cNvPr id="848901" name="Line 5"/>
          <p:cNvSpPr>
            <a:spLocks noChangeShapeType="1"/>
          </p:cNvSpPr>
          <p:nvPr/>
        </p:nvSpPr>
        <p:spPr bwMode="auto">
          <a:xfrm>
            <a:off x="1905000" y="2362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aphicFrame>
        <p:nvGraphicFramePr>
          <p:cNvPr id="848902" name="Object 6"/>
          <p:cNvGraphicFramePr>
            <a:graphicFrameLocks noChangeAspect="1"/>
          </p:cNvGraphicFramePr>
          <p:nvPr/>
        </p:nvGraphicFramePr>
        <p:xfrm>
          <a:off x="5257800" y="1828800"/>
          <a:ext cx="1981200" cy="561975"/>
        </p:xfrm>
        <a:graphic>
          <a:graphicData uri="http://schemas.openxmlformats.org/presentationml/2006/ole">
            <mc:AlternateContent xmlns:mc="http://schemas.openxmlformats.org/markup-compatibility/2006">
              <mc:Choice xmlns:v="urn:schemas-microsoft-com:vml" Requires="v">
                <p:oleObj spid="_x0000_s849339" name="Egyenlet" r:id="rId6" imgW="888840" imgH="253800" progId="Equation.3">
                  <p:embed/>
                </p:oleObj>
              </mc:Choice>
              <mc:Fallback>
                <p:oleObj name="Egyenlet" r:id="rId6" imgW="888840" imgH="253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828800"/>
                        <a:ext cx="1981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8903" name="Object 7"/>
          <p:cNvGraphicFramePr>
            <a:graphicFrameLocks noChangeAspect="1"/>
          </p:cNvGraphicFramePr>
          <p:nvPr/>
        </p:nvGraphicFramePr>
        <p:xfrm>
          <a:off x="508000" y="2865438"/>
          <a:ext cx="4470400" cy="1127125"/>
        </p:xfrm>
        <a:graphic>
          <a:graphicData uri="http://schemas.openxmlformats.org/presentationml/2006/ole">
            <mc:AlternateContent xmlns:mc="http://schemas.openxmlformats.org/markup-compatibility/2006">
              <mc:Choice xmlns:v="urn:schemas-microsoft-com:vml" Requires="v">
                <p:oleObj spid="_x0000_s849340" name="Egyenlet" r:id="rId8" imgW="1917360" imgH="444240" progId="Equation.3">
                  <p:embed/>
                </p:oleObj>
              </mc:Choice>
              <mc:Fallback>
                <p:oleObj name="Egyenlet" r:id="rId8" imgW="1917360" imgH="4442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000" y="2865438"/>
                        <a:ext cx="44704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8904" name="Text Box 8"/>
          <p:cNvSpPr txBox="1">
            <a:spLocks noChangeArrowheads="1"/>
          </p:cNvSpPr>
          <p:nvPr/>
        </p:nvSpPr>
        <p:spPr bwMode="auto">
          <a:xfrm>
            <a:off x="593725" y="4537075"/>
            <a:ext cx="3179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sz="1800" b="0" dirty="0" err="1" smtClean="0">
                <a:solidFill>
                  <a:schemeClr val="tx1"/>
                </a:solidFill>
              </a:rPr>
              <a:t>Equipartition</a:t>
            </a:r>
            <a:r>
              <a:rPr lang="hu-HU" altLang="hu-HU" sz="1800" b="0" dirty="0" smtClean="0">
                <a:solidFill>
                  <a:schemeClr val="tx1"/>
                </a:solidFill>
              </a:rPr>
              <a:t> </a:t>
            </a:r>
            <a:r>
              <a:rPr lang="hu-HU" altLang="hu-HU" sz="1800" b="0" dirty="0" err="1" smtClean="0">
                <a:solidFill>
                  <a:schemeClr val="tx1"/>
                </a:solidFill>
              </a:rPr>
              <a:t>theorem</a:t>
            </a:r>
            <a:r>
              <a:rPr lang="hu-HU" altLang="hu-HU" sz="1800" b="0" dirty="0" smtClean="0">
                <a:solidFill>
                  <a:schemeClr val="tx1"/>
                </a:solidFill>
              </a:rPr>
              <a:t> </a:t>
            </a:r>
            <a:r>
              <a:rPr lang="hu-HU" altLang="hu-HU" sz="1800" b="0" dirty="0" err="1" smtClean="0">
                <a:solidFill>
                  <a:schemeClr val="tx1"/>
                </a:solidFill>
              </a:rPr>
              <a:t>was</a:t>
            </a:r>
            <a:r>
              <a:rPr lang="hu-HU" altLang="hu-HU" sz="1800" b="0" dirty="0" smtClean="0">
                <a:solidFill>
                  <a:schemeClr val="tx1"/>
                </a:solidFill>
              </a:rPr>
              <a:t> </a:t>
            </a:r>
            <a:r>
              <a:rPr lang="hu-HU" altLang="hu-HU" sz="1800" b="0" dirty="0" err="1" smtClean="0">
                <a:solidFill>
                  <a:schemeClr val="tx1"/>
                </a:solidFill>
              </a:rPr>
              <a:t>used</a:t>
            </a:r>
            <a:r>
              <a:rPr lang="hu-HU" altLang="hu-HU" sz="1800" b="0" dirty="0" smtClean="0">
                <a:solidFill>
                  <a:schemeClr val="tx1"/>
                </a:solidFill>
              </a:rPr>
              <a:t>:</a:t>
            </a:r>
            <a:endParaRPr lang="hu-HU" altLang="hu-HU" sz="1800" b="0" dirty="0">
              <a:solidFill>
                <a:schemeClr val="tx1"/>
              </a:solidFill>
            </a:endParaRPr>
          </a:p>
        </p:txBody>
      </p:sp>
      <p:graphicFrame>
        <p:nvGraphicFramePr>
          <p:cNvPr id="848905" name="Object 9"/>
          <p:cNvGraphicFramePr>
            <a:graphicFrameLocks noChangeAspect="1"/>
          </p:cNvGraphicFramePr>
          <p:nvPr/>
        </p:nvGraphicFramePr>
        <p:xfrm>
          <a:off x="685800" y="5181600"/>
          <a:ext cx="2081213" cy="990600"/>
        </p:xfrm>
        <a:graphic>
          <a:graphicData uri="http://schemas.openxmlformats.org/presentationml/2006/ole">
            <mc:AlternateContent xmlns:mc="http://schemas.openxmlformats.org/markup-compatibility/2006">
              <mc:Choice xmlns:v="urn:schemas-microsoft-com:vml" Requires="v">
                <p:oleObj spid="_x0000_s849341" name="Egyenlet" r:id="rId10" imgW="1066680" imgH="419040" progId="Equation.3">
                  <p:embed/>
                </p:oleObj>
              </mc:Choice>
              <mc:Fallback>
                <p:oleObj name="Egyenlet" r:id="rId10" imgW="1066680" imgH="419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5181600"/>
                        <a:ext cx="20812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8906" name="Line 10"/>
          <p:cNvSpPr>
            <a:spLocks noChangeShapeType="1"/>
          </p:cNvSpPr>
          <p:nvPr/>
        </p:nvSpPr>
        <p:spPr bwMode="auto">
          <a:xfrm>
            <a:off x="3060700" y="5732318"/>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aphicFrame>
        <p:nvGraphicFramePr>
          <p:cNvPr id="848907" name="Object 11"/>
          <p:cNvGraphicFramePr>
            <a:graphicFrameLocks noChangeAspect="1"/>
          </p:cNvGraphicFramePr>
          <p:nvPr>
            <p:extLst>
              <p:ext uri="{D42A27DB-BD31-4B8C-83A1-F6EECF244321}">
                <p14:modId xmlns:p14="http://schemas.microsoft.com/office/powerpoint/2010/main" val="1697400518"/>
              </p:ext>
            </p:extLst>
          </p:nvPr>
        </p:nvGraphicFramePr>
        <p:xfrm>
          <a:off x="3878263" y="5237018"/>
          <a:ext cx="1709737" cy="990600"/>
        </p:xfrm>
        <a:graphic>
          <a:graphicData uri="http://schemas.openxmlformats.org/presentationml/2006/ole">
            <mc:AlternateContent xmlns:mc="http://schemas.openxmlformats.org/markup-compatibility/2006">
              <mc:Choice xmlns:v="urn:schemas-microsoft-com:vml" Requires="v">
                <p:oleObj spid="_x0000_s849342" name="Egyenlet" r:id="rId12" imgW="876240" imgH="419040" progId="Equation.3">
                  <p:embed/>
                </p:oleObj>
              </mc:Choice>
              <mc:Fallback>
                <p:oleObj name="Egyenlet" r:id="rId12" imgW="876240" imgH="41904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8263" y="5237018"/>
                        <a:ext cx="17097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églalap 3"/>
          <p:cNvSpPr/>
          <p:nvPr/>
        </p:nvSpPr>
        <p:spPr>
          <a:xfrm>
            <a:off x="4732193" y="2347457"/>
            <a:ext cx="4572000" cy="289951"/>
          </a:xfrm>
          <a:prstGeom prst="rect">
            <a:avLst/>
          </a:prstGeom>
        </p:spPr>
        <p:txBody>
          <a:bodyPr>
            <a:spAutoFit/>
          </a:bodyPr>
          <a:lstStyle/>
          <a:p>
            <a:pPr>
              <a:lnSpc>
                <a:spcPct val="107000"/>
              </a:lnSpc>
              <a:spcAft>
                <a:spcPts val="800"/>
              </a:spcAft>
            </a:pPr>
            <a:r>
              <a:rPr lang="hu-HU" sz="1200" dirty="0">
                <a:latin typeface="Calibri" panose="020F0502020204030204" pitchFamily="34" charset="0"/>
                <a:ea typeface="Calibri" panose="020F0502020204030204" pitchFamily="34" charset="0"/>
                <a:cs typeface="Times New Roman" panose="02020603050405020304" pitchFamily="18" charset="0"/>
              </a:rPr>
              <a:t>no </a:t>
            </a:r>
            <a:r>
              <a:rPr lang="hu-HU" sz="1200" dirty="0" err="1">
                <a:latin typeface="Calibri" panose="020F0502020204030204" pitchFamily="34" charset="0"/>
                <a:ea typeface="Calibri" panose="020F0502020204030204" pitchFamily="34" charset="0"/>
                <a:cs typeface="Times New Roman" panose="02020603050405020304" pitchFamily="18" charset="0"/>
              </a:rPr>
              <a:t>correlation</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assumed</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between</a:t>
            </a:r>
            <a:r>
              <a:rPr lang="hu-HU" sz="1200" dirty="0">
                <a:latin typeface="Calibri" panose="020F0502020204030204" pitchFamily="34" charset="0"/>
                <a:ea typeface="Calibri" panose="020F0502020204030204" pitchFamily="34" charset="0"/>
                <a:cs typeface="Times New Roman" panose="02020603050405020304" pitchFamily="18" charset="0"/>
              </a:rPr>
              <a:t> </a:t>
            </a:r>
            <a:r>
              <a:rPr lang="hu-HU" sz="1200" dirty="0" err="1">
                <a:latin typeface="Calibri" panose="020F0502020204030204" pitchFamily="34" charset="0"/>
                <a:ea typeface="Calibri" panose="020F0502020204030204" pitchFamily="34" charset="0"/>
                <a:cs typeface="Times New Roman" panose="02020603050405020304" pitchFamily="18" charset="0"/>
              </a:rPr>
              <a:t>coordinates</a:t>
            </a:r>
            <a:r>
              <a:rPr lang="hu-HU" sz="1200" dirty="0">
                <a:latin typeface="Calibri" panose="020F0502020204030204" pitchFamily="34" charset="0"/>
                <a:ea typeface="Calibri" panose="020F0502020204030204" pitchFamily="34" charset="0"/>
                <a:cs typeface="Times New Roman" panose="02020603050405020304" pitchFamily="18" charset="0"/>
              </a:rPr>
              <a:t> and random </a:t>
            </a:r>
            <a:r>
              <a:rPr lang="hu-HU" sz="1200" dirty="0" err="1">
                <a:latin typeface="Calibri" panose="020F0502020204030204" pitchFamily="34" charset="0"/>
                <a:ea typeface="Calibri" panose="020F0502020204030204" pitchFamily="34" charset="0"/>
                <a:cs typeface="Times New Roman" panose="02020603050405020304" pitchFamily="18" charset="0"/>
              </a:rPr>
              <a:t>forces</a:t>
            </a:r>
            <a:endParaRPr lang="hu-H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églalap 4"/>
          <p:cNvSpPr/>
          <p:nvPr/>
        </p:nvSpPr>
        <p:spPr>
          <a:xfrm>
            <a:off x="4458600" y="4535269"/>
            <a:ext cx="4572000" cy="646331"/>
          </a:xfrm>
          <a:prstGeom prst="rect">
            <a:avLst/>
          </a:prstGeom>
          <a:pattFill prst="pct5">
            <a:fgClr>
              <a:schemeClr val="tx1"/>
            </a:fgClr>
            <a:bgClr>
              <a:schemeClr val="bg1"/>
            </a:bgClr>
          </a:pattFill>
        </p:spPr>
        <p:txBody>
          <a:bodyPr>
            <a:spAutoFit/>
          </a:bodyPr>
          <a:lstStyle/>
          <a:p>
            <a:r>
              <a:rPr lang="hu-HU" sz="1200" dirty="0">
                <a:solidFill>
                  <a:srgbClr val="0070C0"/>
                </a:solidFill>
                <a:latin typeface="Helvetica" panose="020B0604020202020204" pitchFamily="34" charset="0"/>
                <a:ea typeface="Calibri" panose="020F0502020204030204" pitchFamily="34" charset="0"/>
              </a:rPr>
              <a:t>In </a:t>
            </a:r>
            <a:r>
              <a:rPr lang="hu-HU" sz="1200" dirty="0" err="1">
                <a:solidFill>
                  <a:srgbClr val="0070C0"/>
                </a:solidFill>
                <a:latin typeface="Helvetica" panose="020B0604020202020204" pitchFamily="34" charset="0"/>
                <a:ea typeface="Calibri" panose="020F0502020204030204" pitchFamily="34" charset="0"/>
              </a:rPr>
              <a:t>classical</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statistical</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mechanics</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the</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equipartition</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theorem</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relates</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the</a:t>
            </a:r>
            <a:r>
              <a:rPr lang="hu-HU" sz="1200" dirty="0">
                <a:solidFill>
                  <a:srgbClr val="0070C0"/>
                </a:solidFill>
                <a:latin typeface="Helvetica" panose="020B0604020202020204" pitchFamily="34" charset="0"/>
                <a:ea typeface="Calibri" panose="020F0502020204030204" pitchFamily="34" charset="0"/>
              </a:rPr>
              <a:t> </a:t>
            </a:r>
            <a:r>
              <a:rPr lang="hu-HU" sz="1200" dirty="0" err="1" smtClean="0">
                <a:solidFill>
                  <a:srgbClr val="0070C0"/>
                </a:solidFill>
                <a:latin typeface="Helvetica" panose="020B0604020202020204" pitchFamily="34" charset="0"/>
                <a:ea typeface="Calibri" panose="020F0502020204030204" pitchFamily="34" charset="0"/>
              </a:rPr>
              <a:t>temperature</a:t>
            </a:r>
            <a:r>
              <a:rPr lang="hu-HU" sz="1200" dirty="0" smtClean="0">
                <a:solidFill>
                  <a:srgbClr val="0070C0"/>
                </a:solidFill>
                <a:latin typeface="Helvetica" panose="020B0604020202020204" pitchFamily="34" charset="0"/>
                <a:ea typeface="Calibri" panose="020F0502020204030204" pitchFamily="34" charset="0"/>
              </a:rPr>
              <a:t> (T) </a:t>
            </a:r>
            <a:r>
              <a:rPr lang="hu-HU" sz="1200" dirty="0">
                <a:solidFill>
                  <a:srgbClr val="0070C0"/>
                </a:solidFill>
                <a:latin typeface="Helvetica" panose="020B0604020202020204" pitchFamily="34" charset="0"/>
                <a:ea typeface="Calibri" panose="020F0502020204030204" pitchFamily="34" charset="0"/>
              </a:rPr>
              <a:t>of a </a:t>
            </a:r>
            <a:r>
              <a:rPr lang="hu-HU" sz="1200" dirty="0" err="1">
                <a:solidFill>
                  <a:srgbClr val="0070C0"/>
                </a:solidFill>
                <a:latin typeface="Helvetica" panose="020B0604020202020204" pitchFamily="34" charset="0"/>
                <a:ea typeface="Calibri" panose="020F0502020204030204" pitchFamily="34" charset="0"/>
              </a:rPr>
              <a:t>system</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to</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its</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average</a:t>
            </a:r>
            <a:r>
              <a:rPr lang="hu-HU" sz="1200" dirty="0">
                <a:solidFill>
                  <a:srgbClr val="0070C0"/>
                </a:solidFill>
                <a:latin typeface="Helvetica" panose="020B0604020202020204" pitchFamily="34" charset="0"/>
                <a:ea typeface="Calibri" panose="020F0502020204030204" pitchFamily="34" charset="0"/>
              </a:rPr>
              <a:t> </a:t>
            </a:r>
            <a:r>
              <a:rPr lang="hu-HU" sz="1200" dirty="0" err="1">
                <a:solidFill>
                  <a:srgbClr val="0070C0"/>
                </a:solidFill>
                <a:latin typeface="Helvetica" panose="020B0604020202020204" pitchFamily="34" charset="0"/>
                <a:ea typeface="Calibri" panose="020F0502020204030204" pitchFamily="34" charset="0"/>
              </a:rPr>
              <a:t>energies</a:t>
            </a:r>
            <a:r>
              <a:rPr lang="hu-HU" sz="1200" dirty="0">
                <a:solidFill>
                  <a:srgbClr val="0070C0"/>
                </a:solidFill>
                <a:latin typeface="Helvetica" panose="020B0604020202020204" pitchFamily="34" charset="0"/>
                <a:ea typeface="Calibri" panose="020F0502020204030204" pitchFamily="34" charset="0"/>
              </a:rPr>
              <a:t>. </a:t>
            </a:r>
            <a:r>
              <a:rPr lang="hu-HU" sz="1200" dirty="0" smtClean="0">
                <a:solidFill>
                  <a:srgbClr val="0070C0"/>
                </a:solidFill>
                <a:latin typeface="Helvetica" panose="020B0604020202020204" pitchFamily="34" charset="0"/>
                <a:ea typeface="Calibri" panose="020F0502020204030204" pitchFamily="34" charset="0"/>
              </a:rPr>
              <a:t>(k…Boltzmann contant) </a:t>
            </a:r>
            <a:endParaRPr lang="hu-HU" sz="1200"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descr="Pergamen"/>
          <p:cNvSpPr>
            <a:spLocks noChangeArrowheads="1"/>
          </p:cNvSpPr>
          <p:nvPr/>
        </p:nvSpPr>
        <p:spPr bwMode="auto">
          <a:xfrm>
            <a:off x="0" y="0"/>
            <a:ext cx="94234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849923" name="Object 3"/>
          <p:cNvGraphicFramePr>
            <a:graphicFrameLocks noChangeAspect="1"/>
          </p:cNvGraphicFramePr>
          <p:nvPr/>
        </p:nvGraphicFramePr>
        <p:xfrm>
          <a:off x="609600" y="381000"/>
          <a:ext cx="1371600" cy="914400"/>
        </p:xfrm>
        <a:graphic>
          <a:graphicData uri="http://schemas.openxmlformats.org/presentationml/2006/ole">
            <mc:AlternateContent xmlns:mc="http://schemas.openxmlformats.org/markup-compatibility/2006">
              <mc:Choice xmlns:v="urn:schemas-microsoft-com:vml" Requires="v">
                <p:oleObj spid="_x0000_s850353" name="Egyenlet" r:id="rId4" imgW="698400" imgH="444240" progId="Equation.3">
                  <p:embed/>
                </p:oleObj>
              </mc:Choice>
              <mc:Fallback>
                <p:oleObj name="Egyenlet" r:id="rId4" imgW="698400" imgH="4442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24" name="Text Box 4"/>
          <p:cNvSpPr txBox="1">
            <a:spLocks noChangeArrowheads="1"/>
          </p:cNvSpPr>
          <p:nvPr/>
        </p:nvSpPr>
        <p:spPr bwMode="auto">
          <a:xfrm>
            <a:off x="2574925" y="574675"/>
            <a:ext cx="54697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smtClean="0">
                <a:solidFill>
                  <a:schemeClr val="tx1"/>
                </a:solidFill>
              </a:rPr>
              <a:t>//</a:t>
            </a:r>
            <a:r>
              <a:rPr lang="hu-HU" altLang="hu-HU" b="0" dirty="0" err="1" smtClean="0">
                <a:solidFill>
                  <a:schemeClr val="tx1"/>
                </a:solidFill>
              </a:rPr>
              <a:t>with</a:t>
            </a:r>
            <a:r>
              <a:rPr lang="hu-HU" altLang="hu-HU" b="0" dirty="0" smtClean="0">
                <a:solidFill>
                  <a:schemeClr val="tx1"/>
                </a:solidFill>
              </a:rPr>
              <a:t> </a:t>
            </a:r>
            <a:r>
              <a:rPr lang="hu-HU" altLang="hu-HU" b="0" dirty="0" err="1" smtClean="0">
                <a:solidFill>
                  <a:schemeClr val="tx1"/>
                </a:solidFill>
              </a:rPr>
              <a:t>using</a:t>
            </a:r>
            <a:r>
              <a:rPr lang="hu-HU" altLang="hu-HU" b="0" dirty="0" smtClean="0">
                <a:solidFill>
                  <a:schemeClr val="tx1"/>
                </a:solidFill>
              </a:rPr>
              <a:t> </a:t>
            </a:r>
            <a:r>
              <a:rPr lang="hu-HU" altLang="hu-HU" b="0" dirty="0" err="1" smtClean="0">
                <a:solidFill>
                  <a:schemeClr val="tx1"/>
                </a:solidFill>
              </a:rPr>
              <a:t>new</a:t>
            </a:r>
            <a:r>
              <a:rPr lang="hu-HU" altLang="hu-HU" b="0" dirty="0" smtClean="0">
                <a:solidFill>
                  <a:schemeClr val="tx1"/>
                </a:solidFill>
              </a:rPr>
              <a:t> </a:t>
            </a:r>
            <a:r>
              <a:rPr lang="hu-HU" altLang="hu-HU" b="0" dirty="0" err="1" smtClean="0">
                <a:solidFill>
                  <a:schemeClr val="tx1"/>
                </a:solidFill>
              </a:rPr>
              <a:t>variable</a:t>
            </a:r>
            <a:r>
              <a:rPr lang="hu-HU" altLang="hu-HU" b="0" dirty="0" smtClean="0">
                <a:solidFill>
                  <a:schemeClr val="tx1"/>
                </a:solidFill>
              </a:rPr>
              <a:t> </a:t>
            </a:r>
            <a:r>
              <a:rPr lang="hu-HU" altLang="hu-HU" b="0" dirty="0" err="1" smtClean="0">
                <a:solidFill>
                  <a:schemeClr val="tx1"/>
                </a:solidFill>
              </a:rPr>
              <a:t>the</a:t>
            </a:r>
            <a:r>
              <a:rPr lang="hu-HU" altLang="hu-HU" b="0" dirty="0" smtClean="0">
                <a:solidFill>
                  <a:schemeClr val="tx1"/>
                </a:solidFill>
              </a:rPr>
              <a:t> </a:t>
            </a:r>
            <a:r>
              <a:rPr lang="hu-HU" altLang="hu-HU" b="0" dirty="0" err="1" smtClean="0">
                <a:solidFill>
                  <a:schemeClr val="tx1"/>
                </a:solidFill>
              </a:rPr>
              <a:t>following</a:t>
            </a:r>
            <a:r>
              <a:rPr lang="hu-HU" altLang="hu-HU" b="0" dirty="0" smtClean="0">
                <a:solidFill>
                  <a:schemeClr val="tx1"/>
                </a:solidFill>
              </a:rPr>
              <a:t> </a:t>
            </a:r>
            <a:r>
              <a:rPr lang="hu-HU" altLang="hu-HU" b="0" dirty="0" err="1" smtClean="0">
                <a:solidFill>
                  <a:schemeClr val="tx1"/>
                </a:solidFill>
              </a:rPr>
              <a:t>eq</a:t>
            </a:r>
            <a:r>
              <a:rPr lang="hu-HU" altLang="hu-HU" b="0" dirty="0" smtClean="0">
                <a:solidFill>
                  <a:schemeClr val="tx1"/>
                </a:solidFill>
              </a:rPr>
              <a:t>.</a:t>
            </a:r>
          </a:p>
          <a:p>
            <a:pPr algn="l"/>
            <a:r>
              <a:rPr lang="hu-HU" altLang="hu-HU" b="0" dirty="0" err="1" smtClean="0">
                <a:solidFill>
                  <a:schemeClr val="tx1"/>
                </a:solidFill>
              </a:rPr>
              <a:t>can</a:t>
            </a:r>
            <a:r>
              <a:rPr lang="hu-HU" altLang="hu-HU" b="0" dirty="0" smtClean="0">
                <a:solidFill>
                  <a:schemeClr val="tx1"/>
                </a:solidFill>
              </a:rPr>
              <a:t> be </a:t>
            </a:r>
            <a:r>
              <a:rPr lang="hu-HU" altLang="hu-HU" b="0" dirty="0" err="1" smtClean="0">
                <a:solidFill>
                  <a:schemeClr val="tx1"/>
                </a:solidFill>
              </a:rPr>
              <a:t>rewriten</a:t>
            </a:r>
            <a:endParaRPr lang="hu-HU" altLang="hu-HU" b="0" dirty="0">
              <a:solidFill>
                <a:schemeClr val="tx1"/>
              </a:solidFill>
            </a:endParaRPr>
          </a:p>
        </p:txBody>
      </p:sp>
      <p:graphicFrame>
        <p:nvGraphicFramePr>
          <p:cNvPr id="849925" name="Object 5"/>
          <p:cNvGraphicFramePr>
            <a:graphicFrameLocks noChangeAspect="1"/>
          </p:cNvGraphicFramePr>
          <p:nvPr/>
        </p:nvGraphicFramePr>
        <p:xfrm>
          <a:off x="304800" y="1447800"/>
          <a:ext cx="4175125" cy="1127125"/>
        </p:xfrm>
        <a:graphic>
          <a:graphicData uri="http://schemas.openxmlformats.org/presentationml/2006/ole">
            <mc:AlternateContent xmlns:mc="http://schemas.openxmlformats.org/markup-compatibility/2006">
              <mc:Choice xmlns:v="urn:schemas-microsoft-com:vml" Requires="v">
                <p:oleObj spid="_x0000_s850354" name="Egyenlet" r:id="rId6" imgW="1790640" imgH="444240" progId="Equation.3">
                  <p:embed/>
                </p:oleObj>
              </mc:Choice>
              <mc:Fallback>
                <p:oleObj name="Egyenlet" r:id="rId6" imgW="1790640" imgH="444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447800"/>
                        <a:ext cx="4175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26" name="Line 6"/>
          <p:cNvSpPr>
            <a:spLocks noChangeShapeType="1"/>
          </p:cNvSpPr>
          <p:nvPr/>
        </p:nvSpPr>
        <p:spPr bwMode="auto">
          <a:xfrm>
            <a:off x="2362200" y="2819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aphicFrame>
        <p:nvGraphicFramePr>
          <p:cNvPr id="849927" name="Object 7"/>
          <p:cNvGraphicFramePr>
            <a:graphicFrameLocks noChangeAspect="1"/>
          </p:cNvGraphicFramePr>
          <p:nvPr/>
        </p:nvGraphicFramePr>
        <p:xfrm>
          <a:off x="838200" y="3505200"/>
          <a:ext cx="3140075" cy="996950"/>
        </p:xfrm>
        <a:graphic>
          <a:graphicData uri="http://schemas.openxmlformats.org/presentationml/2006/ole">
            <mc:AlternateContent xmlns:mc="http://schemas.openxmlformats.org/markup-compatibility/2006">
              <mc:Choice xmlns:v="urn:schemas-microsoft-com:vml" Requires="v">
                <p:oleObj spid="_x0000_s850355" name="Egyenlet" r:id="rId8" imgW="1346040" imgH="393480" progId="Equation.3">
                  <p:embed/>
                </p:oleObj>
              </mc:Choice>
              <mc:Fallback>
                <p:oleObj name="Egyenlet" r:id="rId8" imgW="1346040" imgH="3934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505200"/>
                        <a:ext cx="3140075"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28" name="Object 8"/>
          <p:cNvGraphicFramePr>
            <a:graphicFrameLocks noChangeAspect="1"/>
          </p:cNvGraphicFramePr>
          <p:nvPr/>
        </p:nvGraphicFramePr>
        <p:xfrm>
          <a:off x="533400" y="5410200"/>
          <a:ext cx="4445000" cy="1096963"/>
        </p:xfrm>
        <a:graphic>
          <a:graphicData uri="http://schemas.openxmlformats.org/presentationml/2006/ole">
            <mc:AlternateContent xmlns:mc="http://schemas.openxmlformats.org/markup-compatibility/2006">
              <mc:Choice xmlns:v="urn:schemas-microsoft-com:vml" Requires="v">
                <p:oleObj spid="_x0000_s850356" name="Egyenlet" r:id="rId10" imgW="1904760" imgH="469800" progId="Equation.3">
                  <p:embed/>
                </p:oleObj>
              </mc:Choice>
              <mc:Fallback>
                <p:oleObj name="Egyenlet" r:id="rId10" imgW="1904760" imgH="4698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410200"/>
                        <a:ext cx="44450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9929" name="Text Box 9"/>
          <p:cNvSpPr txBox="1">
            <a:spLocks noChangeArrowheads="1"/>
          </p:cNvSpPr>
          <p:nvPr/>
        </p:nvSpPr>
        <p:spPr bwMode="auto">
          <a:xfrm>
            <a:off x="838200" y="4876800"/>
            <a:ext cx="3469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err="1" smtClean="0">
                <a:solidFill>
                  <a:schemeClr val="tx1"/>
                </a:solidFill>
              </a:rPr>
              <a:t>Math</a:t>
            </a:r>
            <a:r>
              <a:rPr lang="hu-HU" altLang="hu-HU" b="0" dirty="0" smtClean="0">
                <a:solidFill>
                  <a:schemeClr val="tx1"/>
                </a:solidFill>
              </a:rPr>
              <a:t>. </a:t>
            </a:r>
            <a:r>
              <a:rPr lang="hu-HU" altLang="hu-HU" b="0" dirty="0" err="1" smtClean="0">
                <a:solidFill>
                  <a:schemeClr val="tx1"/>
                </a:solidFill>
              </a:rPr>
              <a:t>solution</a:t>
            </a:r>
            <a:r>
              <a:rPr lang="hu-HU" altLang="hu-HU" b="0" dirty="0" smtClean="0">
                <a:solidFill>
                  <a:schemeClr val="tx1"/>
                </a:solidFill>
              </a:rPr>
              <a:t> </a:t>
            </a:r>
            <a:r>
              <a:rPr lang="hu-HU" altLang="hu-HU" b="0" dirty="0">
                <a:solidFill>
                  <a:schemeClr val="tx1"/>
                </a:solidFill>
              </a:rPr>
              <a:t>(</a:t>
            </a:r>
            <a:r>
              <a:rPr lang="hu-HU" altLang="hu-HU" b="0" dirty="0" err="1" smtClean="0">
                <a:solidFill>
                  <a:schemeClr val="tx1"/>
                </a:solidFill>
              </a:rPr>
              <a:t>analitical</a:t>
            </a:r>
            <a:r>
              <a:rPr lang="hu-HU" altLang="hu-HU" b="0" dirty="0" smtClean="0">
                <a:solidFill>
                  <a:schemeClr val="tx1"/>
                </a:solidFill>
              </a:rPr>
              <a:t>):</a:t>
            </a:r>
            <a:endParaRPr lang="hu-HU" altLang="hu-HU" b="0" dirty="0">
              <a:solidFill>
                <a:schemeClr val="tx1"/>
              </a:solidFill>
            </a:endParaRPr>
          </a:p>
        </p:txBody>
      </p:sp>
      <p:sp>
        <p:nvSpPr>
          <p:cNvPr id="849930" name="Line 10"/>
          <p:cNvSpPr>
            <a:spLocks noChangeShapeType="1"/>
          </p:cNvSpPr>
          <p:nvPr/>
        </p:nvSpPr>
        <p:spPr bwMode="auto">
          <a:xfrm flipH="1">
            <a:off x="3886200" y="5105400"/>
            <a:ext cx="83820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aphicFrame>
        <p:nvGraphicFramePr>
          <p:cNvPr id="849931" name="Object 11"/>
          <p:cNvGraphicFramePr>
            <a:graphicFrameLocks noChangeAspect="1"/>
          </p:cNvGraphicFramePr>
          <p:nvPr/>
        </p:nvGraphicFramePr>
        <p:xfrm>
          <a:off x="6248400" y="5486400"/>
          <a:ext cx="2193925" cy="977900"/>
        </p:xfrm>
        <a:graphic>
          <a:graphicData uri="http://schemas.openxmlformats.org/presentationml/2006/ole">
            <mc:AlternateContent xmlns:mc="http://schemas.openxmlformats.org/markup-compatibility/2006">
              <mc:Choice xmlns:v="urn:schemas-microsoft-com:vml" Requires="v">
                <p:oleObj spid="_x0000_s850357" name="Egyenlet" r:id="rId12" imgW="939600" imgH="419040" progId="Equation.3">
                  <p:embed/>
                </p:oleObj>
              </mc:Choice>
              <mc:Fallback>
                <p:oleObj name="Egyenlet" r:id="rId12" imgW="939600" imgH="41904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5486400"/>
                        <a:ext cx="219392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9932" name="Line 12"/>
          <p:cNvSpPr>
            <a:spLocks noChangeShapeType="1"/>
          </p:cNvSpPr>
          <p:nvPr/>
        </p:nvSpPr>
        <p:spPr bwMode="auto">
          <a:xfrm>
            <a:off x="5105400" y="6019800"/>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bwMode="auto">
          <a:xfrm>
            <a:off x="0" y="0"/>
            <a:ext cx="9144000" cy="6858000"/>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4" name="Téglalap 3"/>
          <p:cNvSpPr/>
          <p:nvPr/>
        </p:nvSpPr>
        <p:spPr bwMode="auto">
          <a:xfrm>
            <a:off x="5809534" y="3162706"/>
            <a:ext cx="2641877" cy="276999"/>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r>
              <a:rPr lang="en-US" sz="1200" dirty="0"/>
              <a:t>M()...Averaging of a random variable</a:t>
            </a:r>
            <a:endParaRPr kumimoji="0" lang="hu-HU" sz="1200" b="1" i="0" u="none" strike="noStrike" cap="none" normalizeH="0" baseline="0" dirty="0" smtClean="0">
              <a:ln>
                <a:noFill/>
              </a:ln>
              <a:solidFill>
                <a:srgbClr val="FF6600"/>
              </a:solidFill>
              <a:effectLst/>
            </a:endParaRPr>
          </a:p>
        </p:txBody>
      </p:sp>
      <p:graphicFrame>
        <p:nvGraphicFramePr>
          <p:cNvPr id="850947" name="Object 3"/>
          <p:cNvGraphicFramePr>
            <a:graphicFrameLocks noChangeAspect="1"/>
          </p:cNvGraphicFramePr>
          <p:nvPr>
            <p:extLst>
              <p:ext uri="{D42A27DB-BD31-4B8C-83A1-F6EECF244321}">
                <p14:modId xmlns:p14="http://schemas.microsoft.com/office/powerpoint/2010/main" val="102790371"/>
              </p:ext>
            </p:extLst>
          </p:nvPr>
        </p:nvGraphicFramePr>
        <p:xfrm>
          <a:off x="1445419" y="288925"/>
          <a:ext cx="2193925" cy="977900"/>
        </p:xfrm>
        <a:graphic>
          <a:graphicData uri="http://schemas.openxmlformats.org/presentationml/2006/ole">
            <mc:AlternateContent xmlns:mc="http://schemas.openxmlformats.org/markup-compatibility/2006">
              <mc:Choice xmlns:v="urn:schemas-microsoft-com:vml" Requires="v">
                <p:oleObj spid="_x0000_s851377" name="Egyenlet" r:id="rId4" imgW="939600" imgH="419040" progId="Equation.3">
                  <p:embed/>
                </p:oleObj>
              </mc:Choice>
              <mc:Fallback>
                <p:oleObj name="Egyenlet" r:id="rId4" imgW="93960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419" y="288925"/>
                        <a:ext cx="219392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948" name="Text Box 4"/>
          <p:cNvSpPr txBox="1">
            <a:spLocks noChangeArrowheads="1"/>
          </p:cNvSpPr>
          <p:nvPr/>
        </p:nvSpPr>
        <p:spPr bwMode="auto">
          <a:xfrm>
            <a:off x="707099" y="2064603"/>
            <a:ext cx="33414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sz="2000" b="0" dirty="0" err="1" smtClean="0">
                <a:solidFill>
                  <a:schemeClr val="tx1"/>
                </a:solidFill>
              </a:rPr>
              <a:t>What</a:t>
            </a:r>
            <a:r>
              <a:rPr lang="hu-HU" altLang="hu-HU" sz="2000" b="0" dirty="0" smtClean="0">
                <a:solidFill>
                  <a:schemeClr val="tx1"/>
                </a:solidFill>
              </a:rPr>
              <a:t> is </a:t>
            </a:r>
            <a:r>
              <a:rPr lang="hu-HU" altLang="hu-HU" sz="2000" b="0" dirty="0" err="1" smtClean="0">
                <a:solidFill>
                  <a:schemeClr val="tx1"/>
                </a:solidFill>
              </a:rPr>
              <a:t>the</a:t>
            </a:r>
            <a:r>
              <a:rPr lang="hu-HU" altLang="hu-HU" sz="2000" b="0" dirty="0" smtClean="0">
                <a:solidFill>
                  <a:schemeClr val="tx1"/>
                </a:solidFill>
              </a:rPr>
              <a:t> </a:t>
            </a:r>
            <a:r>
              <a:rPr lang="hu-HU" altLang="hu-HU" sz="2000" b="0" dirty="0" err="1" smtClean="0">
                <a:solidFill>
                  <a:schemeClr val="tx1"/>
                </a:solidFill>
              </a:rPr>
              <a:t>variance</a:t>
            </a:r>
            <a:r>
              <a:rPr lang="hu-HU" altLang="hu-HU" sz="2000" b="0" dirty="0" smtClean="0">
                <a:solidFill>
                  <a:schemeClr val="tx1"/>
                </a:solidFill>
              </a:rPr>
              <a:t>?</a:t>
            </a:r>
          </a:p>
          <a:p>
            <a:pPr algn="l"/>
            <a:r>
              <a:rPr lang="hu-HU" altLang="hu-HU" sz="2000" b="0" dirty="0" err="1" smtClean="0">
                <a:solidFill>
                  <a:schemeClr val="tx1"/>
                </a:solidFill>
              </a:rPr>
              <a:t>Variance</a:t>
            </a:r>
            <a:r>
              <a:rPr lang="hu-HU" altLang="hu-HU" sz="2000" b="0" dirty="0" smtClean="0">
                <a:solidFill>
                  <a:schemeClr val="tx1"/>
                </a:solidFill>
              </a:rPr>
              <a:t> of a random </a:t>
            </a:r>
            <a:r>
              <a:rPr lang="hu-HU" altLang="hu-HU" sz="2000" b="0" dirty="0" err="1" smtClean="0">
                <a:solidFill>
                  <a:schemeClr val="tx1"/>
                </a:solidFill>
              </a:rPr>
              <a:t>variable</a:t>
            </a:r>
            <a:r>
              <a:rPr lang="hu-HU" altLang="hu-HU" sz="2000" b="0" dirty="0" smtClean="0">
                <a:solidFill>
                  <a:schemeClr val="tx1"/>
                </a:solidFill>
              </a:rPr>
              <a:t>:</a:t>
            </a:r>
            <a:endParaRPr lang="hu-HU" altLang="hu-HU" sz="2000" b="0" dirty="0">
              <a:solidFill>
                <a:schemeClr val="tx1"/>
              </a:solidFill>
            </a:endParaRPr>
          </a:p>
        </p:txBody>
      </p:sp>
      <p:graphicFrame>
        <p:nvGraphicFramePr>
          <p:cNvPr id="850949" name="Object 5"/>
          <p:cNvGraphicFramePr>
            <a:graphicFrameLocks noChangeAspect="1"/>
          </p:cNvGraphicFramePr>
          <p:nvPr>
            <p:extLst>
              <p:ext uri="{D42A27DB-BD31-4B8C-83A1-F6EECF244321}">
                <p14:modId xmlns:p14="http://schemas.microsoft.com/office/powerpoint/2010/main" val="3473273507"/>
              </p:ext>
            </p:extLst>
          </p:nvPr>
        </p:nvGraphicFramePr>
        <p:xfrm>
          <a:off x="1509012" y="3009106"/>
          <a:ext cx="3468688" cy="584200"/>
        </p:xfrm>
        <a:graphic>
          <a:graphicData uri="http://schemas.openxmlformats.org/presentationml/2006/ole">
            <mc:AlternateContent xmlns:mc="http://schemas.openxmlformats.org/markup-compatibility/2006">
              <mc:Choice xmlns:v="urn:schemas-microsoft-com:vml" Requires="v">
                <p:oleObj spid="_x0000_s851378" name="Egyenlet" r:id="rId6" imgW="1358640" imgH="228600" progId="Equation.3">
                  <p:embed/>
                </p:oleObj>
              </mc:Choice>
              <mc:Fallback>
                <p:oleObj name="Egyenlet" r:id="rId6" imgW="135864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012" y="3009106"/>
                        <a:ext cx="346868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950" name="Object 6"/>
          <p:cNvGraphicFramePr>
            <a:graphicFrameLocks noChangeAspect="1"/>
          </p:cNvGraphicFramePr>
          <p:nvPr/>
        </p:nvGraphicFramePr>
        <p:xfrm>
          <a:off x="2971800" y="3733800"/>
          <a:ext cx="1584325" cy="515938"/>
        </p:xfrm>
        <a:graphic>
          <a:graphicData uri="http://schemas.openxmlformats.org/presentationml/2006/ole">
            <mc:AlternateContent xmlns:mc="http://schemas.openxmlformats.org/markup-compatibility/2006">
              <mc:Choice xmlns:v="urn:schemas-microsoft-com:vml" Requires="v">
                <p:oleObj spid="_x0000_s851379" name="Egyenlet" r:id="rId8" imgW="622080" imgH="203040" progId="Equation.3">
                  <p:embed/>
                </p:oleObj>
              </mc:Choice>
              <mc:Fallback>
                <p:oleObj name="Egyenlet" r:id="rId8" imgW="622080" imgH="2030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733800"/>
                        <a:ext cx="158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951" name="Text Box 7"/>
          <p:cNvSpPr txBox="1">
            <a:spLocks noChangeArrowheads="1"/>
          </p:cNvSpPr>
          <p:nvPr/>
        </p:nvSpPr>
        <p:spPr bwMode="auto">
          <a:xfrm>
            <a:off x="2057400" y="3733800"/>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err="1" smtClean="0">
                <a:solidFill>
                  <a:schemeClr val="tx1"/>
                </a:solidFill>
              </a:rPr>
              <a:t>if</a:t>
            </a:r>
            <a:endParaRPr lang="hu-HU" altLang="hu-HU" b="0" dirty="0">
              <a:solidFill>
                <a:schemeClr val="tx1"/>
              </a:solidFill>
            </a:endParaRPr>
          </a:p>
        </p:txBody>
      </p:sp>
      <p:sp>
        <p:nvSpPr>
          <p:cNvPr id="850952" name="Text Box 8"/>
          <p:cNvSpPr txBox="1">
            <a:spLocks noChangeArrowheads="1"/>
          </p:cNvSpPr>
          <p:nvPr/>
        </p:nvSpPr>
        <p:spPr bwMode="auto">
          <a:xfrm>
            <a:off x="4937125" y="3775075"/>
            <a:ext cx="713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err="1" smtClean="0">
                <a:solidFill>
                  <a:schemeClr val="tx1"/>
                </a:solidFill>
              </a:rPr>
              <a:t>then</a:t>
            </a:r>
            <a:endParaRPr lang="hu-HU" altLang="hu-HU" b="0" dirty="0">
              <a:solidFill>
                <a:schemeClr val="tx1"/>
              </a:solidFill>
            </a:endParaRPr>
          </a:p>
        </p:txBody>
      </p:sp>
      <p:graphicFrame>
        <p:nvGraphicFramePr>
          <p:cNvPr id="850953" name="Object 9"/>
          <p:cNvGraphicFramePr>
            <a:graphicFrameLocks noChangeAspect="1"/>
          </p:cNvGraphicFramePr>
          <p:nvPr/>
        </p:nvGraphicFramePr>
        <p:xfrm>
          <a:off x="2286000" y="4495800"/>
          <a:ext cx="2755900" cy="644525"/>
        </p:xfrm>
        <a:graphic>
          <a:graphicData uri="http://schemas.openxmlformats.org/presentationml/2006/ole">
            <mc:AlternateContent xmlns:mc="http://schemas.openxmlformats.org/markup-compatibility/2006">
              <mc:Choice xmlns:v="urn:schemas-microsoft-com:vml" Requires="v">
                <p:oleObj spid="_x0000_s851380" name="Egyenlet" r:id="rId10" imgW="1079280" imgH="253800" progId="Equation.3">
                  <p:embed/>
                </p:oleObj>
              </mc:Choice>
              <mc:Fallback>
                <p:oleObj name="Egyenlet" r:id="rId10" imgW="1079280" imgH="2538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495800"/>
                        <a:ext cx="2755900"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954" name="Text Box 10"/>
          <p:cNvSpPr txBox="1">
            <a:spLocks noChangeArrowheads="1"/>
          </p:cNvSpPr>
          <p:nvPr/>
        </p:nvSpPr>
        <p:spPr bwMode="auto">
          <a:xfrm>
            <a:off x="3986213" y="549275"/>
            <a:ext cx="219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a:solidFill>
                  <a:schemeClr val="tx1"/>
                </a:solidFill>
              </a:rPr>
              <a:t>(Einstein(1905))</a:t>
            </a:r>
          </a:p>
        </p:txBody>
      </p:sp>
      <p:graphicFrame>
        <p:nvGraphicFramePr>
          <p:cNvPr id="850955" name="Object 11"/>
          <p:cNvGraphicFramePr>
            <a:graphicFrameLocks noChangeAspect="1"/>
          </p:cNvGraphicFramePr>
          <p:nvPr/>
        </p:nvGraphicFramePr>
        <p:xfrm>
          <a:off x="2351088" y="5503863"/>
          <a:ext cx="2520950" cy="1095375"/>
        </p:xfrm>
        <a:graphic>
          <a:graphicData uri="http://schemas.openxmlformats.org/presentationml/2006/ole">
            <mc:AlternateContent xmlns:mc="http://schemas.openxmlformats.org/markup-compatibility/2006">
              <mc:Choice xmlns:v="urn:schemas-microsoft-com:vml" Requires="v">
                <p:oleObj spid="_x0000_s851381" name="Egyenlet" r:id="rId12" imgW="1079280" imgH="469800" progId="Equation.3">
                  <p:embed/>
                </p:oleObj>
              </mc:Choice>
              <mc:Fallback>
                <p:oleObj name="Egyenlet" r:id="rId12" imgW="1079280" imgH="4698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1088" y="5503863"/>
                        <a:ext cx="25209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956" name="Line 12"/>
          <p:cNvSpPr>
            <a:spLocks noChangeShapeType="1"/>
          </p:cNvSpPr>
          <p:nvPr/>
        </p:nvSpPr>
        <p:spPr bwMode="auto">
          <a:xfrm>
            <a:off x="3352800" y="5105400"/>
            <a:ext cx="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 name="Téglalap 2"/>
          <p:cNvSpPr/>
          <p:nvPr/>
        </p:nvSpPr>
        <p:spPr>
          <a:xfrm>
            <a:off x="1138442" y="1283738"/>
            <a:ext cx="4572000" cy="553357"/>
          </a:xfrm>
          <a:prstGeom prst="rect">
            <a:avLst/>
          </a:prstGeom>
        </p:spPr>
        <p:txBody>
          <a:bodyPr>
            <a:spAutoFit/>
          </a:bodyPr>
          <a:lstStyle/>
          <a:p>
            <a:pPr>
              <a:lnSpc>
                <a:spcPct val="107000"/>
              </a:lnSpc>
              <a:spcAft>
                <a:spcPts val="800"/>
              </a:spcAft>
            </a:pPr>
            <a:r>
              <a:rPr lang="hu-HU" sz="1400" dirty="0">
                <a:latin typeface="Calibri" panose="020F0502020204030204" pitchFamily="34" charset="0"/>
                <a:ea typeface="Calibri" panose="020F0502020204030204" pitchFamily="34" charset="0"/>
                <a:cs typeface="Times New Roman" panose="02020603050405020304" pitchFamily="18" charset="0"/>
              </a:rPr>
              <a:t>The </a:t>
            </a:r>
            <a:r>
              <a:rPr lang="hu-HU" sz="1400" dirty="0" err="1">
                <a:latin typeface="Calibri" panose="020F0502020204030204" pitchFamily="34" charset="0"/>
                <a:ea typeface="Calibri" panose="020F0502020204030204" pitchFamily="34" charset="0"/>
                <a:cs typeface="Times New Roman" panose="02020603050405020304" pitchFamily="18" charset="0"/>
              </a:rPr>
              <a:t>variance</a:t>
            </a:r>
            <a:r>
              <a:rPr lang="hu-HU" sz="1400" dirty="0">
                <a:latin typeface="Calibri" panose="020F0502020204030204" pitchFamily="34" charset="0"/>
                <a:ea typeface="Calibri" panose="020F0502020204030204" pitchFamily="34" charset="0"/>
                <a:cs typeface="Times New Roman" panose="02020603050405020304" pitchFamily="18" charset="0"/>
              </a:rPr>
              <a:t> of </a:t>
            </a:r>
            <a:r>
              <a:rPr lang="hu-HU" sz="1400" dirty="0" err="1">
                <a:latin typeface="Calibri" panose="020F0502020204030204" pitchFamily="34" charset="0"/>
                <a:ea typeface="Calibri" panose="020F0502020204030204" pitchFamily="34" charset="0"/>
                <a:cs typeface="Times New Roman" panose="02020603050405020304" pitchFamily="18" charset="0"/>
              </a:rPr>
              <a:t>spatial</a:t>
            </a:r>
            <a:r>
              <a:rPr lang="hu-HU" sz="1400" dirty="0">
                <a:latin typeface="Calibri" panose="020F0502020204030204" pitchFamily="34" charset="0"/>
                <a:ea typeface="Calibri" panose="020F0502020204030204" pitchFamily="34" charset="0"/>
                <a:cs typeface="Times New Roman" panose="02020603050405020304" pitchFamily="18" charset="0"/>
              </a:rPr>
              <a:t> </a:t>
            </a:r>
            <a:r>
              <a:rPr lang="hu-HU" sz="1400" dirty="0" err="1">
                <a:latin typeface="Calibri" panose="020F0502020204030204" pitchFamily="34" charset="0"/>
                <a:ea typeface="Calibri" panose="020F0502020204030204" pitchFamily="34" charset="0"/>
                <a:cs typeface="Times New Roman" panose="02020603050405020304" pitchFamily="18" charset="0"/>
              </a:rPr>
              <a:t>coordinates</a:t>
            </a:r>
            <a:r>
              <a:rPr lang="hu-HU" sz="1400" dirty="0">
                <a:latin typeface="Calibri" panose="020F0502020204030204" pitchFamily="34" charset="0"/>
                <a:ea typeface="Calibri" panose="020F0502020204030204" pitchFamily="34" charset="0"/>
                <a:cs typeface="Times New Roman" panose="02020603050405020304" pitchFamily="18" charset="0"/>
              </a:rPr>
              <a:t> is a </a:t>
            </a:r>
            <a:r>
              <a:rPr lang="hu-HU" sz="1400" dirty="0" err="1">
                <a:latin typeface="Calibri" panose="020F0502020204030204" pitchFamily="34" charset="0"/>
                <a:ea typeface="Calibri" panose="020F0502020204030204" pitchFamily="34" charset="0"/>
                <a:cs typeface="Times New Roman" panose="02020603050405020304" pitchFamily="18" charset="0"/>
              </a:rPr>
              <a:t>function</a:t>
            </a:r>
            <a:r>
              <a:rPr lang="hu-HU" sz="1400" dirty="0">
                <a:latin typeface="Calibri" panose="020F0502020204030204" pitchFamily="34" charset="0"/>
                <a:ea typeface="Calibri" panose="020F0502020204030204" pitchFamily="34" charset="0"/>
                <a:cs typeface="Times New Roman" panose="02020603050405020304" pitchFamily="18" charset="0"/>
              </a:rPr>
              <a:t> of </a:t>
            </a:r>
            <a:r>
              <a:rPr lang="hu-HU" sz="1400" dirty="0" err="1" smtClean="0">
                <a:latin typeface="Calibri" panose="020F0502020204030204" pitchFamily="34" charset="0"/>
                <a:ea typeface="Calibri" panose="020F0502020204030204" pitchFamily="34" charset="0"/>
                <a:cs typeface="Times New Roman" panose="02020603050405020304" pitchFamily="18" charset="0"/>
              </a:rPr>
              <a:t>temperature</a:t>
            </a:r>
            <a:r>
              <a:rPr lang="hu-HU" sz="1400" dirty="0" smtClean="0">
                <a:latin typeface="Calibri" panose="020F0502020204030204" pitchFamily="34" charset="0"/>
                <a:ea typeface="Calibri" panose="020F0502020204030204" pitchFamily="34" charset="0"/>
                <a:cs typeface="Times New Roman" panose="02020603050405020304" pitchFamily="18" charset="0"/>
              </a:rPr>
              <a:t> (T) </a:t>
            </a:r>
            <a:r>
              <a:rPr lang="hu-HU" sz="1400" dirty="0">
                <a:latin typeface="Calibri" panose="020F0502020204030204" pitchFamily="34" charset="0"/>
                <a:ea typeface="Calibri" panose="020F0502020204030204" pitchFamily="34" charset="0"/>
                <a:cs typeface="Times New Roman" panose="02020603050405020304" pitchFamily="18" charset="0"/>
              </a:rPr>
              <a:t>and </a:t>
            </a:r>
            <a:r>
              <a:rPr lang="hu-HU" sz="1400" dirty="0" err="1" smtClean="0">
                <a:latin typeface="Calibri" panose="020F0502020204030204" pitchFamily="34" charset="0"/>
                <a:ea typeface="Calibri" panose="020F0502020204030204" pitchFamily="34" charset="0"/>
                <a:cs typeface="Times New Roman" panose="02020603050405020304" pitchFamily="18" charset="0"/>
              </a:rPr>
              <a:t>time</a:t>
            </a:r>
            <a:r>
              <a:rPr lang="hu-HU" sz="1400" dirty="0" smtClean="0">
                <a:latin typeface="Calibri" panose="020F0502020204030204" pitchFamily="34" charset="0"/>
                <a:ea typeface="Calibri" panose="020F0502020204030204" pitchFamily="34" charset="0"/>
                <a:cs typeface="Times New Roman" panose="02020603050405020304" pitchFamily="18" charset="0"/>
              </a:rPr>
              <a:t> (t)</a:t>
            </a:r>
            <a:endParaRPr lang="hu-H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églalap 5"/>
          <p:cNvSpPr/>
          <p:nvPr/>
        </p:nvSpPr>
        <p:spPr>
          <a:xfrm>
            <a:off x="4740852" y="5879515"/>
            <a:ext cx="4572000" cy="344069"/>
          </a:xfrm>
          <a:prstGeom prst="rect">
            <a:avLst/>
          </a:prstGeom>
        </p:spPr>
        <p:txBody>
          <a:bodyPr>
            <a:spAutoFit/>
          </a:bodyPr>
          <a:lstStyle/>
          <a:p>
            <a:pPr>
              <a:lnSpc>
                <a:spcPct val="107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Standard </a:t>
            </a:r>
            <a:r>
              <a:rPr lang="hu-HU" sz="1600" dirty="0" err="1">
                <a:latin typeface="Calibri" panose="020F0502020204030204" pitchFamily="34" charset="0"/>
                <a:ea typeface="Calibri" panose="020F0502020204030204" pitchFamily="34" charset="0"/>
                <a:cs typeface="Times New Roman" panose="02020603050405020304" pitchFamily="18" charset="0"/>
              </a:rPr>
              <a:t>deviation</a:t>
            </a:r>
            <a:r>
              <a:rPr lang="hu-HU" sz="1600" dirty="0">
                <a:latin typeface="Calibri" panose="020F0502020204030204" pitchFamily="34" charset="0"/>
                <a:ea typeface="Calibri" panose="020F0502020204030204" pitchFamily="34" charset="0"/>
                <a:cs typeface="Times New Roman" panose="02020603050405020304" pitchFamily="18" charset="0"/>
              </a:rPr>
              <a:t> of </a:t>
            </a:r>
            <a:r>
              <a:rPr lang="hu-HU" sz="1600" dirty="0" err="1">
                <a:latin typeface="Calibri" panose="020F0502020204030204" pitchFamily="34" charset="0"/>
                <a:ea typeface="Calibri" panose="020F0502020204030204" pitchFamily="34" charset="0"/>
                <a:cs typeface="Times New Roman" panose="02020603050405020304" pitchFamily="18" charset="0"/>
              </a:rPr>
              <a:t>spatial</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hu-HU" sz="1600" dirty="0" err="1">
                <a:latin typeface="Calibri" panose="020F0502020204030204" pitchFamily="34" charset="0"/>
                <a:ea typeface="Calibri" panose="020F0502020204030204" pitchFamily="34" charset="0"/>
                <a:cs typeface="Times New Roman" panose="02020603050405020304" pitchFamily="18" charset="0"/>
              </a:rPr>
              <a:t>coordinates</a:t>
            </a:r>
            <a:r>
              <a:rPr lang="hu-HU" sz="1600" dirty="0">
                <a:latin typeface="Calibri" panose="020F0502020204030204" pitchFamily="34" charset="0"/>
                <a:ea typeface="Calibri" panose="020F0502020204030204" pitchFamily="34" charset="0"/>
                <a:cs typeface="Times New Roman" panose="02020603050405020304" pitchFamily="18" charset="0"/>
              </a:rPr>
              <a:t> in </a:t>
            </a:r>
            <a:r>
              <a:rPr lang="hu-HU" sz="1600" dirty="0" err="1">
                <a:latin typeface="Calibri" panose="020F0502020204030204" pitchFamily="34" charset="0"/>
                <a:ea typeface="Calibri" panose="020F0502020204030204" pitchFamily="34" charset="0"/>
                <a:cs typeface="Times New Roman" panose="02020603050405020304" pitchFamily="18" charset="0"/>
              </a:rPr>
              <a:t>time</a:t>
            </a:r>
            <a:endParaRPr lang="hu-HU" sz="16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23850" y="381000"/>
            <a:ext cx="8496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hu-HU" altLang="hu-HU" b="1" dirty="0" smtClean="0">
                <a:solidFill>
                  <a:srgbClr val="FFFF00"/>
                </a:solidFill>
                <a:effectLst>
                  <a:outerShdw blurRad="38100" dist="38100" dir="2700000" algn="tl">
                    <a:srgbClr val="000000"/>
                  </a:outerShdw>
                </a:effectLst>
              </a:rPr>
              <a:t>General </a:t>
            </a:r>
            <a:r>
              <a:rPr lang="hu-HU" altLang="hu-HU" b="1" dirty="0" err="1" smtClean="0">
                <a:solidFill>
                  <a:srgbClr val="FFFF00"/>
                </a:solidFill>
                <a:effectLst>
                  <a:outerShdw blurRad="38100" dist="38100" dir="2700000" algn="tl">
                    <a:srgbClr val="000000"/>
                  </a:outerShdw>
                </a:effectLst>
              </a:rPr>
              <a:t>information</a:t>
            </a:r>
            <a:r>
              <a:rPr lang="hu-HU" altLang="hu-HU" b="1" dirty="0" smtClean="0">
                <a:solidFill>
                  <a:srgbClr val="FFFF00"/>
                </a:solidFill>
                <a:effectLst>
                  <a:outerShdw blurRad="38100" dist="38100" dir="2700000" algn="tl">
                    <a:srgbClr val="000000"/>
                  </a:outerShdw>
                </a:effectLst>
              </a:rPr>
              <a:t> I.</a:t>
            </a:r>
            <a:endParaRPr lang="en-GB" altLang="hu-HU" b="1" dirty="0" smtClean="0">
              <a:solidFill>
                <a:srgbClr val="FFFF00"/>
              </a:solidFill>
              <a:effectLst>
                <a:outerShdw blurRad="38100" dist="38100" dir="2700000" algn="tl">
                  <a:srgbClr val="000000"/>
                </a:outerShdw>
              </a:effectLst>
            </a:endParaRPr>
          </a:p>
        </p:txBody>
      </p:sp>
      <p:pic>
        <p:nvPicPr>
          <p:cNvPr id="4101" name="Picture 5" descr="bmemap"/>
          <p:cNvPicPr>
            <a:picLocks noChangeAspect="1" noChangeArrowheads="1"/>
          </p:cNvPicPr>
          <p:nvPr/>
        </p:nvPicPr>
        <p:blipFill>
          <a:blip r:embed="rId2">
            <a:extLst>
              <a:ext uri="{28A0092B-C50C-407E-A947-70E740481C1C}">
                <a14:useLocalDpi xmlns:a14="http://schemas.microsoft.com/office/drawing/2010/main" val="0"/>
              </a:ext>
            </a:extLst>
          </a:blip>
          <a:srcRect l="320" t="107" r="320" b="59502"/>
          <a:stretch>
            <a:fillRect/>
          </a:stretch>
        </p:blipFill>
        <p:spPr bwMode="auto">
          <a:xfrm>
            <a:off x="3898900" y="306388"/>
            <a:ext cx="5076825" cy="62182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Line 6"/>
          <p:cNvSpPr>
            <a:spLocks noChangeShapeType="1"/>
          </p:cNvSpPr>
          <p:nvPr/>
        </p:nvSpPr>
        <p:spPr bwMode="auto">
          <a:xfrm>
            <a:off x="2862263" y="2813050"/>
            <a:ext cx="4316412" cy="492125"/>
          </a:xfrm>
          <a:prstGeom prst="line">
            <a:avLst/>
          </a:prstGeom>
          <a:noFill/>
          <a:ln w="38100">
            <a:solidFill>
              <a:srgbClr val="CC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2" name="Téglalap 1"/>
          <p:cNvSpPr/>
          <p:nvPr/>
        </p:nvSpPr>
        <p:spPr>
          <a:xfrm>
            <a:off x="491916" y="1907520"/>
            <a:ext cx="5777332" cy="1938992"/>
          </a:xfrm>
          <a:prstGeom prst="rect">
            <a:avLst/>
          </a:prstGeom>
          <a:noFill/>
        </p:spPr>
        <p:txBody>
          <a:bodyPr wrap="square" lIns="91440" tIns="45720" rIns="91440" bIns="45720">
            <a:spAutoFit/>
          </a:bodyPr>
          <a:lstStyle/>
          <a:p>
            <a:pPr algn="ctr"/>
            <a:r>
              <a:rPr lang="hu-HU" sz="2400" dirty="0" err="1" smtClean="0">
                <a:ln w="0"/>
                <a:solidFill>
                  <a:srgbClr val="FFFF00"/>
                </a:solidFill>
                <a:effectLst>
                  <a:outerShdw blurRad="38100" dist="19050" dir="2700000" algn="tl" rotWithShape="0">
                    <a:schemeClr val="dk1">
                      <a:alpha val="40000"/>
                    </a:schemeClr>
                  </a:outerShdw>
                </a:effectLst>
              </a:rPr>
              <a:t>Lecturer</a:t>
            </a:r>
            <a:r>
              <a:rPr lang="hu-HU" sz="2400" dirty="0" smtClean="0">
                <a:ln w="0"/>
                <a:solidFill>
                  <a:srgbClr val="FFFF00"/>
                </a:solidFill>
                <a:effectLst>
                  <a:outerShdw blurRad="38100" dist="19050" dir="2700000" algn="tl" rotWithShape="0">
                    <a:schemeClr val="dk1">
                      <a:alpha val="40000"/>
                    </a:schemeClr>
                  </a:outerShdw>
                </a:effectLst>
              </a:rPr>
              <a:t>: Dr. </a:t>
            </a:r>
            <a:r>
              <a:rPr lang="hu-HU" sz="2400" dirty="0" err="1" smtClean="0">
                <a:ln w="0"/>
                <a:solidFill>
                  <a:srgbClr val="FFFF00"/>
                </a:solidFill>
                <a:effectLst>
                  <a:outerShdw blurRad="38100" dist="19050" dir="2700000" algn="tl" rotWithShape="0">
                    <a:schemeClr val="dk1">
                      <a:alpha val="40000"/>
                    </a:schemeClr>
                  </a:outerShdw>
                </a:effectLst>
              </a:rPr>
              <a:t>Laszlo</a:t>
            </a:r>
            <a:r>
              <a:rPr lang="hu-HU" sz="2400" dirty="0" smtClean="0">
                <a:ln w="0"/>
                <a:solidFill>
                  <a:srgbClr val="FFFF00"/>
                </a:solidFill>
                <a:effectLst>
                  <a:outerShdw blurRad="38100" dist="19050" dir="2700000" algn="tl" rotWithShape="0">
                    <a:schemeClr val="dk1">
                      <a:alpha val="40000"/>
                    </a:schemeClr>
                  </a:outerShdw>
                </a:effectLst>
              </a:rPr>
              <a:t> Koncsos</a:t>
            </a:r>
          </a:p>
          <a:p>
            <a:pPr algn="ctr"/>
            <a:endParaRPr lang="hu-HU" sz="2400" dirty="0" smtClean="0">
              <a:ln w="0"/>
              <a:solidFill>
                <a:srgbClr val="FFFF00"/>
              </a:solidFill>
              <a:effectLst>
                <a:outerShdw blurRad="38100" dist="19050" dir="2700000" algn="tl" rotWithShape="0">
                  <a:schemeClr val="dk1">
                    <a:alpha val="40000"/>
                  </a:schemeClr>
                </a:outerShdw>
              </a:effectLst>
            </a:endParaRPr>
          </a:p>
          <a:p>
            <a:pPr algn="ctr"/>
            <a:r>
              <a:rPr lang="hu-HU" sz="2400" dirty="0" err="1" smtClean="0">
                <a:ln w="0"/>
                <a:solidFill>
                  <a:srgbClr val="FFFF00"/>
                </a:solidFill>
                <a:effectLst>
                  <a:outerShdw blurRad="38100" dist="19050" dir="2700000" algn="tl" rotWithShape="0">
                    <a:schemeClr val="dk1">
                      <a:alpha val="40000"/>
                    </a:schemeClr>
                  </a:outerShdw>
                </a:effectLst>
              </a:rPr>
              <a:t>Dept</a:t>
            </a:r>
            <a:r>
              <a:rPr lang="hu-HU" sz="2400" dirty="0" smtClean="0">
                <a:ln w="0"/>
                <a:solidFill>
                  <a:srgbClr val="FFFF00"/>
                </a:solidFill>
                <a:effectLst>
                  <a:outerShdw blurRad="38100" dist="19050" dir="2700000" algn="tl" rotWithShape="0">
                    <a:schemeClr val="dk1">
                      <a:alpha val="40000"/>
                    </a:schemeClr>
                  </a:outerShdw>
                </a:effectLst>
              </a:rPr>
              <a:t>. of </a:t>
            </a:r>
            <a:r>
              <a:rPr lang="hu-HU" sz="2400" dirty="0" err="1" smtClean="0">
                <a:ln w="0"/>
                <a:solidFill>
                  <a:srgbClr val="FFFF00"/>
                </a:solidFill>
                <a:effectLst>
                  <a:outerShdw blurRad="38100" dist="19050" dir="2700000" algn="tl" rotWithShape="0">
                    <a:schemeClr val="dk1">
                      <a:alpha val="40000"/>
                    </a:schemeClr>
                  </a:outerShdw>
                </a:effectLst>
              </a:rPr>
              <a:t>Sanitary</a:t>
            </a:r>
            <a:r>
              <a:rPr lang="hu-HU" sz="2400" dirty="0" smtClean="0">
                <a:ln w="0"/>
                <a:solidFill>
                  <a:srgbClr val="FFFF00"/>
                </a:solidFill>
                <a:effectLst>
                  <a:outerShdw blurRad="38100" dist="19050" dir="2700000" algn="tl" rotWithShape="0">
                    <a:schemeClr val="dk1">
                      <a:alpha val="40000"/>
                    </a:schemeClr>
                  </a:outerShdw>
                </a:effectLst>
              </a:rPr>
              <a:t> and </a:t>
            </a:r>
            <a:r>
              <a:rPr lang="hu-HU" sz="2400" dirty="0" err="1" smtClean="0">
                <a:ln w="0"/>
                <a:solidFill>
                  <a:srgbClr val="FFFF00"/>
                </a:solidFill>
                <a:effectLst>
                  <a:outerShdw blurRad="38100" dist="19050" dir="2700000" algn="tl" rotWithShape="0">
                    <a:schemeClr val="dk1">
                      <a:alpha val="40000"/>
                    </a:schemeClr>
                  </a:outerShdw>
                </a:effectLst>
              </a:rPr>
              <a:t>environmental</a:t>
            </a:r>
            <a:r>
              <a:rPr lang="hu-HU" sz="2400" dirty="0" smtClean="0">
                <a:ln w="0"/>
                <a:solidFill>
                  <a:srgbClr val="FFFF00"/>
                </a:solidFill>
                <a:effectLst>
                  <a:outerShdw blurRad="38100" dist="19050" dir="2700000" algn="tl" rotWithShape="0">
                    <a:schemeClr val="dk1">
                      <a:alpha val="40000"/>
                    </a:schemeClr>
                  </a:outerShdw>
                </a:effectLst>
              </a:rPr>
              <a:t> </a:t>
            </a:r>
            <a:r>
              <a:rPr lang="hu-HU" sz="2400" dirty="0" err="1" smtClean="0">
                <a:ln w="0"/>
                <a:solidFill>
                  <a:srgbClr val="FFFF00"/>
                </a:solidFill>
                <a:effectLst>
                  <a:outerShdw blurRad="38100" dist="19050" dir="2700000" algn="tl" rotWithShape="0">
                    <a:schemeClr val="dk1">
                      <a:alpha val="40000"/>
                    </a:schemeClr>
                  </a:outerShdw>
                </a:effectLst>
              </a:rPr>
              <a:t>engineering</a:t>
            </a:r>
            <a:endParaRPr lang="hu-HU" sz="2400" dirty="0" smtClean="0">
              <a:ln w="0"/>
              <a:solidFill>
                <a:srgbClr val="FFFF00"/>
              </a:solidFill>
              <a:effectLst>
                <a:outerShdw blurRad="38100" dist="19050" dir="2700000" algn="tl" rotWithShape="0">
                  <a:schemeClr val="dk1">
                    <a:alpha val="40000"/>
                  </a:schemeClr>
                </a:outerShdw>
              </a:effectLst>
            </a:endParaRPr>
          </a:p>
          <a:p>
            <a:pPr algn="ctr"/>
            <a:r>
              <a:rPr lang="hu-HU" sz="2400" b="0" cap="none" spc="0" dirty="0" smtClean="0">
                <a:ln w="0"/>
                <a:solidFill>
                  <a:srgbClr val="FFFF00"/>
                </a:solidFill>
                <a:effectLst>
                  <a:outerShdw blurRad="38100" dist="19050" dir="2700000" algn="tl" rotWithShape="0">
                    <a:schemeClr val="dk1">
                      <a:alpha val="40000"/>
                    </a:schemeClr>
                  </a:outerShdw>
                </a:effectLst>
              </a:rPr>
              <a:t>Building K </a:t>
            </a:r>
            <a:r>
              <a:rPr lang="hu-HU" sz="2400" b="0" cap="none" spc="0" dirty="0" err="1" smtClean="0">
                <a:ln w="0"/>
                <a:solidFill>
                  <a:srgbClr val="FFFF00"/>
                </a:solidFill>
                <a:effectLst>
                  <a:outerShdw blurRad="38100" dist="19050" dir="2700000" algn="tl" rotWithShape="0">
                    <a:schemeClr val="dk1">
                      <a:alpha val="40000"/>
                    </a:schemeClr>
                  </a:outerShdw>
                </a:effectLst>
              </a:rPr>
              <a:t>gf</a:t>
            </a:r>
            <a:r>
              <a:rPr lang="hu-HU" sz="2400" b="0" cap="none" spc="0" dirty="0" smtClean="0">
                <a:ln w="0"/>
                <a:solidFill>
                  <a:srgbClr val="FFFF00"/>
                </a:solidFill>
                <a:effectLst>
                  <a:outerShdw blurRad="38100" dist="19050" dir="2700000" algn="tl" rotWithShape="0">
                    <a:schemeClr val="dk1">
                      <a:alpha val="40000"/>
                    </a:schemeClr>
                  </a:outerShdw>
                </a:effectLst>
              </a:rPr>
              <a:t>. 45</a:t>
            </a:r>
            <a:endParaRPr lang="hu-HU" sz="2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43093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bwMode="auto">
          <a:xfrm>
            <a:off x="0" y="0"/>
            <a:ext cx="9144000" cy="6864350"/>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graphicFrame>
        <p:nvGraphicFramePr>
          <p:cNvPr id="851971" name="Object 3"/>
          <p:cNvGraphicFramePr>
            <a:graphicFrameLocks noChangeAspect="1"/>
          </p:cNvGraphicFramePr>
          <p:nvPr/>
        </p:nvGraphicFramePr>
        <p:xfrm>
          <a:off x="685800" y="4114800"/>
          <a:ext cx="3940175" cy="2493963"/>
        </p:xfrm>
        <a:graphic>
          <a:graphicData uri="http://schemas.openxmlformats.org/presentationml/2006/ole">
            <mc:AlternateContent xmlns:mc="http://schemas.openxmlformats.org/markup-compatibility/2006">
              <mc:Choice xmlns:v="urn:schemas-microsoft-com:vml" Requires="v">
                <p:oleObj spid="_x0000_s852569" name="Dia" r:id="rId4" imgW="3841419" imgH="2871607" progId="PowerPoint.Slide.8">
                  <p:embed/>
                </p:oleObj>
              </mc:Choice>
              <mc:Fallback>
                <p:oleObj name="Dia" r:id="rId4" imgW="3841419" imgH="2871607"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394017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1972" name="Text Box 4"/>
          <p:cNvSpPr txBox="1">
            <a:spLocks noChangeArrowheads="1"/>
          </p:cNvSpPr>
          <p:nvPr/>
        </p:nvSpPr>
        <p:spPr bwMode="auto">
          <a:xfrm>
            <a:off x="517525" y="117475"/>
            <a:ext cx="63129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dirty="0" err="1" smtClean="0">
                <a:solidFill>
                  <a:schemeClr val="tx1"/>
                </a:solidFill>
              </a:rPr>
              <a:t>Derivation</a:t>
            </a:r>
            <a:r>
              <a:rPr lang="hu-HU" altLang="hu-HU" b="0" dirty="0" smtClean="0">
                <a:solidFill>
                  <a:schemeClr val="tx1"/>
                </a:solidFill>
              </a:rPr>
              <a:t> of </a:t>
            </a:r>
            <a:r>
              <a:rPr lang="hu-HU" altLang="hu-HU" b="0" dirty="0" err="1" smtClean="0">
                <a:solidFill>
                  <a:schemeClr val="tx1"/>
                </a:solidFill>
              </a:rPr>
              <a:t>spatial</a:t>
            </a:r>
            <a:r>
              <a:rPr lang="hu-HU" altLang="hu-HU" b="0" dirty="0" smtClean="0">
                <a:solidFill>
                  <a:schemeClr val="tx1"/>
                </a:solidFill>
              </a:rPr>
              <a:t> </a:t>
            </a:r>
            <a:r>
              <a:rPr lang="hu-HU" altLang="hu-HU" b="0" dirty="0" err="1">
                <a:solidFill>
                  <a:schemeClr val="tx1"/>
                </a:solidFill>
              </a:rPr>
              <a:t>d</a:t>
            </a:r>
            <a:r>
              <a:rPr lang="hu-HU" altLang="hu-HU" b="0" dirty="0" err="1" smtClean="0">
                <a:solidFill>
                  <a:schemeClr val="tx1"/>
                </a:solidFill>
              </a:rPr>
              <a:t>ensity</a:t>
            </a:r>
            <a:r>
              <a:rPr lang="hu-HU" altLang="hu-HU" b="0" dirty="0" smtClean="0">
                <a:solidFill>
                  <a:schemeClr val="tx1"/>
                </a:solidFill>
              </a:rPr>
              <a:t> </a:t>
            </a:r>
            <a:r>
              <a:rPr lang="hu-HU" altLang="hu-HU" b="0" dirty="0" err="1" smtClean="0">
                <a:solidFill>
                  <a:schemeClr val="tx1"/>
                </a:solidFill>
              </a:rPr>
              <a:t>function</a:t>
            </a:r>
            <a:r>
              <a:rPr lang="hu-HU" altLang="hu-HU" b="0" dirty="0" smtClean="0">
                <a:solidFill>
                  <a:schemeClr val="tx1"/>
                </a:solidFill>
              </a:rPr>
              <a:t> of </a:t>
            </a:r>
            <a:r>
              <a:rPr lang="hu-HU" altLang="hu-HU" b="0" dirty="0" err="1" smtClean="0">
                <a:solidFill>
                  <a:schemeClr val="tx1"/>
                </a:solidFill>
              </a:rPr>
              <a:t>particles</a:t>
            </a:r>
            <a:r>
              <a:rPr lang="hu-HU" altLang="hu-HU" b="0" dirty="0" smtClean="0">
                <a:solidFill>
                  <a:schemeClr val="tx1"/>
                </a:solidFill>
              </a:rPr>
              <a:t>:</a:t>
            </a:r>
            <a:endParaRPr lang="hu-HU" altLang="hu-HU" b="0" dirty="0">
              <a:solidFill>
                <a:schemeClr val="tx1"/>
              </a:solidFill>
            </a:endParaRPr>
          </a:p>
        </p:txBody>
      </p:sp>
      <p:graphicFrame>
        <p:nvGraphicFramePr>
          <p:cNvPr id="851973" name="Object 5"/>
          <p:cNvGraphicFramePr>
            <a:graphicFrameLocks noChangeAspect="1"/>
          </p:cNvGraphicFramePr>
          <p:nvPr/>
        </p:nvGraphicFramePr>
        <p:xfrm>
          <a:off x="685800" y="762000"/>
          <a:ext cx="2762250" cy="790575"/>
        </p:xfrm>
        <a:graphic>
          <a:graphicData uri="http://schemas.openxmlformats.org/presentationml/2006/ole">
            <mc:AlternateContent xmlns:mc="http://schemas.openxmlformats.org/markup-compatibility/2006">
              <mc:Choice xmlns:v="urn:schemas-microsoft-com:vml" Requires="v">
                <p:oleObj spid="_x0000_s852570" name="Egyenlet" r:id="rId6" imgW="1104840" imgH="317160" progId="Equation.3">
                  <p:embed/>
                </p:oleObj>
              </mc:Choice>
              <mc:Fallback>
                <p:oleObj name="Egyenlet" r:id="rId6" imgW="1104840" imgH="31716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762000"/>
                        <a:ext cx="2762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74" name="Object 6"/>
          <p:cNvGraphicFramePr>
            <a:graphicFrameLocks noChangeAspect="1"/>
          </p:cNvGraphicFramePr>
          <p:nvPr/>
        </p:nvGraphicFramePr>
        <p:xfrm>
          <a:off x="4191000" y="762000"/>
          <a:ext cx="1066800" cy="601663"/>
        </p:xfrm>
        <a:graphic>
          <a:graphicData uri="http://schemas.openxmlformats.org/presentationml/2006/ole">
            <mc:AlternateContent xmlns:mc="http://schemas.openxmlformats.org/markup-compatibility/2006">
              <mc:Choice xmlns:v="urn:schemas-microsoft-com:vml" Requires="v">
                <p:oleObj spid="_x0000_s852571" name="Egyenlet" r:id="rId8" imgW="406080" imgH="228600" progId="Equation.3">
                  <p:embed/>
                </p:oleObj>
              </mc:Choice>
              <mc:Fallback>
                <p:oleObj name="Egyenlet" r:id="rId8" imgW="40608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762000"/>
                        <a:ext cx="10668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75" name="Object 7"/>
          <p:cNvGraphicFramePr>
            <a:graphicFrameLocks noChangeAspect="1"/>
          </p:cNvGraphicFramePr>
          <p:nvPr/>
        </p:nvGraphicFramePr>
        <p:xfrm>
          <a:off x="762000" y="1600200"/>
          <a:ext cx="1905000" cy="1031875"/>
        </p:xfrm>
        <a:graphic>
          <a:graphicData uri="http://schemas.openxmlformats.org/presentationml/2006/ole">
            <mc:AlternateContent xmlns:mc="http://schemas.openxmlformats.org/markup-compatibility/2006">
              <mc:Choice xmlns:v="urn:schemas-microsoft-com:vml" Requires="v">
                <p:oleObj spid="_x0000_s852572" name="Egyenlet" r:id="rId10" imgW="774360" imgH="419040" progId="Equation.3">
                  <p:embed/>
                </p:oleObj>
              </mc:Choice>
              <mc:Fallback>
                <p:oleObj name="Egyenlet" r:id="rId10" imgW="774360" imgH="41904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600200"/>
                        <a:ext cx="190500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1976" name="Text Box 8"/>
          <p:cNvSpPr txBox="1">
            <a:spLocks noChangeArrowheads="1"/>
          </p:cNvSpPr>
          <p:nvPr/>
        </p:nvSpPr>
        <p:spPr bwMode="auto">
          <a:xfrm>
            <a:off x="3336925" y="1870075"/>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b="0">
                <a:solidFill>
                  <a:schemeClr val="tx1"/>
                </a:solidFill>
              </a:rPr>
              <a:t>(Einstein (1905))</a:t>
            </a:r>
          </a:p>
        </p:txBody>
      </p:sp>
      <p:graphicFrame>
        <p:nvGraphicFramePr>
          <p:cNvPr id="851977" name="Object 9"/>
          <p:cNvGraphicFramePr>
            <a:graphicFrameLocks noChangeAspect="1"/>
          </p:cNvGraphicFramePr>
          <p:nvPr/>
        </p:nvGraphicFramePr>
        <p:xfrm>
          <a:off x="427038" y="2986088"/>
          <a:ext cx="5546725" cy="866775"/>
        </p:xfrm>
        <a:graphic>
          <a:graphicData uri="http://schemas.openxmlformats.org/presentationml/2006/ole">
            <mc:AlternateContent xmlns:mc="http://schemas.openxmlformats.org/markup-compatibility/2006">
              <mc:Choice xmlns:v="urn:schemas-microsoft-com:vml" Requires="v">
                <p:oleObj spid="_x0000_s852573" name="Egyenlet" r:id="rId12" imgW="2590560" imgH="406080" progId="Equation.3">
                  <p:embed/>
                </p:oleObj>
              </mc:Choice>
              <mc:Fallback>
                <p:oleObj name="Egyenlet" r:id="rId12" imgW="2590560" imgH="40608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038" y="2986088"/>
                        <a:ext cx="554672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78" name="Object 10"/>
          <p:cNvGraphicFramePr>
            <a:graphicFrameLocks noChangeAspect="1"/>
          </p:cNvGraphicFramePr>
          <p:nvPr>
            <p:extLst>
              <p:ext uri="{D42A27DB-BD31-4B8C-83A1-F6EECF244321}">
                <p14:modId xmlns:p14="http://schemas.microsoft.com/office/powerpoint/2010/main" val="1082651659"/>
              </p:ext>
            </p:extLst>
          </p:nvPr>
        </p:nvGraphicFramePr>
        <p:xfrm>
          <a:off x="5374157" y="4430408"/>
          <a:ext cx="2520950" cy="1095375"/>
        </p:xfrm>
        <a:graphic>
          <a:graphicData uri="http://schemas.openxmlformats.org/presentationml/2006/ole">
            <mc:AlternateContent xmlns:mc="http://schemas.openxmlformats.org/markup-compatibility/2006">
              <mc:Choice xmlns:v="urn:schemas-microsoft-com:vml" Requires="v">
                <p:oleObj spid="_x0000_s852574" name="Egyenlet" r:id="rId14" imgW="1079280" imgH="469800" progId="Equation.3">
                  <p:embed/>
                </p:oleObj>
              </mc:Choice>
              <mc:Fallback>
                <p:oleObj name="Egyenlet" r:id="rId14" imgW="1079280" imgH="46980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4157" y="4430408"/>
                        <a:ext cx="25209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1979" name="Line 11"/>
          <p:cNvSpPr>
            <a:spLocks noChangeShapeType="1"/>
          </p:cNvSpPr>
          <p:nvPr/>
        </p:nvSpPr>
        <p:spPr bwMode="auto">
          <a:xfrm>
            <a:off x="6324600" y="5410200"/>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aphicFrame>
        <p:nvGraphicFramePr>
          <p:cNvPr id="851980" name="Object 12"/>
          <p:cNvGraphicFramePr>
            <a:graphicFrameLocks noChangeAspect="1"/>
          </p:cNvGraphicFramePr>
          <p:nvPr/>
        </p:nvGraphicFramePr>
        <p:xfrm>
          <a:off x="5702300" y="5821363"/>
          <a:ext cx="1631950" cy="976312"/>
        </p:xfrm>
        <a:graphic>
          <a:graphicData uri="http://schemas.openxmlformats.org/presentationml/2006/ole">
            <mc:AlternateContent xmlns:mc="http://schemas.openxmlformats.org/markup-compatibility/2006">
              <mc:Choice xmlns:v="urn:schemas-microsoft-com:vml" Requires="v">
                <p:oleObj spid="_x0000_s852575" name="Egyenlet" r:id="rId16" imgW="698400" imgH="419040" progId="Equation.3">
                  <p:embed/>
                </p:oleObj>
              </mc:Choice>
              <mc:Fallback>
                <p:oleObj name="Egyenlet" r:id="rId16" imgW="698400" imgH="41904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02300" y="5821363"/>
                        <a:ext cx="1631950"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églalap 2"/>
          <p:cNvSpPr/>
          <p:nvPr/>
        </p:nvSpPr>
        <p:spPr>
          <a:xfrm>
            <a:off x="4191000" y="3561476"/>
            <a:ext cx="4572000" cy="738664"/>
          </a:xfrm>
          <a:prstGeom prst="rect">
            <a:avLst/>
          </a:prstGeom>
        </p:spPr>
        <p:txBody>
          <a:bodyPr>
            <a:spAutoFit/>
          </a:bodyPr>
          <a:lstStyle/>
          <a:p>
            <a:r>
              <a:rPr lang="hu-HU" sz="1400" dirty="0" err="1" smtClean="0"/>
              <a:t>This</a:t>
            </a:r>
            <a:r>
              <a:rPr lang="hu-HU" sz="1400" dirty="0" smtClean="0"/>
              <a:t> </a:t>
            </a:r>
            <a:r>
              <a:rPr lang="hu-HU" sz="1400" dirty="0" err="1" smtClean="0"/>
              <a:t>solution</a:t>
            </a:r>
            <a:r>
              <a:rPr lang="hu-HU" sz="1400" dirty="0" smtClean="0"/>
              <a:t> of </a:t>
            </a:r>
            <a:r>
              <a:rPr lang="hu-HU" sz="1400" dirty="0" err="1" smtClean="0"/>
              <a:t>the</a:t>
            </a:r>
            <a:r>
              <a:rPr lang="hu-HU" sz="1400" dirty="0" smtClean="0"/>
              <a:t> </a:t>
            </a:r>
            <a:r>
              <a:rPr lang="hu-HU" sz="1400" dirty="0" err="1" smtClean="0"/>
              <a:t>above</a:t>
            </a:r>
            <a:r>
              <a:rPr lang="hu-HU" sz="1400" dirty="0" smtClean="0"/>
              <a:t> </a:t>
            </a:r>
            <a:r>
              <a:rPr lang="hu-HU" sz="1400" dirty="0" err="1" smtClean="0"/>
              <a:t>partial</a:t>
            </a:r>
            <a:r>
              <a:rPr lang="hu-HU" sz="1400" dirty="0" smtClean="0"/>
              <a:t> </a:t>
            </a:r>
            <a:r>
              <a:rPr lang="hu-HU" sz="1400" dirty="0" err="1" smtClean="0"/>
              <a:t>diff</a:t>
            </a:r>
            <a:r>
              <a:rPr lang="hu-HU" sz="1400" dirty="0" smtClean="0"/>
              <a:t>. </a:t>
            </a:r>
            <a:r>
              <a:rPr lang="hu-HU" sz="1400" dirty="0" err="1" smtClean="0"/>
              <a:t>Eq</a:t>
            </a:r>
            <a:r>
              <a:rPr lang="hu-HU" sz="1400" dirty="0" smtClean="0"/>
              <a:t>.  </a:t>
            </a:r>
          </a:p>
          <a:p>
            <a:r>
              <a:rPr lang="hu-HU" sz="1400" dirty="0" smtClean="0"/>
              <a:t>is </a:t>
            </a:r>
            <a:r>
              <a:rPr lang="hu-HU" sz="1400" dirty="0" err="1" smtClean="0"/>
              <a:t>the</a:t>
            </a:r>
            <a:r>
              <a:rPr lang="hu-HU" sz="1400" dirty="0" smtClean="0"/>
              <a:t> </a:t>
            </a:r>
            <a:r>
              <a:rPr lang="hu-HU" sz="1400" dirty="0" err="1" smtClean="0"/>
              <a:t>Normal</a:t>
            </a:r>
            <a:r>
              <a:rPr lang="hu-HU" sz="1400" dirty="0" smtClean="0"/>
              <a:t> </a:t>
            </a:r>
            <a:r>
              <a:rPr lang="hu-HU" sz="1400" dirty="0" err="1"/>
              <a:t>distribution</a:t>
            </a:r>
            <a:r>
              <a:rPr lang="hu-HU" sz="1400" dirty="0"/>
              <a:t> </a:t>
            </a:r>
            <a:endParaRPr lang="hu-HU" sz="1400" dirty="0" smtClean="0"/>
          </a:p>
          <a:p>
            <a:r>
              <a:rPr lang="hu-HU" sz="1400" dirty="0" smtClean="0"/>
              <a:t>It plays </a:t>
            </a:r>
            <a:r>
              <a:rPr lang="hu-HU" sz="1400" dirty="0"/>
              <a:t>a </a:t>
            </a:r>
            <a:r>
              <a:rPr lang="hu-HU" sz="1400" dirty="0" err="1"/>
              <a:t>central</a:t>
            </a:r>
            <a:r>
              <a:rPr lang="hu-HU" sz="1400" dirty="0"/>
              <a:t> </a:t>
            </a:r>
            <a:r>
              <a:rPr lang="hu-HU" sz="1400" dirty="0" err="1"/>
              <a:t>rolle</a:t>
            </a:r>
            <a:r>
              <a:rPr lang="hu-HU" sz="1400" dirty="0"/>
              <a:t> in </a:t>
            </a:r>
            <a:r>
              <a:rPr lang="hu-HU" sz="1400" dirty="0" err="1"/>
              <a:t>the</a:t>
            </a:r>
            <a:r>
              <a:rPr lang="hu-HU" sz="1400" dirty="0"/>
              <a:t> </a:t>
            </a:r>
            <a:r>
              <a:rPr lang="hu-HU" sz="1400" dirty="0" err="1"/>
              <a:t>diffusion</a:t>
            </a:r>
            <a:r>
              <a:rPr lang="hu-HU" sz="1400" dirty="0"/>
              <a:t> </a:t>
            </a:r>
            <a:r>
              <a:rPr lang="hu-HU" sz="1400" dirty="0" err="1"/>
              <a:t>theory</a:t>
            </a:r>
            <a:endParaRPr lang="hu-HU" sz="1400" dirty="0"/>
          </a:p>
        </p:txBody>
      </p:sp>
      <p:cxnSp>
        <p:nvCxnSpPr>
          <p:cNvPr id="6" name="Egyenes összekötő nyíllal 5"/>
          <p:cNvCxnSpPr/>
          <p:nvPr/>
        </p:nvCxnSpPr>
        <p:spPr bwMode="auto">
          <a:xfrm flipH="1">
            <a:off x="2667000" y="3999345"/>
            <a:ext cx="362527" cy="431063"/>
          </a:xfrm>
          <a:prstGeom prst="straightConnector1">
            <a:avLst/>
          </a:prstGeom>
          <a:ln w="44450">
            <a:tailEnd type="triangle"/>
          </a:ln>
          <a:extLst/>
        </p:spPr>
        <p:style>
          <a:lnRef idx="1">
            <a:schemeClr val="accent2"/>
          </a:lnRef>
          <a:fillRef idx="0">
            <a:schemeClr val="accent2"/>
          </a:fillRef>
          <a:effectRef idx="0">
            <a:schemeClr val="accent2"/>
          </a:effectRef>
          <a:fontRef idx="minor">
            <a:schemeClr val="tx1"/>
          </a:fontRef>
        </p:style>
      </p:cxnSp>
      <p:cxnSp>
        <p:nvCxnSpPr>
          <p:cNvPr id="8" name="Egyenes összekötő nyíllal 7"/>
          <p:cNvCxnSpPr/>
          <p:nvPr/>
        </p:nvCxnSpPr>
        <p:spPr bwMode="auto">
          <a:xfrm>
            <a:off x="3657600" y="4830618"/>
            <a:ext cx="1320800" cy="129309"/>
          </a:xfrm>
          <a:prstGeom prst="straightConnector1">
            <a:avLst/>
          </a:prstGeom>
          <a:ln w="34925">
            <a:tailEnd type="triangle"/>
          </a:ln>
          <a:extLst/>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p:cNvSpPr/>
          <p:nvPr/>
        </p:nvSpPr>
        <p:spPr bwMode="auto">
          <a:xfrm>
            <a:off x="0" y="0"/>
            <a:ext cx="9144000" cy="6858000"/>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graphicFrame>
        <p:nvGraphicFramePr>
          <p:cNvPr id="842755" name="Object 3"/>
          <p:cNvGraphicFramePr>
            <a:graphicFrameLocks noChangeAspect="1"/>
          </p:cNvGraphicFramePr>
          <p:nvPr>
            <p:extLst>
              <p:ext uri="{D42A27DB-BD31-4B8C-83A1-F6EECF244321}">
                <p14:modId xmlns:p14="http://schemas.microsoft.com/office/powerpoint/2010/main" val="1972191865"/>
              </p:ext>
            </p:extLst>
          </p:nvPr>
        </p:nvGraphicFramePr>
        <p:xfrm>
          <a:off x="608301" y="3331872"/>
          <a:ext cx="6308725" cy="1131887"/>
        </p:xfrm>
        <a:graphic>
          <a:graphicData uri="http://schemas.openxmlformats.org/presentationml/2006/ole">
            <mc:AlternateContent xmlns:mc="http://schemas.openxmlformats.org/markup-compatibility/2006">
              <mc:Choice xmlns:v="urn:schemas-microsoft-com:vml" Requires="v">
                <p:oleObj spid="_x0000_s843015" name="Equation" r:id="rId4" imgW="2336760" imgH="419040" progId="Equation.3">
                  <p:embed/>
                </p:oleObj>
              </mc:Choice>
              <mc:Fallback>
                <p:oleObj name="Equation" r:id="rId4" imgW="2336760" imgH="419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01" y="3331872"/>
                        <a:ext cx="6308725"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2756" name="Object 4"/>
          <p:cNvGraphicFramePr>
            <a:graphicFrameLocks noChangeAspect="1"/>
          </p:cNvGraphicFramePr>
          <p:nvPr>
            <p:extLst>
              <p:ext uri="{D42A27DB-BD31-4B8C-83A1-F6EECF244321}">
                <p14:modId xmlns:p14="http://schemas.microsoft.com/office/powerpoint/2010/main" val="2153457054"/>
              </p:ext>
            </p:extLst>
          </p:nvPr>
        </p:nvGraphicFramePr>
        <p:xfrm>
          <a:off x="1046956" y="4383427"/>
          <a:ext cx="7050088" cy="1123950"/>
        </p:xfrm>
        <a:graphic>
          <a:graphicData uri="http://schemas.openxmlformats.org/presentationml/2006/ole">
            <mc:AlternateContent xmlns:mc="http://schemas.openxmlformats.org/markup-compatibility/2006">
              <mc:Choice xmlns:v="urn:schemas-microsoft-com:vml" Requires="v">
                <p:oleObj spid="_x0000_s843016" name="Equation" r:id="rId6" imgW="2628720" imgH="419040" progId="Equation.3">
                  <p:embed/>
                </p:oleObj>
              </mc:Choice>
              <mc:Fallback>
                <p:oleObj name="Equation" r:id="rId6" imgW="2628720" imgH="4190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956" y="4383427"/>
                        <a:ext cx="7050088"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2757" name="WordArt 5"/>
          <p:cNvSpPr>
            <a:spLocks noChangeArrowheads="1" noChangeShapeType="1" noTextEdit="1"/>
          </p:cNvSpPr>
          <p:nvPr/>
        </p:nvSpPr>
        <p:spPr bwMode="auto">
          <a:xfrm>
            <a:off x="777405" y="63381"/>
            <a:ext cx="5970516"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Scalar</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form</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of 3D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advection</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diffusion</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eq</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graphicFrame>
        <p:nvGraphicFramePr>
          <p:cNvPr id="842758" name="Object 6"/>
          <p:cNvGraphicFramePr>
            <a:graphicFrameLocks noChangeAspect="1"/>
          </p:cNvGraphicFramePr>
          <p:nvPr>
            <p:extLst>
              <p:ext uri="{D42A27DB-BD31-4B8C-83A1-F6EECF244321}">
                <p14:modId xmlns:p14="http://schemas.microsoft.com/office/powerpoint/2010/main" val="2835696182"/>
              </p:ext>
            </p:extLst>
          </p:nvPr>
        </p:nvGraphicFramePr>
        <p:xfrm>
          <a:off x="202191" y="547235"/>
          <a:ext cx="3913187" cy="1322388"/>
        </p:xfrm>
        <a:graphic>
          <a:graphicData uri="http://schemas.openxmlformats.org/presentationml/2006/ole">
            <mc:AlternateContent xmlns:mc="http://schemas.openxmlformats.org/markup-compatibility/2006">
              <mc:Choice xmlns:v="urn:schemas-microsoft-com:vml" Requires="v">
                <p:oleObj spid="_x0000_s843017" name="Equation" r:id="rId8" imgW="927000" imgH="355320" progId="Equation.3">
                  <p:embed/>
                </p:oleObj>
              </mc:Choice>
              <mc:Fallback>
                <p:oleObj name="Equation" r:id="rId8" imgW="927000" imgH="35532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191" y="547235"/>
                        <a:ext cx="391318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2759" name="AutoShape 7"/>
          <p:cNvSpPr>
            <a:spLocks noChangeArrowheads="1"/>
          </p:cNvSpPr>
          <p:nvPr/>
        </p:nvSpPr>
        <p:spPr bwMode="auto">
          <a:xfrm>
            <a:off x="7143750" y="285750"/>
            <a:ext cx="1638300" cy="3778250"/>
          </a:xfrm>
          <a:prstGeom prst="curvedLeftArrow">
            <a:avLst>
              <a:gd name="adj1" fmla="val 35581"/>
              <a:gd name="adj2" fmla="val 71163"/>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 name="Téglalap 2"/>
          <p:cNvSpPr/>
          <p:nvPr/>
        </p:nvSpPr>
        <p:spPr>
          <a:xfrm>
            <a:off x="-21070" y="1511880"/>
            <a:ext cx="4572000" cy="646331"/>
          </a:xfrm>
          <a:prstGeom prst="rect">
            <a:avLst/>
          </a:prstGeom>
        </p:spPr>
        <p:txBody>
          <a:bodyPr>
            <a:spAutoFit/>
          </a:bodyPr>
          <a:lstStyle/>
          <a:p>
            <a:pPr>
              <a:spcAft>
                <a:spcPts val="1200"/>
              </a:spcAft>
            </a:pPr>
            <a:r>
              <a:rPr lang="hu-HU" sz="1800" dirty="0" err="1">
                <a:solidFill>
                  <a:srgbClr val="2E2E2E"/>
                </a:solidFill>
                <a:latin typeface="Georgia" panose="02040502050405020303" pitchFamily="18" charset="0"/>
                <a:ea typeface="Times New Roman" panose="02020603050405020304" pitchFamily="18" charset="0"/>
              </a:rPr>
              <a:t>vectorial</a:t>
            </a:r>
            <a:r>
              <a:rPr lang="hu-HU" sz="1800" dirty="0">
                <a:solidFill>
                  <a:srgbClr val="2E2E2E"/>
                </a:solidFill>
                <a:latin typeface="Georgia" panose="02040502050405020303" pitchFamily="18" charset="0"/>
                <a:ea typeface="Times New Roman" panose="02020603050405020304" pitchFamily="18" charset="0"/>
              </a:rPr>
              <a:t> </a:t>
            </a:r>
            <a:r>
              <a:rPr lang="hu-HU" sz="1800" dirty="0" err="1">
                <a:solidFill>
                  <a:srgbClr val="2E2E2E"/>
                </a:solidFill>
                <a:latin typeface="Georgia" panose="02040502050405020303" pitchFamily="18" charset="0"/>
                <a:ea typeface="Times New Roman" panose="02020603050405020304" pitchFamily="18" charset="0"/>
              </a:rPr>
              <a:t>form</a:t>
            </a:r>
            <a:r>
              <a:rPr lang="hu-HU" sz="1800" dirty="0">
                <a:solidFill>
                  <a:srgbClr val="2E2E2E"/>
                </a:solidFill>
                <a:latin typeface="Georgia" panose="02040502050405020303" pitchFamily="18" charset="0"/>
                <a:ea typeface="Times New Roman" panose="02020603050405020304" pitchFamily="18" charset="0"/>
              </a:rPr>
              <a:t> of </a:t>
            </a:r>
            <a:r>
              <a:rPr lang="hu-HU" sz="1800" dirty="0" err="1" smtClean="0">
                <a:solidFill>
                  <a:srgbClr val="2E2E2E"/>
                </a:solidFill>
                <a:latin typeface="Georgia" panose="02040502050405020303" pitchFamily="18" charset="0"/>
                <a:ea typeface="Times New Roman" panose="02020603050405020304" pitchFamily="18" charset="0"/>
              </a:rPr>
              <a:t>transport</a:t>
            </a:r>
            <a:r>
              <a:rPr lang="hu-HU" sz="1800" dirty="0" smtClean="0">
                <a:solidFill>
                  <a:srgbClr val="2E2E2E"/>
                </a:solidFill>
                <a:latin typeface="Georgia" panose="02040502050405020303" pitchFamily="18" charset="0"/>
                <a:ea typeface="Times New Roman" panose="02020603050405020304" pitchFamily="18" charset="0"/>
              </a:rPr>
              <a:t> </a:t>
            </a:r>
            <a:r>
              <a:rPr lang="hu-HU" sz="1800" dirty="0" err="1" smtClean="0">
                <a:solidFill>
                  <a:srgbClr val="2E2E2E"/>
                </a:solidFill>
                <a:latin typeface="Georgia" panose="02040502050405020303" pitchFamily="18" charset="0"/>
                <a:ea typeface="Times New Roman" panose="02020603050405020304" pitchFamily="18" charset="0"/>
              </a:rPr>
              <a:t>eq</a:t>
            </a:r>
            <a:r>
              <a:rPr lang="hu-HU" sz="1800" dirty="0" smtClean="0">
                <a:solidFill>
                  <a:srgbClr val="2E2E2E"/>
                </a:solidFill>
                <a:latin typeface="Georgia" panose="02040502050405020303" pitchFamily="18" charset="0"/>
                <a:ea typeface="Times New Roman" panose="02020603050405020304" pitchFamily="18" charset="0"/>
              </a:rPr>
              <a:t>. (</a:t>
            </a:r>
            <a:r>
              <a:rPr lang="hu-HU" sz="1800" dirty="0" err="1" smtClean="0">
                <a:solidFill>
                  <a:srgbClr val="2E2E2E"/>
                </a:solidFill>
                <a:latin typeface="Georgia" panose="02040502050405020303" pitchFamily="18" charset="0"/>
                <a:ea typeface="Times New Roman" panose="02020603050405020304" pitchFamily="18" charset="0"/>
              </a:rPr>
              <a:t>see</a:t>
            </a:r>
            <a:r>
              <a:rPr lang="hu-HU" sz="1800" dirty="0" smtClean="0">
                <a:solidFill>
                  <a:srgbClr val="2E2E2E"/>
                </a:solidFill>
                <a:latin typeface="Georgia" panose="02040502050405020303" pitchFamily="18" charset="0"/>
                <a:ea typeface="Times New Roman" panose="02020603050405020304" pitchFamily="18" charset="0"/>
              </a:rPr>
              <a:t> </a:t>
            </a:r>
            <a:r>
              <a:rPr lang="hu-HU" sz="1800" dirty="0" err="1" smtClean="0">
                <a:solidFill>
                  <a:srgbClr val="2E2E2E"/>
                </a:solidFill>
                <a:latin typeface="Georgia" panose="02040502050405020303" pitchFamily="18" charset="0"/>
                <a:ea typeface="Times New Roman" panose="02020603050405020304" pitchFamily="18" charset="0"/>
              </a:rPr>
              <a:t>above</a:t>
            </a:r>
            <a:r>
              <a:rPr lang="hu-HU" sz="1800" dirty="0" smtClean="0">
                <a:solidFill>
                  <a:srgbClr val="2E2E2E"/>
                </a:solidFill>
                <a:latin typeface="Georgia" panose="02040502050405020303" pitchFamily="18" charset="0"/>
                <a:ea typeface="Times New Roman" panose="02020603050405020304" pitchFamily="18" charset="0"/>
              </a:rPr>
              <a:t>)</a:t>
            </a:r>
            <a:endParaRPr lang="hu-HU" sz="1800" dirty="0"/>
          </a:p>
        </p:txBody>
      </p:sp>
      <p:sp>
        <p:nvSpPr>
          <p:cNvPr id="4" name="Téglalap 3"/>
          <p:cNvSpPr/>
          <p:nvPr/>
        </p:nvSpPr>
        <p:spPr>
          <a:xfrm>
            <a:off x="4983019" y="5673575"/>
            <a:ext cx="4572000" cy="707886"/>
          </a:xfrm>
          <a:prstGeom prst="rect">
            <a:avLst/>
          </a:prstGeom>
        </p:spPr>
        <p:txBody>
          <a:bodyPr>
            <a:spAutoFit/>
          </a:bodyPr>
          <a:lstStyle/>
          <a:p>
            <a:pPr>
              <a:spcAft>
                <a:spcPts val="1200"/>
              </a:spcAft>
            </a:pPr>
            <a:r>
              <a:rPr lang="hu-HU" sz="2000" dirty="0" err="1" smtClean="0">
                <a:solidFill>
                  <a:srgbClr val="2E2E2E"/>
                </a:solidFill>
                <a:latin typeface="Georgia" panose="02040502050405020303" pitchFamily="18" charset="0"/>
                <a:ea typeface="Times New Roman" panose="02020603050405020304" pitchFamily="18" charset="0"/>
              </a:rPr>
              <a:t>Scalar</a:t>
            </a:r>
            <a:r>
              <a:rPr lang="hu-HU" sz="2000" dirty="0" smtClean="0">
                <a:solidFill>
                  <a:srgbClr val="2E2E2E"/>
                </a:solidFill>
                <a:latin typeface="Georgia" panose="02040502050405020303" pitchFamily="18" charset="0"/>
                <a:ea typeface="Times New Roman" panose="02020603050405020304" pitchFamily="18" charset="0"/>
              </a:rPr>
              <a:t>  </a:t>
            </a:r>
            <a:r>
              <a:rPr lang="hu-HU" sz="2000" dirty="0" err="1">
                <a:solidFill>
                  <a:srgbClr val="2E2E2E"/>
                </a:solidFill>
                <a:latin typeface="Georgia" panose="02040502050405020303" pitchFamily="18" charset="0"/>
                <a:ea typeface="Times New Roman" panose="02020603050405020304" pitchFamily="18" charset="0"/>
              </a:rPr>
              <a:t>form</a:t>
            </a:r>
            <a:r>
              <a:rPr lang="hu-HU" sz="2000" dirty="0">
                <a:solidFill>
                  <a:srgbClr val="2E2E2E"/>
                </a:solidFill>
                <a:latin typeface="Georgia" panose="02040502050405020303" pitchFamily="18" charset="0"/>
                <a:ea typeface="Times New Roman" panose="02020603050405020304" pitchFamily="18" charset="0"/>
              </a:rPr>
              <a:t> of </a:t>
            </a:r>
            <a:r>
              <a:rPr lang="hu-HU" sz="2000" dirty="0" err="1">
                <a:solidFill>
                  <a:srgbClr val="2E2E2E"/>
                </a:solidFill>
                <a:latin typeface="Georgia" panose="02040502050405020303" pitchFamily="18" charset="0"/>
                <a:ea typeface="Times New Roman" panose="02020603050405020304" pitchFamily="18" charset="0"/>
              </a:rPr>
              <a:t>transport</a:t>
            </a:r>
            <a:r>
              <a:rPr lang="hu-HU" sz="2000" dirty="0">
                <a:solidFill>
                  <a:srgbClr val="2E2E2E"/>
                </a:solidFill>
                <a:latin typeface="Georgia" panose="02040502050405020303" pitchFamily="18" charset="0"/>
                <a:ea typeface="Times New Roman" panose="02020603050405020304" pitchFamily="18" charset="0"/>
              </a:rPr>
              <a:t> </a:t>
            </a:r>
            <a:r>
              <a:rPr lang="hu-HU" sz="2000" dirty="0" err="1">
                <a:solidFill>
                  <a:srgbClr val="2E2E2E"/>
                </a:solidFill>
                <a:latin typeface="Georgia" panose="02040502050405020303" pitchFamily="18" charset="0"/>
                <a:ea typeface="Times New Roman" panose="02020603050405020304" pitchFamily="18" charset="0"/>
              </a:rPr>
              <a:t>equation</a:t>
            </a:r>
            <a:endParaRPr lang="hu-HU" sz="2000" dirty="0">
              <a:ea typeface="Times New Roman" panose="02020603050405020304" pitchFamily="18" charset="0"/>
            </a:endParaRPr>
          </a:p>
        </p:txBody>
      </p:sp>
      <p:sp>
        <p:nvSpPr>
          <p:cNvPr id="6" name="Téglalap 5"/>
          <p:cNvSpPr/>
          <p:nvPr/>
        </p:nvSpPr>
        <p:spPr>
          <a:xfrm>
            <a:off x="3291032" y="1924643"/>
            <a:ext cx="5491018" cy="338554"/>
          </a:xfrm>
          <a:prstGeom prst="rect">
            <a:avLst/>
          </a:prstGeom>
        </p:spPr>
        <p:txBody>
          <a:bodyPr wrap="square">
            <a:spAutoFit/>
          </a:bodyPr>
          <a:lstStyle/>
          <a:p>
            <a:r>
              <a:rPr lang="hu-HU" sz="1600" dirty="0" err="1">
                <a:solidFill>
                  <a:schemeClr val="tx1"/>
                </a:solidFill>
              </a:rPr>
              <a:t>vectorial</a:t>
            </a:r>
            <a:r>
              <a:rPr lang="hu-HU" sz="1600" dirty="0">
                <a:solidFill>
                  <a:schemeClr val="tx1"/>
                </a:solidFill>
              </a:rPr>
              <a:t> </a:t>
            </a:r>
            <a:r>
              <a:rPr lang="hu-HU" sz="1600" dirty="0" err="1">
                <a:solidFill>
                  <a:schemeClr val="tx1"/>
                </a:solidFill>
              </a:rPr>
              <a:t>form</a:t>
            </a:r>
            <a:r>
              <a:rPr lang="hu-HU" sz="1600" dirty="0">
                <a:solidFill>
                  <a:schemeClr val="tx1"/>
                </a:solidFill>
              </a:rPr>
              <a:t> of </a:t>
            </a:r>
            <a:r>
              <a:rPr lang="hu-HU" sz="1600" dirty="0" err="1">
                <a:solidFill>
                  <a:schemeClr val="tx1"/>
                </a:solidFill>
              </a:rPr>
              <a:t>equations</a:t>
            </a:r>
            <a:r>
              <a:rPr lang="hu-HU" sz="1600" dirty="0">
                <a:solidFill>
                  <a:schemeClr val="tx1"/>
                </a:solidFill>
              </a:rPr>
              <a:t> </a:t>
            </a:r>
            <a:r>
              <a:rPr lang="hu-HU" sz="1600" dirty="0" err="1">
                <a:solidFill>
                  <a:schemeClr val="tx1"/>
                </a:solidFill>
              </a:rPr>
              <a:t>can</a:t>
            </a:r>
            <a:r>
              <a:rPr lang="hu-HU" sz="1600" dirty="0">
                <a:solidFill>
                  <a:schemeClr val="tx1"/>
                </a:solidFill>
              </a:rPr>
              <a:t> be </a:t>
            </a:r>
            <a:r>
              <a:rPr lang="hu-HU" sz="1600" dirty="0" err="1">
                <a:solidFill>
                  <a:schemeClr val="tx1"/>
                </a:solidFill>
              </a:rPr>
              <a:t>describe</a:t>
            </a:r>
            <a:r>
              <a:rPr lang="hu-HU" sz="1600" dirty="0">
                <a:solidFill>
                  <a:schemeClr val="tx1"/>
                </a:solidFill>
              </a:rPr>
              <a:t> in </a:t>
            </a:r>
            <a:r>
              <a:rPr lang="hu-HU" sz="1600" dirty="0" err="1">
                <a:solidFill>
                  <a:schemeClr val="tx1"/>
                </a:solidFill>
              </a:rPr>
              <a:t>scalar</a:t>
            </a:r>
            <a:r>
              <a:rPr lang="hu-HU" sz="1600" dirty="0">
                <a:solidFill>
                  <a:schemeClr val="tx1"/>
                </a:solidFill>
              </a:rPr>
              <a:t> </a:t>
            </a:r>
            <a:r>
              <a:rPr lang="hu-HU" sz="1600" dirty="0" err="1">
                <a:solidFill>
                  <a:schemeClr val="tx1"/>
                </a:solidFill>
              </a:rPr>
              <a:t>one</a:t>
            </a:r>
            <a:endParaRPr lang="hu-HU" sz="1600" dirty="0">
              <a:solidFill>
                <a:schemeClr val="tx1"/>
              </a:solidFill>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Egyenes összekötő nyíllal 10"/>
          <p:cNvCxnSpPr>
            <a:endCxn id="694277" idx="0"/>
          </p:cNvCxnSpPr>
          <p:nvPr/>
        </p:nvCxnSpPr>
        <p:spPr bwMode="auto">
          <a:xfrm flipV="1">
            <a:off x="1995054" y="2362200"/>
            <a:ext cx="2653146" cy="1443482"/>
          </a:xfrm>
          <a:prstGeom prst="straightConnector1">
            <a:avLst/>
          </a:prstGeom>
          <a:ln w="53975">
            <a:tailEnd type="triangle"/>
          </a:ln>
          <a:extLst/>
        </p:spPr>
        <p:style>
          <a:lnRef idx="1">
            <a:schemeClr val="accent2"/>
          </a:lnRef>
          <a:fillRef idx="0">
            <a:schemeClr val="accent2"/>
          </a:fillRef>
          <a:effectRef idx="0">
            <a:schemeClr val="accent2"/>
          </a:effectRef>
          <a:fontRef idx="minor">
            <a:schemeClr val="tx1"/>
          </a:fontRef>
        </p:style>
      </p:cxnSp>
      <p:cxnSp>
        <p:nvCxnSpPr>
          <p:cNvPr id="4" name="Egyenes összekötő nyíllal 3"/>
          <p:cNvCxnSpPr/>
          <p:nvPr/>
        </p:nvCxnSpPr>
        <p:spPr bwMode="auto">
          <a:xfrm flipV="1">
            <a:off x="1459345" y="2076449"/>
            <a:ext cx="581891" cy="285751"/>
          </a:xfrm>
          <a:prstGeom prst="straightConnector1">
            <a:avLst/>
          </a:prstGeom>
          <a:ln w="53975">
            <a:tailEnd type="triangle"/>
          </a:ln>
          <a:extLst/>
        </p:spPr>
        <p:style>
          <a:lnRef idx="1">
            <a:schemeClr val="accent2"/>
          </a:lnRef>
          <a:fillRef idx="0">
            <a:schemeClr val="accent2"/>
          </a:fillRef>
          <a:effectRef idx="0">
            <a:schemeClr val="accent2"/>
          </a:effectRef>
          <a:fontRef idx="minor">
            <a:schemeClr val="tx1"/>
          </a:fontRef>
        </p:style>
      </p:cxnSp>
      <p:sp>
        <p:nvSpPr>
          <p:cNvPr id="694274" name="Text Box 2"/>
          <p:cNvSpPr txBox="1">
            <a:spLocks noChangeArrowheads="1"/>
          </p:cNvSpPr>
          <p:nvPr/>
        </p:nvSpPr>
        <p:spPr bwMode="auto">
          <a:xfrm>
            <a:off x="304799" y="381000"/>
            <a:ext cx="3491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u="sng" dirty="0">
                <a:solidFill>
                  <a:srgbClr val="FFFF00"/>
                </a:solidFill>
              </a:rPr>
              <a:t>x, y, z </a:t>
            </a:r>
            <a:r>
              <a:rPr lang="en-US" altLang="hu-HU" b="0" u="sng" dirty="0">
                <a:solidFill>
                  <a:srgbClr val="FFFF00"/>
                </a:solidFill>
              </a:rPr>
              <a:t> </a:t>
            </a:r>
            <a:r>
              <a:rPr lang="hu-HU" altLang="hu-HU" b="0" u="sng" dirty="0" err="1" smtClean="0">
                <a:solidFill>
                  <a:srgbClr val="FFFF00"/>
                </a:solidFill>
              </a:rPr>
              <a:t>directions</a:t>
            </a:r>
            <a:r>
              <a:rPr lang="hu-HU" altLang="hu-HU" b="0" u="sng" dirty="0" smtClean="0">
                <a:solidFill>
                  <a:srgbClr val="FFFF00"/>
                </a:solidFill>
              </a:rPr>
              <a:t> </a:t>
            </a:r>
            <a:r>
              <a:rPr lang="hu-HU" altLang="hu-HU" b="0" u="sng" dirty="0">
                <a:solidFill>
                  <a:srgbClr val="FFFF00"/>
                </a:solidFill>
              </a:rPr>
              <a:t>(3D):</a:t>
            </a:r>
            <a:endParaRPr lang="en-US" altLang="hu-HU" b="0" u="sng" dirty="0">
              <a:solidFill>
                <a:srgbClr val="FFFF00"/>
              </a:solidFill>
            </a:endParaRPr>
          </a:p>
        </p:txBody>
      </p:sp>
      <p:graphicFrame>
        <p:nvGraphicFramePr>
          <p:cNvPr id="694275" name="Object 3"/>
          <p:cNvGraphicFramePr>
            <a:graphicFrameLocks noChangeAspect="1"/>
          </p:cNvGraphicFramePr>
          <p:nvPr/>
        </p:nvGraphicFramePr>
        <p:xfrm>
          <a:off x="619125" y="1206500"/>
          <a:ext cx="7092950" cy="823913"/>
        </p:xfrm>
        <a:graphic>
          <a:graphicData uri="http://schemas.openxmlformats.org/presentationml/2006/ole">
            <mc:AlternateContent xmlns:mc="http://schemas.openxmlformats.org/markup-compatibility/2006">
              <mc:Choice xmlns:v="urn:schemas-microsoft-com:vml" Requires="v">
                <p:oleObj spid="_x0000_s694364" name="Egyenlet" r:id="rId3" imgW="3822480" imgH="444240" progId="Equation.3">
                  <p:embed/>
                </p:oleObj>
              </mc:Choice>
              <mc:Fallback>
                <p:oleObj name="Egyenlet" r:id="rId3" imgW="3822480" imgH="444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1206500"/>
                        <a:ext cx="70929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4276" name="Text Box 4"/>
          <p:cNvSpPr txBox="1">
            <a:spLocks noChangeArrowheads="1"/>
          </p:cNvSpPr>
          <p:nvPr/>
        </p:nvSpPr>
        <p:spPr bwMode="auto">
          <a:xfrm>
            <a:off x="2286000" y="4953000"/>
            <a:ext cx="609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a:solidFill>
                  <a:srgbClr val="FFFF00"/>
                </a:solidFill>
              </a:rPr>
              <a:t>D   – 	</a:t>
            </a:r>
            <a:r>
              <a:rPr lang="hu-HU" altLang="hu-HU" b="0" dirty="0" err="1" smtClean="0">
                <a:solidFill>
                  <a:srgbClr val="FFFF00"/>
                </a:solidFill>
              </a:rPr>
              <a:t>Molecular</a:t>
            </a:r>
            <a:r>
              <a:rPr lang="hu-HU" altLang="hu-HU" b="0" dirty="0" smtClean="0">
                <a:solidFill>
                  <a:srgbClr val="FFFF00"/>
                </a:solidFill>
              </a:rPr>
              <a:t> </a:t>
            </a:r>
            <a:r>
              <a:rPr lang="hu-HU" altLang="hu-HU" b="0" dirty="0" err="1" smtClean="0">
                <a:solidFill>
                  <a:srgbClr val="FFFF00"/>
                </a:solidFill>
              </a:rPr>
              <a:t>diffusion</a:t>
            </a:r>
            <a:r>
              <a:rPr lang="hu-HU" altLang="hu-HU" b="0" dirty="0" smtClean="0">
                <a:solidFill>
                  <a:srgbClr val="FFFF00"/>
                </a:solidFill>
              </a:rPr>
              <a:t> </a:t>
            </a:r>
            <a:r>
              <a:rPr lang="hu-HU" altLang="hu-HU" b="0" dirty="0" err="1" smtClean="0">
                <a:solidFill>
                  <a:srgbClr val="FFFF00"/>
                </a:solidFill>
              </a:rPr>
              <a:t>coefficient</a:t>
            </a:r>
            <a:endParaRPr lang="hu-HU" altLang="hu-HU" b="0" dirty="0">
              <a:solidFill>
                <a:srgbClr val="FFFF00"/>
              </a:solidFill>
            </a:endParaRPr>
          </a:p>
          <a:p>
            <a:pPr algn="l">
              <a:spcBef>
                <a:spcPct val="50000"/>
              </a:spcBef>
            </a:pPr>
            <a:r>
              <a:rPr lang="hu-HU" altLang="hu-HU" b="0" dirty="0">
                <a:solidFill>
                  <a:srgbClr val="FFFF00"/>
                </a:solidFill>
              </a:rPr>
              <a:t> </a:t>
            </a:r>
            <a:r>
              <a:rPr lang="hu-HU" altLang="hu-HU" b="0" dirty="0" smtClean="0">
                <a:solidFill>
                  <a:srgbClr val="FFFF00"/>
                </a:solidFill>
              </a:rPr>
              <a:t>           in </a:t>
            </a:r>
            <a:r>
              <a:rPr lang="hu-HU" altLang="hu-HU" b="0" dirty="0" err="1" smtClean="0">
                <a:solidFill>
                  <a:srgbClr val="FFFF00"/>
                </a:solidFill>
              </a:rPr>
              <a:t>water</a:t>
            </a:r>
            <a:r>
              <a:rPr lang="hu-HU" altLang="hu-HU" b="0" dirty="0" smtClean="0">
                <a:solidFill>
                  <a:srgbClr val="FFFF00"/>
                </a:solidFill>
              </a:rPr>
              <a:t>: </a:t>
            </a:r>
            <a:r>
              <a:rPr lang="hu-HU" altLang="hu-HU" b="0" dirty="0" err="1" smtClean="0">
                <a:solidFill>
                  <a:srgbClr val="FFFF00"/>
                </a:solidFill>
              </a:rPr>
              <a:t>about</a:t>
            </a:r>
            <a:r>
              <a:rPr lang="hu-HU" altLang="hu-HU" b="0" dirty="0" smtClean="0">
                <a:solidFill>
                  <a:srgbClr val="FFFF00"/>
                </a:solidFill>
              </a:rPr>
              <a:t> 10</a:t>
            </a:r>
            <a:r>
              <a:rPr lang="hu-HU" altLang="hu-HU" b="0" baseline="30000" dirty="0" smtClean="0">
                <a:solidFill>
                  <a:srgbClr val="FFFF00"/>
                </a:solidFill>
              </a:rPr>
              <a:t>-4</a:t>
            </a:r>
            <a:r>
              <a:rPr lang="hu-HU" altLang="hu-HU" b="0" dirty="0" smtClean="0">
                <a:solidFill>
                  <a:srgbClr val="FFFF00"/>
                </a:solidFill>
              </a:rPr>
              <a:t> </a:t>
            </a:r>
            <a:r>
              <a:rPr lang="hu-HU" altLang="hu-HU" b="0" dirty="0">
                <a:solidFill>
                  <a:srgbClr val="FFFF00"/>
                </a:solidFill>
              </a:rPr>
              <a:t>m</a:t>
            </a:r>
            <a:r>
              <a:rPr lang="hu-HU" altLang="hu-HU" b="0" baseline="30000" dirty="0">
                <a:solidFill>
                  <a:srgbClr val="FFFF00"/>
                </a:solidFill>
              </a:rPr>
              <a:t>2</a:t>
            </a:r>
            <a:r>
              <a:rPr lang="hu-HU" altLang="hu-HU" b="0" dirty="0">
                <a:solidFill>
                  <a:srgbClr val="FFFF00"/>
                </a:solidFill>
              </a:rPr>
              <a:t>/s</a:t>
            </a:r>
            <a:endParaRPr lang="en-US" altLang="hu-HU" b="0" dirty="0">
              <a:solidFill>
                <a:srgbClr val="FFFF00"/>
              </a:solidFill>
            </a:endParaRPr>
          </a:p>
        </p:txBody>
      </p:sp>
      <p:sp>
        <p:nvSpPr>
          <p:cNvPr id="694277" name="Text Box 5"/>
          <p:cNvSpPr txBox="1">
            <a:spLocks noChangeArrowheads="1"/>
          </p:cNvSpPr>
          <p:nvPr/>
        </p:nvSpPr>
        <p:spPr bwMode="auto">
          <a:xfrm>
            <a:off x="457200" y="23622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a:solidFill>
                  <a:srgbClr val="FFFF00"/>
                </a:solidFill>
              </a:rPr>
              <a:t>A</a:t>
            </a:r>
            <a:r>
              <a:rPr lang="hu-HU" altLang="hu-HU" b="0" dirty="0" err="1" smtClean="0">
                <a:solidFill>
                  <a:srgbClr val="FFFF00"/>
                </a:solidFill>
              </a:rPr>
              <a:t>dvection</a:t>
            </a:r>
            <a:r>
              <a:rPr lang="hu-HU" altLang="hu-HU" b="0" dirty="0" smtClean="0">
                <a:solidFill>
                  <a:srgbClr val="FFFF00"/>
                </a:solidFill>
              </a:rPr>
              <a:t>: </a:t>
            </a:r>
            <a:r>
              <a:rPr lang="hu-HU" altLang="hu-HU" b="0" dirty="0">
                <a:solidFill>
                  <a:srgbClr val="FFFF00"/>
                </a:solidFill>
              </a:rPr>
              <a:t>	</a:t>
            </a:r>
            <a:r>
              <a:rPr lang="en-US" altLang="hu-HU" b="0" dirty="0">
                <a:solidFill>
                  <a:srgbClr val="FFFF00"/>
                </a:solidFill>
              </a:rPr>
              <a:t> depending on the flow rate, particles with different concentration values move to varying degrees relative to each </a:t>
            </a:r>
            <a:r>
              <a:rPr lang="en-US" altLang="hu-HU" b="0" dirty="0" smtClean="0">
                <a:solidFill>
                  <a:srgbClr val="FFFF00"/>
                </a:solidFill>
              </a:rPr>
              <a:t>other</a:t>
            </a:r>
            <a:r>
              <a:rPr lang="hu-HU" altLang="hu-HU" b="0" dirty="0" smtClean="0">
                <a:solidFill>
                  <a:srgbClr val="FFFF00"/>
                </a:solidFill>
              </a:rPr>
              <a:t>.</a:t>
            </a:r>
            <a:endParaRPr lang="hu-HU" altLang="hu-HU" b="0" dirty="0">
              <a:solidFill>
                <a:srgbClr val="FFFF00"/>
              </a:solidFill>
            </a:endParaRPr>
          </a:p>
          <a:p>
            <a:pPr algn="l">
              <a:spcBef>
                <a:spcPct val="50000"/>
              </a:spcBef>
            </a:pPr>
            <a:r>
              <a:rPr lang="hu-HU" altLang="hu-HU" b="0" dirty="0" err="1" smtClean="0">
                <a:solidFill>
                  <a:srgbClr val="FFFF00"/>
                </a:solidFill>
              </a:rPr>
              <a:t>Diffusion</a:t>
            </a:r>
            <a:r>
              <a:rPr lang="hu-HU" altLang="hu-HU" b="0" dirty="0" smtClean="0">
                <a:solidFill>
                  <a:srgbClr val="FFFF00"/>
                </a:solidFill>
              </a:rPr>
              <a:t>: </a:t>
            </a:r>
            <a:r>
              <a:rPr lang="hu-HU" altLang="hu-HU" b="0" dirty="0">
                <a:solidFill>
                  <a:srgbClr val="FFFF00"/>
                </a:solidFill>
              </a:rPr>
              <a:t>	</a:t>
            </a:r>
            <a:r>
              <a:rPr lang="en-US" altLang="hu-HU" b="0" dirty="0">
                <a:solidFill>
                  <a:srgbClr val="FFFF00"/>
                </a:solidFill>
              </a:rPr>
              <a:t> mixing of adjacent water particles with each other, concentration leads to equalization</a:t>
            </a:r>
          </a:p>
        </p:txBody>
      </p:sp>
      <p:sp>
        <p:nvSpPr>
          <p:cNvPr id="694278" name="AutoShape 6"/>
          <p:cNvSpPr>
            <a:spLocks/>
          </p:cNvSpPr>
          <p:nvPr/>
        </p:nvSpPr>
        <p:spPr bwMode="auto">
          <a:xfrm rot="-5400000">
            <a:off x="2444750" y="806450"/>
            <a:ext cx="266700" cy="2755900"/>
          </a:xfrm>
          <a:prstGeom prst="leftBrace">
            <a:avLst>
              <a:gd name="adj1" fmla="val 8611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4279" name="AutoShape 7"/>
          <p:cNvSpPr>
            <a:spLocks/>
          </p:cNvSpPr>
          <p:nvPr/>
        </p:nvSpPr>
        <p:spPr bwMode="auto">
          <a:xfrm rot="-5400000">
            <a:off x="5556250" y="831850"/>
            <a:ext cx="266700" cy="2755900"/>
          </a:xfrm>
          <a:prstGeom prst="leftBrace">
            <a:avLst>
              <a:gd name="adj1" fmla="val 8611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94275"/>
                                        </p:tgtEl>
                                        <p:attrNameLst>
                                          <p:attrName>style.visibility</p:attrName>
                                        </p:attrNameLst>
                                      </p:cBhvr>
                                      <p:to>
                                        <p:strVal val="visible"/>
                                      </p:to>
                                    </p:set>
                                    <p:animEffect transition="in" filter="checkerboard(across)">
                                      <p:cBhvr>
                                        <p:cTn id="7" dur="500"/>
                                        <p:tgtEl>
                                          <p:spTgt spid="694275"/>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94277">
                                            <p:txEl>
                                              <p:pRg st="0" end="0"/>
                                            </p:txEl>
                                          </p:spTgt>
                                        </p:tgtEl>
                                        <p:attrNameLst>
                                          <p:attrName>style.visibility</p:attrName>
                                        </p:attrNameLst>
                                      </p:cBhvr>
                                      <p:to>
                                        <p:strVal val="visible"/>
                                      </p:to>
                                    </p:set>
                                    <p:animEffect transition="in" filter="slide(fromBottom)">
                                      <p:cBhvr>
                                        <p:cTn id="11" dur="500"/>
                                        <p:tgtEl>
                                          <p:spTgt spid="694277">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94277">
                                            <p:txEl>
                                              <p:pRg st="1" end="1"/>
                                            </p:txEl>
                                          </p:spTgt>
                                        </p:tgtEl>
                                        <p:attrNameLst>
                                          <p:attrName>style.visibility</p:attrName>
                                        </p:attrNameLst>
                                      </p:cBhvr>
                                      <p:to>
                                        <p:strVal val="visible"/>
                                      </p:to>
                                    </p:set>
                                    <p:animEffect transition="in" filter="slide(fromBottom)">
                                      <p:cBhvr>
                                        <p:cTn id="15" dur="500"/>
                                        <p:tgtEl>
                                          <p:spTgt spid="694277">
                                            <p:txEl>
                                              <p:pRg st="1" end="1"/>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94276">
                                            <p:txEl>
                                              <p:pRg st="0" end="0"/>
                                            </p:txEl>
                                          </p:spTgt>
                                        </p:tgtEl>
                                        <p:attrNameLst>
                                          <p:attrName>style.visibility</p:attrName>
                                        </p:attrNameLst>
                                      </p:cBhvr>
                                      <p:to>
                                        <p:strVal val="visible"/>
                                      </p:to>
                                    </p:set>
                                    <p:animEffect transition="in" filter="slide(fromBottom)">
                                      <p:cBhvr>
                                        <p:cTn id="19" dur="500"/>
                                        <p:tgtEl>
                                          <p:spTgt spid="694276">
                                            <p:txEl>
                                              <p:pRg st="0" end="0"/>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94276">
                                            <p:txEl>
                                              <p:pRg st="1" end="1"/>
                                            </p:txEl>
                                          </p:spTgt>
                                        </p:tgtEl>
                                        <p:attrNameLst>
                                          <p:attrName>style.visibility</p:attrName>
                                        </p:attrNameLst>
                                      </p:cBhvr>
                                      <p:to>
                                        <p:strVal val="visible"/>
                                      </p:to>
                                    </p:set>
                                    <p:animEffect transition="in" filter="slide(fromBottom)">
                                      <p:cBhvr>
                                        <p:cTn id="23" dur="500"/>
                                        <p:tgtEl>
                                          <p:spTgt spid="694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6" grpId="0" build="p" autoUpdateAnimBg="0" advAuto="0"/>
      <p:bldP spid="69427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bwMode="auto">
          <a:xfrm>
            <a:off x="0" y="0"/>
            <a:ext cx="9144000" cy="6858000"/>
          </a:xfrm>
          <a:prstGeom prst="rect">
            <a:avLst/>
          </a:prstGeom>
          <a:blipFill>
            <a:blip r:embed="rId2"/>
            <a:tile tx="0" ty="0" sx="100000" sy="100000" flip="none" algn="tl"/>
          </a:blip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smtClean="0">
              <a:ln>
                <a:noFill/>
              </a:ln>
              <a:solidFill>
                <a:srgbClr val="FF6600"/>
              </a:solidFill>
              <a:effectLst/>
              <a:latin typeface="Times New Roman" panose="02020603050405020304" pitchFamily="18" charset="0"/>
            </a:endParaRPr>
          </a:p>
        </p:txBody>
      </p:sp>
      <p:sp>
        <p:nvSpPr>
          <p:cNvPr id="2" name="Téglalap 1"/>
          <p:cNvSpPr/>
          <p:nvPr/>
        </p:nvSpPr>
        <p:spPr>
          <a:xfrm>
            <a:off x="785090" y="1850579"/>
            <a:ext cx="7398327" cy="2554545"/>
          </a:xfrm>
          <a:prstGeom prst="rect">
            <a:avLst/>
          </a:prstGeom>
        </p:spPr>
        <p:txBody>
          <a:bodyPr wrap="square">
            <a:spAutoFit/>
          </a:bodyPr>
          <a:lstStyle/>
          <a:p>
            <a:pPr algn="just"/>
            <a:r>
              <a:rPr lang="en-US" sz="2000" b="0" dirty="0">
                <a:solidFill>
                  <a:schemeClr val="tx1"/>
                </a:solidFill>
                <a:latin typeface="Segoe UI" panose="020B0502040204020203" pitchFamily="34" charset="0"/>
              </a:rPr>
              <a:t>All fluid flow is classified into one of two broad categories or regimes. These two flow regimes are laminar flow and turbulent flow. The flow regime, whether laminar or turbulent, is important in the design and operation of any fluid system. The amount of fluid </a:t>
            </a:r>
            <a:r>
              <a:rPr lang="hu-HU" sz="2000" b="0" dirty="0" err="1" smtClean="0">
                <a:solidFill>
                  <a:schemeClr val="tx1"/>
                </a:solidFill>
                <a:latin typeface="Segoe UI" panose="020B0502040204020203" pitchFamily="34" charset="0"/>
              </a:rPr>
              <a:t>friction</a:t>
            </a:r>
            <a:r>
              <a:rPr lang="en-US" sz="2000" b="0" dirty="0" smtClean="0">
                <a:solidFill>
                  <a:schemeClr val="tx1"/>
                </a:solidFill>
                <a:latin typeface="Segoe UI" panose="020B0502040204020203" pitchFamily="34" charset="0"/>
              </a:rPr>
              <a:t>, </a:t>
            </a:r>
            <a:r>
              <a:rPr lang="en-US" sz="2000" b="0" dirty="0">
                <a:solidFill>
                  <a:schemeClr val="tx1"/>
                </a:solidFill>
                <a:latin typeface="Segoe UI" panose="020B0502040204020203" pitchFamily="34" charset="0"/>
              </a:rPr>
              <a:t>which determines the amount of </a:t>
            </a:r>
            <a:r>
              <a:rPr lang="en-US" sz="2000" b="0" dirty="0" smtClean="0">
                <a:solidFill>
                  <a:schemeClr val="tx1"/>
                </a:solidFill>
                <a:latin typeface="Segoe UI" panose="020B0502040204020203" pitchFamily="34" charset="0"/>
              </a:rPr>
              <a:t>e</a:t>
            </a:r>
            <a:r>
              <a:rPr lang="hu-HU" sz="2000" b="0" dirty="0" err="1" smtClean="0">
                <a:solidFill>
                  <a:schemeClr val="tx1"/>
                </a:solidFill>
                <a:latin typeface="Segoe UI" panose="020B0502040204020203" pitchFamily="34" charset="0"/>
              </a:rPr>
              <a:t>energy</a:t>
            </a:r>
            <a:r>
              <a:rPr lang="hu-HU" sz="2000" b="0" dirty="0" smtClean="0">
                <a:solidFill>
                  <a:schemeClr val="tx1"/>
                </a:solidFill>
                <a:latin typeface="Segoe UI" panose="020B0502040204020203" pitchFamily="34" charset="0"/>
              </a:rPr>
              <a:t> </a:t>
            </a:r>
            <a:r>
              <a:rPr lang="en-US" sz="2000" b="0" dirty="0" smtClean="0">
                <a:solidFill>
                  <a:schemeClr val="tx1"/>
                </a:solidFill>
                <a:latin typeface="Segoe UI" panose="020B0502040204020203" pitchFamily="34" charset="0"/>
              </a:rPr>
              <a:t>required </a:t>
            </a:r>
            <a:r>
              <a:rPr lang="en-US" sz="2000" b="0" dirty="0">
                <a:solidFill>
                  <a:schemeClr val="tx1"/>
                </a:solidFill>
                <a:latin typeface="Segoe UI" panose="020B0502040204020203" pitchFamily="34" charset="0"/>
              </a:rPr>
              <a:t>to maintain the desired flow, depends upon the mode of flow. This is also an important consideration in certain applications that involve </a:t>
            </a:r>
            <a:r>
              <a:rPr lang="hu-HU" sz="2000" b="0" dirty="0" err="1" smtClean="0">
                <a:solidFill>
                  <a:schemeClr val="tx1"/>
                </a:solidFill>
                <a:latin typeface="Segoe UI" panose="020B0502040204020203" pitchFamily="34" charset="0"/>
              </a:rPr>
              <a:t>pollutant</a:t>
            </a:r>
            <a:r>
              <a:rPr lang="en-US" sz="2000" b="0" dirty="0" smtClean="0">
                <a:solidFill>
                  <a:schemeClr val="tx1"/>
                </a:solidFill>
                <a:latin typeface="Segoe UI" panose="020B0502040204020203" pitchFamily="34" charset="0"/>
              </a:rPr>
              <a:t> </a:t>
            </a:r>
            <a:r>
              <a:rPr lang="en-US" sz="2000" b="0" dirty="0" err="1" smtClean="0">
                <a:solidFill>
                  <a:schemeClr val="tx1"/>
                </a:solidFill>
                <a:latin typeface="Segoe UI" panose="020B0502040204020203" pitchFamily="34" charset="0"/>
              </a:rPr>
              <a:t>tra</a:t>
            </a:r>
            <a:r>
              <a:rPr lang="hu-HU" sz="2000" b="0" dirty="0" err="1" smtClean="0">
                <a:solidFill>
                  <a:schemeClr val="tx1"/>
                </a:solidFill>
                <a:latin typeface="Segoe UI" panose="020B0502040204020203" pitchFamily="34" charset="0"/>
              </a:rPr>
              <a:t>nsport</a:t>
            </a:r>
            <a:r>
              <a:rPr lang="en-US" sz="2000" b="0" dirty="0">
                <a:solidFill>
                  <a:schemeClr val="tx1"/>
                </a:solidFill>
                <a:latin typeface="Segoe UI" panose="020B0502040204020203" pitchFamily="34" charset="0"/>
              </a:rPr>
              <a:t> to the </a:t>
            </a:r>
            <a:r>
              <a:rPr lang="hu-HU" sz="2000" b="0" dirty="0" smtClean="0">
                <a:solidFill>
                  <a:schemeClr val="tx1"/>
                </a:solidFill>
                <a:latin typeface="Segoe UI" panose="020B0502040204020203" pitchFamily="34" charset="0"/>
              </a:rPr>
              <a:t>fluid</a:t>
            </a:r>
            <a:endParaRPr lang="hu-HU" sz="2000" dirty="0">
              <a:solidFill>
                <a:schemeClr val="tx1"/>
              </a:solidFill>
            </a:endParaRPr>
          </a:p>
        </p:txBody>
      </p:sp>
      <p:sp>
        <p:nvSpPr>
          <p:cNvPr id="4" name="Téglalap 3"/>
          <p:cNvSpPr/>
          <p:nvPr/>
        </p:nvSpPr>
        <p:spPr>
          <a:xfrm>
            <a:off x="2249340" y="879840"/>
            <a:ext cx="4035720" cy="461665"/>
          </a:xfrm>
          <a:prstGeom prst="rect">
            <a:avLst/>
          </a:prstGeom>
        </p:spPr>
        <p:txBody>
          <a:bodyPr wrap="none">
            <a:spAutoFit/>
          </a:bodyPr>
          <a:lstStyle/>
          <a:p>
            <a:pPr algn="l"/>
            <a:r>
              <a:rPr lang="hu-HU" dirty="0" err="1">
                <a:solidFill>
                  <a:srgbClr val="365F91"/>
                </a:solidFill>
              </a:rPr>
              <a:t>Laminar</a:t>
            </a:r>
            <a:r>
              <a:rPr lang="hu-HU" dirty="0">
                <a:solidFill>
                  <a:srgbClr val="365F91"/>
                </a:solidFill>
              </a:rPr>
              <a:t> and </a:t>
            </a:r>
            <a:r>
              <a:rPr lang="hu-HU" dirty="0" err="1">
                <a:solidFill>
                  <a:srgbClr val="365F91"/>
                </a:solidFill>
              </a:rPr>
              <a:t>Turbulent</a:t>
            </a:r>
            <a:r>
              <a:rPr lang="hu-HU" dirty="0">
                <a:solidFill>
                  <a:srgbClr val="365F91"/>
                </a:solidFill>
              </a:rPr>
              <a:t> Flow</a:t>
            </a:r>
          </a:p>
        </p:txBody>
      </p:sp>
    </p:spTree>
    <p:extLst>
      <p:ext uri="{BB962C8B-B14F-4D97-AF65-F5344CB8AC3E}">
        <p14:creationId xmlns:p14="http://schemas.microsoft.com/office/powerpoint/2010/main" val="369762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églalap 17"/>
          <p:cNvSpPr/>
          <p:nvPr/>
        </p:nvSpPr>
        <p:spPr bwMode="auto">
          <a:xfrm>
            <a:off x="-1" y="0"/>
            <a:ext cx="9144001" cy="6858000"/>
          </a:xfrm>
          <a:prstGeom prst="rect">
            <a:avLst/>
          </a:prstGeom>
          <a:blipFill>
            <a:blip r:embed="rId3"/>
            <a:tile tx="0" ty="0" sx="100000" sy="100000" flip="none" algn="tl"/>
          </a:blip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1" i="0" u="none" strike="noStrike" cap="none" normalizeH="0" baseline="0" dirty="0" smtClean="0">
              <a:ln>
                <a:noFill/>
              </a:ln>
              <a:solidFill>
                <a:srgbClr val="FF6600"/>
              </a:solidFill>
              <a:effectLst/>
              <a:latin typeface="Times New Roman" panose="02020603050405020304" pitchFamily="18" charset="0"/>
            </a:endParaRPr>
          </a:p>
        </p:txBody>
      </p:sp>
      <p:sp>
        <p:nvSpPr>
          <p:cNvPr id="17" name="Téglalap 16"/>
          <p:cNvSpPr/>
          <p:nvPr/>
        </p:nvSpPr>
        <p:spPr bwMode="auto">
          <a:xfrm>
            <a:off x="785778" y="5797369"/>
            <a:ext cx="8264122" cy="461665"/>
          </a:xfrm>
          <a:prstGeom prst="rect">
            <a:avLst/>
          </a:prstGeom>
          <a:blipFill>
            <a:blip r:embed="rId3"/>
            <a:tile tx="0" ty="0" sx="100000" sy="100000" flip="none" algn="tl"/>
          </a:blipFill>
          <a:ln>
            <a:noFill/>
          </a:ln>
          <a:effectLst/>
          <a:extLst/>
        </p:spPr>
        <p:txBody>
          <a:bodyPr vert="horz" wrap="none" lIns="91440" tIns="45720" rIns="91440" bIns="45720" numCol="1" rtlCol="0" anchor="ctr" anchorCtr="0" compatLnSpc="1">
            <a:prstTxWarp prst="textNoShape">
              <a:avLst/>
            </a:prstTxWarp>
            <a:spAutoFit/>
          </a:bodyPr>
          <a:lstStyle/>
          <a:p>
            <a:r>
              <a:rPr lang="hu-HU" sz="1800" dirty="0">
                <a:solidFill>
                  <a:schemeClr val="tx1"/>
                </a:solidFill>
              </a:rPr>
              <a:t>The Reynolds </a:t>
            </a:r>
            <a:r>
              <a:rPr lang="hu-HU" sz="1800" dirty="0" err="1">
                <a:solidFill>
                  <a:schemeClr val="tx1"/>
                </a:solidFill>
              </a:rPr>
              <a:t>number</a:t>
            </a:r>
            <a:r>
              <a:rPr lang="hu-HU" sz="1800" dirty="0">
                <a:solidFill>
                  <a:schemeClr val="tx1"/>
                </a:solidFill>
              </a:rPr>
              <a:t> is </a:t>
            </a:r>
            <a:r>
              <a:rPr lang="hu-HU" sz="1800" dirty="0" err="1">
                <a:solidFill>
                  <a:schemeClr val="tx1"/>
                </a:solidFill>
              </a:rPr>
              <a:t>the</a:t>
            </a:r>
            <a:r>
              <a:rPr lang="hu-HU" sz="1800" dirty="0">
                <a:solidFill>
                  <a:schemeClr val="tx1"/>
                </a:solidFill>
              </a:rPr>
              <a:t> ratio of </a:t>
            </a:r>
            <a:r>
              <a:rPr lang="hu-HU" sz="1800" dirty="0" err="1">
                <a:solidFill>
                  <a:schemeClr val="tx1"/>
                </a:solidFill>
              </a:rPr>
              <a:t>inertial</a:t>
            </a:r>
            <a:r>
              <a:rPr lang="hu-HU" sz="1800" dirty="0">
                <a:solidFill>
                  <a:schemeClr val="tx1"/>
                </a:solidFill>
              </a:rPr>
              <a:t> </a:t>
            </a:r>
            <a:r>
              <a:rPr lang="hu-HU" sz="1800" dirty="0" err="1">
                <a:solidFill>
                  <a:schemeClr val="tx1"/>
                </a:solidFill>
              </a:rPr>
              <a:t>forces</a:t>
            </a:r>
            <a:r>
              <a:rPr lang="hu-HU" sz="1800" dirty="0">
                <a:solidFill>
                  <a:schemeClr val="tx1"/>
                </a:solidFill>
              </a:rPr>
              <a:t> </a:t>
            </a:r>
            <a:r>
              <a:rPr lang="hu-HU" sz="1800" dirty="0" err="1">
                <a:solidFill>
                  <a:schemeClr val="tx1"/>
                </a:solidFill>
              </a:rPr>
              <a:t>to</a:t>
            </a:r>
            <a:r>
              <a:rPr lang="hu-HU" sz="1800" dirty="0">
                <a:solidFill>
                  <a:schemeClr val="tx1"/>
                </a:solidFill>
              </a:rPr>
              <a:t> </a:t>
            </a:r>
            <a:r>
              <a:rPr lang="hu-HU" sz="1800" dirty="0" err="1">
                <a:solidFill>
                  <a:schemeClr val="tx1"/>
                </a:solidFill>
              </a:rPr>
              <a:t>viscous</a:t>
            </a:r>
            <a:r>
              <a:rPr lang="hu-HU" sz="1800" dirty="0">
                <a:solidFill>
                  <a:schemeClr val="tx1"/>
                </a:solidFill>
              </a:rPr>
              <a:t> </a:t>
            </a:r>
            <a:r>
              <a:rPr lang="hu-HU" sz="1800" dirty="0" err="1">
                <a:solidFill>
                  <a:schemeClr val="tx1"/>
                </a:solidFill>
              </a:rPr>
              <a:t>forces</a:t>
            </a:r>
            <a:r>
              <a:rPr lang="hu-HU" sz="1800" dirty="0">
                <a:solidFill>
                  <a:schemeClr val="tx1"/>
                </a:solidFill>
              </a:rPr>
              <a:t> </a:t>
            </a:r>
            <a:r>
              <a:rPr lang="hu-HU" sz="1800" dirty="0" err="1">
                <a:solidFill>
                  <a:schemeClr val="tx1"/>
                </a:solidFill>
              </a:rPr>
              <a:t>within</a:t>
            </a:r>
            <a:r>
              <a:rPr lang="hu-HU" sz="1800" dirty="0">
                <a:solidFill>
                  <a:schemeClr val="tx1"/>
                </a:solidFill>
              </a:rPr>
              <a:t> a fluid</a:t>
            </a:r>
            <a:r>
              <a:rPr lang="hu-HU" dirty="0"/>
              <a:t> </a:t>
            </a:r>
          </a:p>
        </p:txBody>
      </p:sp>
      <p:sp>
        <p:nvSpPr>
          <p:cNvPr id="7" name="Téglalap 6"/>
          <p:cNvSpPr/>
          <p:nvPr/>
        </p:nvSpPr>
        <p:spPr>
          <a:xfrm>
            <a:off x="996575" y="1751697"/>
            <a:ext cx="5814291" cy="2126223"/>
          </a:xfrm>
          <a:prstGeom prst="rect">
            <a:avLst/>
          </a:prstGeom>
        </p:spPr>
        <p:txBody>
          <a:bodyPr wrap="square">
            <a:spAutoFit/>
          </a:bodyPr>
          <a:lstStyle/>
          <a:p>
            <a:pPr>
              <a:lnSpc>
                <a:spcPct val="107000"/>
              </a:lnSpc>
              <a:spcAft>
                <a:spcPts val="800"/>
              </a:spcAft>
            </a:pPr>
            <a:r>
              <a:rPr lang="hu-HU" sz="2000" dirty="0" err="1"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Turbulent</a:t>
            </a:r>
            <a:r>
              <a:rPr lang="hu-HU" sz="2000" dirty="0"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2000" dirty="0" err="1"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or</a:t>
            </a:r>
            <a:r>
              <a:rPr lang="hu-HU" sz="2000" dirty="0"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2000" dirty="0" err="1"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laminar</a:t>
            </a:r>
            <a:r>
              <a:rPr lang="hu-HU" sz="2000" dirty="0"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 flow?</a:t>
            </a:r>
          </a:p>
          <a:p>
            <a:pPr>
              <a:lnSpc>
                <a:spcPct val="107000"/>
              </a:lnSpc>
              <a:spcAft>
                <a:spcPts val="800"/>
              </a:spcAft>
            </a:pPr>
            <a:r>
              <a:rPr lang="hu-HU" sz="1400" dirty="0" smtClean="0">
                <a:solidFill>
                  <a:srgbClr val="111111"/>
                </a:solidFill>
                <a:latin typeface="Helvetica" panose="020B0604020202020204" pitchFamily="34" charset="0"/>
                <a:ea typeface="Calibri" panose="020F0502020204030204" pitchFamily="34" charset="0"/>
                <a:cs typeface="Times New Roman" panose="02020603050405020304" pitchFamily="18" charset="0"/>
              </a:rPr>
              <a:t>The </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Reynolds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number</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(Re)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helps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predict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flow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patterns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in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different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fluid flow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situations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At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low</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Reynolds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numbers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flows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tend</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to</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be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dominated</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by</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laminar</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sheet-like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flow,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while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at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high</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Reynolds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numbers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flows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tend</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to</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be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turbulent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The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turbulence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results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from</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differences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in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fluid's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speed</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and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direction</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which</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may</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sometimes</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intersect</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or</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even</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move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counter</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to</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overall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direction</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of </a:t>
            </a:r>
            <a:r>
              <a:rPr lang="hu-HU" sz="1400" dirty="0" err="1">
                <a:solidFill>
                  <a:srgbClr val="111111"/>
                </a:solidFill>
                <a:latin typeface="Helvetica" panose="020B0604020202020204" pitchFamily="34" charset="0"/>
                <a:ea typeface="Calibri" panose="020F0502020204030204" pitchFamily="34" charset="0"/>
                <a:cs typeface="Times New Roman" panose="02020603050405020304" pitchFamily="18" charset="0"/>
              </a:rPr>
              <a:t>the</a:t>
            </a:r>
            <a:r>
              <a:rPr lang="hu-HU" sz="140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flow</a:t>
            </a:r>
            <a:endParaRPr lang="hu-H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1514763" y="26046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9" name="Objektum 8"/>
          <p:cNvGraphicFramePr>
            <a:graphicFrameLocks noChangeAspect="1"/>
          </p:cNvGraphicFramePr>
          <p:nvPr>
            <p:extLst>
              <p:ext uri="{D42A27DB-BD31-4B8C-83A1-F6EECF244321}">
                <p14:modId xmlns:p14="http://schemas.microsoft.com/office/powerpoint/2010/main" val="1519818579"/>
              </p:ext>
            </p:extLst>
          </p:nvPr>
        </p:nvGraphicFramePr>
        <p:xfrm>
          <a:off x="1467629" y="3739724"/>
          <a:ext cx="942035" cy="563418"/>
        </p:xfrm>
        <a:graphic>
          <a:graphicData uri="http://schemas.openxmlformats.org/presentationml/2006/ole">
            <mc:AlternateContent xmlns:mc="http://schemas.openxmlformats.org/markup-compatibility/2006">
              <mc:Choice xmlns:v="urn:schemas-microsoft-com:vml" Requires="v">
                <p:oleObj spid="_x0000_s861229" name="Equation" r:id="rId4" imgW="660113" imgH="393529" progId="Equation.3">
                  <p:embed/>
                </p:oleObj>
              </mc:Choice>
              <mc:Fallback>
                <p:oleObj name="Equation" r:id="rId4" imgW="660113"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629" y="3739724"/>
                        <a:ext cx="942035" cy="563418"/>
                      </a:xfrm>
                      <a:prstGeom prst="rect">
                        <a:avLst/>
                      </a:prstGeom>
                      <a:noFill/>
                    </p:spPr>
                  </p:pic>
                </p:oleObj>
              </mc:Fallback>
            </mc:AlternateContent>
          </a:graphicData>
        </a:graphic>
      </p:graphicFrame>
      <p:sp>
        <p:nvSpPr>
          <p:cNvPr id="10" name="Téglalap 9"/>
          <p:cNvSpPr/>
          <p:nvPr/>
        </p:nvSpPr>
        <p:spPr>
          <a:xfrm>
            <a:off x="1361412" y="4459362"/>
            <a:ext cx="4572000" cy="787652"/>
          </a:xfrm>
          <a:prstGeom prst="rect">
            <a:avLst/>
          </a:prstGeom>
        </p:spPr>
        <p:txBody>
          <a:bodyPr>
            <a:spAutoFit/>
          </a:bodyPr>
          <a:lstStyle/>
          <a:p>
            <a:pPr algn="l">
              <a:lnSpc>
                <a:spcPct val="107000"/>
              </a:lnSpc>
              <a:spcAft>
                <a:spcPts val="800"/>
              </a:spcAft>
            </a:pPr>
            <a:r>
              <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v…</a:t>
            </a:r>
            <a:r>
              <a:rPr lang="hu-H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velocity</a:t>
            </a:r>
            <a:endPar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hu-H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turbulenth</a:t>
            </a:r>
            <a:r>
              <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length</a:t>
            </a:r>
            <a:endPar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2"/>
          <p:cNvSpPr>
            <a:spLocks noChangeArrowheads="1"/>
          </p:cNvSpPr>
          <p:nvPr/>
        </p:nvSpPr>
        <p:spPr bwMode="auto">
          <a:xfrm>
            <a:off x="1408546" y="4098883"/>
            <a:ext cx="182632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15" name="Objektum 14"/>
          <p:cNvGraphicFramePr>
            <a:graphicFrameLocks noChangeAspect="1"/>
          </p:cNvGraphicFramePr>
          <p:nvPr>
            <p:extLst>
              <p:ext uri="{D42A27DB-BD31-4B8C-83A1-F6EECF244321}">
                <p14:modId xmlns:p14="http://schemas.microsoft.com/office/powerpoint/2010/main" val="1863473487"/>
              </p:ext>
            </p:extLst>
          </p:nvPr>
        </p:nvGraphicFramePr>
        <p:xfrm>
          <a:off x="1361412" y="5256811"/>
          <a:ext cx="259998" cy="303434"/>
        </p:xfrm>
        <a:graphic>
          <a:graphicData uri="http://schemas.openxmlformats.org/presentationml/2006/ole">
            <mc:AlternateContent xmlns:mc="http://schemas.openxmlformats.org/markup-compatibility/2006">
              <mc:Choice xmlns:v="urn:schemas-microsoft-com:vml" Requires="v">
                <p:oleObj spid="_x0000_s861230" name="Equation" r:id="rId6" imgW="126835" imgH="139518" progId="Equation.3">
                  <p:embed/>
                </p:oleObj>
              </mc:Choice>
              <mc:Fallback>
                <p:oleObj name="Equation" r:id="rId6" imgW="126835" imgH="139518"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412" y="5256811"/>
                        <a:ext cx="259998" cy="303434"/>
                      </a:xfrm>
                      <a:prstGeom prst="rect">
                        <a:avLst/>
                      </a:prstGeom>
                      <a:noFill/>
                    </p:spPr>
                  </p:pic>
                </p:oleObj>
              </mc:Fallback>
            </mc:AlternateContent>
          </a:graphicData>
        </a:graphic>
      </p:graphicFrame>
      <p:sp>
        <p:nvSpPr>
          <p:cNvPr id="16" name="Téglalap 15"/>
          <p:cNvSpPr/>
          <p:nvPr/>
        </p:nvSpPr>
        <p:spPr>
          <a:xfrm>
            <a:off x="1497528" y="5215458"/>
            <a:ext cx="2149884" cy="375552"/>
          </a:xfrm>
          <a:prstGeom prst="rect">
            <a:avLst/>
          </a:prstGeom>
        </p:spPr>
        <p:txBody>
          <a:bodyPr wrap="none">
            <a:spAutoFit/>
          </a:bodyPr>
          <a:lstStyle/>
          <a:p>
            <a:pPr>
              <a:lnSpc>
                <a:spcPct val="107000"/>
              </a:lnSpc>
              <a:spcAft>
                <a:spcPts val="800"/>
              </a:spcAft>
            </a:pPr>
            <a:r>
              <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hu-H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kinematic</a:t>
            </a:r>
            <a:r>
              <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viscosity</a:t>
            </a:r>
            <a:endParaRPr lang="hu-HU"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75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533400" y="0"/>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altLang="hu-HU" dirty="0" smtClean="0">
                <a:solidFill>
                  <a:srgbClr val="FFFF00"/>
                </a:solidFill>
              </a:rPr>
              <a:t>Flows</a:t>
            </a:r>
            <a:endParaRPr lang="en-GB" altLang="hu-HU" dirty="0">
              <a:solidFill>
                <a:srgbClr val="FFFF00"/>
              </a:solidFill>
            </a:endParaRPr>
          </a:p>
        </p:txBody>
      </p:sp>
      <p:sp>
        <p:nvSpPr>
          <p:cNvPr id="695299" name="Text Box 3"/>
          <p:cNvSpPr txBox="1">
            <a:spLocks noChangeArrowheads="1"/>
          </p:cNvSpPr>
          <p:nvPr/>
        </p:nvSpPr>
        <p:spPr bwMode="auto">
          <a:xfrm>
            <a:off x="990600" y="457200"/>
            <a:ext cx="4086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GB" altLang="hu-HU" dirty="0">
                <a:solidFill>
                  <a:srgbClr val="FFFF00"/>
                </a:solidFill>
              </a:rPr>
              <a:t> </a:t>
            </a:r>
            <a:r>
              <a:rPr lang="en-GB" altLang="hu-HU" sz="2000" dirty="0" smtClean="0">
                <a:solidFill>
                  <a:srgbClr val="FFFF00"/>
                </a:solidFill>
              </a:rPr>
              <a:t>L</a:t>
            </a:r>
            <a:r>
              <a:rPr lang="hu-HU" altLang="hu-HU" sz="2000" dirty="0" err="1" smtClean="0">
                <a:solidFill>
                  <a:srgbClr val="FFFF00"/>
                </a:solidFill>
              </a:rPr>
              <a:t>amiar</a:t>
            </a:r>
            <a:r>
              <a:rPr lang="hu-HU" altLang="hu-HU" sz="2000" dirty="0" smtClean="0">
                <a:solidFill>
                  <a:srgbClr val="FFFF00"/>
                </a:solidFill>
              </a:rPr>
              <a:t> flow</a:t>
            </a:r>
            <a:r>
              <a:rPr lang="en-GB" altLang="hu-HU" sz="2000" dirty="0" smtClean="0">
                <a:solidFill>
                  <a:srgbClr val="FFFF00"/>
                </a:solidFill>
              </a:rPr>
              <a:t>: </a:t>
            </a:r>
            <a:r>
              <a:rPr lang="hu-HU" altLang="hu-HU" sz="2000" dirty="0" err="1" smtClean="0">
                <a:solidFill>
                  <a:srgbClr val="FFFF00"/>
                </a:solidFill>
              </a:rPr>
              <a:t>smooth</a:t>
            </a:r>
            <a:r>
              <a:rPr lang="hu-HU" altLang="hu-HU" sz="2000" dirty="0" smtClean="0">
                <a:solidFill>
                  <a:srgbClr val="FFFF00"/>
                </a:solidFill>
              </a:rPr>
              <a:t> and </a:t>
            </a:r>
            <a:r>
              <a:rPr lang="hu-HU" altLang="hu-HU" sz="2000" dirty="0" err="1" smtClean="0">
                <a:solidFill>
                  <a:srgbClr val="FFFF00"/>
                </a:solidFill>
              </a:rPr>
              <a:t>orderly</a:t>
            </a:r>
            <a:r>
              <a:rPr lang="hu-HU" altLang="hu-HU" sz="2000" dirty="0" smtClean="0">
                <a:solidFill>
                  <a:srgbClr val="FFFF00"/>
                </a:solidFill>
              </a:rPr>
              <a:t> </a:t>
            </a:r>
            <a:endParaRPr lang="en-GB" altLang="hu-HU" dirty="0">
              <a:solidFill>
                <a:srgbClr val="FFFF00"/>
              </a:solidFill>
            </a:endParaRPr>
          </a:p>
        </p:txBody>
      </p:sp>
      <p:grpSp>
        <p:nvGrpSpPr>
          <p:cNvPr id="695300" name="Group 4"/>
          <p:cNvGrpSpPr>
            <a:grpSpLocks/>
          </p:cNvGrpSpPr>
          <p:nvPr/>
        </p:nvGrpSpPr>
        <p:grpSpPr bwMode="auto">
          <a:xfrm>
            <a:off x="2133600" y="990600"/>
            <a:ext cx="3124200" cy="609600"/>
            <a:chOff x="1344" y="1296"/>
            <a:chExt cx="1968" cy="384"/>
          </a:xfrm>
        </p:grpSpPr>
        <p:sp>
          <p:nvSpPr>
            <p:cNvPr id="695301" name="Line 5"/>
            <p:cNvSpPr>
              <a:spLocks noChangeShapeType="1"/>
            </p:cNvSpPr>
            <p:nvPr/>
          </p:nvSpPr>
          <p:spPr bwMode="auto">
            <a:xfrm>
              <a:off x="1344" y="1296"/>
              <a:ext cx="1968" cy="0"/>
            </a:xfrm>
            <a:prstGeom prst="line">
              <a:avLst/>
            </a:prstGeom>
            <a:noFill/>
            <a:ln w="285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5302" name="Line 6"/>
            <p:cNvSpPr>
              <a:spLocks noChangeShapeType="1"/>
            </p:cNvSpPr>
            <p:nvPr/>
          </p:nvSpPr>
          <p:spPr bwMode="auto">
            <a:xfrm>
              <a:off x="1344" y="1488"/>
              <a:ext cx="1968" cy="0"/>
            </a:xfrm>
            <a:prstGeom prst="line">
              <a:avLst/>
            </a:prstGeom>
            <a:noFill/>
            <a:ln w="285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5303" name="Line 7"/>
            <p:cNvSpPr>
              <a:spLocks noChangeShapeType="1"/>
            </p:cNvSpPr>
            <p:nvPr/>
          </p:nvSpPr>
          <p:spPr bwMode="auto">
            <a:xfrm>
              <a:off x="1344" y="1680"/>
              <a:ext cx="1968" cy="0"/>
            </a:xfrm>
            <a:prstGeom prst="line">
              <a:avLst/>
            </a:prstGeom>
            <a:noFill/>
            <a:ln w="285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sp>
        <p:nvSpPr>
          <p:cNvPr id="695304" name="Text Box 8"/>
          <p:cNvSpPr txBox="1">
            <a:spLocks noChangeArrowheads="1"/>
          </p:cNvSpPr>
          <p:nvPr/>
        </p:nvSpPr>
        <p:spPr bwMode="auto">
          <a:xfrm>
            <a:off x="990600" y="1676400"/>
            <a:ext cx="4931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GB" altLang="hu-HU" dirty="0">
                <a:solidFill>
                  <a:srgbClr val="FFFF00"/>
                </a:solidFill>
              </a:rPr>
              <a:t> </a:t>
            </a:r>
            <a:r>
              <a:rPr lang="en-GB" altLang="hu-HU" sz="2000" dirty="0" smtClean="0">
                <a:solidFill>
                  <a:srgbClr val="FFFF00"/>
                </a:solidFill>
              </a:rPr>
              <a:t>T</a:t>
            </a:r>
            <a:r>
              <a:rPr lang="hu-HU" altLang="hu-HU" sz="2000" dirty="0" err="1" smtClean="0">
                <a:solidFill>
                  <a:srgbClr val="FFFF00"/>
                </a:solidFill>
              </a:rPr>
              <a:t>urbulent</a:t>
            </a:r>
            <a:r>
              <a:rPr lang="en-GB" altLang="hu-HU" sz="2000" dirty="0" smtClean="0">
                <a:solidFill>
                  <a:srgbClr val="FFFF00"/>
                </a:solidFill>
              </a:rPr>
              <a:t>: </a:t>
            </a:r>
            <a:r>
              <a:rPr lang="en-GB" altLang="hu-HU" sz="2000" dirty="0">
                <a:solidFill>
                  <a:srgbClr val="FFFF00"/>
                </a:solidFill>
              </a:rPr>
              <a:t>random, slumping, disordered</a:t>
            </a:r>
          </a:p>
        </p:txBody>
      </p:sp>
      <p:grpSp>
        <p:nvGrpSpPr>
          <p:cNvPr id="695305" name="Group 9"/>
          <p:cNvGrpSpPr>
            <a:grpSpLocks/>
          </p:cNvGrpSpPr>
          <p:nvPr/>
        </p:nvGrpSpPr>
        <p:grpSpPr bwMode="auto">
          <a:xfrm>
            <a:off x="1919288" y="3921125"/>
            <a:ext cx="5867400" cy="571500"/>
            <a:chOff x="1209" y="2470"/>
            <a:chExt cx="3696" cy="360"/>
          </a:xfrm>
        </p:grpSpPr>
        <p:sp>
          <p:nvSpPr>
            <p:cNvPr id="695306" name="Line 10"/>
            <p:cNvSpPr>
              <a:spLocks noChangeShapeType="1"/>
            </p:cNvSpPr>
            <p:nvPr/>
          </p:nvSpPr>
          <p:spPr bwMode="auto">
            <a:xfrm>
              <a:off x="1209" y="2470"/>
              <a:ext cx="3504" cy="0"/>
            </a:xfrm>
            <a:prstGeom prst="line">
              <a:avLst/>
            </a:prstGeom>
            <a:noFill/>
            <a:ln w="381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5307" name="Text Box 11"/>
            <p:cNvSpPr txBox="1">
              <a:spLocks noChangeArrowheads="1"/>
            </p:cNvSpPr>
            <p:nvPr/>
          </p:nvSpPr>
          <p:spPr bwMode="auto">
            <a:xfrm>
              <a:off x="4665" y="2614"/>
              <a:ext cx="24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t</a:t>
              </a:r>
            </a:p>
          </p:txBody>
        </p:sp>
      </p:grpSp>
      <p:grpSp>
        <p:nvGrpSpPr>
          <p:cNvPr id="695308" name="Group 12"/>
          <p:cNvGrpSpPr>
            <a:grpSpLocks/>
          </p:cNvGrpSpPr>
          <p:nvPr/>
        </p:nvGrpSpPr>
        <p:grpSpPr bwMode="auto">
          <a:xfrm>
            <a:off x="1446213" y="2209800"/>
            <a:ext cx="625475" cy="1939925"/>
            <a:chOff x="911" y="1392"/>
            <a:chExt cx="394" cy="1222"/>
          </a:xfrm>
        </p:grpSpPr>
        <p:sp>
          <p:nvSpPr>
            <p:cNvPr id="695309" name="Line 13"/>
            <p:cNvSpPr>
              <a:spLocks noChangeShapeType="1"/>
            </p:cNvSpPr>
            <p:nvPr/>
          </p:nvSpPr>
          <p:spPr bwMode="auto">
            <a:xfrm flipV="1">
              <a:off x="1305" y="1462"/>
              <a:ext cx="0" cy="1152"/>
            </a:xfrm>
            <a:prstGeom prst="line">
              <a:avLst/>
            </a:prstGeom>
            <a:noFill/>
            <a:ln w="381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5310" name="Text Box 14"/>
            <p:cNvSpPr txBox="1">
              <a:spLocks noChangeArrowheads="1"/>
            </p:cNvSpPr>
            <p:nvPr/>
          </p:nvSpPr>
          <p:spPr bwMode="auto">
            <a:xfrm>
              <a:off x="911" y="1392"/>
              <a:ext cx="28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v</a:t>
              </a:r>
            </a:p>
          </p:txBody>
        </p:sp>
      </p:grpSp>
      <p:grpSp>
        <p:nvGrpSpPr>
          <p:cNvPr id="695311" name="Group 15"/>
          <p:cNvGrpSpPr>
            <a:grpSpLocks/>
          </p:cNvGrpSpPr>
          <p:nvPr/>
        </p:nvGrpSpPr>
        <p:grpSpPr bwMode="auto">
          <a:xfrm>
            <a:off x="2071688" y="2813053"/>
            <a:ext cx="7002464" cy="461963"/>
            <a:chOff x="1305" y="1772"/>
            <a:chExt cx="4411" cy="291"/>
          </a:xfrm>
        </p:grpSpPr>
        <p:sp>
          <p:nvSpPr>
            <p:cNvPr id="695312" name="Line 16"/>
            <p:cNvSpPr>
              <a:spLocks noChangeShapeType="1"/>
            </p:cNvSpPr>
            <p:nvPr/>
          </p:nvSpPr>
          <p:spPr bwMode="auto">
            <a:xfrm>
              <a:off x="1305" y="1942"/>
              <a:ext cx="3408"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nvGrpSpPr>
            <p:cNvPr id="695313" name="Group 17"/>
            <p:cNvGrpSpPr>
              <a:grpSpLocks/>
            </p:cNvGrpSpPr>
            <p:nvPr/>
          </p:nvGrpSpPr>
          <p:grpSpPr bwMode="auto">
            <a:xfrm>
              <a:off x="4809" y="1772"/>
              <a:ext cx="907" cy="291"/>
              <a:chOff x="3542" y="2182"/>
              <a:chExt cx="907" cy="291"/>
            </a:xfrm>
          </p:grpSpPr>
          <p:sp>
            <p:nvSpPr>
              <p:cNvPr id="695314" name="Text Box 18"/>
              <p:cNvSpPr txBox="1">
                <a:spLocks noChangeArrowheads="1"/>
              </p:cNvSpPr>
              <p:nvPr/>
            </p:nvSpPr>
            <p:spPr bwMode="auto">
              <a:xfrm>
                <a:off x="3542" y="2182"/>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a:solidFill>
                      <a:srgbClr val="FFFF00"/>
                    </a:solidFill>
                  </a:rPr>
                  <a:t>v </a:t>
                </a:r>
                <a:r>
                  <a:rPr lang="hu-HU" altLang="hu-HU" dirty="0" err="1" smtClean="0">
                    <a:solidFill>
                      <a:srgbClr val="FFFF00"/>
                    </a:solidFill>
                    <a:sym typeface="Symbol" panose="05050102010706020507" pitchFamily="18" charset="2"/>
                  </a:rPr>
                  <a:t>average</a:t>
                </a:r>
                <a:endParaRPr lang="en-GB" altLang="hu-HU" dirty="0">
                  <a:solidFill>
                    <a:srgbClr val="FFFF00"/>
                  </a:solidFill>
                </a:endParaRPr>
              </a:p>
            </p:txBody>
          </p:sp>
          <p:sp>
            <p:nvSpPr>
              <p:cNvPr id="695315" name="Line 19"/>
              <p:cNvSpPr>
                <a:spLocks noChangeShapeType="1"/>
              </p:cNvSpPr>
              <p:nvPr/>
            </p:nvSpPr>
            <p:spPr bwMode="auto">
              <a:xfrm flipH="1">
                <a:off x="3600" y="2256"/>
                <a:ext cx="96"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grpSp>
      <p:sp>
        <p:nvSpPr>
          <p:cNvPr id="695316" name="Freeform 20"/>
          <p:cNvSpPr>
            <a:spLocks/>
          </p:cNvSpPr>
          <p:nvPr/>
        </p:nvSpPr>
        <p:spPr bwMode="auto">
          <a:xfrm>
            <a:off x="2033588" y="2301875"/>
            <a:ext cx="4457700" cy="1162050"/>
          </a:xfrm>
          <a:custGeom>
            <a:avLst/>
            <a:gdLst>
              <a:gd name="T0" fmla="*/ 0 w 2652"/>
              <a:gd name="T1" fmla="*/ 528 h 805"/>
              <a:gd name="T2" fmla="*/ 132 w 2652"/>
              <a:gd name="T3" fmla="*/ 360 h 805"/>
              <a:gd name="T4" fmla="*/ 168 w 2652"/>
              <a:gd name="T5" fmla="*/ 384 h 805"/>
              <a:gd name="T6" fmla="*/ 240 w 2652"/>
              <a:gd name="T7" fmla="*/ 576 h 805"/>
              <a:gd name="T8" fmla="*/ 276 w 2652"/>
              <a:gd name="T9" fmla="*/ 612 h 805"/>
              <a:gd name="T10" fmla="*/ 324 w 2652"/>
              <a:gd name="T11" fmla="*/ 684 h 805"/>
              <a:gd name="T12" fmla="*/ 396 w 2652"/>
              <a:gd name="T13" fmla="*/ 336 h 805"/>
              <a:gd name="T14" fmla="*/ 444 w 2652"/>
              <a:gd name="T15" fmla="*/ 228 h 805"/>
              <a:gd name="T16" fmla="*/ 468 w 2652"/>
              <a:gd name="T17" fmla="*/ 156 h 805"/>
              <a:gd name="T18" fmla="*/ 528 w 2652"/>
              <a:gd name="T19" fmla="*/ 252 h 805"/>
              <a:gd name="T20" fmla="*/ 540 w 2652"/>
              <a:gd name="T21" fmla="*/ 288 h 805"/>
              <a:gd name="T22" fmla="*/ 588 w 2652"/>
              <a:gd name="T23" fmla="*/ 504 h 805"/>
              <a:gd name="T24" fmla="*/ 624 w 2652"/>
              <a:gd name="T25" fmla="*/ 468 h 805"/>
              <a:gd name="T26" fmla="*/ 648 w 2652"/>
              <a:gd name="T27" fmla="*/ 432 h 805"/>
              <a:gd name="T28" fmla="*/ 696 w 2652"/>
              <a:gd name="T29" fmla="*/ 504 h 805"/>
              <a:gd name="T30" fmla="*/ 756 w 2652"/>
              <a:gd name="T31" fmla="*/ 648 h 805"/>
              <a:gd name="T32" fmla="*/ 816 w 2652"/>
              <a:gd name="T33" fmla="*/ 456 h 805"/>
              <a:gd name="T34" fmla="*/ 840 w 2652"/>
              <a:gd name="T35" fmla="*/ 384 h 805"/>
              <a:gd name="T36" fmla="*/ 876 w 2652"/>
              <a:gd name="T37" fmla="*/ 408 h 805"/>
              <a:gd name="T38" fmla="*/ 948 w 2652"/>
              <a:gd name="T39" fmla="*/ 480 h 805"/>
              <a:gd name="T40" fmla="*/ 996 w 2652"/>
              <a:gd name="T41" fmla="*/ 588 h 805"/>
              <a:gd name="T42" fmla="*/ 1044 w 2652"/>
              <a:gd name="T43" fmla="*/ 660 h 805"/>
              <a:gd name="T44" fmla="*/ 1116 w 2652"/>
              <a:gd name="T45" fmla="*/ 540 h 805"/>
              <a:gd name="T46" fmla="*/ 1176 w 2652"/>
              <a:gd name="T47" fmla="*/ 336 h 805"/>
              <a:gd name="T48" fmla="*/ 1200 w 2652"/>
              <a:gd name="T49" fmla="*/ 264 h 805"/>
              <a:gd name="T50" fmla="*/ 1248 w 2652"/>
              <a:gd name="T51" fmla="*/ 144 h 805"/>
              <a:gd name="T52" fmla="*/ 1272 w 2652"/>
              <a:gd name="T53" fmla="*/ 72 h 805"/>
              <a:gd name="T54" fmla="*/ 1308 w 2652"/>
              <a:gd name="T55" fmla="*/ 120 h 805"/>
              <a:gd name="T56" fmla="*/ 1332 w 2652"/>
              <a:gd name="T57" fmla="*/ 192 h 805"/>
              <a:gd name="T58" fmla="*/ 1392 w 2652"/>
              <a:gd name="T59" fmla="*/ 552 h 805"/>
              <a:gd name="T60" fmla="*/ 1428 w 2652"/>
              <a:gd name="T61" fmla="*/ 684 h 805"/>
              <a:gd name="T62" fmla="*/ 1440 w 2652"/>
              <a:gd name="T63" fmla="*/ 792 h 805"/>
              <a:gd name="T64" fmla="*/ 1464 w 2652"/>
              <a:gd name="T65" fmla="*/ 756 h 805"/>
              <a:gd name="T66" fmla="*/ 1476 w 2652"/>
              <a:gd name="T67" fmla="*/ 624 h 805"/>
              <a:gd name="T68" fmla="*/ 1500 w 2652"/>
              <a:gd name="T69" fmla="*/ 552 h 805"/>
              <a:gd name="T70" fmla="*/ 1512 w 2652"/>
              <a:gd name="T71" fmla="*/ 516 h 805"/>
              <a:gd name="T72" fmla="*/ 1572 w 2652"/>
              <a:gd name="T73" fmla="*/ 540 h 805"/>
              <a:gd name="T74" fmla="*/ 1584 w 2652"/>
              <a:gd name="T75" fmla="*/ 492 h 805"/>
              <a:gd name="T76" fmla="*/ 1620 w 2652"/>
              <a:gd name="T77" fmla="*/ 384 h 805"/>
              <a:gd name="T78" fmla="*/ 1680 w 2652"/>
              <a:gd name="T79" fmla="*/ 168 h 805"/>
              <a:gd name="T80" fmla="*/ 1728 w 2652"/>
              <a:gd name="T81" fmla="*/ 0 h 805"/>
              <a:gd name="T82" fmla="*/ 1848 w 2652"/>
              <a:gd name="T83" fmla="*/ 528 h 805"/>
              <a:gd name="T84" fmla="*/ 1872 w 2652"/>
              <a:gd name="T85" fmla="*/ 492 h 805"/>
              <a:gd name="T86" fmla="*/ 1884 w 2652"/>
              <a:gd name="T87" fmla="*/ 456 h 805"/>
              <a:gd name="T88" fmla="*/ 1920 w 2652"/>
              <a:gd name="T89" fmla="*/ 492 h 805"/>
              <a:gd name="T90" fmla="*/ 2064 w 2652"/>
              <a:gd name="T91" fmla="*/ 804 h 805"/>
              <a:gd name="T92" fmla="*/ 2100 w 2652"/>
              <a:gd name="T93" fmla="*/ 696 h 805"/>
              <a:gd name="T94" fmla="*/ 2124 w 2652"/>
              <a:gd name="T95" fmla="*/ 660 h 805"/>
              <a:gd name="T96" fmla="*/ 2184 w 2652"/>
              <a:gd name="T97" fmla="*/ 564 h 805"/>
              <a:gd name="T98" fmla="*/ 2208 w 2652"/>
              <a:gd name="T99" fmla="*/ 600 h 805"/>
              <a:gd name="T100" fmla="*/ 2220 w 2652"/>
              <a:gd name="T101" fmla="*/ 636 h 805"/>
              <a:gd name="T102" fmla="*/ 2256 w 2652"/>
              <a:gd name="T103" fmla="*/ 624 h 805"/>
              <a:gd name="T104" fmla="*/ 2292 w 2652"/>
              <a:gd name="T105" fmla="*/ 552 h 805"/>
              <a:gd name="T106" fmla="*/ 2424 w 2652"/>
              <a:gd name="T107" fmla="*/ 588 h 805"/>
              <a:gd name="T108" fmla="*/ 2460 w 2652"/>
              <a:gd name="T109" fmla="*/ 600 h 805"/>
              <a:gd name="T110" fmla="*/ 2652 w 2652"/>
              <a:gd name="T111" fmla="*/ 576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2" h="805">
                <a:moveTo>
                  <a:pt x="0" y="528"/>
                </a:moveTo>
                <a:cubicBezTo>
                  <a:pt x="22" y="462"/>
                  <a:pt x="75" y="398"/>
                  <a:pt x="132" y="360"/>
                </a:cubicBezTo>
                <a:cubicBezTo>
                  <a:pt x="144" y="368"/>
                  <a:pt x="160" y="372"/>
                  <a:pt x="168" y="384"/>
                </a:cubicBezTo>
                <a:cubicBezTo>
                  <a:pt x="204" y="441"/>
                  <a:pt x="202" y="519"/>
                  <a:pt x="240" y="576"/>
                </a:cubicBezTo>
                <a:cubicBezTo>
                  <a:pt x="249" y="590"/>
                  <a:pt x="266" y="599"/>
                  <a:pt x="276" y="612"/>
                </a:cubicBezTo>
                <a:cubicBezTo>
                  <a:pt x="294" y="635"/>
                  <a:pt x="324" y="684"/>
                  <a:pt x="324" y="684"/>
                </a:cubicBezTo>
                <a:cubicBezTo>
                  <a:pt x="390" y="584"/>
                  <a:pt x="340" y="449"/>
                  <a:pt x="396" y="336"/>
                </a:cubicBezTo>
                <a:cubicBezTo>
                  <a:pt x="453" y="222"/>
                  <a:pt x="382" y="414"/>
                  <a:pt x="444" y="228"/>
                </a:cubicBezTo>
                <a:cubicBezTo>
                  <a:pt x="452" y="204"/>
                  <a:pt x="468" y="156"/>
                  <a:pt x="468" y="156"/>
                </a:cubicBezTo>
                <a:cubicBezTo>
                  <a:pt x="525" y="194"/>
                  <a:pt x="499" y="166"/>
                  <a:pt x="528" y="252"/>
                </a:cubicBezTo>
                <a:cubicBezTo>
                  <a:pt x="532" y="264"/>
                  <a:pt x="540" y="288"/>
                  <a:pt x="540" y="288"/>
                </a:cubicBezTo>
                <a:cubicBezTo>
                  <a:pt x="551" y="362"/>
                  <a:pt x="564" y="433"/>
                  <a:pt x="588" y="504"/>
                </a:cubicBezTo>
                <a:cubicBezTo>
                  <a:pt x="600" y="492"/>
                  <a:pt x="613" y="481"/>
                  <a:pt x="624" y="468"/>
                </a:cubicBezTo>
                <a:cubicBezTo>
                  <a:pt x="633" y="457"/>
                  <a:pt x="635" y="426"/>
                  <a:pt x="648" y="432"/>
                </a:cubicBezTo>
                <a:cubicBezTo>
                  <a:pt x="674" y="445"/>
                  <a:pt x="680" y="480"/>
                  <a:pt x="696" y="504"/>
                </a:cubicBezTo>
                <a:cubicBezTo>
                  <a:pt x="725" y="547"/>
                  <a:pt x="726" y="603"/>
                  <a:pt x="756" y="648"/>
                </a:cubicBezTo>
                <a:cubicBezTo>
                  <a:pt x="796" y="588"/>
                  <a:pt x="799" y="525"/>
                  <a:pt x="816" y="456"/>
                </a:cubicBezTo>
                <a:cubicBezTo>
                  <a:pt x="822" y="431"/>
                  <a:pt x="840" y="384"/>
                  <a:pt x="840" y="384"/>
                </a:cubicBezTo>
                <a:cubicBezTo>
                  <a:pt x="852" y="392"/>
                  <a:pt x="865" y="398"/>
                  <a:pt x="876" y="408"/>
                </a:cubicBezTo>
                <a:cubicBezTo>
                  <a:pt x="901" y="431"/>
                  <a:pt x="948" y="480"/>
                  <a:pt x="948" y="480"/>
                </a:cubicBezTo>
                <a:cubicBezTo>
                  <a:pt x="959" y="514"/>
                  <a:pt x="979" y="557"/>
                  <a:pt x="996" y="588"/>
                </a:cubicBezTo>
                <a:cubicBezTo>
                  <a:pt x="1010" y="613"/>
                  <a:pt x="1044" y="660"/>
                  <a:pt x="1044" y="660"/>
                </a:cubicBezTo>
                <a:cubicBezTo>
                  <a:pt x="1109" y="638"/>
                  <a:pt x="1097" y="598"/>
                  <a:pt x="1116" y="540"/>
                </a:cubicBezTo>
                <a:cubicBezTo>
                  <a:pt x="1139" y="472"/>
                  <a:pt x="1153" y="404"/>
                  <a:pt x="1176" y="336"/>
                </a:cubicBezTo>
                <a:cubicBezTo>
                  <a:pt x="1184" y="312"/>
                  <a:pt x="1186" y="285"/>
                  <a:pt x="1200" y="264"/>
                </a:cubicBezTo>
                <a:cubicBezTo>
                  <a:pt x="1228" y="222"/>
                  <a:pt x="1234" y="192"/>
                  <a:pt x="1248" y="144"/>
                </a:cubicBezTo>
                <a:cubicBezTo>
                  <a:pt x="1255" y="120"/>
                  <a:pt x="1272" y="72"/>
                  <a:pt x="1272" y="72"/>
                </a:cubicBezTo>
                <a:cubicBezTo>
                  <a:pt x="1284" y="88"/>
                  <a:pt x="1299" y="102"/>
                  <a:pt x="1308" y="120"/>
                </a:cubicBezTo>
                <a:cubicBezTo>
                  <a:pt x="1319" y="143"/>
                  <a:pt x="1332" y="192"/>
                  <a:pt x="1332" y="192"/>
                </a:cubicBezTo>
                <a:cubicBezTo>
                  <a:pt x="1345" y="312"/>
                  <a:pt x="1370" y="433"/>
                  <a:pt x="1392" y="552"/>
                </a:cubicBezTo>
                <a:cubicBezTo>
                  <a:pt x="1400" y="597"/>
                  <a:pt x="1428" y="684"/>
                  <a:pt x="1428" y="684"/>
                </a:cubicBezTo>
                <a:cubicBezTo>
                  <a:pt x="1432" y="720"/>
                  <a:pt x="1424" y="760"/>
                  <a:pt x="1440" y="792"/>
                </a:cubicBezTo>
                <a:cubicBezTo>
                  <a:pt x="1446" y="805"/>
                  <a:pt x="1461" y="770"/>
                  <a:pt x="1464" y="756"/>
                </a:cubicBezTo>
                <a:cubicBezTo>
                  <a:pt x="1473" y="713"/>
                  <a:pt x="1468" y="668"/>
                  <a:pt x="1476" y="624"/>
                </a:cubicBezTo>
                <a:cubicBezTo>
                  <a:pt x="1480" y="599"/>
                  <a:pt x="1492" y="576"/>
                  <a:pt x="1500" y="552"/>
                </a:cubicBezTo>
                <a:cubicBezTo>
                  <a:pt x="1504" y="540"/>
                  <a:pt x="1512" y="516"/>
                  <a:pt x="1512" y="516"/>
                </a:cubicBezTo>
                <a:cubicBezTo>
                  <a:pt x="1524" y="534"/>
                  <a:pt x="1539" y="581"/>
                  <a:pt x="1572" y="540"/>
                </a:cubicBezTo>
                <a:cubicBezTo>
                  <a:pt x="1582" y="527"/>
                  <a:pt x="1579" y="508"/>
                  <a:pt x="1584" y="492"/>
                </a:cubicBezTo>
                <a:cubicBezTo>
                  <a:pt x="1595" y="456"/>
                  <a:pt x="1608" y="420"/>
                  <a:pt x="1620" y="384"/>
                </a:cubicBezTo>
                <a:cubicBezTo>
                  <a:pt x="1644" y="311"/>
                  <a:pt x="1662" y="242"/>
                  <a:pt x="1680" y="168"/>
                </a:cubicBezTo>
                <a:cubicBezTo>
                  <a:pt x="1695" y="109"/>
                  <a:pt x="1716" y="59"/>
                  <a:pt x="1728" y="0"/>
                </a:cubicBezTo>
                <a:cubicBezTo>
                  <a:pt x="1786" y="173"/>
                  <a:pt x="1804" y="352"/>
                  <a:pt x="1848" y="528"/>
                </a:cubicBezTo>
                <a:cubicBezTo>
                  <a:pt x="1856" y="516"/>
                  <a:pt x="1866" y="505"/>
                  <a:pt x="1872" y="492"/>
                </a:cubicBezTo>
                <a:cubicBezTo>
                  <a:pt x="1878" y="481"/>
                  <a:pt x="1871" y="456"/>
                  <a:pt x="1884" y="456"/>
                </a:cubicBezTo>
                <a:cubicBezTo>
                  <a:pt x="1901" y="456"/>
                  <a:pt x="1908" y="480"/>
                  <a:pt x="1920" y="492"/>
                </a:cubicBezTo>
                <a:cubicBezTo>
                  <a:pt x="1953" y="590"/>
                  <a:pt x="1949" y="766"/>
                  <a:pt x="2064" y="804"/>
                </a:cubicBezTo>
                <a:cubicBezTo>
                  <a:pt x="2076" y="768"/>
                  <a:pt x="2079" y="728"/>
                  <a:pt x="2100" y="696"/>
                </a:cubicBezTo>
                <a:cubicBezTo>
                  <a:pt x="2108" y="684"/>
                  <a:pt x="2118" y="673"/>
                  <a:pt x="2124" y="660"/>
                </a:cubicBezTo>
                <a:cubicBezTo>
                  <a:pt x="2166" y="565"/>
                  <a:pt x="2119" y="607"/>
                  <a:pt x="2184" y="564"/>
                </a:cubicBezTo>
                <a:cubicBezTo>
                  <a:pt x="2192" y="576"/>
                  <a:pt x="2202" y="587"/>
                  <a:pt x="2208" y="600"/>
                </a:cubicBezTo>
                <a:cubicBezTo>
                  <a:pt x="2214" y="611"/>
                  <a:pt x="2209" y="630"/>
                  <a:pt x="2220" y="636"/>
                </a:cubicBezTo>
                <a:cubicBezTo>
                  <a:pt x="2231" y="642"/>
                  <a:pt x="2244" y="628"/>
                  <a:pt x="2256" y="624"/>
                </a:cubicBezTo>
                <a:cubicBezTo>
                  <a:pt x="2260" y="611"/>
                  <a:pt x="2275" y="557"/>
                  <a:pt x="2292" y="552"/>
                </a:cubicBezTo>
                <a:cubicBezTo>
                  <a:pt x="2310" y="547"/>
                  <a:pt x="2415" y="585"/>
                  <a:pt x="2424" y="588"/>
                </a:cubicBezTo>
                <a:cubicBezTo>
                  <a:pt x="2436" y="592"/>
                  <a:pt x="2460" y="600"/>
                  <a:pt x="2460" y="600"/>
                </a:cubicBezTo>
                <a:cubicBezTo>
                  <a:pt x="2522" y="592"/>
                  <a:pt x="2589" y="576"/>
                  <a:pt x="2652" y="576"/>
                </a:cubicBezTo>
              </a:path>
            </a:pathLst>
          </a:custGeom>
          <a:noFill/>
          <a:ln w="38100"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nvGrpSpPr>
          <p:cNvPr id="695317" name="Group 21"/>
          <p:cNvGrpSpPr>
            <a:grpSpLocks/>
          </p:cNvGrpSpPr>
          <p:nvPr/>
        </p:nvGrpSpPr>
        <p:grpSpPr bwMode="auto">
          <a:xfrm>
            <a:off x="4953002" y="2209800"/>
            <a:ext cx="3506789" cy="873125"/>
            <a:chOff x="3168" y="1392"/>
            <a:chExt cx="2209" cy="550"/>
          </a:xfrm>
        </p:grpSpPr>
        <p:sp>
          <p:nvSpPr>
            <p:cNvPr id="695318" name="Line 22"/>
            <p:cNvSpPr>
              <a:spLocks noChangeShapeType="1"/>
            </p:cNvSpPr>
            <p:nvPr/>
          </p:nvSpPr>
          <p:spPr bwMode="auto">
            <a:xfrm>
              <a:off x="3168" y="1462"/>
              <a:ext cx="0" cy="48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5319" name="Line 23"/>
            <p:cNvSpPr>
              <a:spLocks noChangeShapeType="1"/>
            </p:cNvSpPr>
            <p:nvPr/>
          </p:nvSpPr>
          <p:spPr bwMode="auto">
            <a:xfrm flipV="1">
              <a:off x="3168" y="1558"/>
              <a:ext cx="288" cy="28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5320" name="Text Box 24"/>
            <p:cNvSpPr txBox="1">
              <a:spLocks noChangeArrowheads="1"/>
            </p:cNvSpPr>
            <p:nvPr/>
          </p:nvSpPr>
          <p:spPr bwMode="auto">
            <a:xfrm>
              <a:off x="3455" y="1392"/>
              <a:ext cx="19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a:solidFill>
                    <a:srgbClr val="FFFF00"/>
                  </a:solidFill>
                </a:rPr>
                <a:t>v</a:t>
              </a:r>
              <a:r>
                <a:rPr lang="en-GB" altLang="hu-HU" baseline="30000" dirty="0">
                  <a:solidFill>
                    <a:srgbClr val="FFFF00"/>
                  </a:solidFill>
                </a:rPr>
                <a:t>’</a:t>
              </a:r>
              <a:r>
                <a:rPr lang="en-GB" altLang="hu-HU" dirty="0">
                  <a:solidFill>
                    <a:srgbClr val="FFFF00"/>
                  </a:solidFill>
                </a:rPr>
                <a:t> deviation, pulsation</a:t>
              </a:r>
            </a:p>
          </p:txBody>
        </p:sp>
      </p:grpSp>
      <p:grpSp>
        <p:nvGrpSpPr>
          <p:cNvPr id="695321" name="Group 25"/>
          <p:cNvGrpSpPr>
            <a:grpSpLocks/>
          </p:cNvGrpSpPr>
          <p:nvPr/>
        </p:nvGrpSpPr>
        <p:grpSpPr bwMode="auto">
          <a:xfrm>
            <a:off x="3732210" y="3657602"/>
            <a:ext cx="3301982" cy="1557338"/>
            <a:chOff x="2351" y="2422"/>
            <a:chExt cx="2079" cy="981"/>
          </a:xfrm>
        </p:grpSpPr>
        <p:grpSp>
          <p:nvGrpSpPr>
            <p:cNvPr id="695322" name="Group 26"/>
            <p:cNvGrpSpPr>
              <a:grpSpLocks/>
            </p:cNvGrpSpPr>
            <p:nvPr/>
          </p:nvGrpSpPr>
          <p:grpSpPr bwMode="auto">
            <a:xfrm>
              <a:off x="2649" y="2422"/>
              <a:ext cx="326" cy="434"/>
              <a:chOff x="2649" y="2422"/>
              <a:chExt cx="326" cy="434"/>
            </a:xfrm>
          </p:grpSpPr>
          <p:sp>
            <p:nvSpPr>
              <p:cNvPr id="695323" name="Line 27"/>
              <p:cNvSpPr>
                <a:spLocks noChangeShapeType="1"/>
              </p:cNvSpPr>
              <p:nvPr/>
            </p:nvSpPr>
            <p:spPr bwMode="auto">
              <a:xfrm>
                <a:off x="2793" y="2422"/>
                <a:ext cx="0" cy="14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5324" name="Text Box 28"/>
              <p:cNvSpPr txBox="1">
                <a:spLocks noChangeArrowheads="1"/>
              </p:cNvSpPr>
              <p:nvPr/>
            </p:nvSpPr>
            <p:spPr bwMode="auto">
              <a:xfrm>
                <a:off x="2649" y="2640"/>
                <a:ext cx="32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T</a:t>
                </a:r>
              </a:p>
            </p:txBody>
          </p:sp>
        </p:grpSp>
        <p:sp>
          <p:nvSpPr>
            <p:cNvPr id="695325" name="Text Box 29"/>
            <p:cNvSpPr txBox="1">
              <a:spLocks noChangeArrowheads="1"/>
            </p:cNvSpPr>
            <p:nvPr/>
          </p:nvSpPr>
          <p:spPr bwMode="auto">
            <a:xfrm>
              <a:off x="2351" y="2880"/>
              <a:ext cx="207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a:solidFill>
                    <a:srgbClr val="FFFF00"/>
                  </a:solidFill>
                </a:rPr>
                <a:t>time scale of turbulence</a:t>
              </a:r>
            </a:p>
            <a:p>
              <a:pPr algn="l"/>
              <a:endParaRPr lang="en-GB" altLang="hu-HU" dirty="0">
                <a:solidFill>
                  <a:srgbClr val="FFFF00"/>
                </a:solidFill>
              </a:endParaRPr>
            </a:p>
          </p:txBody>
        </p:sp>
      </p:grpSp>
      <p:graphicFrame>
        <p:nvGraphicFramePr>
          <p:cNvPr id="695326" name="Object 30"/>
          <p:cNvGraphicFramePr>
            <a:graphicFrameLocks noChangeAspect="1"/>
          </p:cNvGraphicFramePr>
          <p:nvPr/>
        </p:nvGraphicFramePr>
        <p:xfrm>
          <a:off x="4494213" y="3270250"/>
          <a:ext cx="152400" cy="315913"/>
        </p:xfrm>
        <a:graphic>
          <a:graphicData uri="http://schemas.openxmlformats.org/presentationml/2006/ole">
            <mc:AlternateContent xmlns:mc="http://schemas.openxmlformats.org/markup-compatibility/2006">
              <mc:Choice xmlns:v="urn:schemas-microsoft-com:vml" Requires="v">
                <p:oleObj spid="_x0000_s695769" name="Egyenlet" r:id="rId3" imgW="152280" imgH="317160" progId="Equation.3">
                  <p:embed/>
                </p:oleObj>
              </mc:Choice>
              <mc:Fallback>
                <p:oleObj name="Egyenlet" r:id="rId3" imgW="152280" imgH="31716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3270250"/>
                        <a:ext cx="1524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27" name="Object 31"/>
          <p:cNvGraphicFramePr>
            <a:graphicFrameLocks/>
          </p:cNvGraphicFramePr>
          <p:nvPr/>
        </p:nvGraphicFramePr>
        <p:xfrm>
          <a:off x="457200" y="4114800"/>
          <a:ext cx="2230438" cy="454025"/>
        </p:xfrm>
        <a:graphic>
          <a:graphicData uri="http://schemas.openxmlformats.org/presentationml/2006/ole">
            <mc:AlternateContent xmlns:mc="http://schemas.openxmlformats.org/markup-compatibility/2006">
              <mc:Choice xmlns:v="urn:schemas-microsoft-com:vml" Requires="v">
                <p:oleObj spid="_x0000_s695770" name="CorelEquation! 1.0 Equation" r:id="rId5" imgW="634680" imgH="164880" progId="CorelEquation">
                  <p:embed/>
                </p:oleObj>
              </mc:Choice>
              <mc:Fallback>
                <p:oleObj name="CorelEquation! 1.0 Equation" r:id="rId5" imgW="634680" imgH="164880" progId="CorelEquation">
                  <p:embed/>
                  <p:pic>
                    <p:nvPicPr>
                      <p:cNvPr id="0" name="Object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14800"/>
                        <a:ext cx="22304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95328" name="Group 32"/>
          <p:cNvGrpSpPr>
            <a:grpSpLocks/>
          </p:cNvGrpSpPr>
          <p:nvPr/>
        </p:nvGrpSpPr>
        <p:grpSpPr bwMode="auto">
          <a:xfrm>
            <a:off x="3429000" y="6015038"/>
            <a:ext cx="1754188" cy="728662"/>
            <a:chOff x="2160" y="3885"/>
            <a:chExt cx="1105" cy="459"/>
          </a:xfrm>
        </p:grpSpPr>
        <p:grpSp>
          <p:nvGrpSpPr>
            <p:cNvPr id="695329" name="Group 33"/>
            <p:cNvGrpSpPr>
              <a:grpSpLocks/>
            </p:cNvGrpSpPr>
            <p:nvPr/>
          </p:nvGrpSpPr>
          <p:grpSpPr bwMode="auto">
            <a:xfrm>
              <a:off x="2160" y="3885"/>
              <a:ext cx="1105" cy="459"/>
              <a:chOff x="574" y="3789"/>
              <a:chExt cx="1105" cy="459"/>
            </a:xfrm>
          </p:grpSpPr>
          <p:sp>
            <p:nvSpPr>
              <p:cNvPr id="695330" name="AutoShape 34"/>
              <p:cNvSpPr>
                <a:spLocks/>
              </p:cNvSpPr>
              <p:nvPr/>
            </p:nvSpPr>
            <p:spPr bwMode="auto">
              <a:xfrm rot="-5456676">
                <a:off x="1054" y="3309"/>
                <a:ext cx="146" cy="1105"/>
              </a:xfrm>
              <a:prstGeom prst="leftBrace">
                <a:avLst>
                  <a:gd name="adj1" fmla="val 6307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5331" name="Text Box 35"/>
              <p:cNvSpPr txBox="1">
                <a:spLocks noChangeArrowheads="1"/>
              </p:cNvSpPr>
              <p:nvPr/>
            </p:nvSpPr>
            <p:spPr bwMode="auto">
              <a:xfrm>
                <a:off x="1009" y="4032"/>
                <a:ext cx="28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v</a:t>
                </a:r>
              </a:p>
            </p:txBody>
          </p:sp>
        </p:grpSp>
        <p:sp>
          <p:nvSpPr>
            <p:cNvPr id="695332" name="Line 36"/>
            <p:cNvSpPr>
              <a:spLocks noChangeShapeType="1"/>
            </p:cNvSpPr>
            <p:nvPr/>
          </p:nvSpPr>
          <p:spPr bwMode="auto">
            <a:xfrm flipH="1">
              <a:off x="2592" y="4176"/>
              <a:ext cx="19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nvGrpSpPr>
          <p:cNvPr id="695333" name="Group 37"/>
          <p:cNvGrpSpPr>
            <a:grpSpLocks/>
          </p:cNvGrpSpPr>
          <p:nvPr/>
        </p:nvGrpSpPr>
        <p:grpSpPr bwMode="auto">
          <a:xfrm>
            <a:off x="5561013" y="6015038"/>
            <a:ext cx="1754187" cy="728662"/>
            <a:chOff x="574" y="3789"/>
            <a:chExt cx="1105" cy="459"/>
          </a:xfrm>
        </p:grpSpPr>
        <p:sp>
          <p:nvSpPr>
            <p:cNvPr id="695334" name="AutoShape 38"/>
            <p:cNvSpPr>
              <a:spLocks/>
            </p:cNvSpPr>
            <p:nvPr/>
          </p:nvSpPr>
          <p:spPr bwMode="auto">
            <a:xfrm rot="-5456676">
              <a:off x="1054" y="3309"/>
              <a:ext cx="146" cy="1105"/>
            </a:xfrm>
            <a:prstGeom prst="leftBrace">
              <a:avLst>
                <a:gd name="adj1" fmla="val 6307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5335" name="Text Box 39"/>
            <p:cNvSpPr txBox="1">
              <a:spLocks noChangeArrowheads="1"/>
            </p:cNvSpPr>
            <p:nvPr/>
          </p:nvSpPr>
          <p:spPr bwMode="auto">
            <a:xfrm>
              <a:off x="1009" y="4032"/>
              <a:ext cx="35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O</a:t>
              </a:r>
            </a:p>
          </p:txBody>
        </p:sp>
      </p:grpSp>
      <p:graphicFrame>
        <p:nvGraphicFramePr>
          <p:cNvPr id="695336" name="Object 4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95771" name="Egyenlet" r:id="rId7" imgW="114120" imgH="215640" progId="Equation.3">
                  <p:embed/>
                </p:oleObj>
              </mc:Choice>
              <mc:Fallback>
                <p:oleObj name="Egyenlet" r:id="rId7" imgW="114120" imgH="215640" progId="Equation.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37" name="Object 41"/>
          <p:cNvGraphicFramePr>
            <a:graphicFrameLocks noChangeAspect="1"/>
          </p:cNvGraphicFramePr>
          <p:nvPr/>
        </p:nvGraphicFramePr>
        <p:xfrm>
          <a:off x="1012825" y="4749800"/>
          <a:ext cx="2255838" cy="1530350"/>
        </p:xfrm>
        <a:graphic>
          <a:graphicData uri="http://schemas.openxmlformats.org/presentationml/2006/ole">
            <mc:AlternateContent xmlns:mc="http://schemas.openxmlformats.org/markup-compatibility/2006">
              <mc:Choice xmlns:v="urn:schemas-microsoft-com:vml" Requires="v">
                <p:oleObj spid="_x0000_s695772" name="Egyenlet" r:id="rId9" imgW="711000" imgH="482400" progId="Equation.3">
                  <p:embed/>
                </p:oleObj>
              </mc:Choice>
              <mc:Fallback>
                <p:oleObj name="Egyenlet" r:id="rId9" imgW="711000" imgH="482400" progId="Equation.3">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825" y="4749800"/>
                        <a:ext cx="2255838"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38" name="Object 42"/>
          <p:cNvGraphicFramePr>
            <a:graphicFrameLocks noChangeAspect="1"/>
          </p:cNvGraphicFramePr>
          <p:nvPr/>
        </p:nvGraphicFramePr>
        <p:xfrm>
          <a:off x="3389313" y="4735513"/>
          <a:ext cx="3671887" cy="1468437"/>
        </p:xfrm>
        <a:graphic>
          <a:graphicData uri="http://schemas.openxmlformats.org/presentationml/2006/ole">
            <mc:AlternateContent xmlns:mc="http://schemas.openxmlformats.org/markup-compatibility/2006">
              <mc:Choice xmlns:v="urn:schemas-microsoft-com:vml" Requires="v">
                <p:oleObj spid="_x0000_s695773" name="Egyenlet" r:id="rId11" imgW="1206360" imgH="482400" progId="Equation.3">
                  <p:embed/>
                </p:oleObj>
              </mc:Choice>
              <mc:Fallback>
                <p:oleObj name="Egyenlet" r:id="rId11" imgW="1206360" imgH="4824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735513"/>
                        <a:ext cx="3671887"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5299"/>
                                        </p:tgtEl>
                                        <p:attrNameLst>
                                          <p:attrName>style.visibility</p:attrName>
                                        </p:attrNameLst>
                                      </p:cBhvr>
                                      <p:to>
                                        <p:strVal val="visible"/>
                                      </p:to>
                                    </p:set>
                                    <p:animEffect transition="in" filter="checkerboard(across)">
                                      <p:cBhvr>
                                        <p:cTn id="7" dur="500"/>
                                        <p:tgtEl>
                                          <p:spTgt spid="695299"/>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95300"/>
                                        </p:tgtEl>
                                        <p:attrNameLst>
                                          <p:attrName>style.visibility</p:attrName>
                                        </p:attrNameLst>
                                      </p:cBhvr>
                                      <p:to>
                                        <p:strVal val="visible"/>
                                      </p:to>
                                    </p:set>
                                    <p:animEffect transition="in" filter="checkerboard(across)">
                                      <p:cBhvr>
                                        <p:cTn id="11" dur="500"/>
                                        <p:tgtEl>
                                          <p:spTgt spid="695300"/>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95304"/>
                                        </p:tgtEl>
                                        <p:attrNameLst>
                                          <p:attrName>style.visibility</p:attrName>
                                        </p:attrNameLst>
                                      </p:cBhvr>
                                      <p:to>
                                        <p:strVal val="visible"/>
                                      </p:to>
                                    </p:set>
                                    <p:animEffect transition="in" filter="checkerboard(across)">
                                      <p:cBhvr>
                                        <p:cTn id="15" dur="500"/>
                                        <p:tgtEl>
                                          <p:spTgt spid="695304"/>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695305"/>
                                        </p:tgtEl>
                                        <p:attrNameLst>
                                          <p:attrName>style.visibility</p:attrName>
                                        </p:attrNameLst>
                                      </p:cBhvr>
                                      <p:to>
                                        <p:strVal val="visible"/>
                                      </p:to>
                                    </p:set>
                                    <p:animEffect transition="in" filter="checkerboard(across)">
                                      <p:cBhvr>
                                        <p:cTn id="19" dur="500"/>
                                        <p:tgtEl>
                                          <p:spTgt spid="695305"/>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695308"/>
                                        </p:tgtEl>
                                        <p:attrNameLst>
                                          <p:attrName>style.visibility</p:attrName>
                                        </p:attrNameLst>
                                      </p:cBhvr>
                                      <p:to>
                                        <p:strVal val="visible"/>
                                      </p:to>
                                    </p:set>
                                    <p:animEffect transition="in" filter="checkerboard(across)">
                                      <p:cBhvr>
                                        <p:cTn id="23" dur="500"/>
                                        <p:tgtEl>
                                          <p:spTgt spid="695308"/>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695311"/>
                                        </p:tgtEl>
                                        <p:attrNameLst>
                                          <p:attrName>style.visibility</p:attrName>
                                        </p:attrNameLst>
                                      </p:cBhvr>
                                      <p:to>
                                        <p:strVal val="visible"/>
                                      </p:to>
                                    </p:set>
                                    <p:animEffect transition="in" filter="checkerboard(across)">
                                      <p:cBhvr>
                                        <p:cTn id="27" dur="500"/>
                                        <p:tgtEl>
                                          <p:spTgt spid="695311"/>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695316"/>
                                        </p:tgtEl>
                                        <p:attrNameLst>
                                          <p:attrName>style.visibility</p:attrName>
                                        </p:attrNameLst>
                                      </p:cBhvr>
                                      <p:to>
                                        <p:strVal val="visible"/>
                                      </p:to>
                                    </p:set>
                                    <p:animEffect transition="in" filter="checkerboard(across)">
                                      <p:cBhvr>
                                        <p:cTn id="31" dur="500"/>
                                        <p:tgtEl>
                                          <p:spTgt spid="695316"/>
                                        </p:tgtEl>
                                      </p:cBhvr>
                                    </p:animEffect>
                                  </p:childTnLst>
                                </p:cTn>
                              </p:par>
                            </p:childTnLst>
                          </p:cTn>
                        </p:par>
                        <p:par>
                          <p:cTn id="32" fill="hold" nodeType="afterGroup">
                            <p:stCondLst>
                              <p:cond delay="3500"/>
                            </p:stCondLst>
                            <p:childTnLst>
                              <p:par>
                                <p:cTn id="33" presetID="5" presetClass="entr" presetSubtype="10" fill="hold" nodeType="afterEffect">
                                  <p:stCondLst>
                                    <p:cond delay="0"/>
                                  </p:stCondLst>
                                  <p:childTnLst>
                                    <p:set>
                                      <p:cBhvr>
                                        <p:cTn id="34" dur="1" fill="hold">
                                          <p:stCondLst>
                                            <p:cond delay="0"/>
                                          </p:stCondLst>
                                        </p:cTn>
                                        <p:tgtEl>
                                          <p:spTgt spid="695317"/>
                                        </p:tgtEl>
                                        <p:attrNameLst>
                                          <p:attrName>style.visibility</p:attrName>
                                        </p:attrNameLst>
                                      </p:cBhvr>
                                      <p:to>
                                        <p:strVal val="visible"/>
                                      </p:to>
                                    </p:set>
                                    <p:animEffect transition="in" filter="checkerboard(across)">
                                      <p:cBhvr>
                                        <p:cTn id="35" dur="500"/>
                                        <p:tgtEl>
                                          <p:spTgt spid="695317"/>
                                        </p:tgtEl>
                                      </p:cBhvr>
                                    </p:animEffect>
                                  </p:child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695321"/>
                                        </p:tgtEl>
                                        <p:attrNameLst>
                                          <p:attrName>style.visibility</p:attrName>
                                        </p:attrNameLst>
                                      </p:cBhvr>
                                      <p:to>
                                        <p:strVal val="visible"/>
                                      </p:to>
                                    </p:set>
                                    <p:animEffect transition="in" filter="checkerboard(across)">
                                      <p:cBhvr>
                                        <p:cTn id="39" dur="500"/>
                                        <p:tgtEl>
                                          <p:spTgt spid="695321"/>
                                        </p:tgtEl>
                                      </p:cBhvr>
                                    </p:animEffect>
                                  </p:childTnLst>
                                </p:cTn>
                              </p:par>
                            </p:childTnLst>
                          </p:cTn>
                        </p:par>
                        <p:par>
                          <p:cTn id="40" fill="hold" nodeType="afterGroup">
                            <p:stCondLst>
                              <p:cond delay="4500"/>
                            </p:stCondLst>
                            <p:childTnLst>
                              <p:par>
                                <p:cTn id="41" presetID="5" presetClass="entr" presetSubtype="10" fill="hold" nodeType="afterEffect">
                                  <p:stCondLst>
                                    <p:cond delay="0"/>
                                  </p:stCondLst>
                                  <p:childTnLst>
                                    <p:set>
                                      <p:cBhvr>
                                        <p:cTn id="42" dur="1" fill="hold">
                                          <p:stCondLst>
                                            <p:cond delay="0"/>
                                          </p:stCondLst>
                                        </p:cTn>
                                        <p:tgtEl>
                                          <p:spTgt spid="695326"/>
                                        </p:tgtEl>
                                        <p:attrNameLst>
                                          <p:attrName>style.visibility</p:attrName>
                                        </p:attrNameLst>
                                      </p:cBhvr>
                                      <p:to>
                                        <p:strVal val="visible"/>
                                      </p:to>
                                    </p:set>
                                    <p:animEffect transition="in" filter="checkerboard(across)">
                                      <p:cBhvr>
                                        <p:cTn id="43" dur="500"/>
                                        <p:tgtEl>
                                          <p:spTgt spid="695326"/>
                                        </p:tgtEl>
                                      </p:cBhvr>
                                    </p:animEffect>
                                  </p:child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695327"/>
                                        </p:tgtEl>
                                        <p:attrNameLst>
                                          <p:attrName>style.visibility</p:attrName>
                                        </p:attrNameLst>
                                      </p:cBhvr>
                                      <p:to>
                                        <p:strVal val="visible"/>
                                      </p:to>
                                    </p:set>
                                    <p:animEffect transition="in" filter="checkerboard(across)">
                                      <p:cBhvr>
                                        <p:cTn id="47" dur="500"/>
                                        <p:tgtEl>
                                          <p:spTgt spid="695327"/>
                                        </p:tgtEl>
                                      </p:cBhvr>
                                    </p:animEffect>
                                  </p:childTnLst>
                                </p:cTn>
                              </p:par>
                            </p:childTnLst>
                          </p:cTn>
                        </p:par>
                        <p:par>
                          <p:cTn id="48" fill="hold" nodeType="afterGroup">
                            <p:stCondLst>
                              <p:cond delay="5500"/>
                            </p:stCondLst>
                            <p:childTnLst>
                              <p:par>
                                <p:cTn id="49" presetID="5" presetClass="entr" presetSubtype="10" fill="hold" nodeType="afterEffect">
                                  <p:stCondLst>
                                    <p:cond delay="0"/>
                                  </p:stCondLst>
                                  <p:childTnLst>
                                    <p:set>
                                      <p:cBhvr>
                                        <p:cTn id="50" dur="1" fill="hold">
                                          <p:stCondLst>
                                            <p:cond delay="0"/>
                                          </p:stCondLst>
                                        </p:cTn>
                                        <p:tgtEl>
                                          <p:spTgt spid="695336"/>
                                        </p:tgtEl>
                                        <p:attrNameLst>
                                          <p:attrName>style.visibility</p:attrName>
                                        </p:attrNameLst>
                                      </p:cBhvr>
                                      <p:to>
                                        <p:strVal val="visible"/>
                                      </p:to>
                                    </p:set>
                                    <p:animEffect transition="in" filter="checkerboard(across)">
                                      <p:cBhvr>
                                        <p:cTn id="51" dur="500"/>
                                        <p:tgtEl>
                                          <p:spTgt spid="695336"/>
                                        </p:tgtEl>
                                      </p:cBhvr>
                                    </p:animEffect>
                                  </p:childTnLst>
                                </p:cTn>
                              </p:par>
                            </p:childTnLst>
                          </p:cTn>
                        </p:par>
                        <p:par>
                          <p:cTn id="52" fill="hold" nodeType="afterGroup">
                            <p:stCondLst>
                              <p:cond delay="6000"/>
                            </p:stCondLst>
                            <p:childTnLst>
                              <p:par>
                                <p:cTn id="53" presetID="5" presetClass="entr" presetSubtype="10" fill="hold" nodeType="afterEffect">
                                  <p:stCondLst>
                                    <p:cond delay="0"/>
                                  </p:stCondLst>
                                  <p:childTnLst>
                                    <p:set>
                                      <p:cBhvr>
                                        <p:cTn id="54" dur="1" fill="hold">
                                          <p:stCondLst>
                                            <p:cond delay="0"/>
                                          </p:stCondLst>
                                        </p:cTn>
                                        <p:tgtEl>
                                          <p:spTgt spid="695337"/>
                                        </p:tgtEl>
                                        <p:attrNameLst>
                                          <p:attrName>style.visibility</p:attrName>
                                        </p:attrNameLst>
                                      </p:cBhvr>
                                      <p:to>
                                        <p:strVal val="visible"/>
                                      </p:to>
                                    </p:set>
                                    <p:animEffect transition="in" filter="checkerboard(across)">
                                      <p:cBhvr>
                                        <p:cTn id="55" dur="500"/>
                                        <p:tgtEl>
                                          <p:spTgt spid="695337"/>
                                        </p:tgtEl>
                                      </p:cBhvr>
                                    </p:animEffect>
                                  </p:childTnLst>
                                </p:cTn>
                              </p:par>
                            </p:childTnLst>
                          </p:cTn>
                        </p:par>
                        <p:par>
                          <p:cTn id="56" fill="hold" nodeType="afterGroup">
                            <p:stCondLst>
                              <p:cond delay="6500"/>
                            </p:stCondLst>
                            <p:childTnLst>
                              <p:par>
                                <p:cTn id="57" presetID="5" presetClass="entr" presetSubtype="10" fill="hold" nodeType="afterEffect">
                                  <p:stCondLst>
                                    <p:cond delay="0"/>
                                  </p:stCondLst>
                                  <p:childTnLst>
                                    <p:set>
                                      <p:cBhvr>
                                        <p:cTn id="58" dur="1" fill="hold">
                                          <p:stCondLst>
                                            <p:cond delay="0"/>
                                          </p:stCondLst>
                                        </p:cTn>
                                        <p:tgtEl>
                                          <p:spTgt spid="695338"/>
                                        </p:tgtEl>
                                        <p:attrNameLst>
                                          <p:attrName>style.visibility</p:attrName>
                                        </p:attrNameLst>
                                      </p:cBhvr>
                                      <p:to>
                                        <p:strVal val="visible"/>
                                      </p:to>
                                    </p:set>
                                    <p:animEffect transition="in" filter="checkerboard(across)">
                                      <p:cBhvr>
                                        <p:cTn id="59" dur="500"/>
                                        <p:tgtEl>
                                          <p:spTgt spid="695338"/>
                                        </p:tgtEl>
                                      </p:cBhvr>
                                    </p:animEffect>
                                  </p:childTnLst>
                                </p:cTn>
                              </p:par>
                            </p:childTnLst>
                          </p:cTn>
                        </p:par>
                        <p:par>
                          <p:cTn id="60" fill="hold" nodeType="afterGroup">
                            <p:stCondLst>
                              <p:cond delay="7000"/>
                            </p:stCondLst>
                            <p:childTnLst>
                              <p:par>
                                <p:cTn id="61" presetID="5" presetClass="entr" presetSubtype="10" fill="hold" nodeType="afterEffect">
                                  <p:stCondLst>
                                    <p:cond delay="0"/>
                                  </p:stCondLst>
                                  <p:childTnLst>
                                    <p:set>
                                      <p:cBhvr>
                                        <p:cTn id="62" dur="1" fill="hold">
                                          <p:stCondLst>
                                            <p:cond delay="0"/>
                                          </p:stCondLst>
                                        </p:cTn>
                                        <p:tgtEl>
                                          <p:spTgt spid="695328"/>
                                        </p:tgtEl>
                                        <p:attrNameLst>
                                          <p:attrName>style.visibility</p:attrName>
                                        </p:attrNameLst>
                                      </p:cBhvr>
                                      <p:to>
                                        <p:strVal val="visible"/>
                                      </p:to>
                                    </p:set>
                                    <p:animEffect transition="in" filter="checkerboard(across)">
                                      <p:cBhvr>
                                        <p:cTn id="63" dur="500"/>
                                        <p:tgtEl>
                                          <p:spTgt spid="695328"/>
                                        </p:tgtEl>
                                      </p:cBhvr>
                                    </p:animEffect>
                                  </p:childTnLst>
                                </p:cTn>
                              </p:par>
                            </p:childTnLst>
                          </p:cTn>
                        </p:par>
                        <p:par>
                          <p:cTn id="64" fill="hold" nodeType="afterGroup">
                            <p:stCondLst>
                              <p:cond delay="7500"/>
                            </p:stCondLst>
                            <p:childTnLst>
                              <p:par>
                                <p:cTn id="65" presetID="5" presetClass="entr" presetSubtype="10" fill="hold" nodeType="afterEffect">
                                  <p:stCondLst>
                                    <p:cond delay="0"/>
                                  </p:stCondLst>
                                  <p:childTnLst>
                                    <p:set>
                                      <p:cBhvr>
                                        <p:cTn id="66" dur="1" fill="hold">
                                          <p:stCondLst>
                                            <p:cond delay="0"/>
                                          </p:stCondLst>
                                        </p:cTn>
                                        <p:tgtEl>
                                          <p:spTgt spid="695333"/>
                                        </p:tgtEl>
                                        <p:attrNameLst>
                                          <p:attrName>style.visibility</p:attrName>
                                        </p:attrNameLst>
                                      </p:cBhvr>
                                      <p:to>
                                        <p:strVal val="visible"/>
                                      </p:to>
                                    </p:set>
                                    <p:animEffect transition="in" filter="checkerboard(across)">
                                      <p:cBhvr>
                                        <p:cTn id="67" dur="500"/>
                                        <p:tgtEl>
                                          <p:spTgt spid="695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utoUpdateAnimBg="0"/>
      <p:bldP spid="69530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533400" y="381000"/>
            <a:ext cx="20733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dirty="0" smtClean="0">
                <a:solidFill>
                  <a:srgbClr val="FFFF00"/>
                </a:solidFill>
              </a:rPr>
              <a:t>TRANSPORT</a:t>
            </a:r>
            <a:endParaRPr lang="en-GB" altLang="hu-HU" dirty="0">
              <a:solidFill>
                <a:srgbClr val="FFFF00"/>
              </a:solidFill>
            </a:endParaRPr>
          </a:p>
        </p:txBody>
      </p:sp>
      <p:sp>
        <p:nvSpPr>
          <p:cNvPr id="696323" name="Text Box 3"/>
          <p:cNvSpPr txBox="1">
            <a:spLocks noChangeArrowheads="1"/>
          </p:cNvSpPr>
          <p:nvPr/>
        </p:nvSpPr>
        <p:spPr bwMode="auto">
          <a:xfrm>
            <a:off x="990600" y="990600"/>
            <a:ext cx="4456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GB" altLang="hu-HU" dirty="0">
                <a:solidFill>
                  <a:srgbClr val="FFFF00"/>
                </a:solidFill>
              </a:rPr>
              <a:t> </a:t>
            </a:r>
            <a:r>
              <a:rPr lang="hu-HU" altLang="hu-HU" dirty="0" err="1" smtClean="0">
                <a:solidFill>
                  <a:srgbClr val="FFFF00"/>
                </a:solidFill>
              </a:rPr>
              <a:t>Advection</a:t>
            </a:r>
            <a:r>
              <a:rPr lang="hu-HU" altLang="hu-HU" dirty="0" smtClean="0">
                <a:solidFill>
                  <a:srgbClr val="FFFF00"/>
                </a:solidFill>
              </a:rPr>
              <a:t> </a:t>
            </a:r>
            <a:r>
              <a:rPr lang="hu-HU" altLang="hu-HU" dirty="0" err="1" smtClean="0">
                <a:solidFill>
                  <a:srgbClr val="FFFF00"/>
                </a:solidFill>
              </a:rPr>
              <a:t>flux</a:t>
            </a:r>
            <a:r>
              <a:rPr lang="en-GB" altLang="hu-HU" dirty="0" smtClean="0">
                <a:solidFill>
                  <a:srgbClr val="FFFF00"/>
                </a:solidFill>
              </a:rPr>
              <a:t>  </a:t>
            </a:r>
            <a:r>
              <a:rPr lang="en-GB" altLang="hu-HU" dirty="0">
                <a:solidFill>
                  <a:srgbClr val="FFFF00"/>
                </a:solidFill>
              </a:rPr>
              <a:t>:   </a:t>
            </a:r>
            <a:r>
              <a:rPr lang="en-GB" altLang="hu-HU" dirty="0" err="1">
                <a:solidFill>
                  <a:srgbClr val="FFFF00"/>
                </a:solidFill>
              </a:rPr>
              <a:t>vc</a:t>
            </a:r>
            <a:r>
              <a:rPr lang="en-GB" altLang="hu-HU" dirty="0">
                <a:solidFill>
                  <a:srgbClr val="FFFF00"/>
                </a:solidFill>
              </a:rPr>
              <a:t> [ kg/m</a:t>
            </a:r>
            <a:r>
              <a:rPr lang="en-GB" altLang="hu-HU" baseline="30000" dirty="0">
                <a:solidFill>
                  <a:srgbClr val="FFFF00"/>
                </a:solidFill>
              </a:rPr>
              <a:t>2</a:t>
            </a:r>
            <a:r>
              <a:rPr lang="en-GB" altLang="hu-HU" dirty="0">
                <a:solidFill>
                  <a:srgbClr val="FFFF00"/>
                </a:solidFill>
              </a:rPr>
              <a:t>s </a:t>
            </a:r>
            <a:r>
              <a:rPr lang="en-GB" altLang="hu-HU" dirty="0" smtClean="0">
                <a:solidFill>
                  <a:srgbClr val="FFFF00"/>
                </a:solidFill>
              </a:rPr>
              <a:t>]</a:t>
            </a:r>
            <a:r>
              <a:rPr lang="hu-HU" altLang="hu-HU" dirty="0" smtClean="0">
                <a:solidFill>
                  <a:srgbClr val="FFFF00"/>
                </a:solidFill>
              </a:rPr>
              <a:t> </a:t>
            </a:r>
            <a:r>
              <a:rPr lang="hu-HU" altLang="hu-HU" sz="1200" dirty="0" smtClean="0">
                <a:solidFill>
                  <a:srgbClr val="FFFF00"/>
                </a:solidFill>
              </a:rPr>
              <a:t>(v…</a:t>
            </a:r>
            <a:r>
              <a:rPr lang="hu-HU" altLang="hu-HU" sz="1200" dirty="0" err="1" smtClean="0">
                <a:solidFill>
                  <a:srgbClr val="FFFF00"/>
                </a:solidFill>
              </a:rPr>
              <a:t>velocity</a:t>
            </a:r>
            <a:r>
              <a:rPr lang="hu-HU" altLang="hu-HU" sz="1200" dirty="0" smtClean="0">
                <a:solidFill>
                  <a:srgbClr val="FFFF00"/>
                </a:solidFill>
              </a:rPr>
              <a:t>, c…concentration)</a:t>
            </a:r>
            <a:r>
              <a:rPr lang="en-GB" altLang="hu-HU" sz="1200" dirty="0" smtClean="0">
                <a:solidFill>
                  <a:srgbClr val="FFFF00"/>
                </a:solidFill>
              </a:rPr>
              <a:t> </a:t>
            </a:r>
            <a:endParaRPr lang="en-GB" altLang="hu-HU" sz="1200" dirty="0">
              <a:solidFill>
                <a:srgbClr val="FFFF00"/>
              </a:solidFill>
            </a:endParaRPr>
          </a:p>
        </p:txBody>
      </p:sp>
      <p:sp>
        <p:nvSpPr>
          <p:cNvPr id="696324" name="Text Box 4"/>
          <p:cNvSpPr txBox="1">
            <a:spLocks noChangeArrowheads="1"/>
          </p:cNvSpPr>
          <p:nvPr/>
        </p:nvSpPr>
        <p:spPr bwMode="auto">
          <a:xfrm>
            <a:off x="990600" y="1676400"/>
            <a:ext cx="57205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GB" altLang="hu-HU" dirty="0">
                <a:solidFill>
                  <a:srgbClr val="FFFF00"/>
                </a:solidFill>
              </a:rPr>
              <a:t> </a:t>
            </a:r>
            <a:r>
              <a:rPr lang="en-US" altLang="hu-HU" dirty="0">
                <a:solidFill>
                  <a:srgbClr val="FFFF00"/>
                </a:solidFill>
              </a:rPr>
              <a:t>HOW DOES </a:t>
            </a:r>
            <a:r>
              <a:rPr lang="hu-HU" altLang="hu-HU" dirty="0" smtClean="0">
                <a:solidFill>
                  <a:srgbClr val="FFFF00"/>
                </a:solidFill>
              </a:rPr>
              <a:t>THE ADVECTION FLUX</a:t>
            </a:r>
            <a:r>
              <a:rPr lang="en-US" altLang="hu-HU" dirty="0" smtClean="0">
                <a:solidFill>
                  <a:srgbClr val="FFFF00"/>
                </a:solidFill>
              </a:rPr>
              <a:t> </a:t>
            </a:r>
            <a:endParaRPr lang="hu-HU" altLang="hu-HU" dirty="0" smtClean="0">
              <a:solidFill>
                <a:srgbClr val="FFFF00"/>
              </a:solidFill>
            </a:endParaRPr>
          </a:p>
          <a:p>
            <a:pPr algn="l"/>
            <a:r>
              <a:rPr lang="en-US" altLang="hu-HU" dirty="0" smtClean="0">
                <a:solidFill>
                  <a:srgbClr val="FFFF00"/>
                </a:solidFill>
              </a:rPr>
              <a:t>DEVELOP </a:t>
            </a:r>
            <a:r>
              <a:rPr lang="en-US" altLang="hu-HU" dirty="0">
                <a:solidFill>
                  <a:srgbClr val="FFFF00"/>
                </a:solidFill>
              </a:rPr>
              <a:t>IN TURBULENT FLOW?</a:t>
            </a:r>
            <a:endParaRPr lang="en-GB" altLang="hu-HU" dirty="0">
              <a:solidFill>
                <a:srgbClr val="FFFF00"/>
              </a:solidFill>
            </a:endParaRPr>
          </a:p>
        </p:txBody>
      </p:sp>
      <p:graphicFrame>
        <p:nvGraphicFramePr>
          <p:cNvPr id="696325" name="Object 5"/>
          <p:cNvGraphicFramePr>
            <a:graphicFrameLocks/>
          </p:cNvGraphicFramePr>
          <p:nvPr/>
        </p:nvGraphicFramePr>
        <p:xfrm>
          <a:off x="5581650" y="3106738"/>
          <a:ext cx="609600" cy="381000"/>
        </p:xfrm>
        <a:graphic>
          <a:graphicData uri="http://schemas.openxmlformats.org/presentationml/2006/ole">
            <mc:AlternateContent xmlns:mc="http://schemas.openxmlformats.org/markup-compatibility/2006">
              <mc:Choice xmlns:v="urn:schemas-microsoft-com:vml" Requires="v">
                <p:oleObj spid="_x0000_s697016" name="CorelEquation! 1.0 Equation" r:id="rId3" imgW="393480" imgH="164880" progId="CorelEquation">
                  <p:embed/>
                </p:oleObj>
              </mc:Choice>
              <mc:Fallback>
                <p:oleObj name="CorelEquation! 1.0 Equation" r:id="rId3" imgW="393480" imgH="164880" progId="CorelEquation">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3106738"/>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96326" name="Group 6"/>
          <p:cNvGrpSpPr>
            <a:grpSpLocks/>
          </p:cNvGrpSpPr>
          <p:nvPr/>
        </p:nvGrpSpPr>
        <p:grpSpPr bwMode="auto">
          <a:xfrm>
            <a:off x="798513" y="5695950"/>
            <a:ext cx="1619250" cy="801688"/>
            <a:chOff x="574" y="3789"/>
            <a:chExt cx="1105" cy="569"/>
          </a:xfrm>
        </p:grpSpPr>
        <p:sp>
          <p:nvSpPr>
            <p:cNvPr id="696327" name="AutoShape 7"/>
            <p:cNvSpPr>
              <a:spLocks/>
            </p:cNvSpPr>
            <p:nvPr/>
          </p:nvSpPr>
          <p:spPr bwMode="auto">
            <a:xfrm rot="-5456676">
              <a:off x="1054" y="3309"/>
              <a:ext cx="146" cy="1105"/>
            </a:xfrm>
            <a:prstGeom prst="leftBrace">
              <a:avLst>
                <a:gd name="adj1" fmla="val 6307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6328" name="Text Box 8"/>
            <p:cNvSpPr txBox="1">
              <a:spLocks noChangeArrowheads="1"/>
            </p:cNvSpPr>
            <p:nvPr/>
          </p:nvSpPr>
          <p:spPr bwMode="auto">
            <a:xfrm>
              <a:off x="1007" y="4034"/>
              <a:ext cx="23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0</a:t>
              </a:r>
            </a:p>
          </p:txBody>
        </p:sp>
      </p:grpSp>
      <p:grpSp>
        <p:nvGrpSpPr>
          <p:cNvPr id="696329" name="Group 9"/>
          <p:cNvGrpSpPr>
            <a:grpSpLocks/>
          </p:cNvGrpSpPr>
          <p:nvPr/>
        </p:nvGrpSpPr>
        <p:grpSpPr bwMode="auto">
          <a:xfrm rot="17761">
            <a:off x="6705600" y="3973513"/>
            <a:ext cx="1752600" cy="846137"/>
            <a:chOff x="4128" y="2731"/>
            <a:chExt cx="1104" cy="533"/>
          </a:xfrm>
        </p:grpSpPr>
        <p:sp>
          <p:nvSpPr>
            <p:cNvPr id="696330" name="AutoShape 10"/>
            <p:cNvSpPr>
              <a:spLocks/>
            </p:cNvSpPr>
            <p:nvPr/>
          </p:nvSpPr>
          <p:spPr bwMode="auto">
            <a:xfrm rot="-5456676">
              <a:off x="4608" y="2251"/>
              <a:ext cx="144" cy="1104"/>
            </a:xfrm>
            <a:prstGeom prst="leftBrace">
              <a:avLst>
                <a:gd name="adj1" fmla="val 63889"/>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6331" name="Text Box 11"/>
            <p:cNvSpPr txBox="1">
              <a:spLocks noChangeArrowheads="1"/>
            </p:cNvSpPr>
            <p:nvPr/>
          </p:nvSpPr>
          <p:spPr bwMode="auto">
            <a:xfrm>
              <a:off x="4560" y="297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hu-HU">
                  <a:solidFill>
                    <a:srgbClr val="FFFF00"/>
                  </a:solidFill>
                </a:rPr>
                <a:t>0</a:t>
              </a:r>
              <a:endParaRPr lang="en-GB" altLang="hu-HU">
                <a:solidFill>
                  <a:srgbClr val="FFFF00"/>
                </a:solidFill>
              </a:endParaRPr>
            </a:p>
          </p:txBody>
        </p:sp>
      </p:grpSp>
      <p:grpSp>
        <p:nvGrpSpPr>
          <p:cNvPr id="696332" name="Group 12"/>
          <p:cNvGrpSpPr>
            <a:grpSpLocks/>
          </p:cNvGrpSpPr>
          <p:nvPr/>
        </p:nvGrpSpPr>
        <p:grpSpPr bwMode="auto">
          <a:xfrm>
            <a:off x="7391400" y="4705350"/>
            <a:ext cx="1524000" cy="495300"/>
            <a:chOff x="4608" y="3120"/>
            <a:chExt cx="864" cy="240"/>
          </a:xfrm>
        </p:grpSpPr>
        <p:graphicFrame>
          <p:nvGraphicFramePr>
            <p:cNvPr id="696333" name="Object 13"/>
            <p:cNvGraphicFramePr>
              <a:graphicFrameLocks/>
            </p:cNvGraphicFramePr>
            <p:nvPr/>
          </p:nvGraphicFramePr>
          <p:xfrm>
            <a:off x="4608" y="3168"/>
            <a:ext cx="864" cy="192"/>
          </p:xfrm>
          <a:graphic>
            <a:graphicData uri="http://schemas.openxmlformats.org/presentationml/2006/ole">
              <mc:AlternateContent xmlns:mc="http://schemas.openxmlformats.org/markup-compatibility/2006">
                <mc:Choice xmlns:v="urn:schemas-microsoft-com:vml" Requires="v">
                  <p:oleObj spid="_x0000_s697017" name="CorelEquation! 1.0 Equation" r:id="rId5" imgW="761760" imgH="164880" progId="CorelEquation">
                    <p:embed/>
                  </p:oleObj>
                </mc:Choice>
                <mc:Fallback>
                  <p:oleObj name="CorelEquation! 1.0 Equation" r:id="rId5" imgW="761760" imgH="164880" progId="CorelEquation">
                    <p:embed/>
                    <p:pic>
                      <p:nvPicPr>
                        <p:cNvPr id="0" name="Objec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316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34" name="Line 14"/>
            <p:cNvSpPr>
              <a:spLocks noChangeShapeType="1"/>
            </p:cNvSpPr>
            <p:nvPr/>
          </p:nvSpPr>
          <p:spPr bwMode="auto">
            <a:xfrm flipH="1">
              <a:off x="5136" y="3120"/>
              <a:ext cx="288"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aphicFrame>
        <p:nvGraphicFramePr>
          <p:cNvPr id="696335" name="Object 15"/>
          <p:cNvGraphicFramePr>
            <a:graphicFrameLocks noChangeAspect="1"/>
          </p:cNvGraphicFramePr>
          <p:nvPr/>
        </p:nvGraphicFramePr>
        <p:xfrm>
          <a:off x="701675" y="2795588"/>
          <a:ext cx="1384300" cy="1168400"/>
        </p:xfrm>
        <a:graphic>
          <a:graphicData uri="http://schemas.openxmlformats.org/presentationml/2006/ole">
            <mc:AlternateContent xmlns:mc="http://schemas.openxmlformats.org/markup-compatibility/2006">
              <mc:Choice xmlns:v="urn:schemas-microsoft-com:vml" Requires="v">
                <p:oleObj spid="_x0000_s697018" name="Egyenlet" r:id="rId7" imgW="571320" imgH="482400" progId="Equation.3">
                  <p:embed/>
                </p:oleObj>
              </mc:Choice>
              <mc:Fallback>
                <p:oleObj name="Egyenlet" r:id="rId7" imgW="571320" imgH="4824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75" y="2795588"/>
                        <a:ext cx="13843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36" name="Object 16"/>
          <p:cNvGraphicFramePr>
            <a:graphicFrameLocks noChangeAspect="1"/>
          </p:cNvGraphicFramePr>
          <p:nvPr/>
        </p:nvGraphicFramePr>
        <p:xfrm>
          <a:off x="2420938" y="2795588"/>
          <a:ext cx="3213100" cy="1130300"/>
        </p:xfrm>
        <a:graphic>
          <a:graphicData uri="http://schemas.openxmlformats.org/presentationml/2006/ole">
            <mc:AlternateContent xmlns:mc="http://schemas.openxmlformats.org/markup-compatibility/2006">
              <mc:Choice xmlns:v="urn:schemas-microsoft-com:vml" Requires="v">
                <p:oleObj spid="_x0000_s697019" name="Egyenlet" r:id="rId9" imgW="1371600" imgH="482400" progId="Equation.3">
                  <p:embed/>
                </p:oleObj>
              </mc:Choice>
              <mc:Fallback>
                <p:oleObj name="Egyenlet" r:id="rId9" imgW="1371600" imgH="4824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0938" y="2795588"/>
                        <a:ext cx="32131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37" name="Object 17"/>
          <p:cNvGraphicFramePr>
            <a:graphicFrameLocks noChangeAspect="1"/>
          </p:cNvGraphicFramePr>
          <p:nvPr/>
        </p:nvGraphicFramePr>
        <p:xfrm>
          <a:off x="6237288" y="2741613"/>
          <a:ext cx="2524125" cy="1165225"/>
        </p:xfrm>
        <a:graphic>
          <a:graphicData uri="http://schemas.openxmlformats.org/presentationml/2006/ole">
            <mc:AlternateContent xmlns:mc="http://schemas.openxmlformats.org/markup-compatibility/2006">
              <mc:Choice xmlns:v="urn:schemas-microsoft-com:vml" Requires="v">
                <p:oleObj spid="_x0000_s697020" name="Egyenlet" r:id="rId11" imgW="850680" imgH="482400" progId="Equation.3">
                  <p:embed/>
                </p:oleObj>
              </mc:Choice>
              <mc:Fallback>
                <p:oleObj name="Egyenlet" r:id="rId11" imgW="850680" imgH="48240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7288" y="2741613"/>
                        <a:ext cx="2524125"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38" name="Object 18"/>
          <p:cNvGraphicFramePr>
            <a:graphicFrameLocks noChangeAspect="1"/>
          </p:cNvGraphicFramePr>
          <p:nvPr/>
        </p:nvGraphicFramePr>
        <p:xfrm>
          <a:off x="330200" y="4498975"/>
          <a:ext cx="2106613" cy="1163638"/>
        </p:xfrm>
        <a:graphic>
          <a:graphicData uri="http://schemas.openxmlformats.org/presentationml/2006/ole">
            <mc:AlternateContent xmlns:mc="http://schemas.openxmlformats.org/markup-compatibility/2006">
              <mc:Choice xmlns:v="urn:schemas-microsoft-com:vml" Requires="v">
                <p:oleObj spid="_x0000_s697021" name="Egyenlet" r:id="rId13" imgW="711000" imgH="482400" progId="Equation.3">
                  <p:embed/>
                </p:oleObj>
              </mc:Choice>
              <mc:Fallback>
                <p:oleObj name="Egyenlet" r:id="rId13" imgW="711000" imgH="48240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200" y="4498975"/>
                        <a:ext cx="2106613"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39" name="Object 19"/>
          <p:cNvGraphicFramePr>
            <a:graphicFrameLocks noChangeAspect="1"/>
          </p:cNvGraphicFramePr>
          <p:nvPr/>
        </p:nvGraphicFramePr>
        <p:xfrm>
          <a:off x="2252663" y="4494213"/>
          <a:ext cx="2565400" cy="1168400"/>
        </p:xfrm>
        <a:graphic>
          <a:graphicData uri="http://schemas.openxmlformats.org/presentationml/2006/ole">
            <mc:AlternateContent xmlns:mc="http://schemas.openxmlformats.org/markup-compatibility/2006">
              <mc:Choice xmlns:v="urn:schemas-microsoft-com:vml" Requires="v">
                <p:oleObj spid="_x0000_s697022" name="Egyenlet" r:id="rId15" imgW="863280" imgH="482400" progId="Equation.3">
                  <p:embed/>
                </p:oleObj>
              </mc:Choice>
              <mc:Fallback>
                <p:oleObj name="Egyenlet" r:id="rId15" imgW="863280" imgH="4824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2663" y="4494213"/>
                        <a:ext cx="25654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40" name="Object 20"/>
          <p:cNvGraphicFramePr>
            <a:graphicFrameLocks noChangeAspect="1"/>
          </p:cNvGraphicFramePr>
          <p:nvPr/>
        </p:nvGraphicFramePr>
        <p:xfrm>
          <a:off x="4649788" y="4495800"/>
          <a:ext cx="2705100" cy="1147763"/>
        </p:xfrm>
        <a:graphic>
          <a:graphicData uri="http://schemas.openxmlformats.org/presentationml/2006/ole">
            <mc:AlternateContent xmlns:mc="http://schemas.openxmlformats.org/markup-compatibility/2006">
              <mc:Choice xmlns:v="urn:schemas-microsoft-com:vml" Requires="v">
                <p:oleObj spid="_x0000_s697023" name="Egyenlet" r:id="rId17" imgW="927000" imgH="482400" progId="Equation.3">
                  <p:embed/>
                </p:oleObj>
              </mc:Choice>
              <mc:Fallback>
                <p:oleObj name="Egyenlet" r:id="rId17" imgW="927000" imgH="482400"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9788" y="4495800"/>
                        <a:ext cx="2705100" cy="114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6341" name="Group 21"/>
          <p:cNvGrpSpPr>
            <a:grpSpLocks/>
          </p:cNvGrpSpPr>
          <p:nvPr/>
        </p:nvGrpSpPr>
        <p:grpSpPr bwMode="auto">
          <a:xfrm>
            <a:off x="8323263" y="5345113"/>
            <a:ext cx="820737" cy="674687"/>
            <a:chOff x="5243" y="3595"/>
            <a:chExt cx="517" cy="425"/>
          </a:xfrm>
        </p:grpSpPr>
        <p:sp>
          <p:nvSpPr>
            <p:cNvPr id="696342" name="AutoShape 22"/>
            <p:cNvSpPr>
              <a:spLocks/>
            </p:cNvSpPr>
            <p:nvPr/>
          </p:nvSpPr>
          <p:spPr bwMode="auto">
            <a:xfrm rot="-16262336">
              <a:off x="5396" y="3442"/>
              <a:ext cx="54" cy="360"/>
            </a:xfrm>
            <a:prstGeom prst="rightBrace">
              <a:avLst>
                <a:gd name="adj1" fmla="val 55556"/>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6343" name="Text Box 23"/>
            <p:cNvSpPr txBox="1">
              <a:spLocks noChangeArrowheads="1"/>
            </p:cNvSpPr>
            <p:nvPr/>
          </p:nvSpPr>
          <p:spPr bwMode="auto">
            <a:xfrm>
              <a:off x="5275" y="3732"/>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a:solidFill>
                    <a:srgbClr val="FFFF00"/>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6323"/>
                                        </p:tgtEl>
                                        <p:attrNameLst>
                                          <p:attrName>style.visibility</p:attrName>
                                        </p:attrNameLst>
                                      </p:cBhvr>
                                      <p:to>
                                        <p:strVal val="visible"/>
                                      </p:to>
                                    </p:set>
                                    <p:animEffect transition="in" filter="checkerboard(across)">
                                      <p:cBhvr>
                                        <p:cTn id="7" dur="500"/>
                                        <p:tgtEl>
                                          <p:spTgt spid="69632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6324"/>
                                        </p:tgtEl>
                                        <p:attrNameLst>
                                          <p:attrName>style.visibility</p:attrName>
                                        </p:attrNameLst>
                                      </p:cBhvr>
                                      <p:to>
                                        <p:strVal val="visible"/>
                                      </p:to>
                                    </p:set>
                                    <p:animEffect transition="in" filter="checkerboard(across)">
                                      <p:cBhvr>
                                        <p:cTn id="11" dur="500"/>
                                        <p:tgtEl>
                                          <p:spTgt spid="696324"/>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96335"/>
                                        </p:tgtEl>
                                        <p:attrNameLst>
                                          <p:attrName>style.visibility</p:attrName>
                                        </p:attrNameLst>
                                      </p:cBhvr>
                                      <p:to>
                                        <p:strVal val="visible"/>
                                      </p:to>
                                    </p:set>
                                    <p:animEffect transition="in" filter="checkerboard(across)">
                                      <p:cBhvr>
                                        <p:cTn id="15" dur="500"/>
                                        <p:tgtEl>
                                          <p:spTgt spid="696335"/>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696336"/>
                                        </p:tgtEl>
                                        <p:attrNameLst>
                                          <p:attrName>style.visibility</p:attrName>
                                        </p:attrNameLst>
                                      </p:cBhvr>
                                      <p:to>
                                        <p:strVal val="visible"/>
                                      </p:to>
                                    </p:set>
                                    <p:animEffect transition="in" filter="checkerboard(across)">
                                      <p:cBhvr>
                                        <p:cTn id="19" dur="500"/>
                                        <p:tgtEl>
                                          <p:spTgt spid="696336"/>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696325"/>
                                        </p:tgtEl>
                                        <p:attrNameLst>
                                          <p:attrName>style.visibility</p:attrName>
                                        </p:attrNameLst>
                                      </p:cBhvr>
                                      <p:to>
                                        <p:strVal val="visible"/>
                                      </p:to>
                                    </p:set>
                                    <p:animEffect transition="in" filter="checkerboard(across)">
                                      <p:cBhvr>
                                        <p:cTn id="23" dur="500"/>
                                        <p:tgtEl>
                                          <p:spTgt spid="696325"/>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696337"/>
                                        </p:tgtEl>
                                        <p:attrNameLst>
                                          <p:attrName>style.visibility</p:attrName>
                                        </p:attrNameLst>
                                      </p:cBhvr>
                                      <p:to>
                                        <p:strVal val="visible"/>
                                      </p:to>
                                    </p:set>
                                    <p:animEffect transition="in" filter="checkerboard(across)">
                                      <p:cBhvr>
                                        <p:cTn id="27" dur="500"/>
                                        <p:tgtEl>
                                          <p:spTgt spid="696337"/>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696338"/>
                                        </p:tgtEl>
                                        <p:attrNameLst>
                                          <p:attrName>style.visibility</p:attrName>
                                        </p:attrNameLst>
                                      </p:cBhvr>
                                      <p:to>
                                        <p:strVal val="visible"/>
                                      </p:to>
                                    </p:set>
                                    <p:animEffect transition="in" filter="checkerboard(across)">
                                      <p:cBhvr>
                                        <p:cTn id="31" dur="500"/>
                                        <p:tgtEl>
                                          <p:spTgt spid="696338"/>
                                        </p:tgtEl>
                                      </p:cBhvr>
                                    </p:animEffect>
                                  </p:childTnLst>
                                </p:cTn>
                              </p:par>
                            </p:childTnLst>
                          </p:cTn>
                        </p:par>
                        <p:par>
                          <p:cTn id="32" fill="hold" nodeType="afterGroup">
                            <p:stCondLst>
                              <p:cond delay="3500"/>
                            </p:stCondLst>
                            <p:childTnLst>
                              <p:par>
                                <p:cTn id="33" presetID="5" presetClass="entr" presetSubtype="10" fill="hold" nodeType="afterEffect">
                                  <p:stCondLst>
                                    <p:cond delay="0"/>
                                  </p:stCondLst>
                                  <p:childTnLst>
                                    <p:set>
                                      <p:cBhvr>
                                        <p:cTn id="34" dur="1" fill="hold">
                                          <p:stCondLst>
                                            <p:cond delay="0"/>
                                          </p:stCondLst>
                                        </p:cTn>
                                        <p:tgtEl>
                                          <p:spTgt spid="696339"/>
                                        </p:tgtEl>
                                        <p:attrNameLst>
                                          <p:attrName>style.visibility</p:attrName>
                                        </p:attrNameLst>
                                      </p:cBhvr>
                                      <p:to>
                                        <p:strVal val="visible"/>
                                      </p:to>
                                    </p:set>
                                    <p:animEffect transition="in" filter="checkerboard(across)">
                                      <p:cBhvr>
                                        <p:cTn id="35" dur="500"/>
                                        <p:tgtEl>
                                          <p:spTgt spid="696339"/>
                                        </p:tgtEl>
                                      </p:cBhvr>
                                    </p:animEffect>
                                  </p:child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696329"/>
                                        </p:tgtEl>
                                        <p:attrNameLst>
                                          <p:attrName>style.visibility</p:attrName>
                                        </p:attrNameLst>
                                      </p:cBhvr>
                                      <p:to>
                                        <p:strVal val="visible"/>
                                      </p:to>
                                    </p:set>
                                    <p:animEffect transition="in" filter="checkerboard(across)">
                                      <p:cBhvr>
                                        <p:cTn id="39" dur="500"/>
                                        <p:tgtEl>
                                          <p:spTgt spid="696329"/>
                                        </p:tgtEl>
                                      </p:cBhvr>
                                    </p:animEffect>
                                  </p:childTnLst>
                                </p:cTn>
                              </p:par>
                            </p:childTnLst>
                          </p:cTn>
                        </p:par>
                        <p:par>
                          <p:cTn id="40" fill="hold" nodeType="afterGroup">
                            <p:stCondLst>
                              <p:cond delay="4500"/>
                            </p:stCondLst>
                            <p:childTnLst>
                              <p:par>
                                <p:cTn id="41" presetID="5" presetClass="entr" presetSubtype="10" fill="hold" nodeType="afterEffect">
                                  <p:stCondLst>
                                    <p:cond delay="0"/>
                                  </p:stCondLst>
                                  <p:childTnLst>
                                    <p:set>
                                      <p:cBhvr>
                                        <p:cTn id="42" dur="1" fill="hold">
                                          <p:stCondLst>
                                            <p:cond delay="0"/>
                                          </p:stCondLst>
                                        </p:cTn>
                                        <p:tgtEl>
                                          <p:spTgt spid="696326"/>
                                        </p:tgtEl>
                                        <p:attrNameLst>
                                          <p:attrName>style.visibility</p:attrName>
                                        </p:attrNameLst>
                                      </p:cBhvr>
                                      <p:to>
                                        <p:strVal val="visible"/>
                                      </p:to>
                                    </p:set>
                                    <p:animEffect transition="in" filter="checkerboard(across)">
                                      <p:cBhvr>
                                        <p:cTn id="43" dur="500"/>
                                        <p:tgtEl>
                                          <p:spTgt spid="696326"/>
                                        </p:tgtEl>
                                      </p:cBhvr>
                                    </p:animEffect>
                                  </p:child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696340"/>
                                        </p:tgtEl>
                                        <p:attrNameLst>
                                          <p:attrName>style.visibility</p:attrName>
                                        </p:attrNameLst>
                                      </p:cBhvr>
                                      <p:to>
                                        <p:strVal val="visible"/>
                                      </p:to>
                                    </p:set>
                                    <p:animEffect transition="in" filter="checkerboard(across)">
                                      <p:cBhvr>
                                        <p:cTn id="47" dur="500"/>
                                        <p:tgtEl>
                                          <p:spTgt spid="696340"/>
                                        </p:tgtEl>
                                      </p:cBhvr>
                                    </p:animEffect>
                                  </p:childTnLst>
                                </p:cTn>
                              </p:par>
                            </p:childTnLst>
                          </p:cTn>
                        </p:par>
                        <p:par>
                          <p:cTn id="48" fill="hold" nodeType="afterGroup">
                            <p:stCondLst>
                              <p:cond delay="5500"/>
                            </p:stCondLst>
                            <p:childTnLst>
                              <p:par>
                                <p:cTn id="49" presetID="5" presetClass="entr" presetSubtype="10" fill="hold" nodeType="afterEffect">
                                  <p:stCondLst>
                                    <p:cond delay="0"/>
                                  </p:stCondLst>
                                  <p:childTnLst>
                                    <p:set>
                                      <p:cBhvr>
                                        <p:cTn id="50" dur="1" fill="hold">
                                          <p:stCondLst>
                                            <p:cond delay="0"/>
                                          </p:stCondLst>
                                        </p:cTn>
                                        <p:tgtEl>
                                          <p:spTgt spid="696332"/>
                                        </p:tgtEl>
                                        <p:attrNameLst>
                                          <p:attrName>style.visibility</p:attrName>
                                        </p:attrNameLst>
                                      </p:cBhvr>
                                      <p:to>
                                        <p:strVal val="visible"/>
                                      </p:to>
                                    </p:set>
                                    <p:animEffect transition="in" filter="checkerboard(across)">
                                      <p:cBhvr>
                                        <p:cTn id="51" dur="500"/>
                                        <p:tgtEl>
                                          <p:spTgt spid="696332"/>
                                        </p:tgtEl>
                                      </p:cBhvr>
                                    </p:animEffect>
                                  </p:childTnLst>
                                </p:cTn>
                              </p:par>
                            </p:childTnLst>
                          </p:cTn>
                        </p:par>
                        <p:par>
                          <p:cTn id="52" fill="hold" nodeType="afterGroup">
                            <p:stCondLst>
                              <p:cond delay="6000"/>
                            </p:stCondLst>
                            <p:childTnLst>
                              <p:par>
                                <p:cTn id="53" presetID="5" presetClass="entr" presetSubtype="10" fill="hold" nodeType="afterEffect">
                                  <p:stCondLst>
                                    <p:cond delay="0"/>
                                  </p:stCondLst>
                                  <p:childTnLst>
                                    <p:set>
                                      <p:cBhvr>
                                        <p:cTn id="54" dur="1" fill="hold">
                                          <p:stCondLst>
                                            <p:cond delay="0"/>
                                          </p:stCondLst>
                                        </p:cTn>
                                        <p:tgtEl>
                                          <p:spTgt spid="696341"/>
                                        </p:tgtEl>
                                        <p:attrNameLst>
                                          <p:attrName>style.visibility</p:attrName>
                                        </p:attrNameLst>
                                      </p:cBhvr>
                                      <p:to>
                                        <p:strVal val="visible"/>
                                      </p:to>
                                    </p:set>
                                    <p:animEffect transition="in" filter="checkerboard(across)">
                                      <p:cBhvr>
                                        <p:cTn id="55" dur="500"/>
                                        <p:tgtEl>
                                          <p:spTgt spid="69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autoUpdateAnimBg="0"/>
      <p:bldP spid="69632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671513" y="498475"/>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hu-HU" dirty="0">
                <a:solidFill>
                  <a:srgbClr val="FFFF00"/>
                </a:solidFill>
              </a:rPr>
              <a:t> </a:t>
            </a:r>
            <a:r>
              <a:rPr lang="en-GB" altLang="hu-HU" dirty="0" smtClean="0">
                <a:solidFill>
                  <a:srgbClr val="FFFF00"/>
                </a:solidFill>
              </a:rPr>
              <a:t>TURBULEN</a:t>
            </a:r>
            <a:r>
              <a:rPr lang="hu-HU" altLang="hu-HU" dirty="0">
                <a:solidFill>
                  <a:srgbClr val="FFFF00"/>
                </a:solidFill>
              </a:rPr>
              <a:t>T</a:t>
            </a:r>
            <a:r>
              <a:rPr lang="hu-HU" altLang="hu-HU" dirty="0" smtClean="0">
                <a:solidFill>
                  <a:srgbClr val="FFFF00"/>
                </a:solidFill>
              </a:rPr>
              <a:t> DIFFUSION</a:t>
            </a:r>
            <a:endParaRPr lang="en-GB" altLang="hu-HU" dirty="0">
              <a:solidFill>
                <a:srgbClr val="FFFF00"/>
              </a:solidFill>
            </a:endParaRPr>
          </a:p>
        </p:txBody>
      </p:sp>
      <p:sp>
        <p:nvSpPr>
          <p:cNvPr id="697347" name="AutoShape 3"/>
          <p:cNvSpPr>
            <a:spLocks noChangeArrowheads="1"/>
          </p:cNvSpPr>
          <p:nvPr/>
        </p:nvSpPr>
        <p:spPr bwMode="auto">
          <a:xfrm>
            <a:off x="1828800" y="3962400"/>
            <a:ext cx="304800" cy="304800"/>
          </a:xfrm>
          <a:prstGeom prst="flowChartConnector">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7348" name="AutoShape 4"/>
          <p:cNvSpPr>
            <a:spLocks noChangeArrowheads="1"/>
          </p:cNvSpPr>
          <p:nvPr/>
        </p:nvSpPr>
        <p:spPr bwMode="auto">
          <a:xfrm>
            <a:off x="4648200" y="3962400"/>
            <a:ext cx="304800" cy="304800"/>
          </a:xfrm>
          <a:prstGeom prst="flowChartConnector">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7349" name="Oval 5"/>
          <p:cNvSpPr>
            <a:spLocks noChangeArrowheads="1"/>
          </p:cNvSpPr>
          <p:nvPr/>
        </p:nvSpPr>
        <p:spPr bwMode="auto">
          <a:xfrm>
            <a:off x="4267200" y="3657600"/>
            <a:ext cx="1066800" cy="9906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7350" name="Line 6"/>
          <p:cNvSpPr>
            <a:spLocks noChangeShapeType="1"/>
          </p:cNvSpPr>
          <p:nvPr/>
        </p:nvSpPr>
        <p:spPr bwMode="auto">
          <a:xfrm>
            <a:off x="533400" y="4114800"/>
            <a:ext cx="6477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nvGrpSpPr>
          <p:cNvPr id="697351" name="Group 7"/>
          <p:cNvGrpSpPr>
            <a:grpSpLocks/>
          </p:cNvGrpSpPr>
          <p:nvPr/>
        </p:nvGrpSpPr>
        <p:grpSpPr bwMode="auto">
          <a:xfrm>
            <a:off x="595313" y="3622675"/>
            <a:ext cx="547687" cy="492125"/>
            <a:chOff x="374" y="2282"/>
            <a:chExt cx="346" cy="310"/>
          </a:xfrm>
        </p:grpSpPr>
        <p:sp>
          <p:nvSpPr>
            <p:cNvPr id="697352" name="Line 8"/>
            <p:cNvSpPr>
              <a:spLocks noChangeShapeType="1"/>
            </p:cNvSpPr>
            <p:nvPr/>
          </p:nvSpPr>
          <p:spPr bwMode="auto">
            <a:xfrm>
              <a:off x="432" y="2592"/>
              <a:ext cx="288" cy="0"/>
            </a:xfrm>
            <a:prstGeom prst="line">
              <a:avLst/>
            </a:prstGeom>
            <a:noFill/>
            <a:ln w="285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7353" name="Text Box 9"/>
            <p:cNvSpPr txBox="1">
              <a:spLocks noChangeArrowheads="1"/>
            </p:cNvSpPr>
            <p:nvPr/>
          </p:nvSpPr>
          <p:spPr bwMode="auto">
            <a:xfrm>
              <a:off x="374" y="2282"/>
              <a:ext cx="28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v</a:t>
              </a:r>
            </a:p>
          </p:txBody>
        </p:sp>
      </p:grpSp>
      <p:sp>
        <p:nvSpPr>
          <p:cNvPr id="697354" name="Freeform 10"/>
          <p:cNvSpPr>
            <a:spLocks/>
          </p:cNvSpPr>
          <p:nvPr/>
        </p:nvSpPr>
        <p:spPr bwMode="auto">
          <a:xfrm>
            <a:off x="3352800" y="2581275"/>
            <a:ext cx="2647950" cy="3057525"/>
          </a:xfrm>
          <a:custGeom>
            <a:avLst/>
            <a:gdLst>
              <a:gd name="T0" fmla="*/ 432 w 1668"/>
              <a:gd name="T1" fmla="*/ 282 h 1926"/>
              <a:gd name="T2" fmla="*/ 660 w 1668"/>
              <a:gd name="T3" fmla="*/ 102 h 1926"/>
              <a:gd name="T4" fmla="*/ 1068 w 1668"/>
              <a:gd name="T5" fmla="*/ 198 h 1926"/>
              <a:gd name="T6" fmla="*/ 1320 w 1668"/>
              <a:gd name="T7" fmla="*/ 234 h 1926"/>
              <a:gd name="T8" fmla="*/ 1512 w 1668"/>
              <a:gd name="T9" fmla="*/ 354 h 1926"/>
              <a:gd name="T10" fmla="*/ 1584 w 1668"/>
              <a:gd name="T11" fmla="*/ 462 h 1926"/>
              <a:gd name="T12" fmla="*/ 1512 w 1668"/>
              <a:gd name="T13" fmla="*/ 630 h 1926"/>
              <a:gd name="T14" fmla="*/ 1524 w 1668"/>
              <a:gd name="T15" fmla="*/ 690 h 1926"/>
              <a:gd name="T16" fmla="*/ 1620 w 1668"/>
              <a:gd name="T17" fmla="*/ 786 h 1926"/>
              <a:gd name="T18" fmla="*/ 1668 w 1668"/>
              <a:gd name="T19" fmla="*/ 894 h 1926"/>
              <a:gd name="T20" fmla="*/ 1632 w 1668"/>
              <a:gd name="T21" fmla="*/ 1182 h 1926"/>
              <a:gd name="T22" fmla="*/ 1620 w 1668"/>
              <a:gd name="T23" fmla="*/ 1662 h 1926"/>
              <a:gd name="T24" fmla="*/ 1548 w 1668"/>
              <a:gd name="T25" fmla="*/ 1734 h 1926"/>
              <a:gd name="T26" fmla="*/ 1236 w 1668"/>
              <a:gd name="T27" fmla="*/ 1926 h 1926"/>
              <a:gd name="T28" fmla="*/ 924 w 1668"/>
              <a:gd name="T29" fmla="*/ 1890 h 1926"/>
              <a:gd name="T30" fmla="*/ 684 w 1668"/>
              <a:gd name="T31" fmla="*/ 1818 h 1926"/>
              <a:gd name="T32" fmla="*/ 132 w 1668"/>
              <a:gd name="T33" fmla="*/ 1758 h 1926"/>
              <a:gd name="T34" fmla="*/ 0 w 1668"/>
              <a:gd name="T35" fmla="*/ 1650 h 1926"/>
              <a:gd name="T36" fmla="*/ 84 w 1668"/>
              <a:gd name="T37" fmla="*/ 1506 h 1926"/>
              <a:gd name="T38" fmla="*/ 156 w 1668"/>
              <a:gd name="T39" fmla="*/ 1410 h 1926"/>
              <a:gd name="T40" fmla="*/ 180 w 1668"/>
              <a:gd name="T41" fmla="*/ 1338 h 1926"/>
              <a:gd name="T42" fmla="*/ 60 w 1668"/>
              <a:gd name="T43" fmla="*/ 1182 h 1926"/>
              <a:gd name="T44" fmla="*/ 72 w 1668"/>
              <a:gd name="T45" fmla="*/ 426 h 1926"/>
              <a:gd name="T46" fmla="*/ 372 w 1668"/>
              <a:gd name="T47" fmla="*/ 354 h 1926"/>
              <a:gd name="T48" fmla="*/ 432 w 1668"/>
              <a:gd name="T49" fmla="*/ 282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8" h="1926">
                <a:moveTo>
                  <a:pt x="432" y="282"/>
                </a:moveTo>
                <a:cubicBezTo>
                  <a:pt x="463" y="156"/>
                  <a:pt x="549" y="120"/>
                  <a:pt x="660" y="102"/>
                </a:cubicBezTo>
                <a:cubicBezTo>
                  <a:pt x="781" y="106"/>
                  <a:pt x="1117" y="0"/>
                  <a:pt x="1068" y="198"/>
                </a:cubicBezTo>
                <a:cubicBezTo>
                  <a:pt x="1167" y="264"/>
                  <a:pt x="1075" y="212"/>
                  <a:pt x="1320" y="234"/>
                </a:cubicBezTo>
                <a:cubicBezTo>
                  <a:pt x="1403" y="242"/>
                  <a:pt x="1464" y="290"/>
                  <a:pt x="1512" y="354"/>
                </a:cubicBezTo>
                <a:cubicBezTo>
                  <a:pt x="1533" y="417"/>
                  <a:pt x="1563" y="399"/>
                  <a:pt x="1584" y="462"/>
                </a:cubicBezTo>
                <a:cubicBezTo>
                  <a:pt x="1564" y="532"/>
                  <a:pt x="1543" y="568"/>
                  <a:pt x="1512" y="630"/>
                </a:cubicBezTo>
                <a:cubicBezTo>
                  <a:pt x="1516" y="650"/>
                  <a:pt x="1512" y="673"/>
                  <a:pt x="1524" y="690"/>
                </a:cubicBezTo>
                <a:cubicBezTo>
                  <a:pt x="1550" y="727"/>
                  <a:pt x="1620" y="786"/>
                  <a:pt x="1620" y="786"/>
                </a:cubicBezTo>
                <a:cubicBezTo>
                  <a:pt x="1633" y="825"/>
                  <a:pt x="1655" y="855"/>
                  <a:pt x="1668" y="894"/>
                </a:cubicBezTo>
                <a:cubicBezTo>
                  <a:pt x="1661" y="1001"/>
                  <a:pt x="1664" y="1085"/>
                  <a:pt x="1632" y="1182"/>
                </a:cubicBezTo>
                <a:cubicBezTo>
                  <a:pt x="1645" y="1398"/>
                  <a:pt x="1656" y="1426"/>
                  <a:pt x="1620" y="1662"/>
                </a:cubicBezTo>
                <a:cubicBezTo>
                  <a:pt x="1616" y="1691"/>
                  <a:pt x="1565" y="1723"/>
                  <a:pt x="1548" y="1734"/>
                </a:cubicBezTo>
                <a:cubicBezTo>
                  <a:pt x="1447" y="1801"/>
                  <a:pt x="1349" y="1881"/>
                  <a:pt x="1236" y="1926"/>
                </a:cubicBezTo>
                <a:cubicBezTo>
                  <a:pt x="1106" y="1918"/>
                  <a:pt x="1037" y="1913"/>
                  <a:pt x="924" y="1890"/>
                </a:cubicBezTo>
                <a:cubicBezTo>
                  <a:pt x="844" y="1842"/>
                  <a:pt x="775" y="1836"/>
                  <a:pt x="684" y="1818"/>
                </a:cubicBezTo>
                <a:cubicBezTo>
                  <a:pt x="512" y="1852"/>
                  <a:pt x="302" y="1786"/>
                  <a:pt x="132" y="1758"/>
                </a:cubicBezTo>
                <a:cubicBezTo>
                  <a:pt x="48" y="1724"/>
                  <a:pt x="35" y="1737"/>
                  <a:pt x="0" y="1650"/>
                </a:cubicBezTo>
                <a:cubicBezTo>
                  <a:pt x="20" y="1571"/>
                  <a:pt x="33" y="1567"/>
                  <a:pt x="84" y="1506"/>
                </a:cubicBezTo>
                <a:cubicBezTo>
                  <a:pt x="110" y="1475"/>
                  <a:pt x="156" y="1410"/>
                  <a:pt x="156" y="1410"/>
                </a:cubicBezTo>
                <a:cubicBezTo>
                  <a:pt x="164" y="1386"/>
                  <a:pt x="188" y="1362"/>
                  <a:pt x="180" y="1338"/>
                </a:cubicBezTo>
                <a:cubicBezTo>
                  <a:pt x="158" y="1273"/>
                  <a:pt x="98" y="1238"/>
                  <a:pt x="60" y="1182"/>
                </a:cubicBezTo>
                <a:cubicBezTo>
                  <a:pt x="64" y="930"/>
                  <a:pt x="32" y="675"/>
                  <a:pt x="72" y="426"/>
                </a:cubicBezTo>
                <a:cubicBezTo>
                  <a:pt x="84" y="350"/>
                  <a:pt x="364" y="355"/>
                  <a:pt x="372" y="354"/>
                </a:cubicBezTo>
                <a:cubicBezTo>
                  <a:pt x="423" y="320"/>
                  <a:pt x="402" y="343"/>
                  <a:pt x="432" y="282"/>
                </a:cubicBezTo>
                <a:close/>
              </a:path>
            </a:pathLst>
          </a:custGeom>
          <a:noFill/>
          <a:ln w="9525"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nvGrpSpPr>
          <p:cNvPr id="697355" name="Group 11"/>
          <p:cNvGrpSpPr>
            <a:grpSpLocks/>
          </p:cNvGrpSpPr>
          <p:nvPr/>
        </p:nvGrpSpPr>
        <p:grpSpPr bwMode="auto">
          <a:xfrm>
            <a:off x="5943602" y="4876800"/>
            <a:ext cx="2421624" cy="704850"/>
            <a:chOff x="3744" y="3072"/>
            <a:chExt cx="1526" cy="444"/>
          </a:xfrm>
        </p:grpSpPr>
        <p:sp>
          <p:nvSpPr>
            <p:cNvPr id="697356" name="Line 12"/>
            <p:cNvSpPr>
              <a:spLocks noChangeShapeType="1"/>
            </p:cNvSpPr>
            <p:nvPr/>
          </p:nvSpPr>
          <p:spPr bwMode="auto">
            <a:xfrm flipH="1" flipV="1">
              <a:off x="3744" y="3072"/>
              <a:ext cx="528"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697357" name="Text Box 13"/>
            <p:cNvSpPr txBox="1">
              <a:spLocks noChangeArrowheads="1"/>
            </p:cNvSpPr>
            <p:nvPr/>
          </p:nvSpPr>
          <p:spPr bwMode="auto">
            <a:xfrm>
              <a:off x="3809" y="3264"/>
              <a:ext cx="14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sz="2000" dirty="0" err="1" smtClean="0">
                  <a:solidFill>
                    <a:srgbClr val="FFFF00"/>
                  </a:solidFill>
                </a:rPr>
                <a:t>turbulen</a:t>
              </a:r>
              <a:r>
                <a:rPr lang="hu-HU" altLang="hu-HU" sz="2000" dirty="0" smtClean="0">
                  <a:solidFill>
                    <a:srgbClr val="FFFF00"/>
                  </a:solidFill>
                </a:rPr>
                <a:t>t</a:t>
              </a:r>
              <a:r>
                <a:rPr lang="en-GB" altLang="hu-HU" sz="2000" dirty="0" smtClean="0">
                  <a:solidFill>
                    <a:srgbClr val="FFFF00"/>
                  </a:solidFill>
                </a:rPr>
                <a:t> diff</a:t>
              </a:r>
              <a:r>
                <a:rPr lang="hu-HU" altLang="hu-HU" sz="2000" dirty="0" err="1" smtClean="0">
                  <a:solidFill>
                    <a:srgbClr val="FFFF00"/>
                  </a:solidFill>
                </a:rPr>
                <a:t>usion</a:t>
              </a:r>
              <a:endParaRPr lang="en-GB" altLang="hu-HU" dirty="0">
                <a:solidFill>
                  <a:srgbClr val="FFFF00"/>
                </a:solidFill>
              </a:endParaRPr>
            </a:p>
          </p:txBody>
        </p:sp>
      </p:grpSp>
      <p:grpSp>
        <p:nvGrpSpPr>
          <p:cNvPr id="697358" name="Group 14"/>
          <p:cNvGrpSpPr>
            <a:grpSpLocks/>
          </p:cNvGrpSpPr>
          <p:nvPr/>
        </p:nvGrpSpPr>
        <p:grpSpPr bwMode="auto">
          <a:xfrm>
            <a:off x="4800599" y="4648200"/>
            <a:ext cx="2763807" cy="1924050"/>
            <a:chOff x="3024" y="2928"/>
            <a:chExt cx="1740" cy="1212"/>
          </a:xfrm>
        </p:grpSpPr>
        <p:sp>
          <p:nvSpPr>
            <p:cNvPr id="697359" name="Line 15"/>
            <p:cNvSpPr>
              <a:spLocks noChangeShapeType="1"/>
            </p:cNvSpPr>
            <p:nvPr/>
          </p:nvSpPr>
          <p:spPr bwMode="auto">
            <a:xfrm>
              <a:off x="3024" y="2928"/>
              <a:ext cx="288" cy="100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97360" name="Text Box 16"/>
            <p:cNvSpPr txBox="1">
              <a:spLocks noChangeArrowheads="1"/>
            </p:cNvSpPr>
            <p:nvPr/>
          </p:nvSpPr>
          <p:spPr bwMode="auto">
            <a:xfrm>
              <a:off x="3312" y="3888"/>
              <a:ext cx="14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sz="2000" dirty="0" smtClean="0">
                  <a:solidFill>
                    <a:srgbClr val="FFFF00"/>
                  </a:solidFill>
                </a:rPr>
                <a:t>mole</a:t>
              </a:r>
              <a:r>
                <a:rPr lang="hu-HU" altLang="hu-HU" sz="2000" dirty="0" err="1" smtClean="0">
                  <a:solidFill>
                    <a:srgbClr val="FFFF00"/>
                  </a:solidFill>
                </a:rPr>
                <a:t>cular</a:t>
              </a:r>
              <a:r>
                <a:rPr lang="en-GB" altLang="hu-HU" sz="2000" dirty="0" smtClean="0">
                  <a:solidFill>
                    <a:srgbClr val="FFFF00"/>
                  </a:solidFill>
                </a:rPr>
                <a:t> diff</a:t>
              </a:r>
              <a:r>
                <a:rPr lang="hu-HU" altLang="hu-HU" sz="2000" dirty="0" err="1" smtClean="0">
                  <a:solidFill>
                    <a:srgbClr val="FFFF00"/>
                  </a:solidFill>
                </a:rPr>
                <a:t>usion</a:t>
              </a:r>
              <a:endParaRPr lang="en-GB" altLang="hu-HU" dirty="0">
                <a:solidFill>
                  <a:srgbClr val="FFFF00"/>
                </a:solidFill>
              </a:endParaRPr>
            </a:p>
          </p:txBody>
        </p:sp>
      </p:grpSp>
      <p:graphicFrame>
        <p:nvGraphicFramePr>
          <p:cNvPr id="697361" name="Object 17"/>
          <p:cNvGraphicFramePr>
            <a:graphicFrameLocks noChangeAspect="1"/>
          </p:cNvGraphicFramePr>
          <p:nvPr/>
        </p:nvGraphicFramePr>
        <p:xfrm>
          <a:off x="838200" y="1168400"/>
          <a:ext cx="2590800" cy="1155700"/>
        </p:xfrm>
        <a:graphic>
          <a:graphicData uri="http://schemas.openxmlformats.org/presentationml/2006/ole">
            <mc:AlternateContent xmlns:mc="http://schemas.openxmlformats.org/markup-compatibility/2006">
              <mc:Choice xmlns:v="urn:schemas-microsoft-com:vml" Requires="v">
                <p:oleObj spid="_x0000_s697447" name="Egyenlet" r:id="rId3" imgW="939600" imgH="419040" progId="Equation.3">
                  <p:embed/>
                </p:oleObj>
              </mc:Choice>
              <mc:Fallback>
                <p:oleObj name="Egyenlet" r:id="rId3" imgW="939600" imgH="41904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68400"/>
                        <a:ext cx="25908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7362" name="Text Box 18"/>
          <p:cNvSpPr txBox="1">
            <a:spLocks noChangeArrowheads="1"/>
          </p:cNvSpPr>
          <p:nvPr/>
        </p:nvSpPr>
        <p:spPr bwMode="auto">
          <a:xfrm>
            <a:off x="4267200" y="1524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a:solidFill>
                  <a:srgbClr val="FFFF00"/>
                </a:solidFill>
              </a:rPr>
              <a:t>D</a:t>
            </a:r>
            <a:r>
              <a:rPr lang="hu-HU" altLang="hu-HU" b="0" baseline="-25000" dirty="0" err="1">
                <a:solidFill>
                  <a:srgbClr val="FFFF00"/>
                </a:solidFill>
              </a:rPr>
              <a:t>tx</a:t>
            </a:r>
            <a:r>
              <a:rPr lang="hu-HU" altLang="hu-HU" b="0" dirty="0">
                <a:solidFill>
                  <a:srgbClr val="FFFF00"/>
                </a:solidFill>
              </a:rPr>
              <a:t>, </a:t>
            </a:r>
            <a:r>
              <a:rPr lang="hu-HU" altLang="hu-HU" b="0" dirty="0" err="1">
                <a:solidFill>
                  <a:srgbClr val="FFFF00"/>
                </a:solidFill>
              </a:rPr>
              <a:t>D</a:t>
            </a:r>
            <a:r>
              <a:rPr lang="hu-HU" altLang="hu-HU" b="0" baseline="-25000" dirty="0" err="1">
                <a:solidFill>
                  <a:srgbClr val="FFFF00"/>
                </a:solidFill>
              </a:rPr>
              <a:t>t</a:t>
            </a:r>
            <a:r>
              <a:rPr lang="en-US" altLang="hu-HU" b="0" baseline="-25000" dirty="0">
                <a:solidFill>
                  <a:srgbClr val="FFFF00"/>
                </a:solidFill>
              </a:rPr>
              <a:t>y</a:t>
            </a:r>
            <a:r>
              <a:rPr lang="hu-HU" altLang="hu-HU" b="0" dirty="0">
                <a:solidFill>
                  <a:srgbClr val="FFFF00"/>
                </a:solidFill>
              </a:rPr>
              <a:t>, </a:t>
            </a:r>
            <a:r>
              <a:rPr lang="hu-HU" altLang="hu-HU" b="0" dirty="0" err="1">
                <a:solidFill>
                  <a:srgbClr val="FFFF00"/>
                </a:solidFill>
              </a:rPr>
              <a:t>D</a:t>
            </a:r>
            <a:r>
              <a:rPr lang="hu-HU" altLang="hu-HU" b="0" baseline="-25000" dirty="0" err="1">
                <a:solidFill>
                  <a:srgbClr val="FFFF00"/>
                </a:solidFill>
              </a:rPr>
              <a:t>tz</a:t>
            </a:r>
            <a:r>
              <a:rPr lang="hu-HU" altLang="hu-HU" b="0" dirty="0">
                <a:solidFill>
                  <a:srgbClr val="FFFF00"/>
                </a:solidFill>
              </a:rPr>
              <a:t> </a:t>
            </a:r>
            <a:r>
              <a:rPr lang="en-US" altLang="hu-HU" b="0" dirty="0">
                <a:solidFill>
                  <a:srgbClr val="FFFF00"/>
                </a:solidFill>
              </a:rPr>
              <a:t>&gt;&gt; D</a:t>
            </a:r>
          </a:p>
        </p:txBody>
      </p:sp>
      <p:sp>
        <p:nvSpPr>
          <p:cNvPr id="3" name="Téglalap 2"/>
          <p:cNvSpPr/>
          <p:nvPr/>
        </p:nvSpPr>
        <p:spPr>
          <a:xfrm>
            <a:off x="4952711" y="1981200"/>
            <a:ext cx="2489784" cy="580223"/>
          </a:xfrm>
          <a:prstGeom prst="rect">
            <a:avLst/>
          </a:prstGeom>
        </p:spPr>
        <p:txBody>
          <a:bodyPr wrap="none">
            <a:spAutoFit/>
          </a:bodyPr>
          <a:lstStyle/>
          <a:p>
            <a:pPr>
              <a:lnSpc>
                <a:spcPct val="107000"/>
              </a:lnSpc>
              <a:spcAft>
                <a:spcPts val="800"/>
              </a:spcAft>
            </a:pP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turbulent</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diffusion</a:t>
            </a:r>
            <a:r>
              <a:rPr lang="hu-HU" sz="1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coefficients</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in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x,y,z</a:t>
            </a:r>
            <a:r>
              <a:rPr lang="hu-HU" sz="12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2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directions</a:t>
            </a:r>
            <a:endParaRPr lang="hu-H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97361"/>
                                        </p:tgtEl>
                                        <p:attrNameLst>
                                          <p:attrName>style.visibility</p:attrName>
                                        </p:attrNameLst>
                                      </p:cBhvr>
                                      <p:to>
                                        <p:strVal val="visible"/>
                                      </p:to>
                                    </p:set>
                                    <p:animEffect transition="in" filter="checkerboard(across)">
                                      <p:cBhvr>
                                        <p:cTn id="7" dur="500"/>
                                        <p:tgtEl>
                                          <p:spTgt spid="69736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7362"/>
                                        </p:tgtEl>
                                        <p:attrNameLst>
                                          <p:attrName>style.visibility</p:attrName>
                                        </p:attrNameLst>
                                      </p:cBhvr>
                                      <p:to>
                                        <p:strVal val="visible"/>
                                      </p:to>
                                    </p:set>
                                    <p:animEffect transition="in" filter="checkerboard(across)">
                                      <p:cBhvr>
                                        <p:cTn id="11" dur="500"/>
                                        <p:tgtEl>
                                          <p:spTgt spid="697362"/>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697350"/>
                                        </p:tgtEl>
                                        <p:attrNameLst>
                                          <p:attrName>style.visibility</p:attrName>
                                        </p:attrNameLst>
                                      </p:cBhvr>
                                      <p:to>
                                        <p:strVal val="visible"/>
                                      </p:to>
                                    </p:set>
                                  </p:childTnLst>
                                </p:cTn>
                              </p:par>
                            </p:childTnLst>
                          </p:cTn>
                        </p:par>
                        <p:par>
                          <p:cTn id="15" fill="hold" nodeType="afterGroup">
                            <p:stCondLst>
                              <p:cond delay="1500"/>
                            </p:stCondLst>
                            <p:childTnLst>
                              <p:par>
                                <p:cTn id="16" presetID="2" presetClass="entr" presetSubtype="8" fill="hold" nodeType="afterEffect">
                                  <p:stCondLst>
                                    <p:cond delay="0"/>
                                  </p:stCondLst>
                                  <p:childTnLst>
                                    <p:set>
                                      <p:cBhvr>
                                        <p:cTn id="17" dur="1" fill="hold">
                                          <p:stCondLst>
                                            <p:cond delay="0"/>
                                          </p:stCondLst>
                                        </p:cTn>
                                        <p:tgtEl>
                                          <p:spTgt spid="697351"/>
                                        </p:tgtEl>
                                        <p:attrNameLst>
                                          <p:attrName>style.visibility</p:attrName>
                                        </p:attrNameLst>
                                      </p:cBhvr>
                                      <p:to>
                                        <p:strVal val="visible"/>
                                      </p:to>
                                    </p:set>
                                    <p:anim calcmode="lin" valueType="num">
                                      <p:cBhvr additive="base">
                                        <p:cTn id="18" dur="500" fill="hold"/>
                                        <p:tgtEl>
                                          <p:spTgt spid="697351"/>
                                        </p:tgtEl>
                                        <p:attrNameLst>
                                          <p:attrName>ppt_x</p:attrName>
                                        </p:attrNameLst>
                                      </p:cBhvr>
                                      <p:tavLst>
                                        <p:tav tm="0">
                                          <p:val>
                                            <p:strVal val="0-#ppt_w/2"/>
                                          </p:val>
                                        </p:tav>
                                        <p:tav tm="100000">
                                          <p:val>
                                            <p:strVal val="#ppt_x"/>
                                          </p:val>
                                        </p:tav>
                                      </p:tavLst>
                                    </p:anim>
                                    <p:anim calcmode="lin" valueType="num">
                                      <p:cBhvr additive="base">
                                        <p:cTn id="19" dur="500" fill="hold"/>
                                        <p:tgtEl>
                                          <p:spTgt spid="69735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97347"/>
                                        </p:tgtEl>
                                        <p:attrNameLst>
                                          <p:attrName>style.visibility</p:attrName>
                                        </p:attrNameLst>
                                      </p:cBhvr>
                                      <p:to>
                                        <p:strVal val="visible"/>
                                      </p:to>
                                    </p:set>
                                    <p:anim calcmode="lin" valueType="num">
                                      <p:cBhvr>
                                        <p:cTn id="23" dur="500" fill="hold"/>
                                        <p:tgtEl>
                                          <p:spTgt spid="697347"/>
                                        </p:tgtEl>
                                        <p:attrNameLst>
                                          <p:attrName>ppt_w</p:attrName>
                                        </p:attrNameLst>
                                      </p:cBhvr>
                                      <p:tavLst>
                                        <p:tav tm="0">
                                          <p:val>
                                            <p:fltVal val="0"/>
                                          </p:val>
                                        </p:tav>
                                        <p:tav tm="100000">
                                          <p:val>
                                            <p:strVal val="#ppt_w"/>
                                          </p:val>
                                        </p:tav>
                                      </p:tavLst>
                                    </p:anim>
                                    <p:anim calcmode="lin" valueType="num">
                                      <p:cBhvr>
                                        <p:cTn id="24" dur="500" fill="hold"/>
                                        <p:tgtEl>
                                          <p:spTgt spid="69734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23" presetClass="entr" presetSubtype="16" fill="hold" nodeType="afterEffect">
                                  <p:stCondLst>
                                    <p:cond delay="0"/>
                                  </p:stCondLst>
                                  <p:childTnLst>
                                    <p:set>
                                      <p:cBhvr>
                                        <p:cTn id="27" dur="1" fill="hold">
                                          <p:stCondLst>
                                            <p:cond delay="0"/>
                                          </p:stCondLst>
                                        </p:cTn>
                                        <p:tgtEl>
                                          <p:spTgt spid="697348"/>
                                        </p:tgtEl>
                                        <p:attrNameLst>
                                          <p:attrName>style.visibility</p:attrName>
                                        </p:attrNameLst>
                                      </p:cBhvr>
                                      <p:to>
                                        <p:strVal val="visible"/>
                                      </p:to>
                                    </p:set>
                                    <p:anim calcmode="lin" valueType="num">
                                      <p:cBhvr>
                                        <p:cTn id="28" dur="500" fill="hold"/>
                                        <p:tgtEl>
                                          <p:spTgt spid="697348"/>
                                        </p:tgtEl>
                                        <p:attrNameLst>
                                          <p:attrName>ppt_w</p:attrName>
                                        </p:attrNameLst>
                                      </p:cBhvr>
                                      <p:tavLst>
                                        <p:tav tm="0">
                                          <p:val>
                                            <p:fltVal val="0"/>
                                          </p:val>
                                        </p:tav>
                                        <p:tav tm="100000">
                                          <p:val>
                                            <p:strVal val="#ppt_w"/>
                                          </p:val>
                                        </p:tav>
                                      </p:tavLst>
                                    </p:anim>
                                    <p:anim calcmode="lin" valueType="num">
                                      <p:cBhvr>
                                        <p:cTn id="29" dur="500" fill="hold"/>
                                        <p:tgtEl>
                                          <p:spTgt spid="69734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3000"/>
                            </p:stCondLst>
                            <p:childTnLst>
                              <p:par>
                                <p:cTn id="31" presetID="23" presetClass="entr" presetSubtype="16" fill="hold" nodeType="afterEffect">
                                  <p:stCondLst>
                                    <p:cond delay="0"/>
                                  </p:stCondLst>
                                  <p:childTnLst>
                                    <p:set>
                                      <p:cBhvr>
                                        <p:cTn id="32" dur="1" fill="hold">
                                          <p:stCondLst>
                                            <p:cond delay="0"/>
                                          </p:stCondLst>
                                        </p:cTn>
                                        <p:tgtEl>
                                          <p:spTgt spid="697349"/>
                                        </p:tgtEl>
                                        <p:attrNameLst>
                                          <p:attrName>style.visibility</p:attrName>
                                        </p:attrNameLst>
                                      </p:cBhvr>
                                      <p:to>
                                        <p:strVal val="visible"/>
                                      </p:to>
                                    </p:set>
                                    <p:anim calcmode="lin" valueType="num">
                                      <p:cBhvr>
                                        <p:cTn id="33" dur="500" fill="hold"/>
                                        <p:tgtEl>
                                          <p:spTgt spid="697349"/>
                                        </p:tgtEl>
                                        <p:attrNameLst>
                                          <p:attrName>ppt_w</p:attrName>
                                        </p:attrNameLst>
                                      </p:cBhvr>
                                      <p:tavLst>
                                        <p:tav tm="0">
                                          <p:val>
                                            <p:fltVal val="0"/>
                                          </p:val>
                                        </p:tav>
                                        <p:tav tm="100000">
                                          <p:val>
                                            <p:strVal val="#ppt_w"/>
                                          </p:val>
                                        </p:tav>
                                      </p:tavLst>
                                    </p:anim>
                                    <p:anim calcmode="lin" valueType="num">
                                      <p:cBhvr>
                                        <p:cTn id="34" dur="500" fill="hold"/>
                                        <p:tgtEl>
                                          <p:spTgt spid="697349"/>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23" presetClass="entr" presetSubtype="16" fill="hold" nodeType="afterEffect">
                                  <p:stCondLst>
                                    <p:cond delay="0"/>
                                  </p:stCondLst>
                                  <p:childTnLst>
                                    <p:set>
                                      <p:cBhvr>
                                        <p:cTn id="37" dur="1" fill="hold">
                                          <p:stCondLst>
                                            <p:cond delay="0"/>
                                          </p:stCondLst>
                                        </p:cTn>
                                        <p:tgtEl>
                                          <p:spTgt spid="697354"/>
                                        </p:tgtEl>
                                        <p:attrNameLst>
                                          <p:attrName>style.visibility</p:attrName>
                                        </p:attrNameLst>
                                      </p:cBhvr>
                                      <p:to>
                                        <p:strVal val="visible"/>
                                      </p:to>
                                    </p:set>
                                    <p:anim calcmode="lin" valueType="num">
                                      <p:cBhvr>
                                        <p:cTn id="38" dur="500" fill="hold"/>
                                        <p:tgtEl>
                                          <p:spTgt spid="697354"/>
                                        </p:tgtEl>
                                        <p:attrNameLst>
                                          <p:attrName>ppt_w</p:attrName>
                                        </p:attrNameLst>
                                      </p:cBhvr>
                                      <p:tavLst>
                                        <p:tav tm="0">
                                          <p:val>
                                            <p:fltVal val="0"/>
                                          </p:val>
                                        </p:tav>
                                        <p:tav tm="100000">
                                          <p:val>
                                            <p:strVal val="#ppt_w"/>
                                          </p:val>
                                        </p:tav>
                                      </p:tavLst>
                                    </p:anim>
                                    <p:anim calcmode="lin" valueType="num">
                                      <p:cBhvr>
                                        <p:cTn id="39" dur="500" fill="hold"/>
                                        <p:tgtEl>
                                          <p:spTgt spid="697354"/>
                                        </p:tgtEl>
                                        <p:attrNameLst>
                                          <p:attrName>ppt_h</p:attrName>
                                        </p:attrNameLst>
                                      </p:cBhvr>
                                      <p:tavLst>
                                        <p:tav tm="0">
                                          <p:val>
                                            <p:fltVal val="0"/>
                                          </p:val>
                                        </p:tav>
                                        <p:tav tm="100000">
                                          <p:val>
                                            <p:strVal val="#ppt_h"/>
                                          </p:val>
                                        </p:tav>
                                      </p:tavLst>
                                    </p:anim>
                                  </p:childTnLst>
                                </p:cTn>
                              </p:par>
                            </p:childTnLst>
                          </p:cTn>
                        </p:par>
                        <p:par>
                          <p:cTn id="40" fill="hold" nodeType="afterGroup">
                            <p:stCondLst>
                              <p:cond delay="4000"/>
                            </p:stCondLst>
                            <p:childTnLst>
                              <p:par>
                                <p:cTn id="41" presetID="9" presetClass="entr" presetSubtype="0" fill="hold" nodeType="afterEffect">
                                  <p:stCondLst>
                                    <p:cond delay="0"/>
                                  </p:stCondLst>
                                  <p:childTnLst>
                                    <p:set>
                                      <p:cBhvr>
                                        <p:cTn id="42" dur="1" fill="hold">
                                          <p:stCondLst>
                                            <p:cond delay="0"/>
                                          </p:stCondLst>
                                        </p:cTn>
                                        <p:tgtEl>
                                          <p:spTgt spid="697355"/>
                                        </p:tgtEl>
                                        <p:attrNameLst>
                                          <p:attrName>style.visibility</p:attrName>
                                        </p:attrNameLst>
                                      </p:cBhvr>
                                      <p:to>
                                        <p:strVal val="visible"/>
                                      </p:to>
                                    </p:set>
                                    <p:animEffect transition="in" filter="dissolve">
                                      <p:cBhvr>
                                        <p:cTn id="43" dur="500"/>
                                        <p:tgtEl>
                                          <p:spTgt spid="697355"/>
                                        </p:tgtEl>
                                      </p:cBhvr>
                                    </p:animEffect>
                                  </p:childTnLst>
                                </p:cTn>
                              </p:par>
                            </p:childTnLst>
                          </p:cTn>
                        </p:par>
                        <p:par>
                          <p:cTn id="44" fill="hold" nodeType="afterGroup">
                            <p:stCondLst>
                              <p:cond delay="4500"/>
                            </p:stCondLst>
                            <p:childTnLst>
                              <p:par>
                                <p:cTn id="45" presetID="9" presetClass="entr" presetSubtype="0" fill="hold" nodeType="afterEffect">
                                  <p:stCondLst>
                                    <p:cond delay="0"/>
                                  </p:stCondLst>
                                  <p:childTnLst>
                                    <p:set>
                                      <p:cBhvr>
                                        <p:cTn id="46" dur="1" fill="hold">
                                          <p:stCondLst>
                                            <p:cond delay="0"/>
                                          </p:stCondLst>
                                        </p:cTn>
                                        <p:tgtEl>
                                          <p:spTgt spid="697358"/>
                                        </p:tgtEl>
                                        <p:attrNameLst>
                                          <p:attrName>style.visibility</p:attrName>
                                        </p:attrNameLst>
                                      </p:cBhvr>
                                      <p:to>
                                        <p:strVal val="visible"/>
                                      </p:to>
                                    </p:set>
                                    <p:animEffect transition="in" filter="dissolve">
                                      <p:cBhvr>
                                        <p:cTn id="47" dur="500"/>
                                        <p:tgtEl>
                                          <p:spTgt spid="69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8370" name="Object 2"/>
          <p:cNvGraphicFramePr>
            <a:graphicFrameLocks noChangeAspect="1"/>
          </p:cNvGraphicFramePr>
          <p:nvPr/>
        </p:nvGraphicFramePr>
        <p:xfrm>
          <a:off x="508000" y="1219200"/>
          <a:ext cx="8126413" cy="823913"/>
        </p:xfrm>
        <a:graphic>
          <a:graphicData uri="http://schemas.openxmlformats.org/presentationml/2006/ole">
            <mc:AlternateContent xmlns:mc="http://schemas.openxmlformats.org/markup-compatibility/2006">
              <mc:Choice xmlns:v="urn:schemas-microsoft-com:vml" Requires="v">
                <p:oleObj spid="_x0000_s698545" name="Egyenlet" r:id="rId3" imgW="4381200" imgH="444240" progId="Equation.3">
                  <p:embed/>
                </p:oleObj>
              </mc:Choice>
              <mc:Fallback>
                <p:oleObj name="Egyenlet" r:id="rId3" imgW="438120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219200"/>
                        <a:ext cx="81264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8371" name="Text Box 3"/>
          <p:cNvSpPr txBox="1">
            <a:spLocks noChangeArrowheads="1"/>
          </p:cNvSpPr>
          <p:nvPr/>
        </p:nvSpPr>
        <p:spPr bwMode="auto">
          <a:xfrm>
            <a:off x="457200" y="457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u="sng" dirty="0">
                <a:solidFill>
                  <a:srgbClr val="FFFF00"/>
                </a:solidFill>
              </a:rPr>
              <a:t>3D </a:t>
            </a:r>
            <a:r>
              <a:rPr lang="en-US" altLang="hu-HU" b="0" u="sng" dirty="0" smtClean="0">
                <a:solidFill>
                  <a:srgbClr val="FFFF00"/>
                </a:solidFill>
              </a:rPr>
              <a:t>transport </a:t>
            </a:r>
            <a:r>
              <a:rPr lang="hu-HU" altLang="hu-HU" b="0" u="sng" dirty="0" err="1" smtClean="0">
                <a:solidFill>
                  <a:srgbClr val="FFFF00"/>
                </a:solidFill>
              </a:rPr>
              <a:t>equation</a:t>
            </a:r>
            <a:r>
              <a:rPr lang="hu-HU" altLang="hu-HU" b="0" u="sng" dirty="0" smtClean="0">
                <a:solidFill>
                  <a:srgbClr val="FFFF00"/>
                </a:solidFill>
              </a:rPr>
              <a:t> in</a:t>
            </a:r>
            <a:r>
              <a:rPr lang="en-US" altLang="hu-HU" b="0" u="sng" dirty="0" smtClean="0">
                <a:solidFill>
                  <a:srgbClr val="FFFF00"/>
                </a:solidFill>
              </a:rPr>
              <a:t> </a:t>
            </a:r>
            <a:r>
              <a:rPr lang="en-US" altLang="hu-HU" b="0" u="sng" dirty="0" err="1" smtClean="0">
                <a:solidFill>
                  <a:srgbClr val="FFFF00"/>
                </a:solidFill>
              </a:rPr>
              <a:t>turbulen</a:t>
            </a:r>
            <a:r>
              <a:rPr lang="hu-HU" altLang="hu-HU" b="0" u="sng" dirty="0" smtClean="0">
                <a:solidFill>
                  <a:srgbClr val="FFFF00"/>
                </a:solidFill>
              </a:rPr>
              <a:t>t</a:t>
            </a:r>
            <a:r>
              <a:rPr lang="en-US" altLang="hu-HU" b="0" u="sng" dirty="0" smtClean="0">
                <a:solidFill>
                  <a:srgbClr val="FFFF00"/>
                </a:solidFill>
              </a:rPr>
              <a:t> </a:t>
            </a:r>
            <a:r>
              <a:rPr lang="hu-HU" altLang="hu-HU" b="0" u="sng" dirty="0" smtClean="0">
                <a:solidFill>
                  <a:srgbClr val="FFFF00"/>
                </a:solidFill>
              </a:rPr>
              <a:t>flow:</a:t>
            </a:r>
            <a:endParaRPr lang="en-US" altLang="hu-HU" b="0" u="sng" dirty="0">
              <a:solidFill>
                <a:srgbClr val="FFFF00"/>
              </a:solidFill>
            </a:endParaRPr>
          </a:p>
        </p:txBody>
      </p:sp>
      <p:sp>
        <p:nvSpPr>
          <p:cNvPr id="698372" name="Text Box 4"/>
          <p:cNvSpPr txBox="1">
            <a:spLocks noChangeArrowheads="1"/>
          </p:cNvSpPr>
          <p:nvPr/>
        </p:nvSpPr>
        <p:spPr bwMode="auto">
          <a:xfrm>
            <a:off x="457200" y="23622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a:solidFill>
                  <a:srgbClr val="FFFF00"/>
                </a:solidFill>
              </a:rPr>
              <a:t>D</a:t>
            </a:r>
            <a:r>
              <a:rPr lang="en-US" altLang="hu-HU" b="0" baseline="-25000">
                <a:solidFill>
                  <a:srgbClr val="FFFF00"/>
                </a:solidFill>
              </a:rPr>
              <a:t>x</a:t>
            </a:r>
            <a:r>
              <a:rPr lang="en-US" altLang="hu-HU" b="0">
                <a:solidFill>
                  <a:srgbClr val="FFFF00"/>
                </a:solidFill>
              </a:rPr>
              <a:t> = D + D</a:t>
            </a:r>
            <a:r>
              <a:rPr lang="en-US" altLang="hu-HU" b="0" baseline="-25000">
                <a:solidFill>
                  <a:srgbClr val="FFFF00"/>
                </a:solidFill>
              </a:rPr>
              <a:t>tx</a:t>
            </a:r>
            <a:r>
              <a:rPr lang="en-US" altLang="hu-HU" b="0">
                <a:solidFill>
                  <a:srgbClr val="FFFF00"/>
                </a:solidFill>
              </a:rPr>
              <a:t>, D</a:t>
            </a:r>
            <a:r>
              <a:rPr lang="en-US" altLang="hu-HU" b="0" baseline="-25000">
                <a:solidFill>
                  <a:srgbClr val="FFFF00"/>
                </a:solidFill>
              </a:rPr>
              <a:t>y</a:t>
            </a:r>
            <a:r>
              <a:rPr lang="en-US" altLang="hu-HU" b="0">
                <a:solidFill>
                  <a:srgbClr val="FFFF00"/>
                </a:solidFill>
              </a:rPr>
              <a:t> = D + D</a:t>
            </a:r>
            <a:r>
              <a:rPr lang="en-US" altLang="hu-HU" b="0" baseline="-25000">
                <a:solidFill>
                  <a:srgbClr val="FFFF00"/>
                </a:solidFill>
              </a:rPr>
              <a:t>ty</a:t>
            </a:r>
            <a:r>
              <a:rPr lang="en-US" altLang="hu-HU" b="0">
                <a:solidFill>
                  <a:srgbClr val="FFFF00"/>
                </a:solidFill>
              </a:rPr>
              <a:t>, D</a:t>
            </a:r>
            <a:r>
              <a:rPr lang="en-US" altLang="hu-HU" b="0" baseline="-25000">
                <a:solidFill>
                  <a:srgbClr val="FFFF00"/>
                </a:solidFill>
              </a:rPr>
              <a:t>z</a:t>
            </a:r>
            <a:r>
              <a:rPr lang="en-US" altLang="hu-HU" b="0">
                <a:solidFill>
                  <a:srgbClr val="FFFF00"/>
                </a:solidFill>
              </a:rPr>
              <a:t> = D + D</a:t>
            </a:r>
            <a:r>
              <a:rPr lang="en-US" altLang="hu-HU" b="0" baseline="-25000">
                <a:solidFill>
                  <a:srgbClr val="FFFF00"/>
                </a:solidFill>
              </a:rPr>
              <a:t>tz</a:t>
            </a:r>
            <a:endParaRPr lang="en-US" altLang="hu-HU" b="0">
              <a:solidFill>
                <a:srgbClr val="FFFF00"/>
              </a:solidFill>
            </a:endParaRPr>
          </a:p>
        </p:txBody>
      </p:sp>
      <p:sp>
        <p:nvSpPr>
          <p:cNvPr id="698373" name="Text Box 5"/>
          <p:cNvSpPr txBox="1">
            <a:spLocks noChangeArrowheads="1"/>
          </p:cNvSpPr>
          <p:nvPr/>
        </p:nvSpPr>
        <p:spPr bwMode="auto">
          <a:xfrm>
            <a:off x="533400" y="3733800"/>
            <a:ext cx="8382000" cy="27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hu-HU" altLang="hu-HU" b="0" dirty="0" err="1" smtClean="0">
                <a:solidFill>
                  <a:srgbClr val="FFFF00"/>
                </a:solidFill>
              </a:rPr>
              <a:t>Advection</a:t>
            </a:r>
            <a:r>
              <a:rPr lang="hu-HU" altLang="hu-HU" b="0" dirty="0">
                <a:solidFill>
                  <a:srgbClr val="FFFF00"/>
                </a:solidFill>
              </a:rPr>
              <a:t>	</a:t>
            </a:r>
            <a:endParaRPr lang="en-US" altLang="hu-HU" b="0" dirty="0">
              <a:solidFill>
                <a:srgbClr val="FFFF00"/>
              </a:solidFill>
            </a:endParaRPr>
          </a:p>
          <a:p>
            <a:pPr algn="l">
              <a:lnSpc>
                <a:spcPct val="80000"/>
              </a:lnSpc>
              <a:spcBef>
                <a:spcPct val="50000"/>
              </a:spcBef>
            </a:pPr>
            <a:r>
              <a:rPr lang="hu-HU" altLang="hu-HU" b="0" dirty="0" err="1" smtClean="0">
                <a:solidFill>
                  <a:srgbClr val="FFFF00"/>
                </a:solidFill>
              </a:rPr>
              <a:t>Diffusion</a:t>
            </a:r>
            <a:endParaRPr lang="en-US" altLang="hu-HU" b="0" dirty="0">
              <a:solidFill>
                <a:srgbClr val="FFFF00"/>
              </a:solidFill>
            </a:endParaRPr>
          </a:p>
          <a:p>
            <a:pPr algn="l">
              <a:lnSpc>
                <a:spcPct val="80000"/>
              </a:lnSpc>
              <a:spcBef>
                <a:spcPct val="50000"/>
              </a:spcBef>
            </a:pPr>
            <a:r>
              <a:rPr lang="en-US" altLang="hu-HU" b="0" dirty="0" err="1" smtClean="0">
                <a:solidFill>
                  <a:srgbClr val="FFFF00"/>
                </a:solidFill>
              </a:rPr>
              <a:t>Turbulen</a:t>
            </a:r>
            <a:r>
              <a:rPr lang="hu-HU" altLang="hu-HU" b="0" dirty="0" smtClean="0">
                <a:solidFill>
                  <a:srgbClr val="FFFF00"/>
                </a:solidFill>
              </a:rPr>
              <a:t>t</a:t>
            </a:r>
            <a:r>
              <a:rPr lang="en-US" altLang="hu-HU" b="0" dirty="0" smtClean="0">
                <a:solidFill>
                  <a:srgbClr val="FFFF00"/>
                </a:solidFill>
              </a:rPr>
              <a:t> diff</a:t>
            </a:r>
            <a:r>
              <a:rPr lang="hu-HU" altLang="hu-HU" b="0" dirty="0" err="1" smtClean="0">
                <a:solidFill>
                  <a:srgbClr val="FFFF00"/>
                </a:solidFill>
              </a:rPr>
              <a:t>usion</a:t>
            </a:r>
            <a:r>
              <a:rPr lang="hu-HU" altLang="hu-HU" b="0" dirty="0">
                <a:solidFill>
                  <a:srgbClr val="FFFF00"/>
                </a:solidFill>
              </a:rPr>
              <a:t>	</a:t>
            </a:r>
          </a:p>
          <a:p>
            <a:pPr algn="l">
              <a:lnSpc>
                <a:spcPct val="80000"/>
              </a:lnSpc>
              <a:spcBef>
                <a:spcPct val="50000"/>
              </a:spcBef>
            </a:pPr>
            <a:r>
              <a:rPr lang="hu-HU" altLang="hu-HU" b="0" dirty="0">
                <a:solidFill>
                  <a:srgbClr val="FFFF00"/>
                </a:solidFill>
              </a:rPr>
              <a:t>	</a:t>
            </a:r>
            <a:r>
              <a:rPr lang="en-US" altLang="hu-HU" b="0" dirty="0">
                <a:solidFill>
                  <a:srgbClr val="FFFF00"/>
                </a:solidFill>
              </a:rPr>
              <a:t>Random fluctuations in speed (pulsations)</a:t>
            </a:r>
            <a:endParaRPr lang="hu-HU" altLang="hu-HU" b="0" dirty="0">
              <a:solidFill>
                <a:srgbClr val="FFFF00"/>
              </a:solidFill>
            </a:endParaRPr>
          </a:p>
          <a:p>
            <a:pPr algn="l">
              <a:lnSpc>
                <a:spcPct val="80000"/>
              </a:lnSpc>
              <a:spcBef>
                <a:spcPct val="50000"/>
              </a:spcBef>
            </a:pPr>
            <a:r>
              <a:rPr lang="hu-HU" altLang="hu-HU" b="0" dirty="0">
                <a:solidFill>
                  <a:srgbClr val="FFFF00"/>
                </a:solidFill>
              </a:rPr>
              <a:t>	</a:t>
            </a:r>
            <a:r>
              <a:rPr lang="en-US" altLang="hu-HU" b="0" dirty="0">
                <a:solidFill>
                  <a:srgbClr val="FFFF00"/>
                </a:solidFill>
              </a:rPr>
              <a:t> To be treated as a mathematical diffusion process</a:t>
            </a:r>
            <a:endParaRPr lang="hu-HU" altLang="hu-HU" b="0" dirty="0">
              <a:solidFill>
                <a:srgbClr val="FFFF00"/>
              </a:solidFill>
            </a:endParaRPr>
          </a:p>
          <a:p>
            <a:pPr algn="l">
              <a:lnSpc>
                <a:spcPct val="80000"/>
              </a:lnSpc>
              <a:spcBef>
                <a:spcPct val="50000"/>
              </a:spcBef>
            </a:pPr>
            <a:r>
              <a:rPr lang="hu-HU" altLang="hu-HU" b="0" dirty="0">
                <a:solidFill>
                  <a:srgbClr val="FFFF00"/>
                </a:solidFill>
              </a:rPr>
              <a:t>	</a:t>
            </a:r>
            <a:r>
              <a:rPr lang="hu-HU" altLang="hu-HU" b="0" dirty="0" err="1" smtClean="0">
                <a:solidFill>
                  <a:srgbClr val="FFFF00"/>
                </a:solidFill>
              </a:rPr>
              <a:t>Advective</a:t>
            </a:r>
            <a:r>
              <a:rPr lang="hu-HU" altLang="hu-HU" b="0" dirty="0" smtClean="0">
                <a:solidFill>
                  <a:srgbClr val="FFFF00"/>
                </a:solidFill>
              </a:rPr>
              <a:t> </a:t>
            </a:r>
            <a:r>
              <a:rPr lang="hu-HU" altLang="hu-HU" b="0" dirty="0" err="1" smtClean="0">
                <a:solidFill>
                  <a:srgbClr val="FFFF00"/>
                </a:solidFill>
              </a:rPr>
              <a:t>transport</a:t>
            </a:r>
            <a:r>
              <a:rPr lang="hu-HU" altLang="hu-HU" b="0" dirty="0">
                <a:solidFill>
                  <a:srgbClr val="FFFF00"/>
                </a:solidFill>
              </a:rPr>
              <a:t>!</a:t>
            </a:r>
            <a:endParaRPr lang="en-US" altLang="hu-HU" b="0" dirty="0">
              <a:solidFill>
                <a:srgbClr val="FFFF00"/>
              </a:solidFill>
            </a:endParaRPr>
          </a:p>
        </p:txBody>
      </p:sp>
      <p:grpSp>
        <p:nvGrpSpPr>
          <p:cNvPr id="698374" name="Group 6"/>
          <p:cNvGrpSpPr>
            <a:grpSpLocks/>
          </p:cNvGrpSpPr>
          <p:nvPr/>
        </p:nvGrpSpPr>
        <p:grpSpPr bwMode="auto">
          <a:xfrm>
            <a:off x="533400" y="2925763"/>
            <a:ext cx="3810000" cy="503237"/>
            <a:chOff x="336" y="1843"/>
            <a:chExt cx="2400" cy="317"/>
          </a:xfrm>
        </p:grpSpPr>
        <p:graphicFrame>
          <p:nvGraphicFramePr>
            <p:cNvPr id="698375" name="Object 7"/>
            <p:cNvGraphicFramePr>
              <a:graphicFrameLocks noChangeAspect="1"/>
            </p:cNvGraphicFramePr>
            <p:nvPr/>
          </p:nvGraphicFramePr>
          <p:xfrm>
            <a:off x="2064" y="1843"/>
            <a:ext cx="672" cy="317"/>
          </p:xfrm>
          <a:graphic>
            <a:graphicData uri="http://schemas.openxmlformats.org/presentationml/2006/ole">
              <mc:AlternateContent xmlns:mc="http://schemas.openxmlformats.org/markup-compatibility/2006">
                <mc:Choice xmlns:v="urn:schemas-microsoft-com:vml" Requires="v">
                  <p:oleObj spid="_x0000_s698546" name="Egyenlet" r:id="rId5" imgW="431640" imgH="203040" progId="Equation.3">
                    <p:embed/>
                  </p:oleObj>
                </mc:Choice>
                <mc:Fallback>
                  <p:oleObj name="Egyenlet" r:id="rId5" imgW="431640" imgH="2030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843"/>
                          <a:ext cx="672"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8376" name="Text Box 8"/>
            <p:cNvSpPr txBox="1">
              <a:spLocks noChangeArrowheads="1"/>
            </p:cNvSpPr>
            <p:nvPr/>
          </p:nvSpPr>
          <p:spPr bwMode="auto">
            <a:xfrm>
              <a:off x="336" y="1872"/>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smtClean="0">
                  <a:solidFill>
                    <a:srgbClr val="FFFF00"/>
                  </a:solidFill>
                </a:rPr>
                <a:t> </a:t>
              </a:r>
              <a:r>
                <a:rPr lang="hu-HU" dirty="0">
                  <a:solidFill>
                    <a:srgbClr val="FFFF00"/>
                  </a:solidFill>
                </a:rPr>
                <a:t>Time </a:t>
              </a:r>
              <a:r>
                <a:rPr lang="hu-HU" dirty="0" err="1">
                  <a:solidFill>
                    <a:srgbClr val="FFFF00"/>
                  </a:solidFill>
                </a:rPr>
                <a:t>averaging</a:t>
              </a:r>
              <a:r>
                <a:rPr lang="hu-HU" altLang="hu-HU" b="0" dirty="0" smtClean="0">
                  <a:solidFill>
                    <a:srgbClr val="FFFF00"/>
                  </a:solidFill>
                </a:rPr>
                <a:t>(T</a:t>
              </a:r>
              <a:r>
                <a:rPr lang="hu-HU" altLang="hu-HU" b="0" dirty="0">
                  <a:solidFill>
                    <a:srgbClr val="FFFF00"/>
                  </a:solidFill>
                </a:rPr>
                <a:t>)</a:t>
              </a:r>
              <a:endParaRPr lang="en-US" altLang="hu-HU" b="0"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98370"/>
                                        </p:tgtEl>
                                        <p:attrNameLst>
                                          <p:attrName>style.visibility</p:attrName>
                                        </p:attrNameLst>
                                      </p:cBhvr>
                                      <p:to>
                                        <p:strVal val="visible"/>
                                      </p:to>
                                    </p:set>
                                    <p:animEffect transition="in" filter="checkerboard(across)">
                                      <p:cBhvr>
                                        <p:cTn id="7" dur="500"/>
                                        <p:tgtEl>
                                          <p:spTgt spid="69837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8372"/>
                                        </p:tgtEl>
                                        <p:attrNameLst>
                                          <p:attrName>style.visibility</p:attrName>
                                        </p:attrNameLst>
                                      </p:cBhvr>
                                      <p:to>
                                        <p:strVal val="visible"/>
                                      </p:to>
                                    </p:set>
                                    <p:animEffect transition="in" filter="checkerboard(across)">
                                      <p:cBhvr>
                                        <p:cTn id="11" dur="500"/>
                                        <p:tgtEl>
                                          <p:spTgt spid="698372"/>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98374"/>
                                        </p:tgtEl>
                                        <p:attrNameLst>
                                          <p:attrName>style.visibility</p:attrName>
                                        </p:attrNameLst>
                                      </p:cBhvr>
                                      <p:to>
                                        <p:strVal val="visible"/>
                                      </p:to>
                                    </p:set>
                                    <p:animEffect transition="in" filter="checkerboard(across)">
                                      <p:cBhvr>
                                        <p:cTn id="15" dur="500"/>
                                        <p:tgtEl>
                                          <p:spTgt spid="698374"/>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98373">
                                            <p:txEl>
                                              <p:pRg st="0" end="0"/>
                                            </p:txEl>
                                          </p:spTgt>
                                        </p:tgtEl>
                                        <p:attrNameLst>
                                          <p:attrName>style.visibility</p:attrName>
                                        </p:attrNameLst>
                                      </p:cBhvr>
                                      <p:to>
                                        <p:strVal val="visible"/>
                                      </p:to>
                                    </p:set>
                                    <p:animEffect transition="in" filter="slide(fromBottom)">
                                      <p:cBhvr>
                                        <p:cTn id="19" dur="500"/>
                                        <p:tgtEl>
                                          <p:spTgt spid="698373">
                                            <p:txEl>
                                              <p:pRg st="0" end="0"/>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98373">
                                            <p:txEl>
                                              <p:pRg st="1" end="1"/>
                                            </p:txEl>
                                          </p:spTgt>
                                        </p:tgtEl>
                                        <p:attrNameLst>
                                          <p:attrName>style.visibility</p:attrName>
                                        </p:attrNameLst>
                                      </p:cBhvr>
                                      <p:to>
                                        <p:strVal val="visible"/>
                                      </p:to>
                                    </p:set>
                                    <p:animEffect transition="in" filter="slide(fromBottom)">
                                      <p:cBhvr>
                                        <p:cTn id="23" dur="500"/>
                                        <p:tgtEl>
                                          <p:spTgt spid="698373">
                                            <p:txEl>
                                              <p:pRg st="1" end="1"/>
                                            </p:txEl>
                                          </p:spTgt>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698373">
                                            <p:txEl>
                                              <p:pRg st="2" end="2"/>
                                            </p:txEl>
                                          </p:spTgt>
                                        </p:tgtEl>
                                        <p:attrNameLst>
                                          <p:attrName>style.visibility</p:attrName>
                                        </p:attrNameLst>
                                      </p:cBhvr>
                                      <p:to>
                                        <p:strVal val="visible"/>
                                      </p:to>
                                    </p:set>
                                    <p:animEffect transition="in" filter="slide(fromBottom)">
                                      <p:cBhvr>
                                        <p:cTn id="27" dur="500"/>
                                        <p:tgtEl>
                                          <p:spTgt spid="698373">
                                            <p:txEl>
                                              <p:pRg st="2" end="2"/>
                                            </p:txEl>
                                          </p:spTgt>
                                        </p:tgtEl>
                                      </p:cBhvr>
                                    </p:animEffect>
                                  </p:childTnLst>
                                </p:cTn>
                              </p:par>
                            </p:childTnLst>
                          </p:cTn>
                        </p:par>
                        <p:par>
                          <p:cTn id="28" fill="hold" nodeType="afterGroup">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698373">
                                            <p:txEl>
                                              <p:pRg st="3" end="3"/>
                                            </p:txEl>
                                          </p:spTgt>
                                        </p:tgtEl>
                                        <p:attrNameLst>
                                          <p:attrName>style.visibility</p:attrName>
                                        </p:attrNameLst>
                                      </p:cBhvr>
                                      <p:to>
                                        <p:strVal val="visible"/>
                                      </p:to>
                                    </p:set>
                                    <p:animEffect transition="in" filter="slide(fromBottom)">
                                      <p:cBhvr>
                                        <p:cTn id="31" dur="500"/>
                                        <p:tgtEl>
                                          <p:spTgt spid="698373">
                                            <p:txEl>
                                              <p:pRg st="3" end="3"/>
                                            </p:txEl>
                                          </p:spTgt>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698373">
                                            <p:txEl>
                                              <p:pRg st="4" end="4"/>
                                            </p:txEl>
                                          </p:spTgt>
                                        </p:tgtEl>
                                        <p:attrNameLst>
                                          <p:attrName>style.visibility</p:attrName>
                                        </p:attrNameLst>
                                      </p:cBhvr>
                                      <p:to>
                                        <p:strVal val="visible"/>
                                      </p:to>
                                    </p:set>
                                    <p:animEffect transition="in" filter="slide(fromBottom)">
                                      <p:cBhvr>
                                        <p:cTn id="35" dur="500"/>
                                        <p:tgtEl>
                                          <p:spTgt spid="698373">
                                            <p:txEl>
                                              <p:pRg st="4" end="4"/>
                                            </p:txEl>
                                          </p:spTgt>
                                        </p:tgtEl>
                                      </p:cBhvr>
                                    </p:animEffect>
                                  </p:childTnLst>
                                </p:cTn>
                              </p:par>
                            </p:childTnLst>
                          </p:cTn>
                        </p:par>
                        <p:par>
                          <p:cTn id="36" fill="hold" nodeType="afterGroup">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698373">
                                            <p:txEl>
                                              <p:pRg st="5" end="5"/>
                                            </p:txEl>
                                          </p:spTgt>
                                        </p:tgtEl>
                                        <p:attrNameLst>
                                          <p:attrName>style.visibility</p:attrName>
                                        </p:attrNameLst>
                                      </p:cBhvr>
                                      <p:to>
                                        <p:strVal val="visible"/>
                                      </p:to>
                                    </p:set>
                                    <p:animEffect transition="in" filter="slide(fromBottom)">
                                      <p:cBhvr>
                                        <p:cTn id="39" dur="500"/>
                                        <p:tgtEl>
                                          <p:spTgt spid="6983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2" grpId="0" autoUpdateAnimBg="0"/>
      <p:bldP spid="69837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86000" y="3013502"/>
            <a:ext cx="4572000" cy="830997"/>
          </a:xfrm>
          <a:prstGeom prst="rect">
            <a:avLst/>
          </a:prstGeom>
        </p:spPr>
        <p:txBody>
          <a:bodyPr>
            <a:spAutoFit/>
          </a:bodyPr>
          <a:lstStyle/>
          <a:p>
            <a:r>
              <a:rPr lang="hu-HU" dirty="0" err="1" smtClean="0"/>
              <a:t>Simplifications</a:t>
            </a:r>
            <a:endParaRPr lang="hu-HU" dirty="0"/>
          </a:p>
          <a:p>
            <a:r>
              <a:rPr lang="hu-HU" dirty="0"/>
              <a:t> </a:t>
            </a:r>
            <a:r>
              <a:rPr lang="hu-HU" dirty="0" smtClean="0"/>
              <a:t>of </a:t>
            </a:r>
            <a:r>
              <a:rPr lang="hu-HU" dirty="0" err="1" smtClean="0"/>
              <a:t>transport</a:t>
            </a:r>
            <a:r>
              <a:rPr lang="hu-HU" dirty="0" smtClean="0"/>
              <a:t> </a:t>
            </a:r>
            <a:r>
              <a:rPr lang="hu-HU" dirty="0" err="1" smtClean="0"/>
              <a:t>equation</a:t>
            </a:r>
            <a:endParaRPr lang="hu-HU" dirty="0"/>
          </a:p>
        </p:txBody>
      </p:sp>
    </p:spTree>
    <p:extLst>
      <p:ext uri="{BB962C8B-B14F-4D97-AF65-F5344CB8AC3E}">
        <p14:creationId xmlns:p14="http://schemas.microsoft.com/office/powerpoint/2010/main" val="150854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11163" y="1427163"/>
            <a:ext cx="84470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hu-HU" altLang="hu-HU" dirty="0" err="1">
                <a:solidFill>
                  <a:srgbClr val="FFFF99"/>
                </a:solidFill>
                <a:effectLst>
                  <a:outerShdw blurRad="38100" dist="38100" dir="2700000" algn="tl">
                    <a:srgbClr val="000000"/>
                  </a:outerShdw>
                </a:effectLst>
              </a:rPr>
              <a:t>Subject</a:t>
            </a:r>
            <a:r>
              <a:rPr lang="hu-HU" altLang="hu-HU" dirty="0">
                <a:solidFill>
                  <a:srgbClr val="FFFF99"/>
                </a:solidFill>
                <a:effectLst>
                  <a:outerShdw blurRad="38100" dist="38100" dir="2700000" algn="tl">
                    <a:srgbClr val="000000"/>
                  </a:outerShdw>
                </a:effectLst>
              </a:rPr>
              <a:t> </a:t>
            </a:r>
            <a:r>
              <a:rPr lang="hu-HU" altLang="hu-HU" dirty="0" err="1" smtClean="0">
                <a:solidFill>
                  <a:srgbClr val="FFFF99"/>
                </a:solidFill>
                <a:effectLst>
                  <a:outerShdw blurRad="38100" dist="38100" dir="2700000" algn="tl">
                    <a:srgbClr val="000000"/>
                  </a:outerShdw>
                </a:effectLst>
              </a:rPr>
              <a:t>requirements</a:t>
            </a:r>
            <a:endParaRPr lang="hu-HU" altLang="hu-HU" dirty="0" smtClean="0">
              <a:solidFill>
                <a:srgbClr val="FFFF99"/>
              </a:solidFill>
              <a:effectLst>
                <a:outerShdw blurRad="38100" dist="38100" dir="2700000" algn="tl">
                  <a:srgbClr val="000000"/>
                </a:outerShdw>
              </a:effectLst>
            </a:endParaRPr>
          </a:p>
          <a:p>
            <a:pPr eaLnBrk="1" hangingPunct="1">
              <a:buFontTx/>
              <a:buNone/>
              <a:defRPr/>
            </a:pPr>
            <a:endParaRPr lang="hu-HU" altLang="hu-HU" sz="1600" b="1" dirty="0">
              <a:solidFill>
                <a:srgbClr val="FFFF99"/>
              </a:solidFill>
              <a:effectLst>
                <a:outerShdw blurRad="38100" dist="38100" dir="2700000" algn="tl">
                  <a:srgbClr val="000000"/>
                </a:outerShdw>
              </a:effectLst>
            </a:endParaRPr>
          </a:p>
          <a:p>
            <a:pPr eaLnBrk="1" hangingPunct="1">
              <a:buFontTx/>
              <a:buNone/>
              <a:defRPr/>
            </a:pPr>
            <a:endParaRPr lang="hu-HU" altLang="hu-HU" sz="1600" b="1" dirty="0" smtClean="0">
              <a:solidFill>
                <a:schemeClr val="bg1"/>
              </a:solidFill>
              <a:effectLst>
                <a:outerShdw blurRad="38100" dist="38100" dir="2700000" algn="tl">
                  <a:srgbClr val="000000"/>
                </a:outerShdw>
              </a:effectLst>
            </a:endParaRPr>
          </a:p>
          <a:p>
            <a:pPr lvl="2" eaLnBrk="1" hangingPunct="1">
              <a:buFontTx/>
              <a:buNone/>
              <a:defRPr/>
            </a:pPr>
            <a:r>
              <a:rPr lang="hu-HU" altLang="hu-HU" sz="1600" b="1" dirty="0" smtClean="0">
                <a:solidFill>
                  <a:schemeClr val="bg1"/>
                </a:solidFill>
                <a:effectLst>
                  <a:outerShdw blurRad="38100" dist="38100" dir="2700000" algn="tl">
                    <a:srgbClr val="000000"/>
                  </a:outerShdw>
                </a:effectLst>
              </a:rPr>
              <a:t>2 </a:t>
            </a:r>
            <a:r>
              <a:rPr lang="hu-HU" altLang="hu-HU" sz="1600" b="1" dirty="0" err="1" smtClean="0">
                <a:solidFill>
                  <a:schemeClr val="bg1"/>
                </a:solidFill>
                <a:effectLst>
                  <a:outerShdw blurRad="38100" dist="38100" dir="2700000" algn="tl">
                    <a:srgbClr val="000000"/>
                  </a:outerShdw>
                </a:effectLst>
              </a:rPr>
              <a:t>lecture</a:t>
            </a:r>
            <a:r>
              <a:rPr lang="hu-HU" altLang="hu-HU" sz="1600" b="1" dirty="0" smtClean="0">
                <a:solidFill>
                  <a:schemeClr val="bg1"/>
                </a:solidFill>
                <a:effectLst>
                  <a:outerShdw blurRad="38100" dist="38100" dir="2700000" algn="tl">
                    <a:srgbClr val="000000"/>
                  </a:outerShdw>
                </a:effectLst>
              </a:rPr>
              <a:t> – </a:t>
            </a:r>
            <a:r>
              <a:rPr lang="hu-HU" altLang="hu-HU" sz="1600" b="1" dirty="0" err="1" smtClean="0">
                <a:solidFill>
                  <a:schemeClr val="bg1"/>
                </a:solidFill>
                <a:effectLst>
                  <a:outerShdw blurRad="38100" dist="38100" dir="2700000" algn="tl">
                    <a:srgbClr val="000000"/>
                  </a:outerShdw>
                </a:effectLst>
              </a:rPr>
              <a:t>basics</a:t>
            </a:r>
            <a:r>
              <a:rPr lang="hu-HU" altLang="hu-HU" sz="1600" b="1" dirty="0" smtClean="0">
                <a:solidFill>
                  <a:schemeClr val="bg1"/>
                </a:solidFill>
                <a:effectLst>
                  <a:outerShdw blurRad="38100" dist="38100" dir="2700000" algn="tl">
                    <a:srgbClr val="000000"/>
                  </a:outerShdw>
                </a:effectLst>
              </a:rPr>
              <a:t> in </a:t>
            </a:r>
            <a:r>
              <a:rPr lang="hu-HU" altLang="hu-HU" sz="1600" b="1" dirty="0" err="1" smtClean="0">
                <a:solidFill>
                  <a:schemeClr val="bg1"/>
                </a:solidFill>
                <a:effectLst>
                  <a:outerShdw blurRad="38100" dist="38100" dir="2700000" algn="tl">
                    <a:srgbClr val="000000"/>
                  </a:outerShdw>
                </a:effectLst>
              </a:rPr>
              <a:t>mathematical</a:t>
            </a:r>
            <a:r>
              <a:rPr lang="hu-HU" altLang="hu-HU" sz="1600" b="1" dirty="0" smtClean="0">
                <a:solidFill>
                  <a:schemeClr val="bg1"/>
                </a:solidFill>
                <a:effectLst>
                  <a:outerShdw blurRad="38100" dist="38100" dir="2700000" algn="tl">
                    <a:srgbClr val="000000"/>
                  </a:outerShdw>
                </a:effectLst>
              </a:rPr>
              <a:t> modelling, </a:t>
            </a:r>
            <a:r>
              <a:rPr lang="hu-HU" altLang="hu-HU" sz="1600" b="1" dirty="0" err="1" smtClean="0">
                <a:solidFill>
                  <a:schemeClr val="bg1"/>
                </a:solidFill>
                <a:effectLst>
                  <a:outerShdw blurRad="38100" dist="38100" dir="2700000" algn="tl">
                    <a:srgbClr val="000000"/>
                  </a:outerShdw>
                </a:effectLst>
              </a:rPr>
              <a:t>transport</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models</a:t>
            </a:r>
            <a:r>
              <a:rPr lang="hu-HU" altLang="hu-HU" sz="1600" b="1" dirty="0" smtClean="0">
                <a:solidFill>
                  <a:schemeClr val="bg1"/>
                </a:solidFill>
                <a:effectLst>
                  <a:outerShdw blurRad="38100" dist="38100" dir="2700000" algn="tl">
                    <a:srgbClr val="000000"/>
                  </a:outerShdw>
                </a:effectLst>
              </a:rPr>
              <a:t> </a:t>
            </a:r>
          </a:p>
          <a:p>
            <a:pPr lvl="2" eaLnBrk="1" hangingPunct="1">
              <a:buFontTx/>
              <a:buNone/>
              <a:defRPr/>
            </a:pPr>
            <a:r>
              <a:rPr lang="hu-HU" altLang="hu-HU" sz="1600" b="1" dirty="0">
                <a:solidFill>
                  <a:schemeClr val="bg1"/>
                </a:solidFill>
                <a:effectLst>
                  <a:outerShdw blurRad="38100" dist="38100" dir="2700000" algn="tl">
                    <a:srgbClr val="000000"/>
                  </a:outerShdw>
                </a:effectLst>
              </a:rPr>
              <a:t>1</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lecture</a:t>
            </a:r>
            <a:r>
              <a:rPr lang="hu-HU" altLang="hu-HU" sz="1600" b="1" dirty="0" smtClean="0">
                <a:solidFill>
                  <a:schemeClr val="bg1"/>
                </a:solidFill>
                <a:effectLst>
                  <a:outerShdw blurRad="38100" dist="38100" dir="2700000" algn="tl">
                    <a:srgbClr val="000000"/>
                  </a:outerShdw>
                </a:effectLst>
              </a:rPr>
              <a:t> – air </a:t>
            </a:r>
            <a:r>
              <a:rPr lang="hu-HU" altLang="hu-HU" sz="1600" b="1" dirty="0" err="1" smtClean="0">
                <a:solidFill>
                  <a:schemeClr val="bg1"/>
                </a:solidFill>
                <a:effectLst>
                  <a:outerShdw blurRad="38100" dist="38100" dir="2700000" algn="tl">
                    <a:srgbClr val="000000"/>
                  </a:outerShdw>
                </a:effectLst>
              </a:rPr>
              <a:t>pollution</a:t>
            </a:r>
            <a:endParaRPr lang="hu-HU" altLang="hu-HU" sz="1600" b="1" dirty="0" smtClean="0">
              <a:solidFill>
                <a:schemeClr val="bg1"/>
              </a:solidFill>
              <a:effectLst>
                <a:outerShdw blurRad="38100" dist="38100" dir="2700000" algn="tl">
                  <a:srgbClr val="000000"/>
                </a:outerShdw>
              </a:effectLst>
            </a:endParaRPr>
          </a:p>
          <a:p>
            <a:pPr lvl="2" eaLnBrk="1" hangingPunct="1">
              <a:buFontTx/>
              <a:buNone/>
              <a:defRPr/>
            </a:pPr>
            <a:r>
              <a:rPr lang="hu-HU" altLang="hu-HU" sz="1600" b="1" dirty="0" smtClean="0">
                <a:solidFill>
                  <a:schemeClr val="bg1"/>
                </a:solidFill>
                <a:effectLst>
                  <a:outerShdw blurRad="38100" dist="38100" dir="2700000" algn="tl">
                    <a:srgbClr val="000000"/>
                  </a:outerShdw>
                </a:effectLst>
              </a:rPr>
              <a:t>2 </a:t>
            </a:r>
            <a:r>
              <a:rPr lang="hu-HU" altLang="hu-HU" sz="1600" b="1" dirty="0" err="1" smtClean="0">
                <a:solidFill>
                  <a:schemeClr val="bg1"/>
                </a:solidFill>
                <a:effectLst>
                  <a:outerShdw blurRad="38100" dist="38100" dir="2700000" algn="tl">
                    <a:srgbClr val="000000"/>
                  </a:outerShdw>
                </a:effectLst>
              </a:rPr>
              <a:t>lecture</a:t>
            </a:r>
            <a:r>
              <a:rPr lang="hu-HU" altLang="hu-HU" sz="1600" b="1" dirty="0" smtClean="0">
                <a:solidFill>
                  <a:schemeClr val="bg1"/>
                </a:solidFill>
                <a:effectLst>
                  <a:outerShdw blurRad="38100" dist="38100" dir="2700000" algn="tl">
                    <a:srgbClr val="000000"/>
                  </a:outerShdw>
                </a:effectLst>
              </a:rPr>
              <a:t> – </a:t>
            </a:r>
            <a:r>
              <a:rPr lang="hu-HU" altLang="hu-HU" sz="1600" b="1" dirty="0" err="1" smtClean="0">
                <a:solidFill>
                  <a:schemeClr val="bg1"/>
                </a:solidFill>
                <a:effectLst>
                  <a:outerShdw blurRad="38100" dist="38100" dir="2700000" algn="tl">
                    <a:srgbClr val="000000"/>
                  </a:outerShdw>
                </a:effectLst>
              </a:rPr>
              <a:t>integrated</a:t>
            </a:r>
            <a:r>
              <a:rPr lang="hu-HU" altLang="hu-HU" sz="1600" b="1" dirty="0" smtClean="0">
                <a:solidFill>
                  <a:schemeClr val="bg1"/>
                </a:solidFill>
                <a:effectLst>
                  <a:outerShdw blurRad="38100" dist="38100" dir="2700000" algn="tl">
                    <a:srgbClr val="000000"/>
                  </a:outerShdw>
                </a:effectLst>
              </a:rPr>
              <a:t> modelling, </a:t>
            </a:r>
            <a:r>
              <a:rPr lang="hu-HU" altLang="hu-HU" sz="1600" b="1" dirty="0" err="1" smtClean="0">
                <a:solidFill>
                  <a:schemeClr val="bg1"/>
                </a:solidFill>
                <a:effectLst>
                  <a:outerShdw blurRad="38100" dist="38100" dir="2700000" algn="tl">
                    <a:srgbClr val="000000"/>
                  </a:outerShdw>
                </a:effectLst>
              </a:rPr>
              <a:t>unsaturated</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soil</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zone</a:t>
            </a:r>
            <a:r>
              <a:rPr lang="hu-HU" altLang="hu-HU" sz="1600" b="1" dirty="0" smtClean="0">
                <a:solidFill>
                  <a:schemeClr val="bg1"/>
                </a:solidFill>
                <a:effectLst>
                  <a:outerShdw blurRad="38100" dist="38100" dir="2700000" algn="tl">
                    <a:srgbClr val="000000"/>
                  </a:outerShdw>
                </a:effectLst>
              </a:rPr>
              <a:t> </a:t>
            </a:r>
          </a:p>
          <a:p>
            <a:pPr lvl="2" eaLnBrk="1" hangingPunct="1">
              <a:buFontTx/>
              <a:buNone/>
              <a:defRPr/>
            </a:pPr>
            <a:r>
              <a:rPr lang="hu-HU" altLang="hu-HU" sz="1600" b="1" dirty="0" smtClean="0">
                <a:solidFill>
                  <a:schemeClr val="bg1"/>
                </a:solidFill>
                <a:effectLst>
                  <a:outerShdw blurRad="38100" dist="38100" dir="2700000" algn="tl">
                    <a:srgbClr val="000000"/>
                  </a:outerShdw>
                </a:effectLst>
              </a:rPr>
              <a:t>1 </a:t>
            </a:r>
            <a:r>
              <a:rPr lang="hu-HU" altLang="hu-HU" sz="1600" b="1" dirty="0" err="1" smtClean="0">
                <a:solidFill>
                  <a:schemeClr val="bg1"/>
                </a:solidFill>
                <a:effectLst>
                  <a:outerShdw blurRad="38100" dist="38100" dir="2700000" algn="tl">
                    <a:srgbClr val="000000"/>
                  </a:outerShdw>
                </a:effectLst>
              </a:rPr>
              <a:t>lecture</a:t>
            </a:r>
            <a:r>
              <a:rPr lang="hu-HU" altLang="hu-HU" sz="1600" b="1" dirty="0" smtClean="0">
                <a:solidFill>
                  <a:schemeClr val="bg1"/>
                </a:solidFill>
                <a:effectLst>
                  <a:outerShdw blurRad="38100" dist="38100" dir="2700000" algn="tl">
                    <a:srgbClr val="000000"/>
                  </a:outerShdw>
                </a:effectLst>
              </a:rPr>
              <a:t> – </a:t>
            </a:r>
            <a:r>
              <a:rPr lang="hu-HU" altLang="hu-HU" sz="1600" b="1" dirty="0" err="1" smtClean="0">
                <a:solidFill>
                  <a:schemeClr val="bg1"/>
                </a:solidFill>
                <a:effectLst>
                  <a:outerShdw blurRad="38100" dist="38100" dir="2700000" algn="tl">
                    <a:srgbClr val="000000"/>
                  </a:outerShdw>
                </a:effectLst>
              </a:rPr>
              <a:t>statistical</a:t>
            </a:r>
            <a:r>
              <a:rPr lang="hu-HU" altLang="hu-HU" sz="1600" b="1" dirty="0" smtClean="0">
                <a:solidFill>
                  <a:schemeClr val="bg1"/>
                </a:solidFill>
                <a:effectLst>
                  <a:outerShdw blurRad="38100" dist="38100" dir="2700000" algn="tl">
                    <a:srgbClr val="000000"/>
                  </a:outerShdw>
                </a:effectLst>
              </a:rPr>
              <a:t> modelling </a:t>
            </a:r>
          </a:p>
          <a:p>
            <a:pPr lvl="2" eaLnBrk="1" hangingPunct="1">
              <a:buFontTx/>
              <a:buNone/>
              <a:defRPr/>
            </a:pPr>
            <a:r>
              <a:rPr lang="hu-HU" altLang="hu-HU" sz="1600" b="1" dirty="0">
                <a:solidFill>
                  <a:schemeClr val="bg1"/>
                </a:solidFill>
                <a:effectLst>
                  <a:outerShdw blurRad="38100" dist="38100" dir="2700000" algn="tl">
                    <a:srgbClr val="000000"/>
                  </a:outerShdw>
                </a:effectLst>
              </a:rPr>
              <a:t>2</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lecture</a:t>
            </a:r>
            <a:r>
              <a:rPr lang="hu-HU" altLang="hu-HU" sz="1600" b="1" dirty="0" smtClean="0">
                <a:solidFill>
                  <a:schemeClr val="bg1"/>
                </a:solidFill>
                <a:effectLst>
                  <a:outerShdw blurRad="38100" dist="38100" dir="2700000" algn="tl">
                    <a:srgbClr val="000000"/>
                  </a:outerShdw>
                </a:effectLst>
              </a:rPr>
              <a:t> – </a:t>
            </a:r>
            <a:r>
              <a:rPr lang="hu-HU" altLang="hu-HU" sz="1600" b="1" dirty="0" err="1" smtClean="0">
                <a:solidFill>
                  <a:schemeClr val="bg1"/>
                </a:solidFill>
                <a:effectLst>
                  <a:outerShdw blurRad="38100" dist="38100" dir="2700000" algn="tl">
                    <a:srgbClr val="000000"/>
                  </a:outerShdw>
                </a:effectLst>
              </a:rPr>
              <a:t>Models</a:t>
            </a:r>
            <a:r>
              <a:rPr lang="hu-HU" altLang="hu-HU" sz="1600" b="1" dirty="0" smtClean="0">
                <a:solidFill>
                  <a:schemeClr val="bg1"/>
                </a:solidFill>
                <a:effectLst>
                  <a:outerShdw blurRad="38100" dist="38100" dir="2700000" algn="tl">
                    <a:srgbClr val="000000"/>
                  </a:outerShdw>
                </a:effectLst>
              </a:rPr>
              <a:t> of </a:t>
            </a:r>
            <a:r>
              <a:rPr lang="hu-HU" altLang="hu-HU" sz="1600" b="1" dirty="0" err="1" smtClean="0">
                <a:solidFill>
                  <a:schemeClr val="bg1"/>
                </a:solidFill>
                <a:effectLst>
                  <a:outerShdw blurRad="38100" dist="38100" dir="2700000" algn="tl">
                    <a:srgbClr val="000000"/>
                  </a:outerShdw>
                </a:effectLst>
              </a:rPr>
              <a:t>wastewater</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treatment</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artificial</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intelligence</a:t>
            </a:r>
            <a:r>
              <a:rPr lang="hu-HU" altLang="hu-HU" sz="1600" b="1" dirty="0" smtClean="0">
                <a:solidFill>
                  <a:schemeClr val="bg1"/>
                </a:solidFill>
                <a:effectLst>
                  <a:outerShdw blurRad="38100" dist="38100" dir="2700000" algn="tl">
                    <a:srgbClr val="000000"/>
                  </a:outerShdw>
                </a:effectLst>
              </a:rPr>
              <a:t>  </a:t>
            </a:r>
          </a:p>
          <a:p>
            <a:pPr lvl="2" eaLnBrk="1" hangingPunct="1">
              <a:buFontTx/>
              <a:buNone/>
              <a:defRPr/>
            </a:pPr>
            <a:r>
              <a:rPr lang="hu-HU" altLang="hu-HU" sz="1600" b="1" dirty="0" smtClean="0">
                <a:solidFill>
                  <a:schemeClr val="bg1"/>
                </a:solidFill>
                <a:effectLst>
                  <a:outerShdw blurRad="38100" dist="38100" dir="2700000" algn="tl">
                    <a:srgbClr val="000000"/>
                  </a:outerShdw>
                </a:effectLst>
              </a:rPr>
              <a:t>Mid </a:t>
            </a:r>
            <a:r>
              <a:rPr lang="hu-HU" altLang="hu-HU" sz="1600" b="1" dirty="0" err="1" smtClean="0">
                <a:solidFill>
                  <a:schemeClr val="bg1"/>
                </a:solidFill>
                <a:effectLst>
                  <a:outerShdw blurRad="38100" dist="38100" dir="2700000" algn="tl">
                    <a:srgbClr val="000000"/>
                  </a:outerShdw>
                </a:effectLst>
              </a:rPr>
              <a:t>year</a:t>
            </a:r>
            <a:r>
              <a:rPr lang="hu-HU" altLang="hu-HU" sz="1600" b="1" dirty="0" smtClean="0">
                <a:solidFill>
                  <a:schemeClr val="bg1"/>
                </a:solidFill>
                <a:effectLst>
                  <a:outerShdw blurRad="38100" dist="38100" dir="2700000" algn="tl">
                    <a:srgbClr val="000000"/>
                  </a:outerShdw>
                </a:effectLst>
              </a:rPr>
              <a:t> test </a:t>
            </a:r>
            <a:r>
              <a:rPr lang="hu-HU" altLang="hu-HU" sz="1600" b="1" dirty="0" smtClean="0">
                <a:solidFill>
                  <a:schemeClr val="bg1"/>
                </a:solidFill>
                <a:effectLst>
                  <a:outerShdw blurRad="38100" dist="38100" dir="2700000" algn="tl">
                    <a:srgbClr val="000000"/>
                  </a:outerShdw>
                </a:effectLst>
              </a:rPr>
              <a:t>(</a:t>
            </a:r>
            <a:r>
              <a:rPr lang="hu-HU" altLang="hu-HU" sz="1600" dirty="0">
                <a:solidFill>
                  <a:schemeClr val="bg1"/>
                </a:solidFill>
                <a:effectLst>
                  <a:outerShdw blurRad="38100" dist="38100" dir="2700000" algn="tl">
                    <a:srgbClr val="000000"/>
                  </a:outerShdw>
                </a:effectLst>
              </a:rPr>
              <a:t>9</a:t>
            </a:r>
            <a:r>
              <a:rPr lang="hu-HU" altLang="hu-HU" sz="1600" b="1" dirty="0" smtClean="0">
                <a:solidFill>
                  <a:schemeClr val="bg1"/>
                </a:solidFill>
                <a:effectLst>
                  <a:outerShdw blurRad="38100" dist="38100" dir="2700000" algn="tl">
                    <a:srgbClr val="000000"/>
                  </a:outerShdw>
                </a:effectLst>
              </a:rPr>
              <a:t>. </a:t>
            </a:r>
            <a:r>
              <a:rPr lang="hu-HU" altLang="hu-HU" sz="1600" b="1" dirty="0" err="1" smtClean="0">
                <a:solidFill>
                  <a:schemeClr val="bg1"/>
                </a:solidFill>
                <a:effectLst>
                  <a:outerShdw blurRad="38100" dist="38100" dir="2700000" algn="tl">
                    <a:srgbClr val="000000"/>
                  </a:outerShdw>
                </a:effectLst>
              </a:rPr>
              <a:t>week</a:t>
            </a:r>
            <a:r>
              <a:rPr lang="hu-HU" altLang="hu-HU" sz="1600" b="1" dirty="0" smtClean="0">
                <a:solidFill>
                  <a:schemeClr val="bg1"/>
                </a:solidFill>
                <a:effectLst>
                  <a:outerShdw blurRad="38100" dist="38100" dir="2700000" algn="tl">
                    <a:srgbClr val="000000"/>
                  </a:outerShdw>
                </a:effectLst>
              </a:rPr>
              <a:t>)</a:t>
            </a:r>
          </a:p>
          <a:p>
            <a:pPr lvl="2" eaLnBrk="1" hangingPunct="1">
              <a:buFontTx/>
              <a:buNone/>
              <a:defRPr/>
            </a:pPr>
            <a:r>
              <a:rPr lang="hu-HU" altLang="hu-HU" sz="1600" b="1" dirty="0" smtClean="0">
                <a:solidFill>
                  <a:schemeClr val="bg1"/>
                </a:solidFill>
                <a:effectLst>
                  <a:outerShdw blurRad="38100" dist="38100" dir="2700000" algn="tl">
                    <a:srgbClr val="000000"/>
                  </a:outerShdw>
                </a:effectLst>
              </a:rPr>
              <a:t>4 </a:t>
            </a:r>
            <a:r>
              <a:rPr lang="hu-HU" altLang="hu-HU" sz="1600" b="1" dirty="0" err="1">
                <a:solidFill>
                  <a:schemeClr val="bg1"/>
                </a:solidFill>
                <a:effectLst>
                  <a:outerShdw blurRad="38100" dist="38100" dir="2700000" algn="tl">
                    <a:srgbClr val="000000"/>
                  </a:outerShdw>
                </a:effectLst>
              </a:rPr>
              <a:t>exercise</a:t>
            </a:r>
            <a:r>
              <a:rPr lang="hu-HU" altLang="hu-HU" sz="1600" b="1" dirty="0">
                <a:solidFill>
                  <a:schemeClr val="bg1"/>
                </a:solidFill>
                <a:effectLst>
                  <a:outerShdw blurRad="38100" dist="38100" dir="2700000" algn="tl">
                    <a:srgbClr val="000000"/>
                  </a:outerShdw>
                </a:effectLst>
              </a:rPr>
              <a:t> </a:t>
            </a:r>
            <a:r>
              <a:rPr lang="hu-HU" altLang="hu-HU" sz="1600" b="1" dirty="0" smtClean="0">
                <a:solidFill>
                  <a:schemeClr val="bg1"/>
                </a:solidFill>
                <a:effectLst>
                  <a:outerShdw blurRad="38100" dist="38100" dir="2700000" algn="tl">
                    <a:srgbClr val="000000"/>
                  </a:outerShdw>
                </a:effectLst>
              </a:rPr>
              <a:t>(11-14)</a:t>
            </a:r>
          </a:p>
          <a:p>
            <a:pPr lvl="2" eaLnBrk="1" hangingPunct="1">
              <a:buFontTx/>
              <a:buNone/>
              <a:defRPr/>
            </a:pPr>
            <a:endParaRPr lang="hu-HU" altLang="hu-HU" sz="1600" b="1" dirty="0">
              <a:solidFill>
                <a:schemeClr val="bg1"/>
              </a:solidFill>
              <a:effectLst>
                <a:outerShdw blurRad="38100" dist="38100" dir="2700000" algn="tl">
                  <a:srgbClr val="000000"/>
                </a:outerShdw>
              </a:effectLst>
            </a:endParaRPr>
          </a:p>
          <a:p>
            <a:pPr lvl="2" eaLnBrk="1" hangingPunct="1">
              <a:buNone/>
              <a:defRPr/>
            </a:pPr>
            <a:r>
              <a:rPr lang="hu-HU" sz="1600" dirty="0">
                <a:solidFill>
                  <a:schemeClr val="bg1"/>
                </a:solidFill>
              </a:rPr>
              <a:t>The </a:t>
            </a:r>
            <a:r>
              <a:rPr lang="hu-HU" sz="1600" dirty="0" err="1">
                <a:solidFill>
                  <a:schemeClr val="bg1"/>
                </a:solidFill>
              </a:rPr>
              <a:t>semester</a:t>
            </a:r>
            <a:r>
              <a:rPr lang="hu-HU" sz="1600" dirty="0">
                <a:solidFill>
                  <a:schemeClr val="bg1"/>
                </a:solidFill>
              </a:rPr>
              <a:t> is </a:t>
            </a:r>
            <a:r>
              <a:rPr lang="hu-HU" sz="1600" dirty="0" err="1">
                <a:solidFill>
                  <a:schemeClr val="bg1"/>
                </a:solidFill>
              </a:rPr>
              <a:t>successful</a:t>
            </a:r>
            <a:r>
              <a:rPr lang="hu-HU" sz="1600" dirty="0">
                <a:solidFill>
                  <a:schemeClr val="bg1"/>
                </a:solidFill>
              </a:rPr>
              <a:t> </a:t>
            </a:r>
            <a:r>
              <a:rPr lang="hu-HU" sz="1600" dirty="0" err="1">
                <a:solidFill>
                  <a:schemeClr val="bg1"/>
                </a:solidFill>
              </a:rPr>
              <a:t>if</a:t>
            </a:r>
            <a:r>
              <a:rPr lang="hu-HU" sz="1600" dirty="0">
                <a:solidFill>
                  <a:schemeClr val="bg1"/>
                </a:solidFill>
              </a:rPr>
              <a:t> </a:t>
            </a:r>
            <a:r>
              <a:rPr lang="hu-HU" sz="1600" dirty="0" err="1">
                <a:solidFill>
                  <a:schemeClr val="bg1"/>
                </a:solidFill>
              </a:rPr>
              <a:t>the</a:t>
            </a:r>
            <a:r>
              <a:rPr lang="hu-HU" sz="1600" dirty="0">
                <a:solidFill>
                  <a:schemeClr val="bg1"/>
                </a:solidFill>
              </a:rPr>
              <a:t> audit test is </a:t>
            </a:r>
            <a:r>
              <a:rPr lang="hu-HU" sz="1600" dirty="0" err="1">
                <a:solidFill>
                  <a:schemeClr val="bg1"/>
                </a:solidFill>
              </a:rPr>
              <a:t>successful</a:t>
            </a:r>
            <a:r>
              <a:rPr lang="hu-HU" sz="1600" dirty="0">
                <a:solidFill>
                  <a:schemeClr val="bg1"/>
                </a:solidFill>
              </a:rPr>
              <a:t> and </a:t>
            </a:r>
            <a:r>
              <a:rPr lang="hu-HU" sz="1600" dirty="0" err="1">
                <a:solidFill>
                  <a:schemeClr val="bg1"/>
                </a:solidFill>
              </a:rPr>
              <a:t>the</a:t>
            </a:r>
            <a:r>
              <a:rPr lang="hu-HU" sz="1600" dirty="0">
                <a:solidFill>
                  <a:schemeClr val="bg1"/>
                </a:solidFill>
              </a:rPr>
              <a:t> </a:t>
            </a:r>
            <a:r>
              <a:rPr lang="hu-HU" sz="1600" dirty="0" err="1">
                <a:solidFill>
                  <a:schemeClr val="bg1"/>
                </a:solidFill>
              </a:rPr>
              <a:t>homework</a:t>
            </a:r>
            <a:r>
              <a:rPr lang="hu-HU" sz="1600" dirty="0">
                <a:solidFill>
                  <a:schemeClr val="bg1"/>
                </a:solidFill>
              </a:rPr>
              <a:t> has </a:t>
            </a:r>
            <a:r>
              <a:rPr lang="hu-HU" sz="1600" dirty="0" err="1">
                <a:solidFill>
                  <a:schemeClr val="bg1"/>
                </a:solidFill>
              </a:rPr>
              <a:t>been</a:t>
            </a:r>
            <a:r>
              <a:rPr lang="hu-HU" sz="1600" dirty="0">
                <a:solidFill>
                  <a:schemeClr val="bg1"/>
                </a:solidFill>
              </a:rPr>
              <a:t> </a:t>
            </a:r>
            <a:r>
              <a:rPr lang="hu-HU" sz="1600" dirty="0" err="1">
                <a:solidFill>
                  <a:schemeClr val="bg1"/>
                </a:solidFill>
              </a:rPr>
              <a:t>submitted</a:t>
            </a:r>
            <a:r>
              <a:rPr lang="hu-HU" sz="1600" dirty="0">
                <a:solidFill>
                  <a:schemeClr val="bg1"/>
                </a:solidFill>
              </a:rPr>
              <a:t> </a:t>
            </a:r>
            <a:r>
              <a:rPr lang="hu-HU" sz="1600" dirty="0" err="1">
                <a:solidFill>
                  <a:schemeClr val="bg1"/>
                </a:solidFill>
              </a:rPr>
              <a:t>by</a:t>
            </a:r>
            <a:r>
              <a:rPr lang="hu-HU" sz="1600" dirty="0">
                <a:solidFill>
                  <a:schemeClr val="bg1"/>
                </a:solidFill>
              </a:rPr>
              <a:t> </a:t>
            </a:r>
            <a:r>
              <a:rPr lang="hu-HU" sz="1600" dirty="0" err="1">
                <a:solidFill>
                  <a:schemeClr val="bg1"/>
                </a:solidFill>
              </a:rPr>
              <a:t>the</a:t>
            </a:r>
            <a:r>
              <a:rPr lang="hu-HU" sz="1600" dirty="0">
                <a:solidFill>
                  <a:schemeClr val="bg1"/>
                </a:solidFill>
              </a:rPr>
              <a:t> </a:t>
            </a:r>
            <a:r>
              <a:rPr lang="hu-HU" sz="1600" dirty="0" err="1">
                <a:solidFill>
                  <a:schemeClr val="bg1"/>
                </a:solidFill>
              </a:rPr>
              <a:t>student</a:t>
            </a:r>
            <a:r>
              <a:rPr lang="hu-HU" sz="1600" dirty="0">
                <a:solidFill>
                  <a:schemeClr val="bg1"/>
                </a:solidFill>
              </a:rPr>
              <a:t> </a:t>
            </a:r>
            <a:r>
              <a:rPr lang="hu-HU" sz="1600" dirty="0" err="1">
                <a:solidFill>
                  <a:schemeClr val="bg1"/>
                </a:solidFill>
              </a:rPr>
              <a:t>on</a:t>
            </a:r>
            <a:r>
              <a:rPr lang="hu-HU" sz="1600" dirty="0">
                <a:solidFill>
                  <a:schemeClr val="bg1"/>
                </a:solidFill>
              </a:rPr>
              <a:t> </a:t>
            </a:r>
            <a:r>
              <a:rPr lang="hu-HU" sz="1600" dirty="0" err="1">
                <a:solidFill>
                  <a:schemeClr val="bg1"/>
                </a:solidFill>
              </a:rPr>
              <a:t>time</a:t>
            </a:r>
            <a:endParaRPr lang="hu-HU" sz="1600" dirty="0">
              <a:solidFill>
                <a:schemeClr val="bg1"/>
              </a:solidFill>
            </a:endParaRPr>
          </a:p>
          <a:p>
            <a:pPr lvl="2" eaLnBrk="1" hangingPunct="1">
              <a:buFontTx/>
              <a:buNone/>
              <a:defRPr/>
            </a:pPr>
            <a:endParaRPr lang="hu-HU" altLang="hu-HU" sz="1600" b="1" dirty="0" smtClean="0">
              <a:solidFill>
                <a:schemeClr val="bg1"/>
              </a:solidFill>
              <a:effectLst>
                <a:outerShdw blurRad="38100" dist="38100" dir="2700000" algn="tl">
                  <a:srgbClr val="000000"/>
                </a:outerShdw>
              </a:effectLst>
            </a:endParaRPr>
          </a:p>
          <a:p>
            <a:pPr lvl="2" eaLnBrk="1" hangingPunct="1">
              <a:buFontTx/>
              <a:buNone/>
              <a:defRPr/>
            </a:pPr>
            <a:endParaRPr lang="hu-HU" altLang="hu-HU" sz="1600" b="1" dirty="0" smtClean="0">
              <a:solidFill>
                <a:schemeClr val="bg1"/>
              </a:solidFill>
              <a:effectLst>
                <a:outerShdw blurRad="38100" dist="38100" dir="2700000" algn="tl">
                  <a:srgbClr val="000000"/>
                </a:outerShdw>
              </a:effectLst>
            </a:endParaRPr>
          </a:p>
        </p:txBody>
      </p:sp>
      <p:sp>
        <p:nvSpPr>
          <p:cNvPr id="5123" name="Rectangle 3"/>
          <p:cNvSpPr>
            <a:spLocks noChangeArrowheads="1"/>
          </p:cNvSpPr>
          <p:nvPr/>
        </p:nvSpPr>
        <p:spPr bwMode="auto">
          <a:xfrm>
            <a:off x="323850" y="381000"/>
            <a:ext cx="8496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hu-HU" altLang="hu-HU" b="1" dirty="0" smtClean="0">
                <a:solidFill>
                  <a:srgbClr val="FFFF00"/>
                </a:solidFill>
                <a:effectLst>
                  <a:outerShdw blurRad="38100" dist="38100" dir="2700000" algn="tl">
                    <a:srgbClr val="000000"/>
                  </a:outerShdw>
                </a:effectLst>
              </a:rPr>
              <a:t>General </a:t>
            </a:r>
            <a:r>
              <a:rPr lang="hu-HU" altLang="hu-HU" b="1" dirty="0" err="1" smtClean="0">
                <a:solidFill>
                  <a:srgbClr val="FFFF00"/>
                </a:solidFill>
                <a:effectLst>
                  <a:outerShdw blurRad="38100" dist="38100" dir="2700000" algn="tl">
                    <a:srgbClr val="000000"/>
                  </a:outerShdw>
                </a:effectLst>
              </a:rPr>
              <a:t>information</a:t>
            </a:r>
            <a:r>
              <a:rPr lang="hu-HU" altLang="hu-HU" b="1" dirty="0" smtClean="0">
                <a:solidFill>
                  <a:srgbClr val="FFFF00"/>
                </a:solidFill>
                <a:effectLst>
                  <a:outerShdw blurRad="38100" dist="38100" dir="2700000" algn="tl">
                    <a:srgbClr val="000000"/>
                  </a:outerShdw>
                </a:effectLst>
              </a:rPr>
              <a:t> II.</a:t>
            </a:r>
            <a:endParaRPr lang="en-GB" altLang="hu-HU" b="1"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352100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288"/>
            <a:ext cx="91440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1075" name="WordArt 3"/>
          <p:cNvSpPr>
            <a:spLocks noChangeArrowheads="1" noChangeShapeType="1" noTextEdit="1"/>
          </p:cNvSpPr>
          <p:nvPr/>
        </p:nvSpPr>
        <p:spPr bwMode="auto">
          <a:xfrm>
            <a:off x="1219200" y="328613"/>
            <a:ext cx="6419273" cy="695325"/>
          </a:xfrm>
          <a:prstGeom prst="rect">
            <a:avLst/>
          </a:prstGeom>
        </p:spPr>
        <p:txBody>
          <a:bodyPr wrap="none" fromWordArt="1">
            <a:prstTxWarp prst="textPlain">
              <a:avLst>
                <a:gd name="adj" fmla="val 50000"/>
              </a:avLst>
            </a:prstTxWarp>
          </a:bodyPr>
          <a:lstStyle/>
          <a:p>
            <a:r>
              <a:rPr lang="hu-HU" sz="3600" kern="10" dirty="0" err="1"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Shallow</a:t>
            </a:r>
            <a:r>
              <a:rPr lang="hu-HU" sz="3600" kern="10" dirty="0"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lakes</a:t>
            </a:r>
            <a:r>
              <a:rPr lang="hu-HU" sz="3600" kern="10" dirty="0"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application</a:t>
            </a:r>
            <a:r>
              <a:rPr lang="hu-HU" sz="3600" kern="10" dirty="0"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of 2D </a:t>
            </a:r>
            <a:r>
              <a:rPr lang="hu-HU" sz="3600" kern="10" dirty="0" err="1"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eq</a:t>
            </a:r>
            <a:r>
              <a:rPr lang="hu-HU" sz="3600" kern="10" dirty="0" smtClean="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t>
            </a:r>
            <a:endParaRPr lang="hu-HU" sz="3600" kern="10" dirty="0">
              <a:ln w="9525">
                <a:solidFill>
                  <a:schemeClr val="hlink"/>
                </a:solidFill>
                <a:round/>
                <a:headEnd/>
                <a:tailEnd/>
              </a:ln>
              <a:solidFill>
                <a:schemeClr val="tx1"/>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graphicFrame>
        <p:nvGraphicFramePr>
          <p:cNvPr id="771076" name="Object 4"/>
          <p:cNvGraphicFramePr>
            <a:graphicFrameLocks noChangeAspect="1"/>
          </p:cNvGraphicFramePr>
          <p:nvPr/>
        </p:nvGraphicFramePr>
        <p:xfrm>
          <a:off x="0" y="4068763"/>
          <a:ext cx="4841875" cy="868362"/>
        </p:xfrm>
        <a:graphic>
          <a:graphicData uri="http://schemas.openxmlformats.org/presentationml/2006/ole">
            <mc:AlternateContent xmlns:mc="http://schemas.openxmlformats.org/markup-compatibility/2006">
              <mc:Choice xmlns:v="urn:schemas-microsoft-com:vml" Requires="v">
                <p:oleObj spid="_x0000_s771286" name="Equation" r:id="rId4" imgW="2336760" imgH="419040" progId="Equation.3">
                  <p:embed/>
                </p:oleObj>
              </mc:Choice>
              <mc:Fallback>
                <p:oleObj name="Equation" r:id="rId4" imgW="233676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68763"/>
                        <a:ext cx="484187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1077" name="Object 5"/>
          <p:cNvGraphicFramePr>
            <a:graphicFrameLocks noChangeAspect="1"/>
          </p:cNvGraphicFramePr>
          <p:nvPr/>
        </p:nvGraphicFramePr>
        <p:xfrm>
          <a:off x="4992688" y="4133850"/>
          <a:ext cx="4151312" cy="725488"/>
        </p:xfrm>
        <a:graphic>
          <a:graphicData uri="http://schemas.openxmlformats.org/presentationml/2006/ole">
            <mc:AlternateContent xmlns:mc="http://schemas.openxmlformats.org/markup-compatibility/2006">
              <mc:Choice xmlns:v="urn:schemas-microsoft-com:vml" Requires="v">
                <p:oleObj spid="_x0000_s771287" name="Equation" r:id="rId6" imgW="2400120" imgH="419040" progId="Equation.3">
                  <p:embed/>
                </p:oleObj>
              </mc:Choice>
              <mc:Fallback>
                <p:oleObj name="Equation" r:id="rId6" imgW="240012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2688" y="4133850"/>
                        <a:ext cx="4151312"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1078" name="Line 6"/>
          <p:cNvSpPr>
            <a:spLocks noChangeShapeType="1"/>
          </p:cNvSpPr>
          <p:nvPr/>
        </p:nvSpPr>
        <p:spPr bwMode="auto">
          <a:xfrm flipV="1">
            <a:off x="3333750" y="4095750"/>
            <a:ext cx="1085850" cy="1104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1079" name="Line 7"/>
          <p:cNvSpPr>
            <a:spLocks noChangeShapeType="1"/>
          </p:cNvSpPr>
          <p:nvPr/>
        </p:nvSpPr>
        <p:spPr bwMode="auto">
          <a:xfrm flipV="1">
            <a:off x="8134350" y="3962400"/>
            <a:ext cx="1009650" cy="1123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9" name="Rectangle 151"/>
          <p:cNvSpPr>
            <a:spLocks noChangeArrowheads="1"/>
          </p:cNvSpPr>
          <p:nvPr/>
        </p:nvSpPr>
        <p:spPr bwMode="auto">
          <a:xfrm>
            <a:off x="618836" y="5430981"/>
            <a:ext cx="13614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10" name="Objektum 9"/>
          <p:cNvGraphicFramePr>
            <a:graphicFrameLocks noChangeAspect="1"/>
          </p:cNvGraphicFramePr>
          <p:nvPr>
            <p:extLst>
              <p:ext uri="{D42A27DB-BD31-4B8C-83A1-F6EECF244321}">
                <p14:modId xmlns:p14="http://schemas.microsoft.com/office/powerpoint/2010/main" val="2806804751"/>
              </p:ext>
            </p:extLst>
          </p:nvPr>
        </p:nvGraphicFramePr>
        <p:xfrm>
          <a:off x="3550572" y="6048343"/>
          <a:ext cx="797149" cy="420543"/>
        </p:xfrm>
        <a:graphic>
          <a:graphicData uri="http://schemas.openxmlformats.org/presentationml/2006/ole">
            <mc:AlternateContent xmlns:mc="http://schemas.openxmlformats.org/markup-compatibility/2006">
              <mc:Choice xmlns:v="urn:schemas-microsoft-com:vml" Requires="v">
                <p:oleObj spid="_x0000_s771288" name="Equation" r:id="rId8" imgW="406048" imgH="215713" progId="Equation.3">
                  <p:embed/>
                </p:oleObj>
              </mc:Choice>
              <mc:Fallback>
                <p:oleObj name="Equation" r:id="rId8" imgW="406048" imgH="215713" progId="Equation.3">
                  <p:embed/>
                  <p:pic>
                    <p:nvPicPr>
                      <p:cNvPr id="0" name="Object 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0572" y="6048343"/>
                        <a:ext cx="797149" cy="420543"/>
                      </a:xfrm>
                      <a:prstGeom prst="rect">
                        <a:avLst/>
                      </a:prstGeom>
                      <a:blipFill>
                        <a:blip r:embed="rId10"/>
                        <a:tile tx="0" ty="0" sx="100000" sy="100000" flip="none" algn="tl"/>
                      </a:blipFill>
                    </p:spPr>
                  </p:pic>
                </p:oleObj>
              </mc:Fallback>
            </mc:AlternateContent>
          </a:graphicData>
        </a:graphic>
      </p:graphicFrame>
      <p:sp>
        <p:nvSpPr>
          <p:cNvPr id="11" name="Rectangle 153"/>
          <p:cNvSpPr>
            <a:spLocks noChangeArrowheads="1"/>
          </p:cNvSpPr>
          <p:nvPr/>
        </p:nvSpPr>
        <p:spPr bwMode="auto">
          <a:xfrm>
            <a:off x="2554664" y="6048343"/>
            <a:ext cx="9144000" cy="0"/>
          </a:xfrm>
          <a:prstGeom prst="rect">
            <a:avLst/>
          </a:prstGeom>
          <a:blipFill>
            <a:blip r:embed="rId10"/>
            <a:tile tx="0" ty="0" sx="100000" sy="100000" flip="none" algn="tl"/>
          </a:blipFill>
          <a:ln>
            <a:noFill/>
          </a:ln>
          <a:effec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12" name="Objektum 11"/>
          <p:cNvGraphicFramePr>
            <a:graphicFrameLocks noChangeAspect="1"/>
          </p:cNvGraphicFramePr>
          <p:nvPr>
            <p:extLst>
              <p:ext uri="{D42A27DB-BD31-4B8C-83A1-F6EECF244321}">
                <p14:modId xmlns:p14="http://schemas.microsoft.com/office/powerpoint/2010/main" val="1618518823"/>
              </p:ext>
            </p:extLst>
          </p:nvPr>
        </p:nvGraphicFramePr>
        <p:xfrm>
          <a:off x="8059917" y="5970556"/>
          <a:ext cx="779086" cy="644939"/>
        </p:xfrm>
        <a:graphic>
          <a:graphicData uri="http://schemas.openxmlformats.org/presentationml/2006/ole">
            <mc:AlternateContent xmlns:mc="http://schemas.openxmlformats.org/markup-compatibility/2006">
              <mc:Choice xmlns:v="urn:schemas-microsoft-com:vml" Requires="v">
                <p:oleObj spid="_x0000_s771289" name="Equation" r:id="rId11" imgW="482391" imgH="393529" progId="Equation.3">
                  <p:embed/>
                </p:oleObj>
              </mc:Choice>
              <mc:Fallback>
                <p:oleObj name="Equation" r:id="rId11" imgW="482391" imgH="393529" progId="Equation.3">
                  <p:embed/>
                  <p:pic>
                    <p:nvPicPr>
                      <p:cNvPr id="0" name="Object 1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9917" y="5970556"/>
                        <a:ext cx="779086" cy="644939"/>
                      </a:xfrm>
                      <a:prstGeom prst="rect">
                        <a:avLst/>
                      </a:prstGeom>
                      <a:blipFill>
                        <a:blip r:embed="rId10"/>
                        <a:tile tx="0" ty="0" sx="100000" sy="100000" flip="none" algn="tl"/>
                      </a:blipFill>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2098" name="Rectangle 2" descr="Pergamen"/>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ltLang="hu-HU" sz="2000" b="0">
              <a:solidFill>
                <a:schemeClr val="tx1"/>
              </a:solidFill>
              <a:latin typeface="Arial CE" panose="020B0604020202020204" pitchFamily="34" charset="0"/>
            </a:endParaRPr>
          </a:p>
        </p:txBody>
      </p:sp>
      <p:sp>
        <p:nvSpPr>
          <p:cNvPr id="772099" name="WordArt 3"/>
          <p:cNvSpPr>
            <a:spLocks noChangeArrowheads="1" noChangeShapeType="1" noTextEdit="1"/>
          </p:cNvSpPr>
          <p:nvPr/>
        </p:nvSpPr>
        <p:spPr bwMode="auto">
          <a:xfrm>
            <a:off x="238125" y="404813"/>
            <a:ext cx="8248650" cy="447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Depth</a:t>
            </a:r>
            <a:r>
              <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integrated</a:t>
            </a:r>
            <a:r>
              <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2D </a:t>
            </a:r>
            <a:r>
              <a:rPr lang="hu-HU" sz="3600" kern="10" dirty="0" err="1">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convection</a:t>
            </a:r>
            <a:r>
              <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diffusion</a:t>
            </a:r>
            <a:r>
              <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equation</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graphicFrame>
        <p:nvGraphicFramePr>
          <p:cNvPr id="772100" name="Object 4"/>
          <p:cNvGraphicFramePr>
            <a:graphicFrameLocks noChangeAspect="1"/>
          </p:cNvGraphicFramePr>
          <p:nvPr/>
        </p:nvGraphicFramePr>
        <p:xfrm>
          <a:off x="1406525" y="1516063"/>
          <a:ext cx="6103938" cy="1131887"/>
        </p:xfrm>
        <a:graphic>
          <a:graphicData uri="http://schemas.openxmlformats.org/presentationml/2006/ole">
            <mc:AlternateContent xmlns:mc="http://schemas.openxmlformats.org/markup-compatibility/2006">
              <mc:Choice xmlns:v="urn:schemas-microsoft-com:vml" Requires="v">
                <p:oleObj spid="_x0000_s772281" name="Equation" r:id="rId4" imgW="2260440" imgH="419040" progId="Equation.3">
                  <p:embed/>
                </p:oleObj>
              </mc:Choice>
              <mc:Fallback>
                <p:oleObj name="Equation" r:id="rId4" imgW="226044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1516063"/>
                        <a:ext cx="610393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2101" name="Object 5"/>
          <p:cNvGraphicFramePr>
            <a:graphicFrameLocks noChangeAspect="1"/>
          </p:cNvGraphicFramePr>
          <p:nvPr/>
        </p:nvGraphicFramePr>
        <p:xfrm>
          <a:off x="2360613" y="2800350"/>
          <a:ext cx="5041900" cy="1123950"/>
        </p:xfrm>
        <a:graphic>
          <a:graphicData uri="http://schemas.openxmlformats.org/presentationml/2006/ole">
            <mc:AlternateContent xmlns:mc="http://schemas.openxmlformats.org/markup-compatibility/2006">
              <mc:Choice xmlns:v="urn:schemas-microsoft-com:vml" Requires="v">
                <p:oleObj spid="_x0000_s772282" name="Equation" r:id="rId6" imgW="1879560" imgH="419040" progId="Equation.3">
                  <p:embed/>
                </p:oleObj>
              </mc:Choice>
              <mc:Fallback>
                <p:oleObj name="Equation" r:id="rId6" imgW="187956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0613" y="2800350"/>
                        <a:ext cx="504190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2102" name="Freeform 6"/>
          <p:cNvSpPr>
            <a:spLocks/>
          </p:cNvSpPr>
          <p:nvPr/>
        </p:nvSpPr>
        <p:spPr bwMode="auto">
          <a:xfrm>
            <a:off x="409575" y="4603750"/>
            <a:ext cx="4470400" cy="1968500"/>
          </a:xfrm>
          <a:custGeom>
            <a:avLst/>
            <a:gdLst>
              <a:gd name="T0" fmla="*/ 306 w 2816"/>
              <a:gd name="T1" fmla="*/ 424 h 1240"/>
              <a:gd name="T2" fmla="*/ 690 w 2816"/>
              <a:gd name="T3" fmla="*/ 208 h 1240"/>
              <a:gd name="T4" fmla="*/ 1026 w 2816"/>
              <a:gd name="T5" fmla="*/ 64 h 1240"/>
              <a:gd name="T6" fmla="*/ 1578 w 2816"/>
              <a:gd name="T7" fmla="*/ 4 h 1240"/>
              <a:gd name="T8" fmla="*/ 2202 w 2816"/>
              <a:gd name="T9" fmla="*/ 40 h 1240"/>
              <a:gd name="T10" fmla="*/ 2610 w 2816"/>
              <a:gd name="T11" fmla="*/ 232 h 1240"/>
              <a:gd name="T12" fmla="*/ 2778 w 2816"/>
              <a:gd name="T13" fmla="*/ 460 h 1240"/>
              <a:gd name="T14" fmla="*/ 2790 w 2816"/>
              <a:gd name="T15" fmla="*/ 736 h 1240"/>
              <a:gd name="T16" fmla="*/ 2622 w 2816"/>
              <a:gd name="T17" fmla="*/ 916 h 1240"/>
              <a:gd name="T18" fmla="*/ 2214 w 2816"/>
              <a:gd name="T19" fmla="*/ 1084 h 1240"/>
              <a:gd name="T20" fmla="*/ 1758 w 2816"/>
              <a:gd name="T21" fmla="*/ 1132 h 1240"/>
              <a:gd name="T22" fmla="*/ 774 w 2816"/>
              <a:gd name="T23" fmla="*/ 1072 h 1240"/>
              <a:gd name="T24" fmla="*/ 654 w 2816"/>
              <a:gd name="T25" fmla="*/ 1072 h 1240"/>
              <a:gd name="T26" fmla="*/ 438 w 2816"/>
              <a:gd name="T27" fmla="*/ 1216 h 1240"/>
              <a:gd name="T28" fmla="*/ 318 w 2816"/>
              <a:gd name="T29" fmla="*/ 1216 h 1240"/>
              <a:gd name="T30" fmla="*/ 234 w 2816"/>
              <a:gd name="T31" fmla="*/ 1204 h 1240"/>
              <a:gd name="T32" fmla="*/ 102 w 2816"/>
              <a:gd name="T33" fmla="*/ 1036 h 1240"/>
              <a:gd name="T34" fmla="*/ 54 w 2816"/>
              <a:gd name="T35" fmla="*/ 940 h 1240"/>
              <a:gd name="T36" fmla="*/ 18 w 2816"/>
              <a:gd name="T37" fmla="*/ 736 h 1240"/>
              <a:gd name="T38" fmla="*/ 162 w 2816"/>
              <a:gd name="T39" fmla="*/ 520 h 1240"/>
              <a:gd name="T40" fmla="*/ 306 w 2816"/>
              <a:gd name="T41" fmla="*/ 42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6" h="1240">
                <a:moveTo>
                  <a:pt x="306" y="424"/>
                </a:moveTo>
                <a:cubicBezTo>
                  <a:pt x="394" y="372"/>
                  <a:pt x="570" y="268"/>
                  <a:pt x="690" y="208"/>
                </a:cubicBezTo>
                <a:cubicBezTo>
                  <a:pt x="810" y="148"/>
                  <a:pt x="878" y="98"/>
                  <a:pt x="1026" y="64"/>
                </a:cubicBezTo>
                <a:cubicBezTo>
                  <a:pt x="1174" y="30"/>
                  <a:pt x="1382" y="8"/>
                  <a:pt x="1578" y="4"/>
                </a:cubicBezTo>
                <a:cubicBezTo>
                  <a:pt x="1774" y="0"/>
                  <a:pt x="2030" y="2"/>
                  <a:pt x="2202" y="40"/>
                </a:cubicBezTo>
                <a:cubicBezTo>
                  <a:pt x="2374" y="78"/>
                  <a:pt x="2514" y="162"/>
                  <a:pt x="2610" y="232"/>
                </a:cubicBezTo>
                <a:cubicBezTo>
                  <a:pt x="2706" y="302"/>
                  <a:pt x="2748" y="376"/>
                  <a:pt x="2778" y="460"/>
                </a:cubicBezTo>
                <a:cubicBezTo>
                  <a:pt x="2808" y="544"/>
                  <a:pt x="2816" y="660"/>
                  <a:pt x="2790" y="736"/>
                </a:cubicBezTo>
                <a:cubicBezTo>
                  <a:pt x="2764" y="812"/>
                  <a:pt x="2718" y="858"/>
                  <a:pt x="2622" y="916"/>
                </a:cubicBezTo>
                <a:cubicBezTo>
                  <a:pt x="2526" y="974"/>
                  <a:pt x="2358" y="1048"/>
                  <a:pt x="2214" y="1084"/>
                </a:cubicBezTo>
                <a:cubicBezTo>
                  <a:pt x="2070" y="1120"/>
                  <a:pt x="1998" y="1134"/>
                  <a:pt x="1758" y="1132"/>
                </a:cubicBezTo>
                <a:cubicBezTo>
                  <a:pt x="1518" y="1130"/>
                  <a:pt x="958" y="1082"/>
                  <a:pt x="774" y="1072"/>
                </a:cubicBezTo>
                <a:cubicBezTo>
                  <a:pt x="590" y="1062"/>
                  <a:pt x="710" y="1048"/>
                  <a:pt x="654" y="1072"/>
                </a:cubicBezTo>
                <a:cubicBezTo>
                  <a:pt x="598" y="1096"/>
                  <a:pt x="494" y="1192"/>
                  <a:pt x="438" y="1216"/>
                </a:cubicBezTo>
                <a:cubicBezTo>
                  <a:pt x="382" y="1240"/>
                  <a:pt x="352" y="1218"/>
                  <a:pt x="318" y="1216"/>
                </a:cubicBezTo>
                <a:cubicBezTo>
                  <a:pt x="284" y="1214"/>
                  <a:pt x="270" y="1234"/>
                  <a:pt x="234" y="1204"/>
                </a:cubicBezTo>
                <a:cubicBezTo>
                  <a:pt x="198" y="1174"/>
                  <a:pt x="132" y="1080"/>
                  <a:pt x="102" y="1036"/>
                </a:cubicBezTo>
                <a:cubicBezTo>
                  <a:pt x="72" y="992"/>
                  <a:pt x="68" y="990"/>
                  <a:pt x="54" y="940"/>
                </a:cubicBezTo>
                <a:cubicBezTo>
                  <a:pt x="40" y="890"/>
                  <a:pt x="0" y="806"/>
                  <a:pt x="18" y="736"/>
                </a:cubicBezTo>
                <a:cubicBezTo>
                  <a:pt x="36" y="666"/>
                  <a:pt x="114" y="570"/>
                  <a:pt x="162" y="520"/>
                </a:cubicBezTo>
                <a:cubicBezTo>
                  <a:pt x="210" y="470"/>
                  <a:pt x="218" y="476"/>
                  <a:pt x="306" y="424"/>
                </a:cubicBezTo>
                <a:close/>
              </a:path>
            </a:pathLst>
          </a:custGeom>
          <a:solidFill>
            <a:schemeClr val="bg1">
              <a:alpha val="50000"/>
            </a:schemeClr>
          </a:soli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3" name="Line 7"/>
          <p:cNvSpPr>
            <a:spLocks noChangeShapeType="1"/>
          </p:cNvSpPr>
          <p:nvPr/>
        </p:nvSpPr>
        <p:spPr bwMode="auto">
          <a:xfrm>
            <a:off x="1276350" y="4724400"/>
            <a:ext cx="0" cy="18859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4" name="Line 8"/>
          <p:cNvSpPr>
            <a:spLocks noChangeShapeType="1"/>
          </p:cNvSpPr>
          <p:nvPr/>
        </p:nvSpPr>
        <p:spPr bwMode="auto">
          <a:xfrm flipH="1">
            <a:off x="1790700" y="4400550"/>
            <a:ext cx="0" cy="22098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5" name="Line 9"/>
          <p:cNvSpPr>
            <a:spLocks noChangeShapeType="1"/>
          </p:cNvSpPr>
          <p:nvPr/>
        </p:nvSpPr>
        <p:spPr bwMode="auto">
          <a:xfrm>
            <a:off x="2324100" y="4438650"/>
            <a:ext cx="0" cy="24193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6" name="Line 10"/>
          <p:cNvSpPr>
            <a:spLocks noChangeShapeType="1"/>
          </p:cNvSpPr>
          <p:nvPr/>
        </p:nvSpPr>
        <p:spPr bwMode="auto">
          <a:xfrm>
            <a:off x="647700" y="5105400"/>
            <a:ext cx="41338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7" name="Line 11"/>
          <p:cNvSpPr>
            <a:spLocks noChangeShapeType="1"/>
          </p:cNvSpPr>
          <p:nvPr/>
        </p:nvSpPr>
        <p:spPr bwMode="auto">
          <a:xfrm>
            <a:off x="571500" y="5486400"/>
            <a:ext cx="441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8" name="Line 12"/>
          <p:cNvSpPr>
            <a:spLocks noChangeShapeType="1"/>
          </p:cNvSpPr>
          <p:nvPr/>
        </p:nvSpPr>
        <p:spPr bwMode="auto">
          <a:xfrm>
            <a:off x="381000" y="5848350"/>
            <a:ext cx="44005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09" name="WordArt 13"/>
          <p:cNvSpPr>
            <a:spLocks noChangeArrowheads="1" noChangeShapeType="1" noTextEdit="1"/>
          </p:cNvSpPr>
          <p:nvPr/>
        </p:nvSpPr>
        <p:spPr bwMode="auto">
          <a:xfrm>
            <a:off x="5162550" y="5717310"/>
            <a:ext cx="2531342" cy="3310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Lakes</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 </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bays</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sp>
        <p:nvSpPr>
          <p:cNvPr id="772110" name="Line 14"/>
          <p:cNvSpPr>
            <a:spLocks noChangeShapeType="1"/>
          </p:cNvSpPr>
          <p:nvPr/>
        </p:nvSpPr>
        <p:spPr bwMode="auto">
          <a:xfrm flipV="1">
            <a:off x="361950" y="3695700"/>
            <a:ext cx="0" cy="10287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11" name="Line 15"/>
          <p:cNvSpPr>
            <a:spLocks noChangeShapeType="1"/>
          </p:cNvSpPr>
          <p:nvPr/>
        </p:nvSpPr>
        <p:spPr bwMode="auto">
          <a:xfrm>
            <a:off x="361950" y="4724400"/>
            <a:ext cx="1200150"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72112" name="WordArt 16"/>
          <p:cNvSpPr>
            <a:spLocks noChangeArrowheads="1" noChangeShapeType="1" noTextEdit="1"/>
          </p:cNvSpPr>
          <p:nvPr/>
        </p:nvSpPr>
        <p:spPr bwMode="auto">
          <a:xfrm>
            <a:off x="1428750" y="4310063"/>
            <a:ext cx="2095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x</a:t>
            </a:r>
          </a:p>
        </p:txBody>
      </p:sp>
      <p:sp>
        <p:nvSpPr>
          <p:cNvPr id="772113" name="WordArt 17"/>
          <p:cNvSpPr>
            <a:spLocks noChangeArrowheads="1" noChangeShapeType="1" noTextEdit="1"/>
          </p:cNvSpPr>
          <p:nvPr/>
        </p:nvSpPr>
        <p:spPr bwMode="auto">
          <a:xfrm>
            <a:off x="466725" y="3205163"/>
            <a:ext cx="2095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y</a:t>
            </a:r>
          </a:p>
        </p:txBody>
      </p:sp>
      <p:sp>
        <p:nvSpPr>
          <p:cNvPr id="772114" name="WordArt 18"/>
          <p:cNvSpPr>
            <a:spLocks noChangeArrowheads="1" noChangeShapeType="1" noTextEdit="1"/>
          </p:cNvSpPr>
          <p:nvPr/>
        </p:nvSpPr>
        <p:spPr bwMode="auto">
          <a:xfrm>
            <a:off x="6453188" y="4252913"/>
            <a:ext cx="2162175"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h</a:t>
            </a:r>
            <a:r>
              <a:rPr lang="hu-HU" sz="3600" kern="10" dirty="0"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a:t>
            </a:r>
            <a:r>
              <a:rPr lang="hu-HU" sz="3600" kern="10" dirty="0" err="1" smtClean="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rPr>
              <a:t>depth</a:t>
            </a:r>
            <a:endParaRPr lang="hu-HU" sz="3600" kern="10" dirty="0">
              <a:solidFill>
                <a:srgbClr val="336699"/>
              </a:solidFill>
              <a:effectLst>
                <a:outerShdw dist="45791" dir="2021404" algn="ctr" rotWithShape="0">
                  <a:srgbClr val="C0C0C0"/>
                </a:outerShdw>
              </a:effectLst>
              <a:latin typeface="Times New Roman CE" panose="02020603050405020304" pitchFamily="18" charset="0"/>
              <a:cs typeface="Times New Roman CE" panose="02020603050405020304" pitchFamily="18" charset="0"/>
            </a:endParaRPr>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671513" y="498475"/>
            <a:ext cx="6172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altLang="hu-HU" dirty="0">
                <a:solidFill>
                  <a:srgbClr val="FFFF00"/>
                </a:solidFill>
                <a:effectLst>
                  <a:outerShdw blurRad="38100" dist="38100" dir="2700000" algn="tl">
                    <a:srgbClr val="000000"/>
                  </a:outerShdw>
                </a:effectLst>
              </a:rPr>
              <a:t> </a:t>
            </a:r>
            <a:r>
              <a:rPr lang="hu-HU" altLang="hu-HU" dirty="0">
                <a:solidFill>
                  <a:srgbClr val="FFFF00"/>
                </a:solidFill>
                <a:effectLst>
                  <a:outerShdw blurRad="38100" dist="38100" dir="2700000" algn="tl">
                    <a:srgbClr val="000000"/>
                  </a:outerShdw>
                </a:effectLst>
              </a:rPr>
              <a:t>DISPERSION (</a:t>
            </a:r>
            <a:r>
              <a:rPr lang="hu-HU" altLang="hu-HU" dirty="0" err="1">
                <a:solidFill>
                  <a:srgbClr val="FFFF00"/>
                </a:solidFill>
                <a:effectLst>
                  <a:outerShdw blurRad="38100" dist="38100" dir="2700000" algn="tl">
                    <a:srgbClr val="000000"/>
                  </a:outerShdw>
                </a:effectLst>
              </a:rPr>
              <a:t>explanation</a:t>
            </a:r>
            <a:r>
              <a:rPr lang="hu-HU" altLang="hu-HU" dirty="0">
                <a:solidFill>
                  <a:srgbClr val="FFFF00"/>
                </a:solidFill>
                <a:effectLst>
                  <a:outerShdw blurRad="38100" dist="38100" dir="2700000" algn="tl">
                    <a:srgbClr val="000000"/>
                  </a:outerShdw>
                </a:effectLst>
              </a:rPr>
              <a:t> of </a:t>
            </a:r>
            <a:r>
              <a:rPr lang="hu-HU" altLang="hu-HU" dirty="0" err="1">
                <a:solidFill>
                  <a:srgbClr val="FFFF00"/>
                </a:solidFill>
                <a:effectLst>
                  <a:outerShdw blurRad="38100" dist="38100" dir="2700000" algn="tl">
                    <a:srgbClr val="000000"/>
                  </a:outerShdw>
                </a:effectLst>
              </a:rPr>
              <a:t>the</a:t>
            </a:r>
            <a:r>
              <a:rPr lang="hu-HU" altLang="hu-HU" dirty="0">
                <a:solidFill>
                  <a:srgbClr val="FFFF00"/>
                </a:solidFill>
                <a:effectLst>
                  <a:outerShdw blurRad="38100" dist="38100" dir="2700000" algn="tl">
                    <a:srgbClr val="000000"/>
                  </a:outerShdw>
                </a:effectLst>
              </a:rPr>
              <a:t> </a:t>
            </a:r>
            <a:r>
              <a:rPr lang="hu-HU" altLang="hu-HU" dirty="0" err="1">
                <a:solidFill>
                  <a:srgbClr val="FFFF00"/>
                </a:solidFill>
                <a:effectLst>
                  <a:outerShdw blurRad="38100" dist="38100" dir="2700000" algn="tl">
                    <a:srgbClr val="000000"/>
                  </a:outerShdw>
                </a:effectLst>
              </a:rPr>
              <a:t>concept</a:t>
            </a:r>
            <a:r>
              <a:rPr lang="hu-HU" altLang="hu-HU" dirty="0">
                <a:solidFill>
                  <a:srgbClr val="FFFF00"/>
                </a:solidFill>
                <a:effectLst>
                  <a:outerShdw blurRad="38100" dist="38100" dir="2700000" algn="tl">
                    <a:srgbClr val="000000"/>
                  </a:outerShdw>
                </a:effectLst>
              </a:rPr>
              <a:t>)</a:t>
            </a:r>
            <a:endParaRPr lang="en-GB" altLang="hu-HU" dirty="0">
              <a:solidFill>
                <a:srgbClr val="FFFF00"/>
              </a:solidFill>
              <a:effectLst>
                <a:outerShdw blurRad="38100" dist="38100" dir="2700000" algn="tl">
                  <a:srgbClr val="000000"/>
                </a:outerShdw>
              </a:effectLst>
            </a:endParaRPr>
          </a:p>
        </p:txBody>
      </p:sp>
      <p:grpSp>
        <p:nvGrpSpPr>
          <p:cNvPr id="700419" name="Group 3"/>
          <p:cNvGrpSpPr>
            <a:grpSpLocks/>
          </p:cNvGrpSpPr>
          <p:nvPr/>
        </p:nvGrpSpPr>
        <p:grpSpPr bwMode="auto">
          <a:xfrm>
            <a:off x="990600" y="1600200"/>
            <a:ext cx="1625600" cy="1371600"/>
            <a:chOff x="624" y="1008"/>
            <a:chExt cx="1024" cy="864"/>
          </a:xfrm>
        </p:grpSpPr>
        <p:sp>
          <p:nvSpPr>
            <p:cNvPr id="700420" name="Freeform 4" descr="Light horizontal"/>
            <p:cNvSpPr>
              <a:spLocks/>
            </p:cNvSpPr>
            <p:nvPr/>
          </p:nvSpPr>
          <p:spPr bwMode="auto">
            <a:xfrm>
              <a:off x="624" y="1008"/>
              <a:ext cx="1008" cy="864"/>
            </a:xfrm>
            <a:custGeom>
              <a:avLst/>
              <a:gdLst>
                <a:gd name="T0" fmla="*/ 0 w 1008"/>
                <a:gd name="T1" fmla="*/ 0 h 864"/>
                <a:gd name="T2" fmla="*/ 912 w 1008"/>
                <a:gd name="T3" fmla="*/ 0 h 864"/>
                <a:gd name="T4" fmla="*/ 1008 w 1008"/>
                <a:gd name="T5" fmla="*/ 144 h 864"/>
                <a:gd name="T6" fmla="*/ 1008 w 1008"/>
                <a:gd name="T7" fmla="*/ 240 h 864"/>
                <a:gd name="T8" fmla="*/ 960 w 1008"/>
                <a:gd name="T9" fmla="*/ 384 h 864"/>
                <a:gd name="T10" fmla="*/ 912 w 1008"/>
                <a:gd name="T11" fmla="*/ 480 h 864"/>
                <a:gd name="T12" fmla="*/ 816 w 1008"/>
                <a:gd name="T13" fmla="*/ 624 h 864"/>
                <a:gd name="T14" fmla="*/ 720 w 1008"/>
                <a:gd name="T15" fmla="*/ 720 h 864"/>
                <a:gd name="T16" fmla="*/ 624 w 1008"/>
                <a:gd name="T17" fmla="*/ 816 h 864"/>
                <a:gd name="T18" fmla="*/ 528 w 1008"/>
                <a:gd name="T19" fmla="*/ 864 h 864"/>
                <a:gd name="T20" fmla="*/ 0 w 1008"/>
                <a:gd name="T21" fmla="*/ 864 h 864"/>
                <a:gd name="T22" fmla="*/ 0 w 1008"/>
                <a:gd name="T2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8" h="864">
                  <a:moveTo>
                    <a:pt x="0" y="0"/>
                  </a:moveTo>
                  <a:lnTo>
                    <a:pt x="912" y="0"/>
                  </a:lnTo>
                  <a:lnTo>
                    <a:pt x="1008" y="144"/>
                  </a:lnTo>
                  <a:lnTo>
                    <a:pt x="1008" y="240"/>
                  </a:lnTo>
                  <a:lnTo>
                    <a:pt x="960" y="384"/>
                  </a:lnTo>
                  <a:lnTo>
                    <a:pt x="912" y="480"/>
                  </a:lnTo>
                  <a:lnTo>
                    <a:pt x="816" y="624"/>
                  </a:lnTo>
                  <a:lnTo>
                    <a:pt x="720" y="720"/>
                  </a:lnTo>
                  <a:lnTo>
                    <a:pt x="624" y="816"/>
                  </a:lnTo>
                  <a:lnTo>
                    <a:pt x="528" y="864"/>
                  </a:lnTo>
                  <a:lnTo>
                    <a:pt x="0" y="864"/>
                  </a:lnTo>
                  <a:lnTo>
                    <a:pt x="0" y="0"/>
                  </a:lnTo>
                  <a:close/>
                </a:path>
              </a:pathLst>
            </a:custGeom>
            <a:pattFill prst="ltHorz">
              <a:fgClr>
                <a:srgbClr val="FFFF00"/>
              </a:fgClr>
              <a:bgClr>
                <a:srgbClr val="0000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21" name="Freeform 5"/>
            <p:cNvSpPr>
              <a:spLocks/>
            </p:cNvSpPr>
            <p:nvPr/>
          </p:nvSpPr>
          <p:spPr bwMode="auto">
            <a:xfrm>
              <a:off x="1152" y="1008"/>
              <a:ext cx="496" cy="864"/>
            </a:xfrm>
            <a:custGeom>
              <a:avLst/>
              <a:gdLst>
                <a:gd name="T0" fmla="*/ 384 w 496"/>
                <a:gd name="T1" fmla="*/ 0 h 864"/>
                <a:gd name="T2" fmla="*/ 480 w 496"/>
                <a:gd name="T3" fmla="*/ 144 h 864"/>
                <a:gd name="T4" fmla="*/ 480 w 496"/>
                <a:gd name="T5" fmla="*/ 288 h 864"/>
                <a:gd name="T6" fmla="*/ 384 w 496"/>
                <a:gd name="T7" fmla="*/ 480 h 864"/>
                <a:gd name="T8" fmla="*/ 192 w 496"/>
                <a:gd name="T9" fmla="*/ 720 h 864"/>
                <a:gd name="T10" fmla="*/ 0 w 496"/>
                <a:gd name="T11" fmla="*/ 864 h 864"/>
              </a:gdLst>
              <a:ahLst/>
              <a:cxnLst>
                <a:cxn ang="0">
                  <a:pos x="T0" y="T1"/>
                </a:cxn>
                <a:cxn ang="0">
                  <a:pos x="T2" y="T3"/>
                </a:cxn>
                <a:cxn ang="0">
                  <a:pos x="T4" y="T5"/>
                </a:cxn>
                <a:cxn ang="0">
                  <a:pos x="T6" y="T7"/>
                </a:cxn>
                <a:cxn ang="0">
                  <a:pos x="T8" y="T9"/>
                </a:cxn>
                <a:cxn ang="0">
                  <a:pos x="T10" y="T11"/>
                </a:cxn>
              </a:cxnLst>
              <a:rect l="0" t="0" r="r" b="b"/>
              <a:pathLst>
                <a:path w="496" h="864">
                  <a:moveTo>
                    <a:pt x="384" y="0"/>
                  </a:moveTo>
                  <a:cubicBezTo>
                    <a:pt x="424" y="48"/>
                    <a:pt x="464" y="96"/>
                    <a:pt x="480" y="144"/>
                  </a:cubicBezTo>
                  <a:cubicBezTo>
                    <a:pt x="496" y="192"/>
                    <a:pt x="496" y="232"/>
                    <a:pt x="480" y="288"/>
                  </a:cubicBezTo>
                  <a:cubicBezTo>
                    <a:pt x="464" y="344"/>
                    <a:pt x="432" y="408"/>
                    <a:pt x="384" y="480"/>
                  </a:cubicBezTo>
                  <a:cubicBezTo>
                    <a:pt x="336" y="552"/>
                    <a:pt x="256" y="656"/>
                    <a:pt x="192" y="720"/>
                  </a:cubicBezTo>
                  <a:cubicBezTo>
                    <a:pt x="128" y="784"/>
                    <a:pt x="64" y="824"/>
                    <a:pt x="0" y="864"/>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700422" name="Line 6"/>
          <p:cNvSpPr>
            <a:spLocks noChangeShapeType="1"/>
          </p:cNvSpPr>
          <p:nvPr/>
        </p:nvSpPr>
        <p:spPr bwMode="auto">
          <a:xfrm>
            <a:off x="2209800" y="1447800"/>
            <a:ext cx="0" cy="1676400"/>
          </a:xfrm>
          <a:prstGeom prst="line">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aphicFrame>
        <p:nvGraphicFramePr>
          <p:cNvPr id="700423" name="Object 7"/>
          <p:cNvGraphicFramePr>
            <a:graphicFrameLocks/>
          </p:cNvGraphicFramePr>
          <p:nvPr/>
        </p:nvGraphicFramePr>
        <p:xfrm>
          <a:off x="3200400" y="1905000"/>
          <a:ext cx="2230438" cy="454025"/>
        </p:xfrm>
        <a:graphic>
          <a:graphicData uri="http://schemas.openxmlformats.org/presentationml/2006/ole">
            <mc:AlternateContent xmlns:mc="http://schemas.openxmlformats.org/markup-compatibility/2006">
              <mc:Choice xmlns:v="urn:schemas-microsoft-com:vml" Requires="v">
                <p:oleObj spid="_x0000_s700791" name="CorelEquation! 1.0 Equation" r:id="rId3" imgW="634680" imgH="164880" progId="CorelEquation">
                  <p:embed/>
                </p:oleObj>
              </mc:Choice>
              <mc:Fallback>
                <p:oleObj name="CorelEquation! 1.0 Equation" r:id="rId3" imgW="634680" imgH="164880" progId="CorelEquation">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05000"/>
                        <a:ext cx="22304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00424" name="Group 8"/>
          <p:cNvGrpSpPr>
            <a:grpSpLocks/>
          </p:cNvGrpSpPr>
          <p:nvPr/>
        </p:nvGrpSpPr>
        <p:grpSpPr bwMode="auto">
          <a:xfrm>
            <a:off x="2057400" y="3200400"/>
            <a:ext cx="4419600" cy="457200"/>
            <a:chOff x="1296" y="2016"/>
            <a:chExt cx="2784" cy="288"/>
          </a:xfrm>
        </p:grpSpPr>
        <p:sp>
          <p:nvSpPr>
            <p:cNvPr id="700425" name="Text Box 9"/>
            <p:cNvSpPr txBox="1">
              <a:spLocks noChangeArrowheads="1"/>
            </p:cNvSpPr>
            <p:nvPr/>
          </p:nvSpPr>
          <p:spPr bwMode="auto">
            <a:xfrm>
              <a:off x="1632" y="2016"/>
              <a:ext cx="24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a:solidFill>
                    <a:srgbClr val="FFFF00"/>
                  </a:solidFill>
                </a:rPr>
                <a:t>Average</a:t>
              </a:r>
              <a:r>
                <a:rPr lang="hu-HU" altLang="hu-HU" b="0" dirty="0">
                  <a:solidFill>
                    <a:srgbClr val="FFFF00"/>
                  </a:solidFill>
                </a:rPr>
                <a:t> </a:t>
              </a:r>
              <a:r>
                <a:rPr lang="hu-HU" altLang="hu-HU" b="0" dirty="0" err="1">
                  <a:solidFill>
                    <a:srgbClr val="FFFF00"/>
                  </a:solidFill>
                </a:rPr>
                <a:t>depth</a:t>
              </a:r>
              <a:r>
                <a:rPr lang="hu-HU" altLang="hu-HU" b="0" dirty="0">
                  <a:solidFill>
                    <a:srgbClr val="FFFF00"/>
                  </a:solidFill>
                </a:rPr>
                <a:t> </a:t>
              </a:r>
              <a:r>
                <a:rPr lang="hu-HU" altLang="hu-HU" b="0" dirty="0" err="1">
                  <a:solidFill>
                    <a:srgbClr val="FFFF00"/>
                  </a:solidFill>
                </a:rPr>
                <a:t>speed</a:t>
              </a:r>
              <a:endParaRPr lang="en-US" altLang="hu-HU" b="0" dirty="0">
                <a:solidFill>
                  <a:srgbClr val="FFFF00"/>
                </a:solidFill>
              </a:endParaRPr>
            </a:p>
          </p:txBody>
        </p:sp>
        <p:grpSp>
          <p:nvGrpSpPr>
            <p:cNvPr id="700426" name="Group 10"/>
            <p:cNvGrpSpPr>
              <a:grpSpLocks/>
            </p:cNvGrpSpPr>
            <p:nvPr/>
          </p:nvGrpSpPr>
          <p:grpSpPr bwMode="auto">
            <a:xfrm>
              <a:off x="1296" y="2016"/>
              <a:ext cx="215" cy="288"/>
              <a:chOff x="3072" y="1944"/>
              <a:chExt cx="215" cy="288"/>
            </a:xfrm>
          </p:grpSpPr>
          <p:sp>
            <p:nvSpPr>
              <p:cNvPr id="700427" name="Text Box 11"/>
              <p:cNvSpPr txBox="1">
                <a:spLocks noChangeArrowheads="1"/>
              </p:cNvSpPr>
              <p:nvPr/>
            </p:nvSpPr>
            <p:spPr bwMode="auto">
              <a:xfrm>
                <a:off x="3075" y="194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v</a:t>
                </a:r>
              </a:p>
            </p:txBody>
          </p:sp>
          <p:sp>
            <p:nvSpPr>
              <p:cNvPr id="700428" name="Line 12"/>
              <p:cNvSpPr>
                <a:spLocks noChangeShapeType="1"/>
              </p:cNvSpPr>
              <p:nvPr/>
            </p:nvSpPr>
            <p:spPr bwMode="auto">
              <a:xfrm flipH="1">
                <a:off x="3072" y="1992"/>
                <a:ext cx="19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grpSp>
        <p:nvGrpSpPr>
          <p:cNvPr id="700429" name="Group 13"/>
          <p:cNvGrpSpPr>
            <a:grpSpLocks/>
          </p:cNvGrpSpPr>
          <p:nvPr/>
        </p:nvGrpSpPr>
        <p:grpSpPr bwMode="auto">
          <a:xfrm>
            <a:off x="4267200" y="5410200"/>
            <a:ext cx="1296988" cy="638175"/>
            <a:chOff x="574" y="3789"/>
            <a:chExt cx="1105" cy="854"/>
          </a:xfrm>
        </p:grpSpPr>
        <p:sp>
          <p:nvSpPr>
            <p:cNvPr id="700430" name="AutoShape 14"/>
            <p:cNvSpPr>
              <a:spLocks/>
            </p:cNvSpPr>
            <p:nvPr/>
          </p:nvSpPr>
          <p:spPr bwMode="auto">
            <a:xfrm rot="-5456676">
              <a:off x="1054" y="3309"/>
              <a:ext cx="146" cy="1105"/>
            </a:xfrm>
            <a:prstGeom prst="leftBrace">
              <a:avLst>
                <a:gd name="adj1" fmla="val 6307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700431" name="Text Box 15"/>
            <p:cNvSpPr txBox="1">
              <a:spLocks noChangeArrowheads="1"/>
            </p:cNvSpPr>
            <p:nvPr/>
          </p:nvSpPr>
          <p:spPr bwMode="auto">
            <a:xfrm>
              <a:off x="1010" y="4031"/>
              <a:ext cx="358"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O</a:t>
              </a:r>
            </a:p>
          </p:txBody>
        </p:sp>
      </p:grpSp>
      <p:graphicFrame>
        <p:nvGraphicFramePr>
          <p:cNvPr id="700432" name="Object 16"/>
          <p:cNvGraphicFramePr>
            <a:graphicFrameLocks noChangeAspect="1"/>
          </p:cNvGraphicFramePr>
          <p:nvPr/>
        </p:nvGraphicFramePr>
        <p:xfrm>
          <a:off x="442913" y="4343400"/>
          <a:ext cx="1781175" cy="1147763"/>
        </p:xfrm>
        <a:graphic>
          <a:graphicData uri="http://schemas.openxmlformats.org/presentationml/2006/ole">
            <mc:AlternateContent xmlns:mc="http://schemas.openxmlformats.org/markup-compatibility/2006">
              <mc:Choice xmlns:v="urn:schemas-microsoft-com:vml" Requires="v">
                <p:oleObj spid="_x0000_s700792" name="Egyenlet" r:id="rId5" imgW="749160" imgH="482400" progId="Equation.3">
                  <p:embed/>
                </p:oleObj>
              </mc:Choice>
              <mc:Fallback>
                <p:oleObj name="Egyenlet" r:id="rId5" imgW="749160" imgH="4824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4343400"/>
                        <a:ext cx="1781175" cy="114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0433" name="Object 17"/>
          <p:cNvGraphicFramePr>
            <a:graphicFrameLocks noChangeAspect="1"/>
          </p:cNvGraphicFramePr>
          <p:nvPr/>
        </p:nvGraphicFramePr>
        <p:xfrm>
          <a:off x="2312988" y="4267200"/>
          <a:ext cx="3376612" cy="1270000"/>
        </p:xfrm>
        <a:graphic>
          <a:graphicData uri="http://schemas.openxmlformats.org/presentationml/2006/ole">
            <mc:AlternateContent xmlns:mc="http://schemas.openxmlformats.org/markup-compatibility/2006">
              <mc:Choice xmlns:v="urn:schemas-microsoft-com:vml" Requires="v">
                <p:oleObj spid="_x0000_s700793" name="Egyenlet" r:id="rId7" imgW="1282680" imgH="482400" progId="Equation.3">
                  <p:embed/>
                </p:oleObj>
              </mc:Choice>
              <mc:Fallback>
                <p:oleObj name="Egyenlet" r:id="rId7" imgW="1282680" imgH="4824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988" y="4267200"/>
                        <a:ext cx="3376612"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0434" name="Group 18"/>
          <p:cNvGrpSpPr>
            <a:grpSpLocks/>
          </p:cNvGrpSpPr>
          <p:nvPr/>
        </p:nvGrpSpPr>
        <p:grpSpPr bwMode="auto">
          <a:xfrm>
            <a:off x="2667000" y="5410200"/>
            <a:ext cx="1295400" cy="738188"/>
            <a:chOff x="2160" y="3885"/>
            <a:chExt cx="1105" cy="638"/>
          </a:xfrm>
        </p:grpSpPr>
        <p:grpSp>
          <p:nvGrpSpPr>
            <p:cNvPr id="700435" name="Group 19"/>
            <p:cNvGrpSpPr>
              <a:grpSpLocks/>
            </p:cNvGrpSpPr>
            <p:nvPr/>
          </p:nvGrpSpPr>
          <p:grpSpPr bwMode="auto">
            <a:xfrm>
              <a:off x="2160" y="3885"/>
              <a:ext cx="1105" cy="638"/>
              <a:chOff x="574" y="3789"/>
              <a:chExt cx="1105" cy="638"/>
            </a:xfrm>
          </p:grpSpPr>
          <p:sp>
            <p:nvSpPr>
              <p:cNvPr id="700436" name="AutoShape 20"/>
              <p:cNvSpPr>
                <a:spLocks/>
              </p:cNvSpPr>
              <p:nvPr/>
            </p:nvSpPr>
            <p:spPr bwMode="auto">
              <a:xfrm rot="-5456676">
                <a:off x="1054" y="3309"/>
                <a:ext cx="146" cy="1105"/>
              </a:xfrm>
              <a:prstGeom prst="leftBrace">
                <a:avLst>
                  <a:gd name="adj1" fmla="val 63071"/>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700437" name="Text Box 21"/>
              <p:cNvSpPr txBox="1">
                <a:spLocks noChangeArrowheads="1"/>
              </p:cNvSpPr>
              <p:nvPr/>
            </p:nvSpPr>
            <p:spPr bwMode="auto">
              <a:xfrm>
                <a:off x="1009" y="4032"/>
                <a:ext cx="287"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hu-HU">
                    <a:solidFill>
                      <a:srgbClr val="FFFF00"/>
                    </a:solidFill>
                  </a:rPr>
                  <a:t>v</a:t>
                </a:r>
              </a:p>
            </p:txBody>
          </p:sp>
        </p:grpSp>
        <p:sp>
          <p:nvSpPr>
            <p:cNvPr id="700438" name="Line 22"/>
            <p:cNvSpPr>
              <a:spLocks noChangeShapeType="1"/>
            </p:cNvSpPr>
            <p:nvPr/>
          </p:nvSpPr>
          <p:spPr bwMode="auto">
            <a:xfrm flipH="1">
              <a:off x="2592" y="4176"/>
              <a:ext cx="19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grpSp>
        <p:nvGrpSpPr>
          <p:cNvPr id="700439" name="Group 23"/>
          <p:cNvGrpSpPr>
            <a:grpSpLocks/>
          </p:cNvGrpSpPr>
          <p:nvPr/>
        </p:nvGrpSpPr>
        <p:grpSpPr bwMode="auto">
          <a:xfrm>
            <a:off x="228600" y="1600200"/>
            <a:ext cx="457200" cy="1371600"/>
            <a:chOff x="144" y="1008"/>
            <a:chExt cx="288" cy="864"/>
          </a:xfrm>
        </p:grpSpPr>
        <p:sp>
          <p:nvSpPr>
            <p:cNvPr id="700440" name="Line 24"/>
            <p:cNvSpPr>
              <a:spLocks noChangeShapeType="1"/>
            </p:cNvSpPr>
            <p:nvPr/>
          </p:nvSpPr>
          <p:spPr bwMode="auto">
            <a:xfrm>
              <a:off x="432" y="1008"/>
              <a:ext cx="0" cy="864"/>
            </a:xfrm>
            <a:prstGeom prst="line">
              <a:avLst/>
            </a:prstGeom>
            <a:noFill/>
            <a:ln w="9525">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41" name="Text Box 25"/>
            <p:cNvSpPr txBox="1">
              <a:spLocks noChangeArrowheads="1"/>
            </p:cNvSpPr>
            <p:nvPr/>
          </p:nvSpPr>
          <p:spPr bwMode="auto">
            <a:xfrm>
              <a:off x="144" y="12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a:solidFill>
                    <a:srgbClr val="FFFF00"/>
                  </a:solidFill>
                </a:rPr>
                <a:t>H</a:t>
              </a:r>
              <a:endParaRPr lang="en-US" altLang="hu-HU" b="0">
                <a:solidFill>
                  <a:srgbClr val="FFFF00"/>
                </a:solidFill>
              </a:endParaRPr>
            </a:p>
          </p:txBody>
        </p:sp>
      </p:grpSp>
      <p:graphicFrame>
        <p:nvGraphicFramePr>
          <p:cNvPr id="700442" name="Object 26"/>
          <p:cNvGraphicFramePr>
            <a:graphicFrameLocks noChangeAspect="1"/>
          </p:cNvGraphicFramePr>
          <p:nvPr/>
        </p:nvGraphicFramePr>
        <p:xfrm>
          <a:off x="6064250" y="5486400"/>
          <a:ext cx="2393950" cy="1054100"/>
        </p:xfrm>
        <a:graphic>
          <a:graphicData uri="http://schemas.openxmlformats.org/presentationml/2006/ole">
            <mc:AlternateContent xmlns:mc="http://schemas.openxmlformats.org/markup-compatibility/2006">
              <mc:Choice xmlns:v="urn:schemas-microsoft-com:vml" Requires="v">
                <p:oleObj spid="_x0000_s700794" name="Egyenlet" r:id="rId9" imgW="952200" imgH="419040" progId="Equation.3">
                  <p:embed/>
                </p:oleObj>
              </mc:Choice>
              <mc:Fallback>
                <p:oleObj name="Egyenlet" r:id="rId9" imgW="952200" imgH="419040"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4250" y="5486400"/>
                        <a:ext cx="23939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0443" name="Text Box 27"/>
          <p:cNvSpPr txBox="1">
            <a:spLocks noChangeArrowheads="1"/>
          </p:cNvSpPr>
          <p:nvPr/>
        </p:nvSpPr>
        <p:spPr bwMode="auto">
          <a:xfrm>
            <a:off x="381000" y="6172200"/>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sz="1800" b="0" dirty="0">
                <a:solidFill>
                  <a:srgbClr val="FFFF00"/>
                </a:solidFill>
              </a:rPr>
              <a:t>After the mathematical expression of the convective term</a:t>
            </a:r>
            <a:r>
              <a:rPr lang="hu-HU" altLang="hu-HU" sz="1800" b="0" dirty="0" smtClean="0">
                <a:solidFill>
                  <a:srgbClr val="FFFF00"/>
                </a:solidFill>
              </a:rPr>
              <a:t> </a:t>
            </a:r>
            <a:r>
              <a:rPr lang="hu-HU" altLang="hu-HU" sz="1800" b="0" dirty="0">
                <a:solidFill>
                  <a:srgbClr val="FFFF00"/>
                </a:solidFill>
              </a:rPr>
              <a:t>(</a:t>
            </a:r>
            <a:r>
              <a:rPr lang="hu-HU" altLang="hu-HU" sz="1800" b="0" dirty="0" err="1">
                <a:solidFill>
                  <a:srgbClr val="FFFF00"/>
                </a:solidFill>
              </a:rPr>
              <a:t>vC</a:t>
            </a:r>
            <a:r>
              <a:rPr lang="hu-HU" altLang="hu-HU" sz="1800" b="0" dirty="0">
                <a:solidFill>
                  <a:srgbClr val="FFFF00"/>
                </a:solidFill>
              </a:rPr>
              <a:t>):</a:t>
            </a:r>
            <a:endParaRPr lang="en-US" altLang="hu-HU" sz="1800" b="0" dirty="0">
              <a:solidFill>
                <a:srgbClr val="FFFF00"/>
              </a:solidFill>
            </a:endParaRPr>
          </a:p>
        </p:txBody>
      </p:sp>
      <p:sp>
        <p:nvSpPr>
          <p:cNvPr id="700444" name="Text Box 28"/>
          <p:cNvSpPr txBox="1">
            <a:spLocks noChangeArrowheads="1"/>
          </p:cNvSpPr>
          <p:nvPr/>
        </p:nvSpPr>
        <p:spPr bwMode="auto">
          <a:xfrm>
            <a:off x="304800" y="3813175"/>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dirty="0">
                <a:solidFill>
                  <a:srgbClr val="FFFF00"/>
                </a:solidFill>
              </a:rPr>
              <a:t>We </a:t>
            </a:r>
            <a:r>
              <a:rPr lang="hu-HU" altLang="hu-HU" b="0" dirty="0" err="1">
                <a:solidFill>
                  <a:srgbClr val="FFFF00"/>
                </a:solidFill>
              </a:rPr>
              <a:t>integrate</a:t>
            </a:r>
            <a:r>
              <a:rPr lang="hu-HU" altLang="hu-HU" b="0" dirty="0">
                <a:solidFill>
                  <a:srgbClr val="FFFF00"/>
                </a:solidFill>
              </a:rPr>
              <a:t> </a:t>
            </a:r>
            <a:r>
              <a:rPr lang="hu-HU" altLang="hu-HU" b="0" dirty="0" err="1">
                <a:solidFill>
                  <a:srgbClr val="FFFF00"/>
                </a:solidFill>
              </a:rPr>
              <a:t>along</a:t>
            </a:r>
            <a:r>
              <a:rPr lang="hu-HU" altLang="hu-HU" b="0" dirty="0">
                <a:solidFill>
                  <a:srgbClr val="FFFF00"/>
                </a:solidFill>
              </a:rPr>
              <a:t> </a:t>
            </a:r>
            <a:r>
              <a:rPr lang="hu-HU" altLang="hu-HU" b="0" dirty="0" err="1" smtClean="0">
                <a:solidFill>
                  <a:srgbClr val="FFFF00"/>
                </a:solidFill>
              </a:rPr>
              <a:t>depth</a:t>
            </a:r>
            <a:r>
              <a:rPr lang="hu-HU" altLang="hu-HU" b="0" dirty="0" smtClean="0">
                <a:solidFill>
                  <a:srgbClr val="FFFF00"/>
                </a:solidFill>
              </a:rPr>
              <a:t>: (</a:t>
            </a:r>
            <a:r>
              <a:rPr lang="hu-HU" altLang="hu-HU" b="0" dirty="0">
                <a:solidFill>
                  <a:srgbClr val="FFFF00"/>
                </a:solidFill>
              </a:rPr>
              <a:t>3D</a:t>
            </a:r>
            <a:r>
              <a:rPr lang="hu-HU" altLang="hu-HU" b="0" dirty="0">
                <a:solidFill>
                  <a:srgbClr val="FFFF00"/>
                </a:solidFill>
                <a:sym typeface="Symbol" panose="05050102010706020507" pitchFamily="18" charset="2"/>
              </a:rPr>
              <a:t>2D):</a:t>
            </a:r>
            <a:endParaRPr lang="en-US" altLang="hu-HU" b="0" dirty="0">
              <a:solidFill>
                <a:srgbClr val="FFFF00"/>
              </a:solidFill>
            </a:endParaRPr>
          </a:p>
        </p:txBody>
      </p:sp>
      <p:sp>
        <p:nvSpPr>
          <p:cNvPr id="700445" name="Text Box 29"/>
          <p:cNvSpPr txBox="1">
            <a:spLocks noChangeArrowheads="1"/>
          </p:cNvSpPr>
          <p:nvPr/>
        </p:nvSpPr>
        <p:spPr bwMode="auto">
          <a:xfrm>
            <a:off x="6324600" y="6400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smtClean="0">
                <a:solidFill>
                  <a:srgbClr val="FFFF00"/>
                </a:solidFill>
              </a:rPr>
              <a:t>dispersion</a:t>
            </a:r>
            <a:endParaRPr lang="en-US" altLang="hu-HU" b="0" dirty="0">
              <a:solidFill>
                <a:srgbClr val="FFFF00"/>
              </a:solidFill>
            </a:endParaRPr>
          </a:p>
        </p:txBody>
      </p:sp>
      <p:grpSp>
        <p:nvGrpSpPr>
          <p:cNvPr id="700446" name="Group 30"/>
          <p:cNvGrpSpPr>
            <a:grpSpLocks/>
          </p:cNvGrpSpPr>
          <p:nvPr/>
        </p:nvGrpSpPr>
        <p:grpSpPr bwMode="auto">
          <a:xfrm>
            <a:off x="990600" y="1600200"/>
            <a:ext cx="2895600" cy="1371600"/>
            <a:chOff x="624" y="1008"/>
            <a:chExt cx="1824" cy="864"/>
          </a:xfrm>
        </p:grpSpPr>
        <p:sp>
          <p:nvSpPr>
            <p:cNvPr id="700447" name="Line 31"/>
            <p:cNvSpPr>
              <a:spLocks noChangeShapeType="1"/>
            </p:cNvSpPr>
            <p:nvPr/>
          </p:nvSpPr>
          <p:spPr bwMode="auto">
            <a:xfrm>
              <a:off x="624" y="1872"/>
              <a:ext cx="144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48" name="Line 32"/>
            <p:cNvSpPr>
              <a:spLocks noChangeShapeType="1"/>
            </p:cNvSpPr>
            <p:nvPr/>
          </p:nvSpPr>
          <p:spPr bwMode="auto">
            <a:xfrm>
              <a:off x="1968" y="1536"/>
              <a:ext cx="480"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49" name="Line 33"/>
            <p:cNvSpPr>
              <a:spLocks noChangeShapeType="1"/>
            </p:cNvSpPr>
            <p:nvPr/>
          </p:nvSpPr>
          <p:spPr bwMode="auto">
            <a:xfrm>
              <a:off x="624" y="1008"/>
              <a:ext cx="144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700450" name="Group 34"/>
          <p:cNvGrpSpPr>
            <a:grpSpLocks/>
          </p:cNvGrpSpPr>
          <p:nvPr/>
        </p:nvGrpSpPr>
        <p:grpSpPr bwMode="auto">
          <a:xfrm>
            <a:off x="838200" y="1371600"/>
            <a:ext cx="3733800" cy="2286000"/>
            <a:chOff x="528" y="864"/>
            <a:chExt cx="2352" cy="1440"/>
          </a:xfrm>
        </p:grpSpPr>
        <p:sp>
          <p:nvSpPr>
            <p:cNvPr id="700451" name="Line 35"/>
            <p:cNvSpPr>
              <a:spLocks noChangeShapeType="1"/>
            </p:cNvSpPr>
            <p:nvPr/>
          </p:nvSpPr>
          <p:spPr bwMode="auto">
            <a:xfrm>
              <a:off x="624" y="912"/>
              <a:ext cx="0" cy="115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52" name="Line 36"/>
            <p:cNvSpPr>
              <a:spLocks noChangeShapeType="1"/>
            </p:cNvSpPr>
            <p:nvPr/>
          </p:nvSpPr>
          <p:spPr bwMode="auto">
            <a:xfrm>
              <a:off x="528" y="1008"/>
              <a:ext cx="2112"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0453" name="Text Box 37"/>
            <p:cNvSpPr txBox="1">
              <a:spLocks noChangeArrowheads="1"/>
            </p:cNvSpPr>
            <p:nvPr/>
          </p:nvSpPr>
          <p:spPr bwMode="auto">
            <a:xfrm>
              <a:off x="528" y="201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a:solidFill>
                    <a:srgbClr val="FFFF00"/>
                  </a:solidFill>
                </a:rPr>
                <a:t>z</a:t>
              </a:r>
              <a:endParaRPr lang="en-US" altLang="hu-HU" b="0">
                <a:solidFill>
                  <a:srgbClr val="FFFF00"/>
                </a:solidFill>
              </a:endParaRPr>
            </a:p>
          </p:txBody>
        </p:sp>
        <p:sp>
          <p:nvSpPr>
            <p:cNvPr id="700454" name="Text Box 38"/>
            <p:cNvSpPr txBox="1">
              <a:spLocks noChangeArrowheads="1"/>
            </p:cNvSpPr>
            <p:nvPr/>
          </p:nvSpPr>
          <p:spPr bwMode="auto">
            <a:xfrm>
              <a:off x="2688" y="864"/>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a:solidFill>
                    <a:srgbClr val="FFFF00"/>
                  </a:solidFill>
                </a:rPr>
                <a:t>x</a:t>
              </a:r>
              <a:endParaRPr lang="en-US" altLang="hu-HU" b="0">
                <a:solidFill>
                  <a:srgbClr val="FFFF00"/>
                </a:solidFill>
              </a:endParaRPr>
            </a:p>
          </p:txBody>
        </p:sp>
      </p:grpSp>
      <p:sp>
        <p:nvSpPr>
          <p:cNvPr id="3" name="Téglalap 2"/>
          <p:cNvSpPr/>
          <p:nvPr/>
        </p:nvSpPr>
        <p:spPr>
          <a:xfrm>
            <a:off x="3009008" y="1024084"/>
            <a:ext cx="3125984" cy="487506"/>
          </a:xfrm>
          <a:prstGeom prst="rect">
            <a:avLst/>
          </a:prstGeom>
        </p:spPr>
        <p:txBody>
          <a:bodyPr wrap="none">
            <a:spAutoFit/>
          </a:bodyPr>
          <a:lstStyle/>
          <a:p>
            <a:pPr>
              <a:lnSpc>
                <a:spcPct val="107000"/>
              </a:lnSpc>
              <a:spcAft>
                <a:spcPts val="800"/>
              </a:spcAft>
            </a:pPr>
            <a:r>
              <a:rPr lang="hu-HU" dirty="0" err="1">
                <a:latin typeface="Calibri" panose="020F0502020204030204" pitchFamily="34" charset="0"/>
                <a:ea typeface="Calibri" panose="020F0502020204030204" pitchFamily="34" charset="0"/>
                <a:cs typeface="Times New Roman" panose="02020603050405020304" pitchFamily="18" charset="0"/>
              </a:rPr>
              <a:t>Vertical</a:t>
            </a:r>
            <a:r>
              <a:rPr lang="hu-HU" dirty="0">
                <a:latin typeface="Calibri" panose="020F0502020204030204" pitchFamily="34" charset="0"/>
                <a:ea typeface="Calibri" panose="020F0502020204030204" pitchFamily="34" charset="0"/>
                <a:cs typeface="Times New Roman" panose="02020603050405020304" pitchFamily="18" charset="0"/>
              </a:rPr>
              <a:t> </a:t>
            </a:r>
            <a:r>
              <a:rPr lang="hu-HU" dirty="0" err="1">
                <a:latin typeface="Calibri" panose="020F0502020204030204" pitchFamily="34" charset="0"/>
                <a:ea typeface="Calibri" panose="020F0502020204030204" pitchFamily="34" charset="0"/>
                <a:cs typeface="Times New Roman" panose="02020603050405020304" pitchFamily="18" charset="0"/>
              </a:rPr>
              <a:t>velocity</a:t>
            </a:r>
            <a:r>
              <a:rPr lang="hu-HU" dirty="0">
                <a:latin typeface="Calibri" panose="020F0502020204030204" pitchFamily="34" charset="0"/>
                <a:ea typeface="Calibri" panose="020F0502020204030204" pitchFamily="34" charset="0"/>
                <a:cs typeface="Times New Roman" panose="02020603050405020304" pitchFamily="18" charset="0"/>
              </a:rPr>
              <a:t> </a:t>
            </a:r>
            <a:r>
              <a:rPr lang="hu-HU" dirty="0" err="1">
                <a:latin typeface="Calibri" panose="020F0502020204030204" pitchFamily="34" charset="0"/>
                <a:ea typeface="Calibri" panose="020F0502020204030204" pitchFamily="34" charset="0"/>
                <a:cs typeface="Times New Roman" panose="02020603050405020304" pitchFamily="18" charset="0"/>
              </a:rPr>
              <a:t>profile</a:t>
            </a:r>
            <a:endParaRPr lang="hu-HU"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00446"/>
                                        </p:tgtEl>
                                        <p:attrNameLst>
                                          <p:attrName>style.visibility</p:attrName>
                                        </p:attrNameLst>
                                      </p:cBhvr>
                                      <p:to>
                                        <p:strVal val="visible"/>
                                      </p:to>
                                    </p:set>
                                    <p:anim calcmode="lin" valueType="num">
                                      <p:cBhvr additive="base">
                                        <p:cTn id="7" dur="500" fill="hold"/>
                                        <p:tgtEl>
                                          <p:spTgt spid="700446"/>
                                        </p:tgtEl>
                                        <p:attrNameLst>
                                          <p:attrName>ppt_x</p:attrName>
                                        </p:attrNameLst>
                                      </p:cBhvr>
                                      <p:tavLst>
                                        <p:tav tm="0">
                                          <p:val>
                                            <p:strVal val="0-#ppt_w/2"/>
                                          </p:val>
                                        </p:tav>
                                        <p:tav tm="100000">
                                          <p:val>
                                            <p:strVal val="#ppt_x"/>
                                          </p:val>
                                        </p:tav>
                                      </p:tavLst>
                                    </p:anim>
                                    <p:anim calcmode="lin" valueType="num">
                                      <p:cBhvr additive="base">
                                        <p:cTn id="8" dur="500" fill="hold"/>
                                        <p:tgtEl>
                                          <p:spTgt spid="7004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700450"/>
                                        </p:tgtEl>
                                        <p:attrNameLst>
                                          <p:attrName>style.visibility</p:attrName>
                                        </p:attrNameLst>
                                      </p:cBhvr>
                                      <p:to>
                                        <p:strVal val="visible"/>
                                      </p:to>
                                    </p:se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700439"/>
                                        </p:tgtEl>
                                        <p:attrNameLst>
                                          <p:attrName>style.visibility</p:attrName>
                                        </p:attrNameLst>
                                      </p:cBhvr>
                                      <p:to>
                                        <p:strVal val="visible"/>
                                      </p:to>
                                    </p:set>
                                    <p:animEffect transition="in" filter="wipe(up)">
                                      <p:cBhvr>
                                        <p:cTn id="15" dur="500"/>
                                        <p:tgtEl>
                                          <p:spTgt spid="70043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700419"/>
                                        </p:tgtEl>
                                        <p:attrNameLst>
                                          <p:attrName>style.visibility</p:attrName>
                                        </p:attrNameLst>
                                      </p:cBhvr>
                                      <p:to>
                                        <p:strVal val="visible"/>
                                      </p:to>
                                    </p:set>
                                    <p:animEffect transition="in" filter="dissolve">
                                      <p:cBhvr>
                                        <p:cTn id="19" dur="500"/>
                                        <p:tgtEl>
                                          <p:spTgt spid="700419"/>
                                        </p:tgtEl>
                                      </p:cBhvr>
                                    </p:animEffect>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700422"/>
                                        </p:tgtEl>
                                        <p:attrNameLst>
                                          <p:attrName>style.visibility</p:attrName>
                                        </p:attrNameLst>
                                      </p:cBhvr>
                                      <p:to>
                                        <p:strVal val="visible"/>
                                      </p:to>
                                    </p:set>
                                    <p:anim calcmode="lin" valueType="num">
                                      <p:cBhvr additive="base">
                                        <p:cTn id="23" dur="500" fill="hold"/>
                                        <p:tgtEl>
                                          <p:spTgt spid="700422"/>
                                        </p:tgtEl>
                                        <p:attrNameLst>
                                          <p:attrName>ppt_x</p:attrName>
                                        </p:attrNameLst>
                                      </p:cBhvr>
                                      <p:tavLst>
                                        <p:tav tm="0">
                                          <p:val>
                                            <p:strVal val="0-#ppt_w/2"/>
                                          </p:val>
                                        </p:tav>
                                        <p:tav tm="100000">
                                          <p:val>
                                            <p:strVal val="#ppt_x"/>
                                          </p:val>
                                        </p:tav>
                                      </p:tavLst>
                                    </p:anim>
                                    <p:anim calcmode="lin" valueType="num">
                                      <p:cBhvr additive="base">
                                        <p:cTn id="24" dur="500" fill="hold"/>
                                        <p:tgtEl>
                                          <p:spTgt spid="70042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5" presetClass="entr" presetSubtype="10" fill="hold" nodeType="afterEffect">
                                  <p:stCondLst>
                                    <p:cond delay="0"/>
                                  </p:stCondLst>
                                  <p:childTnLst>
                                    <p:set>
                                      <p:cBhvr>
                                        <p:cTn id="27" dur="1" fill="hold">
                                          <p:stCondLst>
                                            <p:cond delay="0"/>
                                          </p:stCondLst>
                                        </p:cTn>
                                        <p:tgtEl>
                                          <p:spTgt spid="700424"/>
                                        </p:tgtEl>
                                        <p:attrNameLst>
                                          <p:attrName>style.visibility</p:attrName>
                                        </p:attrNameLst>
                                      </p:cBhvr>
                                      <p:to>
                                        <p:strVal val="visible"/>
                                      </p:to>
                                    </p:set>
                                    <p:animEffect transition="in" filter="checkerboard(across)">
                                      <p:cBhvr>
                                        <p:cTn id="28" dur="500"/>
                                        <p:tgtEl>
                                          <p:spTgt spid="700424"/>
                                        </p:tgtEl>
                                      </p:cBhvr>
                                    </p:animEffect>
                                  </p:childTnLst>
                                </p:cTn>
                              </p:par>
                            </p:childTnLst>
                          </p:cTn>
                        </p:par>
                        <p:par>
                          <p:cTn id="29" fill="hold" nodeType="afterGroup">
                            <p:stCondLst>
                              <p:cond delay="3000"/>
                            </p:stCondLst>
                            <p:childTnLst>
                              <p:par>
                                <p:cTn id="30" presetID="5" presetClass="entr" presetSubtype="10" fill="hold" nodeType="afterEffect">
                                  <p:stCondLst>
                                    <p:cond delay="0"/>
                                  </p:stCondLst>
                                  <p:childTnLst>
                                    <p:set>
                                      <p:cBhvr>
                                        <p:cTn id="31" dur="1" fill="hold">
                                          <p:stCondLst>
                                            <p:cond delay="0"/>
                                          </p:stCondLst>
                                        </p:cTn>
                                        <p:tgtEl>
                                          <p:spTgt spid="700423"/>
                                        </p:tgtEl>
                                        <p:attrNameLst>
                                          <p:attrName>style.visibility</p:attrName>
                                        </p:attrNameLst>
                                      </p:cBhvr>
                                      <p:to>
                                        <p:strVal val="visible"/>
                                      </p:to>
                                    </p:set>
                                    <p:animEffect transition="in" filter="checkerboard(across)">
                                      <p:cBhvr>
                                        <p:cTn id="32" dur="500"/>
                                        <p:tgtEl>
                                          <p:spTgt spid="700423"/>
                                        </p:tgtEl>
                                      </p:cBhvr>
                                    </p:animEffect>
                                  </p:childTnLst>
                                </p:cTn>
                              </p:par>
                            </p:childTnLst>
                          </p:cTn>
                        </p:par>
                        <p:par>
                          <p:cTn id="33" fill="hold" nodeType="afterGroup">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700444"/>
                                        </p:tgtEl>
                                        <p:attrNameLst>
                                          <p:attrName>style.visibility</p:attrName>
                                        </p:attrNameLst>
                                      </p:cBhvr>
                                      <p:to>
                                        <p:strVal val="visible"/>
                                      </p:to>
                                    </p:set>
                                    <p:animEffect transition="in" filter="checkerboard(across)">
                                      <p:cBhvr>
                                        <p:cTn id="36" dur="500"/>
                                        <p:tgtEl>
                                          <p:spTgt spid="700444"/>
                                        </p:tgtEl>
                                      </p:cBhvr>
                                    </p:animEffect>
                                  </p:childTnLst>
                                </p:cTn>
                              </p:par>
                            </p:childTnLst>
                          </p:cTn>
                        </p:par>
                        <p:par>
                          <p:cTn id="37" fill="hold" nodeType="afterGroup">
                            <p:stCondLst>
                              <p:cond delay="4000"/>
                            </p:stCondLst>
                            <p:childTnLst>
                              <p:par>
                                <p:cTn id="38" presetID="5" presetClass="entr" presetSubtype="10" fill="hold" nodeType="afterEffect">
                                  <p:stCondLst>
                                    <p:cond delay="0"/>
                                  </p:stCondLst>
                                  <p:childTnLst>
                                    <p:set>
                                      <p:cBhvr>
                                        <p:cTn id="39" dur="1" fill="hold">
                                          <p:stCondLst>
                                            <p:cond delay="0"/>
                                          </p:stCondLst>
                                        </p:cTn>
                                        <p:tgtEl>
                                          <p:spTgt spid="700432"/>
                                        </p:tgtEl>
                                        <p:attrNameLst>
                                          <p:attrName>style.visibility</p:attrName>
                                        </p:attrNameLst>
                                      </p:cBhvr>
                                      <p:to>
                                        <p:strVal val="visible"/>
                                      </p:to>
                                    </p:set>
                                    <p:animEffect transition="in" filter="checkerboard(across)">
                                      <p:cBhvr>
                                        <p:cTn id="40" dur="500"/>
                                        <p:tgtEl>
                                          <p:spTgt spid="700432"/>
                                        </p:tgtEl>
                                      </p:cBhvr>
                                    </p:animEffect>
                                  </p:childTnLst>
                                </p:cTn>
                              </p:par>
                            </p:childTnLst>
                          </p:cTn>
                        </p:par>
                        <p:par>
                          <p:cTn id="41" fill="hold" nodeType="afterGroup">
                            <p:stCondLst>
                              <p:cond delay="4500"/>
                            </p:stCondLst>
                            <p:childTnLst>
                              <p:par>
                                <p:cTn id="42" presetID="5" presetClass="entr" presetSubtype="10" fill="hold" nodeType="afterEffect">
                                  <p:stCondLst>
                                    <p:cond delay="0"/>
                                  </p:stCondLst>
                                  <p:childTnLst>
                                    <p:set>
                                      <p:cBhvr>
                                        <p:cTn id="43" dur="1" fill="hold">
                                          <p:stCondLst>
                                            <p:cond delay="0"/>
                                          </p:stCondLst>
                                        </p:cTn>
                                        <p:tgtEl>
                                          <p:spTgt spid="700433"/>
                                        </p:tgtEl>
                                        <p:attrNameLst>
                                          <p:attrName>style.visibility</p:attrName>
                                        </p:attrNameLst>
                                      </p:cBhvr>
                                      <p:to>
                                        <p:strVal val="visible"/>
                                      </p:to>
                                    </p:set>
                                    <p:animEffect transition="in" filter="checkerboard(across)">
                                      <p:cBhvr>
                                        <p:cTn id="44" dur="500"/>
                                        <p:tgtEl>
                                          <p:spTgt spid="700433"/>
                                        </p:tgtEl>
                                      </p:cBhvr>
                                    </p:animEffect>
                                  </p:childTnLst>
                                </p:cTn>
                              </p:par>
                            </p:childTnLst>
                          </p:cTn>
                        </p:par>
                        <p:par>
                          <p:cTn id="45" fill="hold" nodeType="afterGroup">
                            <p:stCondLst>
                              <p:cond delay="5000"/>
                            </p:stCondLst>
                            <p:childTnLst>
                              <p:par>
                                <p:cTn id="46" presetID="5" presetClass="entr" presetSubtype="10" fill="hold" nodeType="afterEffect">
                                  <p:stCondLst>
                                    <p:cond delay="0"/>
                                  </p:stCondLst>
                                  <p:childTnLst>
                                    <p:set>
                                      <p:cBhvr>
                                        <p:cTn id="47" dur="1" fill="hold">
                                          <p:stCondLst>
                                            <p:cond delay="0"/>
                                          </p:stCondLst>
                                        </p:cTn>
                                        <p:tgtEl>
                                          <p:spTgt spid="700434"/>
                                        </p:tgtEl>
                                        <p:attrNameLst>
                                          <p:attrName>style.visibility</p:attrName>
                                        </p:attrNameLst>
                                      </p:cBhvr>
                                      <p:to>
                                        <p:strVal val="visible"/>
                                      </p:to>
                                    </p:set>
                                    <p:animEffect transition="in" filter="checkerboard(across)">
                                      <p:cBhvr>
                                        <p:cTn id="48" dur="500"/>
                                        <p:tgtEl>
                                          <p:spTgt spid="700434"/>
                                        </p:tgtEl>
                                      </p:cBhvr>
                                    </p:animEffect>
                                  </p:childTnLst>
                                </p:cTn>
                              </p:par>
                            </p:childTnLst>
                          </p:cTn>
                        </p:par>
                        <p:par>
                          <p:cTn id="49" fill="hold" nodeType="afterGroup">
                            <p:stCondLst>
                              <p:cond delay="5500"/>
                            </p:stCondLst>
                            <p:childTnLst>
                              <p:par>
                                <p:cTn id="50" presetID="5" presetClass="entr" presetSubtype="10" fill="hold" nodeType="afterEffect">
                                  <p:stCondLst>
                                    <p:cond delay="0"/>
                                  </p:stCondLst>
                                  <p:childTnLst>
                                    <p:set>
                                      <p:cBhvr>
                                        <p:cTn id="51" dur="1" fill="hold">
                                          <p:stCondLst>
                                            <p:cond delay="0"/>
                                          </p:stCondLst>
                                        </p:cTn>
                                        <p:tgtEl>
                                          <p:spTgt spid="700429"/>
                                        </p:tgtEl>
                                        <p:attrNameLst>
                                          <p:attrName>style.visibility</p:attrName>
                                        </p:attrNameLst>
                                      </p:cBhvr>
                                      <p:to>
                                        <p:strVal val="visible"/>
                                      </p:to>
                                    </p:set>
                                    <p:animEffect transition="in" filter="checkerboard(across)">
                                      <p:cBhvr>
                                        <p:cTn id="52" dur="500"/>
                                        <p:tgtEl>
                                          <p:spTgt spid="700429"/>
                                        </p:tgtEl>
                                      </p:cBhvr>
                                    </p:animEffect>
                                  </p:childTnLst>
                                </p:cTn>
                              </p:par>
                            </p:childTnLst>
                          </p:cTn>
                        </p:par>
                        <p:par>
                          <p:cTn id="53" fill="hold" nodeType="afterGroup">
                            <p:stCondLst>
                              <p:cond delay="6000"/>
                            </p:stCondLst>
                            <p:childTnLst>
                              <p:par>
                                <p:cTn id="54" presetID="5" presetClass="entr" presetSubtype="10" fill="hold" grpId="0" nodeType="afterEffect">
                                  <p:stCondLst>
                                    <p:cond delay="0"/>
                                  </p:stCondLst>
                                  <p:childTnLst>
                                    <p:set>
                                      <p:cBhvr>
                                        <p:cTn id="55" dur="1" fill="hold">
                                          <p:stCondLst>
                                            <p:cond delay="0"/>
                                          </p:stCondLst>
                                        </p:cTn>
                                        <p:tgtEl>
                                          <p:spTgt spid="700443"/>
                                        </p:tgtEl>
                                        <p:attrNameLst>
                                          <p:attrName>style.visibility</p:attrName>
                                        </p:attrNameLst>
                                      </p:cBhvr>
                                      <p:to>
                                        <p:strVal val="visible"/>
                                      </p:to>
                                    </p:set>
                                    <p:animEffect transition="in" filter="checkerboard(across)">
                                      <p:cBhvr>
                                        <p:cTn id="56" dur="500"/>
                                        <p:tgtEl>
                                          <p:spTgt spid="700443"/>
                                        </p:tgtEl>
                                      </p:cBhvr>
                                    </p:animEffect>
                                  </p:childTnLst>
                                </p:cTn>
                              </p:par>
                            </p:childTnLst>
                          </p:cTn>
                        </p:par>
                        <p:par>
                          <p:cTn id="57" fill="hold" nodeType="afterGroup">
                            <p:stCondLst>
                              <p:cond delay="6500"/>
                            </p:stCondLst>
                            <p:childTnLst>
                              <p:par>
                                <p:cTn id="58" presetID="5" presetClass="entr" presetSubtype="10" fill="hold" nodeType="afterEffect">
                                  <p:stCondLst>
                                    <p:cond delay="0"/>
                                  </p:stCondLst>
                                  <p:childTnLst>
                                    <p:set>
                                      <p:cBhvr>
                                        <p:cTn id="59" dur="1" fill="hold">
                                          <p:stCondLst>
                                            <p:cond delay="0"/>
                                          </p:stCondLst>
                                        </p:cTn>
                                        <p:tgtEl>
                                          <p:spTgt spid="700442"/>
                                        </p:tgtEl>
                                        <p:attrNameLst>
                                          <p:attrName>style.visibility</p:attrName>
                                        </p:attrNameLst>
                                      </p:cBhvr>
                                      <p:to>
                                        <p:strVal val="visible"/>
                                      </p:to>
                                    </p:set>
                                    <p:animEffect transition="in" filter="checkerboard(across)">
                                      <p:cBhvr>
                                        <p:cTn id="60" dur="500"/>
                                        <p:tgtEl>
                                          <p:spTgt spid="700442"/>
                                        </p:tgtEl>
                                      </p:cBhvr>
                                    </p:animEffect>
                                  </p:childTnLst>
                                </p:cTn>
                              </p:par>
                            </p:childTnLst>
                          </p:cTn>
                        </p:par>
                        <p:par>
                          <p:cTn id="61" fill="hold" nodeType="afterGroup">
                            <p:stCondLst>
                              <p:cond delay="7000"/>
                            </p:stCondLst>
                            <p:childTnLst>
                              <p:par>
                                <p:cTn id="62" presetID="5" presetClass="entr" presetSubtype="10" fill="hold" grpId="0" nodeType="afterEffect">
                                  <p:stCondLst>
                                    <p:cond delay="0"/>
                                  </p:stCondLst>
                                  <p:childTnLst>
                                    <p:set>
                                      <p:cBhvr>
                                        <p:cTn id="63" dur="1" fill="hold">
                                          <p:stCondLst>
                                            <p:cond delay="0"/>
                                          </p:stCondLst>
                                        </p:cTn>
                                        <p:tgtEl>
                                          <p:spTgt spid="700445"/>
                                        </p:tgtEl>
                                        <p:attrNameLst>
                                          <p:attrName>style.visibility</p:attrName>
                                        </p:attrNameLst>
                                      </p:cBhvr>
                                      <p:to>
                                        <p:strVal val="visible"/>
                                      </p:to>
                                    </p:set>
                                    <p:animEffect transition="in" filter="checkerboard(across)">
                                      <p:cBhvr>
                                        <p:cTn id="64" dur="500"/>
                                        <p:tgtEl>
                                          <p:spTgt spid="700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43" grpId="0" autoUpdateAnimBg="0"/>
      <p:bldP spid="700444" grpId="0" autoUpdateAnimBg="0"/>
      <p:bldP spid="70044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1442" name="Object 2"/>
          <p:cNvGraphicFramePr>
            <a:graphicFrameLocks noChangeAspect="1"/>
          </p:cNvGraphicFramePr>
          <p:nvPr/>
        </p:nvGraphicFramePr>
        <p:xfrm>
          <a:off x="533400" y="1219200"/>
          <a:ext cx="6996113" cy="823913"/>
        </p:xfrm>
        <a:graphic>
          <a:graphicData uri="http://schemas.openxmlformats.org/presentationml/2006/ole">
            <mc:AlternateContent xmlns:mc="http://schemas.openxmlformats.org/markup-compatibility/2006">
              <mc:Choice xmlns:v="urn:schemas-microsoft-com:vml" Requires="v">
                <p:oleObj spid="_x0000_s701786" name="Egyenlet" r:id="rId3" imgW="3771720" imgH="444240" progId="Equation.3">
                  <p:embed/>
                </p:oleObj>
              </mc:Choice>
              <mc:Fallback>
                <p:oleObj name="Egyenlet" r:id="rId3" imgW="377172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69961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443" name="Text Box 3"/>
          <p:cNvSpPr txBox="1">
            <a:spLocks noChangeArrowheads="1"/>
          </p:cNvSpPr>
          <p:nvPr/>
        </p:nvSpPr>
        <p:spPr bwMode="auto">
          <a:xfrm>
            <a:off x="457200" y="457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u="sng" dirty="0">
                <a:solidFill>
                  <a:srgbClr val="FFFF00"/>
                </a:solidFill>
              </a:rPr>
              <a:t>2D transport equation in turbulent flow </a:t>
            </a:r>
            <a:r>
              <a:rPr lang="hu-HU" altLang="hu-HU" b="0" u="sng" dirty="0" smtClean="0">
                <a:solidFill>
                  <a:srgbClr val="FFFF00"/>
                </a:solidFill>
              </a:rPr>
              <a:t>:</a:t>
            </a:r>
            <a:endParaRPr lang="en-US" altLang="hu-HU" b="0" u="sng" dirty="0">
              <a:solidFill>
                <a:srgbClr val="FFFF00"/>
              </a:solidFill>
            </a:endParaRPr>
          </a:p>
        </p:txBody>
      </p:sp>
      <p:sp>
        <p:nvSpPr>
          <p:cNvPr id="701444" name="Text Box 4"/>
          <p:cNvSpPr txBox="1">
            <a:spLocks noChangeArrowheads="1"/>
          </p:cNvSpPr>
          <p:nvPr/>
        </p:nvSpPr>
        <p:spPr bwMode="auto">
          <a:xfrm>
            <a:off x="457200" y="2209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r>
              <a:rPr lang="en-US" altLang="hu-HU" b="0" dirty="0">
                <a:solidFill>
                  <a:srgbClr val="FFFF00"/>
                </a:solidFill>
              </a:rPr>
              <a:t>, </a:t>
            </a:r>
            <a:r>
              <a:rPr lang="en-US" altLang="hu-HU" b="0" dirty="0" err="1">
                <a:solidFill>
                  <a:srgbClr val="FFFF00"/>
                </a:solidFill>
              </a:rPr>
              <a:t>D</a:t>
            </a:r>
            <a:r>
              <a:rPr lang="en-US" altLang="hu-HU" b="0" baseline="-25000" dirty="0" err="1">
                <a:solidFill>
                  <a:srgbClr val="FFFF00"/>
                </a:solidFill>
              </a:rPr>
              <a:t>y</a:t>
            </a:r>
            <a:r>
              <a:rPr lang="en-US" altLang="hu-HU" b="0" baseline="30000" dirty="0">
                <a:solidFill>
                  <a:srgbClr val="FFFF00"/>
                </a:solidFill>
              </a:rPr>
              <a:t>*</a:t>
            </a:r>
            <a:r>
              <a:rPr lang="en-US" altLang="hu-HU" b="0" dirty="0">
                <a:solidFill>
                  <a:srgbClr val="FFFF00"/>
                </a:solidFill>
              </a:rPr>
              <a:t>     2D turbulent dispersion factors of equation</a:t>
            </a:r>
            <a:r>
              <a:rPr lang="hu-HU" altLang="hu-HU" b="0" dirty="0" smtClean="0">
                <a:solidFill>
                  <a:srgbClr val="FFFF00"/>
                </a:solidFill>
              </a:rPr>
              <a:t>(Taylor</a:t>
            </a:r>
            <a:r>
              <a:rPr lang="hu-HU" altLang="hu-HU" b="0" dirty="0">
                <a:solidFill>
                  <a:srgbClr val="FFFF00"/>
                </a:solidFill>
              </a:rPr>
              <a:t>)</a:t>
            </a:r>
            <a:endParaRPr lang="en-US" altLang="hu-HU" b="0" dirty="0">
              <a:solidFill>
                <a:srgbClr val="FFFF00"/>
              </a:solidFill>
            </a:endParaRPr>
          </a:p>
        </p:txBody>
      </p:sp>
      <p:grpSp>
        <p:nvGrpSpPr>
          <p:cNvPr id="701445" name="Group 5"/>
          <p:cNvGrpSpPr>
            <a:grpSpLocks/>
          </p:cNvGrpSpPr>
          <p:nvPr/>
        </p:nvGrpSpPr>
        <p:grpSpPr bwMode="auto">
          <a:xfrm>
            <a:off x="457200" y="2925763"/>
            <a:ext cx="5562600" cy="503237"/>
            <a:chOff x="288" y="1843"/>
            <a:chExt cx="3504" cy="317"/>
          </a:xfrm>
        </p:grpSpPr>
        <p:graphicFrame>
          <p:nvGraphicFramePr>
            <p:cNvPr id="701446" name="Object 6"/>
            <p:cNvGraphicFramePr>
              <a:graphicFrameLocks noChangeAspect="1"/>
            </p:cNvGraphicFramePr>
            <p:nvPr/>
          </p:nvGraphicFramePr>
          <p:xfrm>
            <a:off x="3120" y="1843"/>
            <a:ext cx="672" cy="317"/>
          </p:xfrm>
          <a:graphic>
            <a:graphicData uri="http://schemas.openxmlformats.org/presentationml/2006/ole">
              <mc:AlternateContent xmlns:mc="http://schemas.openxmlformats.org/markup-compatibility/2006">
                <mc:Choice xmlns:v="urn:schemas-microsoft-com:vml" Requires="v">
                  <p:oleObj spid="_x0000_s701787" name="Egyenlet" r:id="rId5" imgW="431640" imgH="203040" progId="Equation.3">
                    <p:embed/>
                  </p:oleObj>
                </mc:Choice>
                <mc:Fallback>
                  <p:oleObj name="Egyenlet" r:id="rId5" imgW="43164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1843"/>
                          <a:ext cx="672"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447" name="Text Box 7"/>
            <p:cNvSpPr txBox="1">
              <a:spLocks noChangeArrowheads="1"/>
            </p:cNvSpPr>
            <p:nvPr/>
          </p:nvSpPr>
          <p:spPr bwMode="auto">
            <a:xfrm>
              <a:off x="288" y="1872"/>
              <a:ext cx="25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a:solidFill>
                    <a:srgbClr val="FFFF00"/>
                  </a:solidFill>
                </a:rPr>
                <a:t>Average</a:t>
              </a:r>
              <a:r>
                <a:rPr lang="hu-HU" altLang="hu-HU" b="0" dirty="0">
                  <a:solidFill>
                    <a:srgbClr val="FFFF00"/>
                  </a:solidFill>
                </a:rPr>
                <a:t> </a:t>
              </a:r>
              <a:r>
                <a:rPr lang="hu-HU" altLang="hu-HU" b="0" dirty="0" err="1">
                  <a:solidFill>
                    <a:srgbClr val="FFFF00"/>
                  </a:solidFill>
                </a:rPr>
                <a:t>taken</a:t>
              </a:r>
              <a:r>
                <a:rPr lang="hu-HU" altLang="hu-HU" b="0" dirty="0">
                  <a:solidFill>
                    <a:srgbClr val="FFFF00"/>
                  </a:solidFill>
                </a:rPr>
                <a:t> </a:t>
              </a:r>
              <a:r>
                <a:rPr lang="hu-HU" altLang="hu-HU" b="0" dirty="0" err="1">
                  <a:solidFill>
                    <a:srgbClr val="FFFF00"/>
                  </a:solidFill>
                </a:rPr>
                <a:t>along</a:t>
              </a:r>
              <a:r>
                <a:rPr lang="hu-HU" altLang="hu-HU" b="0" dirty="0">
                  <a:solidFill>
                    <a:srgbClr val="FFFF00"/>
                  </a:solidFill>
                </a:rPr>
                <a:t> </a:t>
              </a:r>
              <a:r>
                <a:rPr lang="hu-HU" altLang="hu-HU" b="0" dirty="0" err="1">
                  <a:solidFill>
                    <a:srgbClr val="FFFF00"/>
                  </a:solidFill>
                </a:rPr>
                <a:t>depth</a:t>
              </a:r>
              <a:r>
                <a:rPr lang="hu-HU" altLang="hu-HU" b="0" dirty="0">
                  <a:solidFill>
                    <a:srgbClr val="FFFF00"/>
                  </a:solidFill>
                </a:rPr>
                <a:t>(H)</a:t>
              </a:r>
              <a:endParaRPr lang="en-US" altLang="hu-HU" b="0" dirty="0">
                <a:solidFill>
                  <a:srgbClr val="FFFF00"/>
                </a:solidFill>
              </a:endParaRPr>
            </a:p>
          </p:txBody>
        </p:sp>
      </p:grpSp>
      <p:graphicFrame>
        <p:nvGraphicFramePr>
          <p:cNvPr id="701448" name="Object 8"/>
          <p:cNvGraphicFramePr>
            <a:graphicFrameLocks noChangeAspect="1"/>
          </p:cNvGraphicFramePr>
          <p:nvPr/>
        </p:nvGraphicFramePr>
        <p:xfrm>
          <a:off x="609600" y="4419600"/>
          <a:ext cx="4170363" cy="730250"/>
        </p:xfrm>
        <a:graphic>
          <a:graphicData uri="http://schemas.openxmlformats.org/presentationml/2006/ole">
            <mc:AlternateContent xmlns:mc="http://schemas.openxmlformats.org/markup-compatibility/2006">
              <mc:Choice xmlns:v="urn:schemas-microsoft-com:vml" Requires="v">
                <p:oleObj spid="_x0000_s701788" name="Egyenlet" r:id="rId7" imgW="2247840" imgH="393480" progId="Equation.3">
                  <p:embed/>
                </p:oleObj>
              </mc:Choice>
              <mc:Fallback>
                <p:oleObj name="Egyenlet" r:id="rId7" imgW="2247840" imgH="39348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419600"/>
                        <a:ext cx="41703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449" name="Text Box 9"/>
          <p:cNvSpPr txBox="1">
            <a:spLocks noChangeArrowheads="1"/>
          </p:cNvSpPr>
          <p:nvPr/>
        </p:nvSpPr>
        <p:spPr bwMode="auto">
          <a:xfrm>
            <a:off x="457200" y="3657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u="sng" dirty="0">
                <a:solidFill>
                  <a:srgbClr val="FFFF00"/>
                </a:solidFill>
              </a:rPr>
              <a:t>1</a:t>
            </a:r>
            <a:r>
              <a:rPr lang="en-US" altLang="hu-HU" b="0" u="sng" dirty="0" smtClean="0">
                <a:solidFill>
                  <a:srgbClr val="FFFF00"/>
                </a:solidFill>
              </a:rPr>
              <a:t>D</a:t>
            </a:r>
            <a:r>
              <a:rPr lang="hu-HU" altLang="hu-HU" b="0" u="sng" dirty="0" smtClean="0">
                <a:solidFill>
                  <a:srgbClr val="FFFF00"/>
                </a:solidFill>
              </a:rPr>
              <a:t> </a:t>
            </a:r>
            <a:r>
              <a:rPr lang="en-US" altLang="hu-HU" b="0" u="sng" dirty="0">
                <a:solidFill>
                  <a:srgbClr val="FFFF00"/>
                </a:solidFill>
              </a:rPr>
              <a:t>transport equation in turbulent flow </a:t>
            </a:r>
            <a:r>
              <a:rPr lang="hu-HU" altLang="hu-HU" b="0" u="sng" dirty="0" smtClean="0">
                <a:solidFill>
                  <a:srgbClr val="FFFF00"/>
                </a:solidFill>
              </a:rPr>
              <a:t>:</a:t>
            </a:r>
            <a:endParaRPr lang="en-US" altLang="hu-HU" b="0" u="sng" dirty="0">
              <a:solidFill>
                <a:srgbClr val="FFFF00"/>
              </a:solidFill>
            </a:endParaRPr>
          </a:p>
        </p:txBody>
      </p:sp>
      <p:sp>
        <p:nvSpPr>
          <p:cNvPr id="701450" name="Text Box 10"/>
          <p:cNvSpPr txBox="1">
            <a:spLocks noChangeArrowheads="1"/>
          </p:cNvSpPr>
          <p:nvPr/>
        </p:nvSpPr>
        <p:spPr bwMode="auto">
          <a:xfrm>
            <a:off x="457200" y="5410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r>
              <a:rPr lang="hu-HU" altLang="hu-HU" b="0" baseline="30000" dirty="0">
                <a:solidFill>
                  <a:srgbClr val="FFFF00"/>
                </a:solidFill>
              </a:rPr>
              <a:t>*    </a:t>
            </a:r>
            <a:r>
              <a:rPr lang="en-US" altLang="hu-HU" b="0" dirty="0">
                <a:solidFill>
                  <a:srgbClr val="FFFF00"/>
                </a:solidFill>
              </a:rPr>
              <a:t> </a:t>
            </a:r>
            <a:r>
              <a:rPr lang="hu-HU" altLang="hu-HU" b="0" dirty="0">
                <a:solidFill>
                  <a:srgbClr val="FFFF00"/>
                </a:solidFill>
              </a:rPr>
              <a:t>1</a:t>
            </a:r>
            <a:r>
              <a:rPr lang="en-US" altLang="hu-HU" b="0" dirty="0">
                <a:solidFill>
                  <a:srgbClr val="FFFF00"/>
                </a:solidFill>
              </a:rPr>
              <a:t>D turbulent dispersion factor of equation</a:t>
            </a:r>
          </a:p>
        </p:txBody>
      </p:sp>
      <p:grpSp>
        <p:nvGrpSpPr>
          <p:cNvPr id="701451" name="Group 11"/>
          <p:cNvGrpSpPr>
            <a:grpSpLocks/>
          </p:cNvGrpSpPr>
          <p:nvPr/>
        </p:nvGrpSpPr>
        <p:grpSpPr bwMode="auto">
          <a:xfrm>
            <a:off x="457200" y="6096000"/>
            <a:ext cx="7543800" cy="566738"/>
            <a:chOff x="288" y="3840"/>
            <a:chExt cx="4752" cy="357"/>
          </a:xfrm>
        </p:grpSpPr>
        <p:graphicFrame>
          <p:nvGraphicFramePr>
            <p:cNvPr id="701452" name="Object 12"/>
            <p:cNvGraphicFramePr>
              <a:graphicFrameLocks noChangeAspect="1"/>
            </p:cNvGraphicFramePr>
            <p:nvPr/>
          </p:nvGraphicFramePr>
          <p:xfrm>
            <a:off x="4368" y="3840"/>
            <a:ext cx="672" cy="357"/>
          </p:xfrm>
          <a:graphic>
            <a:graphicData uri="http://schemas.openxmlformats.org/presentationml/2006/ole">
              <mc:AlternateContent xmlns:mc="http://schemas.openxmlformats.org/markup-compatibility/2006">
                <mc:Choice xmlns:v="urn:schemas-microsoft-com:vml" Requires="v">
                  <p:oleObj spid="_x0000_s701789" name="Egyenlet" r:id="rId9" imgW="431640" imgH="228600" progId="Equation.3">
                    <p:embed/>
                  </p:oleObj>
                </mc:Choice>
                <mc:Fallback>
                  <p:oleObj name="Egyenlet" r:id="rId9" imgW="43164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 y="3840"/>
                          <a:ext cx="672"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453" name="Text Box 13"/>
            <p:cNvSpPr txBox="1">
              <a:spLocks noChangeArrowheads="1"/>
            </p:cNvSpPr>
            <p:nvPr/>
          </p:nvSpPr>
          <p:spPr bwMode="auto">
            <a:xfrm>
              <a:off x="288" y="3888"/>
              <a:ext cx="39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a:solidFill>
                    <a:srgbClr val="FFFF00"/>
                  </a:solidFill>
                </a:rPr>
                <a:t>Average</a:t>
              </a:r>
              <a:r>
                <a:rPr lang="hu-HU" altLang="hu-HU" b="0" dirty="0">
                  <a:solidFill>
                    <a:srgbClr val="FFFF00"/>
                  </a:solidFill>
                </a:rPr>
                <a:t> </a:t>
              </a:r>
              <a:r>
                <a:rPr lang="hu-HU" altLang="hu-HU" b="0" dirty="0" err="1">
                  <a:solidFill>
                    <a:srgbClr val="FFFF00"/>
                  </a:solidFill>
                </a:rPr>
                <a:t>for</a:t>
              </a:r>
              <a:r>
                <a:rPr lang="hu-HU" altLang="hu-HU" b="0" dirty="0">
                  <a:solidFill>
                    <a:srgbClr val="FFFF00"/>
                  </a:solidFill>
                </a:rPr>
                <a:t> </a:t>
              </a:r>
              <a:r>
                <a:rPr lang="hu-HU" altLang="hu-HU" b="0" dirty="0" err="1" smtClean="0">
                  <a:solidFill>
                    <a:srgbClr val="FFFF00"/>
                  </a:solidFill>
                </a:rPr>
                <a:t>cross-section</a:t>
              </a:r>
              <a:r>
                <a:rPr lang="hu-HU" altLang="hu-HU" b="0" dirty="0" smtClean="0">
                  <a:solidFill>
                    <a:srgbClr val="FFFF00"/>
                  </a:solidFill>
                </a:rPr>
                <a:t> </a:t>
              </a:r>
              <a:r>
                <a:rPr lang="hu-HU" altLang="hu-HU" b="0" dirty="0" err="1">
                  <a:solidFill>
                    <a:srgbClr val="FFFF00"/>
                  </a:solidFill>
                </a:rPr>
                <a:t>area</a:t>
              </a:r>
              <a:r>
                <a:rPr lang="hu-HU" altLang="hu-HU" b="0" dirty="0">
                  <a:solidFill>
                    <a:srgbClr val="FFFF00"/>
                  </a:solidFill>
                </a:rPr>
                <a:t>(A)</a:t>
              </a:r>
              <a:endParaRPr lang="en-US" altLang="hu-HU" b="0"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01443"/>
                                        </p:tgtEl>
                                        <p:attrNameLst>
                                          <p:attrName>style.visibility</p:attrName>
                                        </p:attrNameLst>
                                      </p:cBhvr>
                                      <p:to>
                                        <p:strVal val="visible"/>
                                      </p:to>
                                    </p:set>
                                    <p:animEffect transition="in" filter="checkerboard(across)">
                                      <p:cBhvr>
                                        <p:cTn id="7" dur="500"/>
                                        <p:tgtEl>
                                          <p:spTgt spid="70144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01442"/>
                                        </p:tgtEl>
                                        <p:attrNameLst>
                                          <p:attrName>style.visibility</p:attrName>
                                        </p:attrNameLst>
                                      </p:cBhvr>
                                      <p:to>
                                        <p:strVal val="visible"/>
                                      </p:to>
                                    </p:set>
                                    <p:animEffect transition="in" filter="checkerboard(across)">
                                      <p:cBhvr>
                                        <p:cTn id="11" dur="500"/>
                                        <p:tgtEl>
                                          <p:spTgt spid="70144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01444"/>
                                        </p:tgtEl>
                                        <p:attrNameLst>
                                          <p:attrName>style.visibility</p:attrName>
                                        </p:attrNameLst>
                                      </p:cBhvr>
                                      <p:to>
                                        <p:strVal val="visible"/>
                                      </p:to>
                                    </p:set>
                                    <p:animEffect transition="in" filter="checkerboard(across)">
                                      <p:cBhvr>
                                        <p:cTn id="15" dur="500"/>
                                        <p:tgtEl>
                                          <p:spTgt spid="701444"/>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701445"/>
                                        </p:tgtEl>
                                        <p:attrNameLst>
                                          <p:attrName>style.visibility</p:attrName>
                                        </p:attrNameLst>
                                      </p:cBhvr>
                                      <p:to>
                                        <p:strVal val="visible"/>
                                      </p:to>
                                    </p:set>
                                    <p:animEffect transition="in" filter="checkerboard(across)">
                                      <p:cBhvr>
                                        <p:cTn id="19" dur="500"/>
                                        <p:tgtEl>
                                          <p:spTgt spid="701445"/>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01449"/>
                                        </p:tgtEl>
                                        <p:attrNameLst>
                                          <p:attrName>style.visibility</p:attrName>
                                        </p:attrNameLst>
                                      </p:cBhvr>
                                      <p:to>
                                        <p:strVal val="visible"/>
                                      </p:to>
                                    </p:set>
                                    <p:animEffect transition="in" filter="checkerboard(across)">
                                      <p:cBhvr>
                                        <p:cTn id="23" dur="500"/>
                                        <p:tgtEl>
                                          <p:spTgt spid="701449"/>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701448"/>
                                        </p:tgtEl>
                                        <p:attrNameLst>
                                          <p:attrName>style.visibility</p:attrName>
                                        </p:attrNameLst>
                                      </p:cBhvr>
                                      <p:to>
                                        <p:strVal val="visible"/>
                                      </p:to>
                                    </p:set>
                                    <p:animEffect transition="in" filter="checkerboard(across)">
                                      <p:cBhvr>
                                        <p:cTn id="27" dur="500"/>
                                        <p:tgtEl>
                                          <p:spTgt spid="701448"/>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701450"/>
                                        </p:tgtEl>
                                        <p:attrNameLst>
                                          <p:attrName>style.visibility</p:attrName>
                                        </p:attrNameLst>
                                      </p:cBhvr>
                                      <p:to>
                                        <p:strVal val="visible"/>
                                      </p:to>
                                    </p:set>
                                    <p:animEffect transition="in" filter="checkerboard(across)">
                                      <p:cBhvr>
                                        <p:cTn id="31" dur="500"/>
                                        <p:tgtEl>
                                          <p:spTgt spid="701450"/>
                                        </p:tgtEl>
                                      </p:cBhvr>
                                    </p:animEffect>
                                  </p:childTnLst>
                                </p:cTn>
                              </p:par>
                            </p:childTnLst>
                          </p:cTn>
                        </p:par>
                        <p:par>
                          <p:cTn id="32" fill="hold" nodeType="afterGroup">
                            <p:stCondLst>
                              <p:cond delay="3500"/>
                            </p:stCondLst>
                            <p:childTnLst>
                              <p:par>
                                <p:cTn id="33" presetID="5" presetClass="entr" presetSubtype="10" fill="hold" nodeType="afterEffect">
                                  <p:stCondLst>
                                    <p:cond delay="0"/>
                                  </p:stCondLst>
                                  <p:childTnLst>
                                    <p:set>
                                      <p:cBhvr>
                                        <p:cTn id="34" dur="1" fill="hold">
                                          <p:stCondLst>
                                            <p:cond delay="0"/>
                                          </p:stCondLst>
                                        </p:cTn>
                                        <p:tgtEl>
                                          <p:spTgt spid="701451"/>
                                        </p:tgtEl>
                                        <p:attrNameLst>
                                          <p:attrName>style.visibility</p:attrName>
                                        </p:attrNameLst>
                                      </p:cBhvr>
                                      <p:to>
                                        <p:strVal val="visible"/>
                                      </p:to>
                                    </p:set>
                                    <p:animEffect transition="in" filter="checkerboard(across)">
                                      <p:cBhvr>
                                        <p:cTn id="35" dur="500"/>
                                        <p:tgtEl>
                                          <p:spTgt spid="70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autoUpdateAnimBg="0"/>
      <p:bldP spid="701444" grpId="0" autoUpdateAnimBg="0"/>
      <p:bldP spid="701449" grpId="0" autoUpdateAnimBg="0"/>
      <p:bldP spid="7014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685800" y="2286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hu-HU" dirty="0">
                <a:solidFill>
                  <a:srgbClr val="FFFF00"/>
                </a:solidFill>
                <a:effectLst>
                  <a:outerShdw blurRad="38100" dist="38100" dir="2700000" algn="tl">
                    <a:srgbClr val="000000"/>
                  </a:outerShdw>
                </a:effectLst>
              </a:rPr>
              <a:t> </a:t>
            </a:r>
            <a:r>
              <a:rPr lang="hu-HU" altLang="hu-HU" dirty="0" smtClean="0">
                <a:solidFill>
                  <a:srgbClr val="FFFF00"/>
                </a:solidFill>
                <a:effectLst>
                  <a:outerShdw blurRad="38100" dist="38100" dir="2700000" algn="tl">
                    <a:srgbClr val="000000"/>
                  </a:outerShdw>
                </a:effectLst>
              </a:rPr>
              <a:t>DISPERSION</a:t>
            </a:r>
            <a:endParaRPr lang="en-GB" altLang="hu-HU" dirty="0">
              <a:solidFill>
                <a:srgbClr val="FFFF00"/>
              </a:solidFill>
              <a:effectLst>
                <a:outerShdw blurRad="38100" dist="38100" dir="2700000" algn="tl">
                  <a:srgbClr val="000000"/>
                </a:outerShdw>
              </a:effectLst>
            </a:endParaRPr>
          </a:p>
        </p:txBody>
      </p:sp>
      <p:sp>
        <p:nvSpPr>
          <p:cNvPr id="702467" name="Text Box 3"/>
          <p:cNvSpPr txBox="1">
            <a:spLocks noChangeArrowheads="1"/>
          </p:cNvSpPr>
          <p:nvPr/>
        </p:nvSpPr>
        <p:spPr bwMode="auto">
          <a:xfrm>
            <a:off x="838200" y="1295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hu-HU" altLang="hu-HU" b="0">
              <a:solidFill>
                <a:schemeClr val="tx1"/>
              </a:solidFill>
            </a:endParaRPr>
          </a:p>
        </p:txBody>
      </p:sp>
      <p:sp>
        <p:nvSpPr>
          <p:cNvPr id="702468" name="Text Box 4"/>
          <p:cNvSpPr txBox="1">
            <a:spLocks noChangeArrowheads="1"/>
          </p:cNvSpPr>
          <p:nvPr/>
        </p:nvSpPr>
        <p:spPr bwMode="auto">
          <a:xfrm>
            <a:off x="762000" y="6858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dirty="0">
                <a:solidFill>
                  <a:srgbClr val="FFFF00"/>
                </a:solidFill>
              </a:rPr>
              <a:t>Convective transport due to spatial velocity differences (faster or slower than average residual particles)</a:t>
            </a:r>
          </a:p>
        </p:txBody>
      </p:sp>
      <p:sp>
        <p:nvSpPr>
          <p:cNvPr id="702469" name="Freeform 5"/>
          <p:cNvSpPr>
            <a:spLocks/>
          </p:cNvSpPr>
          <p:nvPr/>
        </p:nvSpPr>
        <p:spPr bwMode="auto">
          <a:xfrm>
            <a:off x="5638800" y="1828800"/>
            <a:ext cx="436563" cy="542925"/>
          </a:xfrm>
          <a:custGeom>
            <a:avLst/>
            <a:gdLst>
              <a:gd name="T0" fmla="*/ 27 w 275"/>
              <a:gd name="T1" fmla="*/ 11 h 342"/>
              <a:gd name="T2" fmla="*/ 18 w 275"/>
              <a:gd name="T3" fmla="*/ 39 h 342"/>
              <a:gd name="T4" fmla="*/ 36 w 275"/>
              <a:gd name="T5" fmla="*/ 94 h 342"/>
              <a:gd name="T6" fmla="*/ 0 w 275"/>
              <a:gd name="T7" fmla="*/ 231 h 342"/>
              <a:gd name="T8" fmla="*/ 55 w 275"/>
              <a:gd name="T9" fmla="*/ 340 h 342"/>
              <a:gd name="T10" fmla="*/ 192 w 275"/>
              <a:gd name="T11" fmla="*/ 331 h 342"/>
              <a:gd name="T12" fmla="*/ 201 w 275"/>
              <a:gd name="T13" fmla="*/ 304 h 342"/>
              <a:gd name="T14" fmla="*/ 247 w 275"/>
              <a:gd name="T15" fmla="*/ 286 h 342"/>
              <a:gd name="T16" fmla="*/ 137 w 275"/>
              <a:gd name="T17" fmla="*/ 30 h 342"/>
              <a:gd name="T18" fmla="*/ 46 w 275"/>
              <a:gd name="T19" fmla="*/ 11 h 342"/>
              <a:gd name="T20" fmla="*/ 27 w 275"/>
              <a:gd name="T21" fmla="*/ 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42">
                <a:moveTo>
                  <a:pt x="27" y="11"/>
                </a:moveTo>
                <a:cubicBezTo>
                  <a:pt x="24" y="20"/>
                  <a:pt x="17" y="29"/>
                  <a:pt x="18" y="39"/>
                </a:cubicBezTo>
                <a:cubicBezTo>
                  <a:pt x="20" y="58"/>
                  <a:pt x="36" y="94"/>
                  <a:pt x="36" y="94"/>
                </a:cubicBezTo>
                <a:cubicBezTo>
                  <a:pt x="16" y="214"/>
                  <a:pt x="38" y="172"/>
                  <a:pt x="0" y="231"/>
                </a:cubicBezTo>
                <a:cubicBezTo>
                  <a:pt x="9" y="292"/>
                  <a:pt x="6" y="308"/>
                  <a:pt x="55" y="340"/>
                </a:cubicBezTo>
                <a:cubicBezTo>
                  <a:pt x="101" y="337"/>
                  <a:pt x="148" y="342"/>
                  <a:pt x="192" y="331"/>
                </a:cubicBezTo>
                <a:cubicBezTo>
                  <a:pt x="201" y="329"/>
                  <a:pt x="194" y="310"/>
                  <a:pt x="201" y="304"/>
                </a:cubicBezTo>
                <a:cubicBezTo>
                  <a:pt x="214" y="294"/>
                  <a:pt x="232" y="292"/>
                  <a:pt x="247" y="286"/>
                </a:cubicBezTo>
                <a:cubicBezTo>
                  <a:pt x="240" y="160"/>
                  <a:pt x="275" y="53"/>
                  <a:pt x="137" y="30"/>
                </a:cubicBezTo>
                <a:cubicBezTo>
                  <a:pt x="100" y="4"/>
                  <a:pt x="90" y="0"/>
                  <a:pt x="46" y="11"/>
                </a:cubicBezTo>
                <a:cubicBezTo>
                  <a:pt x="22" y="47"/>
                  <a:pt x="27" y="50"/>
                  <a:pt x="27" y="1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2470" name="Freeform 6"/>
          <p:cNvSpPr>
            <a:spLocks/>
          </p:cNvSpPr>
          <p:nvPr/>
        </p:nvSpPr>
        <p:spPr bwMode="auto">
          <a:xfrm>
            <a:off x="8077200" y="1828800"/>
            <a:ext cx="436563" cy="542925"/>
          </a:xfrm>
          <a:custGeom>
            <a:avLst/>
            <a:gdLst>
              <a:gd name="T0" fmla="*/ 27 w 275"/>
              <a:gd name="T1" fmla="*/ 11 h 342"/>
              <a:gd name="T2" fmla="*/ 18 w 275"/>
              <a:gd name="T3" fmla="*/ 39 h 342"/>
              <a:gd name="T4" fmla="*/ 36 w 275"/>
              <a:gd name="T5" fmla="*/ 94 h 342"/>
              <a:gd name="T6" fmla="*/ 0 w 275"/>
              <a:gd name="T7" fmla="*/ 231 h 342"/>
              <a:gd name="T8" fmla="*/ 55 w 275"/>
              <a:gd name="T9" fmla="*/ 340 h 342"/>
              <a:gd name="T10" fmla="*/ 192 w 275"/>
              <a:gd name="T11" fmla="*/ 331 h 342"/>
              <a:gd name="T12" fmla="*/ 201 w 275"/>
              <a:gd name="T13" fmla="*/ 304 h 342"/>
              <a:gd name="T14" fmla="*/ 247 w 275"/>
              <a:gd name="T15" fmla="*/ 286 h 342"/>
              <a:gd name="T16" fmla="*/ 137 w 275"/>
              <a:gd name="T17" fmla="*/ 30 h 342"/>
              <a:gd name="T18" fmla="*/ 46 w 275"/>
              <a:gd name="T19" fmla="*/ 11 h 342"/>
              <a:gd name="T20" fmla="*/ 27 w 275"/>
              <a:gd name="T21" fmla="*/ 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42">
                <a:moveTo>
                  <a:pt x="27" y="11"/>
                </a:moveTo>
                <a:cubicBezTo>
                  <a:pt x="24" y="20"/>
                  <a:pt x="17" y="29"/>
                  <a:pt x="18" y="39"/>
                </a:cubicBezTo>
                <a:cubicBezTo>
                  <a:pt x="20" y="58"/>
                  <a:pt x="36" y="94"/>
                  <a:pt x="36" y="94"/>
                </a:cubicBezTo>
                <a:cubicBezTo>
                  <a:pt x="16" y="214"/>
                  <a:pt x="38" y="172"/>
                  <a:pt x="0" y="231"/>
                </a:cubicBezTo>
                <a:cubicBezTo>
                  <a:pt x="9" y="292"/>
                  <a:pt x="6" y="308"/>
                  <a:pt x="55" y="340"/>
                </a:cubicBezTo>
                <a:cubicBezTo>
                  <a:pt x="101" y="337"/>
                  <a:pt x="148" y="342"/>
                  <a:pt x="192" y="331"/>
                </a:cubicBezTo>
                <a:cubicBezTo>
                  <a:pt x="201" y="329"/>
                  <a:pt x="194" y="310"/>
                  <a:pt x="201" y="304"/>
                </a:cubicBezTo>
                <a:cubicBezTo>
                  <a:pt x="214" y="294"/>
                  <a:pt x="232" y="292"/>
                  <a:pt x="247" y="286"/>
                </a:cubicBezTo>
                <a:cubicBezTo>
                  <a:pt x="240" y="160"/>
                  <a:pt x="275" y="53"/>
                  <a:pt x="137" y="30"/>
                </a:cubicBezTo>
                <a:cubicBezTo>
                  <a:pt x="100" y="4"/>
                  <a:pt x="90" y="0"/>
                  <a:pt x="46" y="11"/>
                </a:cubicBezTo>
                <a:cubicBezTo>
                  <a:pt x="22" y="47"/>
                  <a:pt x="27" y="50"/>
                  <a:pt x="27" y="1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702471" name="Group 7"/>
          <p:cNvGrpSpPr>
            <a:grpSpLocks/>
          </p:cNvGrpSpPr>
          <p:nvPr/>
        </p:nvGrpSpPr>
        <p:grpSpPr bwMode="auto">
          <a:xfrm>
            <a:off x="1219200" y="1676400"/>
            <a:ext cx="3733800" cy="1295400"/>
            <a:chOff x="816" y="1296"/>
            <a:chExt cx="2352" cy="816"/>
          </a:xfrm>
        </p:grpSpPr>
        <p:sp>
          <p:nvSpPr>
            <p:cNvPr id="702472" name="Line 8"/>
            <p:cNvSpPr>
              <a:spLocks noChangeShapeType="1"/>
            </p:cNvSpPr>
            <p:nvPr/>
          </p:nvSpPr>
          <p:spPr bwMode="auto">
            <a:xfrm>
              <a:off x="816" y="1296"/>
              <a:ext cx="235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2473" name="Line 9"/>
            <p:cNvSpPr>
              <a:spLocks noChangeShapeType="1"/>
            </p:cNvSpPr>
            <p:nvPr/>
          </p:nvSpPr>
          <p:spPr bwMode="auto">
            <a:xfrm>
              <a:off x="816" y="1824"/>
              <a:ext cx="235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2474" name="Line 10"/>
            <p:cNvSpPr>
              <a:spLocks noChangeShapeType="1"/>
            </p:cNvSpPr>
            <p:nvPr/>
          </p:nvSpPr>
          <p:spPr bwMode="auto">
            <a:xfrm>
              <a:off x="1440" y="1296"/>
              <a:ext cx="0" cy="528"/>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702475" name="Group 11"/>
            <p:cNvGrpSpPr>
              <a:grpSpLocks/>
            </p:cNvGrpSpPr>
            <p:nvPr/>
          </p:nvGrpSpPr>
          <p:grpSpPr bwMode="auto">
            <a:xfrm>
              <a:off x="1632" y="1296"/>
              <a:ext cx="144" cy="528"/>
              <a:chOff x="1776" y="2400"/>
              <a:chExt cx="144" cy="528"/>
            </a:xfrm>
          </p:grpSpPr>
          <p:sp>
            <p:nvSpPr>
              <p:cNvPr id="702476" name="Freeform 12"/>
              <p:cNvSpPr>
                <a:spLocks/>
              </p:cNvSpPr>
              <p:nvPr/>
            </p:nvSpPr>
            <p:spPr bwMode="auto">
              <a:xfrm>
                <a:off x="1776" y="2400"/>
                <a:ext cx="144" cy="288"/>
              </a:xfrm>
              <a:custGeom>
                <a:avLst/>
                <a:gdLst>
                  <a:gd name="T0" fmla="*/ 0 w 144"/>
                  <a:gd name="T1" fmla="*/ 0 h 288"/>
                  <a:gd name="T2" fmla="*/ 96 w 144"/>
                  <a:gd name="T3" fmla="*/ 96 h 288"/>
                  <a:gd name="T4" fmla="*/ 144 w 144"/>
                  <a:gd name="T5" fmla="*/ 288 h 288"/>
                </a:gdLst>
                <a:ahLst/>
                <a:cxnLst>
                  <a:cxn ang="0">
                    <a:pos x="T0" y="T1"/>
                  </a:cxn>
                  <a:cxn ang="0">
                    <a:pos x="T2" y="T3"/>
                  </a:cxn>
                  <a:cxn ang="0">
                    <a:pos x="T4" y="T5"/>
                  </a:cxn>
                </a:cxnLst>
                <a:rect l="0" t="0" r="r" b="b"/>
                <a:pathLst>
                  <a:path w="144" h="288">
                    <a:moveTo>
                      <a:pt x="0" y="0"/>
                    </a:moveTo>
                    <a:cubicBezTo>
                      <a:pt x="36" y="24"/>
                      <a:pt x="72" y="48"/>
                      <a:pt x="96" y="96"/>
                    </a:cubicBezTo>
                    <a:cubicBezTo>
                      <a:pt x="120" y="144"/>
                      <a:pt x="132" y="216"/>
                      <a:pt x="144" y="288"/>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2477" name="Freeform 13"/>
              <p:cNvSpPr>
                <a:spLocks/>
              </p:cNvSpPr>
              <p:nvPr/>
            </p:nvSpPr>
            <p:spPr bwMode="auto">
              <a:xfrm flipV="1">
                <a:off x="1776" y="2640"/>
                <a:ext cx="144" cy="288"/>
              </a:xfrm>
              <a:custGeom>
                <a:avLst/>
                <a:gdLst>
                  <a:gd name="T0" fmla="*/ 0 w 144"/>
                  <a:gd name="T1" fmla="*/ 0 h 288"/>
                  <a:gd name="T2" fmla="*/ 96 w 144"/>
                  <a:gd name="T3" fmla="*/ 96 h 288"/>
                  <a:gd name="T4" fmla="*/ 144 w 144"/>
                  <a:gd name="T5" fmla="*/ 288 h 288"/>
                </a:gdLst>
                <a:ahLst/>
                <a:cxnLst>
                  <a:cxn ang="0">
                    <a:pos x="T0" y="T1"/>
                  </a:cxn>
                  <a:cxn ang="0">
                    <a:pos x="T2" y="T3"/>
                  </a:cxn>
                  <a:cxn ang="0">
                    <a:pos x="T4" y="T5"/>
                  </a:cxn>
                </a:cxnLst>
                <a:rect l="0" t="0" r="r" b="b"/>
                <a:pathLst>
                  <a:path w="144" h="288">
                    <a:moveTo>
                      <a:pt x="0" y="0"/>
                    </a:moveTo>
                    <a:cubicBezTo>
                      <a:pt x="36" y="24"/>
                      <a:pt x="72" y="48"/>
                      <a:pt x="96" y="96"/>
                    </a:cubicBezTo>
                    <a:cubicBezTo>
                      <a:pt x="120" y="144"/>
                      <a:pt x="132" y="216"/>
                      <a:pt x="144" y="288"/>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702478" name="Line 14"/>
            <p:cNvSpPr>
              <a:spLocks noChangeShapeType="1"/>
            </p:cNvSpPr>
            <p:nvPr/>
          </p:nvSpPr>
          <p:spPr bwMode="auto">
            <a:xfrm>
              <a:off x="816" y="1536"/>
              <a:ext cx="240"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702479" name="Group 15"/>
            <p:cNvGrpSpPr>
              <a:grpSpLocks/>
            </p:cNvGrpSpPr>
            <p:nvPr/>
          </p:nvGrpSpPr>
          <p:grpSpPr bwMode="auto">
            <a:xfrm>
              <a:off x="960" y="1680"/>
              <a:ext cx="624" cy="432"/>
              <a:chOff x="960" y="1680"/>
              <a:chExt cx="624" cy="432"/>
            </a:xfrm>
          </p:grpSpPr>
          <p:sp>
            <p:nvSpPr>
              <p:cNvPr id="702480" name="Freeform 16"/>
              <p:cNvSpPr>
                <a:spLocks/>
              </p:cNvSpPr>
              <p:nvPr/>
            </p:nvSpPr>
            <p:spPr bwMode="auto">
              <a:xfrm flipH="1">
                <a:off x="1152" y="1680"/>
                <a:ext cx="432" cy="288"/>
              </a:xfrm>
              <a:custGeom>
                <a:avLst/>
                <a:gdLst>
                  <a:gd name="T0" fmla="*/ 0 w 240"/>
                  <a:gd name="T1" fmla="*/ 0 h 336"/>
                  <a:gd name="T2" fmla="*/ 144 w 240"/>
                  <a:gd name="T3" fmla="*/ 96 h 336"/>
                  <a:gd name="T4" fmla="*/ 192 w 240"/>
                  <a:gd name="T5" fmla="*/ 288 h 336"/>
                  <a:gd name="T6" fmla="*/ 240 w 240"/>
                  <a:gd name="T7" fmla="*/ 336 h 336"/>
                </a:gdLst>
                <a:ahLst/>
                <a:cxnLst>
                  <a:cxn ang="0">
                    <a:pos x="T0" y="T1"/>
                  </a:cxn>
                  <a:cxn ang="0">
                    <a:pos x="T2" y="T3"/>
                  </a:cxn>
                  <a:cxn ang="0">
                    <a:pos x="T4" y="T5"/>
                  </a:cxn>
                  <a:cxn ang="0">
                    <a:pos x="T6" y="T7"/>
                  </a:cxn>
                </a:cxnLst>
                <a:rect l="0" t="0" r="r" b="b"/>
                <a:pathLst>
                  <a:path w="240" h="336">
                    <a:moveTo>
                      <a:pt x="0" y="0"/>
                    </a:moveTo>
                    <a:cubicBezTo>
                      <a:pt x="56" y="24"/>
                      <a:pt x="112" y="48"/>
                      <a:pt x="144" y="96"/>
                    </a:cubicBezTo>
                    <a:cubicBezTo>
                      <a:pt x="176" y="144"/>
                      <a:pt x="176" y="248"/>
                      <a:pt x="192" y="288"/>
                    </a:cubicBezTo>
                    <a:cubicBezTo>
                      <a:pt x="208" y="328"/>
                      <a:pt x="224" y="332"/>
                      <a:pt x="240" y="336"/>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2481" name="Text Box 17"/>
              <p:cNvSpPr txBox="1">
                <a:spLocks noChangeArrowheads="1"/>
              </p:cNvSpPr>
              <p:nvPr/>
            </p:nvSpPr>
            <p:spPr bwMode="auto">
              <a:xfrm>
                <a:off x="960" y="182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a:solidFill>
                      <a:srgbClr val="FFFF00"/>
                    </a:solidFill>
                  </a:rPr>
                  <a:t>v</a:t>
                </a:r>
                <a:endParaRPr lang="en-US" altLang="hu-HU" b="0">
                  <a:solidFill>
                    <a:srgbClr val="FFFF00"/>
                  </a:solidFill>
                </a:endParaRPr>
              </a:p>
            </p:txBody>
          </p:sp>
        </p:grpSp>
      </p:grpSp>
      <p:sp>
        <p:nvSpPr>
          <p:cNvPr id="702482" name="Freeform 18"/>
          <p:cNvSpPr>
            <a:spLocks/>
          </p:cNvSpPr>
          <p:nvPr/>
        </p:nvSpPr>
        <p:spPr bwMode="auto">
          <a:xfrm>
            <a:off x="5638800" y="2971800"/>
            <a:ext cx="436563" cy="542925"/>
          </a:xfrm>
          <a:custGeom>
            <a:avLst/>
            <a:gdLst>
              <a:gd name="T0" fmla="*/ 27 w 275"/>
              <a:gd name="T1" fmla="*/ 11 h 342"/>
              <a:gd name="T2" fmla="*/ 18 w 275"/>
              <a:gd name="T3" fmla="*/ 39 h 342"/>
              <a:gd name="T4" fmla="*/ 36 w 275"/>
              <a:gd name="T5" fmla="*/ 94 h 342"/>
              <a:gd name="T6" fmla="*/ 0 w 275"/>
              <a:gd name="T7" fmla="*/ 231 h 342"/>
              <a:gd name="T8" fmla="*/ 55 w 275"/>
              <a:gd name="T9" fmla="*/ 340 h 342"/>
              <a:gd name="T10" fmla="*/ 192 w 275"/>
              <a:gd name="T11" fmla="*/ 331 h 342"/>
              <a:gd name="T12" fmla="*/ 201 w 275"/>
              <a:gd name="T13" fmla="*/ 304 h 342"/>
              <a:gd name="T14" fmla="*/ 247 w 275"/>
              <a:gd name="T15" fmla="*/ 286 h 342"/>
              <a:gd name="T16" fmla="*/ 137 w 275"/>
              <a:gd name="T17" fmla="*/ 30 h 342"/>
              <a:gd name="T18" fmla="*/ 46 w 275"/>
              <a:gd name="T19" fmla="*/ 11 h 342"/>
              <a:gd name="T20" fmla="*/ 27 w 275"/>
              <a:gd name="T21" fmla="*/ 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42">
                <a:moveTo>
                  <a:pt x="27" y="11"/>
                </a:moveTo>
                <a:cubicBezTo>
                  <a:pt x="24" y="20"/>
                  <a:pt x="17" y="29"/>
                  <a:pt x="18" y="39"/>
                </a:cubicBezTo>
                <a:cubicBezTo>
                  <a:pt x="20" y="58"/>
                  <a:pt x="36" y="94"/>
                  <a:pt x="36" y="94"/>
                </a:cubicBezTo>
                <a:cubicBezTo>
                  <a:pt x="16" y="214"/>
                  <a:pt x="38" y="172"/>
                  <a:pt x="0" y="231"/>
                </a:cubicBezTo>
                <a:cubicBezTo>
                  <a:pt x="9" y="292"/>
                  <a:pt x="6" y="308"/>
                  <a:pt x="55" y="340"/>
                </a:cubicBezTo>
                <a:cubicBezTo>
                  <a:pt x="101" y="337"/>
                  <a:pt x="148" y="342"/>
                  <a:pt x="192" y="331"/>
                </a:cubicBezTo>
                <a:cubicBezTo>
                  <a:pt x="201" y="329"/>
                  <a:pt x="194" y="310"/>
                  <a:pt x="201" y="304"/>
                </a:cubicBezTo>
                <a:cubicBezTo>
                  <a:pt x="214" y="294"/>
                  <a:pt x="232" y="292"/>
                  <a:pt x="247" y="286"/>
                </a:cubicBezTo>
                <a:cubicBezTo>
                  <a:pt x="240" y="160"/>
                  <a:pt x="275" y="53"/>
                  <a:pt x="137" y="30"/>
                </a:cubicBezTo>
                <a:cubicBezTo>
                  <a:pt x="100" y="4"/>
                  <a:pt x="90" y="0"/>
                  <a:pt x="46" y="11"/>
                </a:cubicBezTo>
                <a:cubicBezTo>
                  <a:pt x="22" y="47"/>
                  <a:pt x="27" y="50"/>
                  <a:pt x="27" y="1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702483" name="Group 19"/>
          <p:cNvGrpSpPr>
            <a:grpSpLocks/>
          </p:cNvGrpSpPr>
          <p:nvPr/>
        </p:nvGrpSpPr>
        <p:grpSpPr bwMode="auto">
          <a:xfrm>
            <a:off x="6019800" y="2743200"/>
            <a:ext cx="1981200" cy="533400"/>
            <a:chOff x="1536" y="2496"/>
            <a:chExt cx="1248" cy="336"/>
          </a:xfrm>
        </p:grpSpPr>
        <p:graphicFrame>
          <p:nvGraphicFramePr>
            <p:cNvPr id="702484" name="Object 20"/>
            <p:cNvGraphicFramePr>
              <a:graphicFrameLocks/>
            </p:cNvGraphicFramePr>
            <p:nvPr/>
          </p:nvGraphicFramePr>
          <p:xfrm>
            <a:off x="1536" y="2496"/>
            <a:ext cx="1248" cy="238"/>
          </p:xfrm>
          <a:graphic>
            <a:graphicData uri="http://schemas.openxmlformats.org/presentationml/2006/ole">
              <mc:AlternateContent xmlns:mc="http://schemas.openxmlformats.org/markup-compatibility/2006">
                <mc:Choice xmlns:v="urn:schemas-microsoft-com:vml" Requires="v">
                  <p:oleObj spid="_x0000_s853160" name="CorelEquation! 1.0 Equation" r:id="rId3" imgW="634680" imgH="164880" progId="CorelEquation">
                    <p:embed/>
                  </p:oleObj>
                </mc:Choice>
                <mc:Fallback>
                  <p:oleObj name="CorelEquation! 1.0 Equation" r:id="rId3" imgW="634680" imgH="164880" progId="CorelEquation">
                    <p:embed/>
                    <p:pic>
                      <p:nvPicPr>
                        <p:cNvPr id="0" name="Object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2496"/>
                          <a:ext cx="124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2485" name="Line 21"/>
            <p:cNvSpPr>
              <a:spLocks noChangeShapeType="1"/>
            </p:cNvSpPr>
            <p:nvPr/>
          </p:nvSpPr>
          <p:spPr bwMode="auto">
            <a:xfrm>
              <a:off x="1920" y="2832"/>
              <a:ext cx="624"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702486" name="Freeform 22"/>
          <p:cNvSpPr>
            <a:spLocks/>
          </p:cNvSpPr>
          <p:nvPr/>
        </p:nvSpPr>
        <p:spPr bwMode="auto">
          <a:xfrm>
            <a:off x="8001000" y="2971800"/>
            <a:ext cx="609600" cy="600075"/>
          </a:xfrm>
          <a:custGeom>
            <a:avLst/>
            <a:gdLst>
              <a:gd name="T0" fmla="*/ 92 w 265"/>
              <a:gd name="T1" fmla="*/ 192 h 378"/>
              <a:gd name="T2" fmla="*/ 28 w 265"/>
              <a:gd name="T3" fmla="*/ 110 h 378"/>
              <a:gd name="T4" fmla="*/ 9 w 265"/>
              <a:gd name="T5" fmla="*/ 82 h 378"/>
              <a:gd name="T6" fmla="*/ 37 w 265"/>
              <a:gd name="T7" fmla="*/ 55 h 378"/>
              <a:gd name="T8" fmla="*/ 64 w 265"/>
              <a:gd name="T9" fmla="*/ 0 h 378"/>
              <a:gd name="T10" fmla="*/ 128 w 265"/>
              <a:gd name="T11" fmla="*/ 9 h 378"/>
              <a:gd name="T12" fmla="*/ 201 w 265"/>
              <a:gd name="T13" fmla="*/ 64 h 378"/>
              <a:gd name="T14" fmla="*/ 265 w 265"/>
              <a:gd name="T15" fmla="*/ 137 h 378"/>
              <a:gd name="T16" fmla="*/ 229 w 265"/>
              <a:gd name="T17" fmla="*/ 283 h 378"/>
              <a:gd name="T18" fmla="*/ 174 w 265"/>
              <a:gd name="T19" fmla="*/ 338 h 378"/>
              <a:gd name="T20" fmla="*/ 0 w 265"/>
              <a:gd name="T21" fmla="*/ 347 h 378"/>
              <a:gd name="T22" fmla="*/ 9 w 265"/>
              <a:gd name="T23" fmla="*/ 302 h 378"/>
              <a:gd name="T24" fmla="*/ 92 w 265"/>
              <a:gd name="T25" fmla="*/ 265 h 378"/>
              <a:gd name="T26" fmla="*/ 92 w 265"/>
              <a:gd name="T27" fmla="*/ 19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378">
                <a:moveTo>
                  <a:pt x="92" y="192"/>
                </a:moveTo>
                <a:cubicBezTo>
                  <a:pt x="78" y="109"/>
                  <a:pt x="87" y="149"/>
                  <a:pt x="28" y="110"/>
                </a:cubicBezTo>
                <a:cubicBezTo>
                  <a:pt x="22" y="101"/>
                  <a:pt x="7" y="93"/>
                  <a:pt x="9" y="82"/>
                </a:cubicBezTo>
                <a:cubicBezTo>
                  <a:pt x="11" y="69"/>
                  <a:pt x="30" y="66"/>
                  <a:pt x="37" y="55"/>
                </a:cubicBezTo>
                <a:cubicBezTo>
                  <a:pt x="48" y="38"/>
                  <a:pt x="53" y="17"/>
                  <a:pt x="64" y="0"/>
                </a:cubicBezTo>
                <a:cubicBezTo>
                  <a:pt x="85" y="3"/>
                  <a:pt x="107" y="3"/>
                  <a:pt x="128" y="9"/>
                </a:cubicBezTo>
                <a:cubicBezTo>
                  <a:pt x="167" y="20"/>
                  <a:pt x="159" y="50"/>
                  <a:pt x="201" y="64"/>
                </a:cubicBezTo>
                <a:cubicBezTo>
                  <a:pt x="228" y="90"/>
                  <a:pt x="253" y="101"/>
                  <a:pt x="265" y="137"/>
                </a:cubicBezTo>
                <a:cubicBezTo>
                  <a:pt x="259" y="195"/>
                  <a:pt x="261" y="236"/>
                  <a:pt x="229" y="283"/>
                </a:cubicBezTo>
                <a:cubicBezTo>
                  <a:pt x="217" y="319"/>
                  <a:pt x="210" y="326"/>
                  <a:pt x="174" y="338"/>
                </a:cubicBezTo>
                <a:cubicBezTo>
                  <a:pt x="118" y="378"/>
                  <a:pt x="60" y="369"/>
                  <a:pt x="0" y="347"/>
                </a:cubicBezTo>
                <a:cubicBezTo>
                  <a:pt x="3" y="332"/>
                  <a:pt x="0" y="315"/>
                  <a:pt x="9" y="302"/>
                </a:cubicBezTo>
                <a:cubicBezTo>
                  <a:pt x="13" y="296"/>
                  <a:pt x="92" y="266"/>
                  <a:pt x="92" y="265"/>
                </a:cubicBezTo>
                <a:cubicBezTo>
                  <a:pt x="100" y="242"/>
                  <a:pt x="92" y="216"/>
                  <a:pt x="92" y="192"/>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702487" name="Group 23"/>
          <p:cNvGrpSpPr>
            <a:grpSpLocks/>
          </p:cNvGrpSpPr>
          <p:nvPr/>
        </p:nvGrpSpPr>
        <p:grpSpPr bwMode="auto">
          <a:xfrm>
            <a:off x="6629400" y="1752600"/>
            <a:ext cx="990600" cy="463550"/>
            <a:chOff x="1920" y="2016"/>
            <a:chExt cx="624" cy="292"/>
          </a:xfrm>
        </p:grpSpPr>
        <p:sp>
          <p:nvSpPr>
            <p:cNvPr id="702488" name="Line 24"/>
            <p:cNvSpPr>
              <a:spLocks noChangeShapeType="1"/>
            </p:cNvSpPr>
            <p:nvPr/>
          </p:nvSpPr>
          <p:spPr bwMode="auto">
            <a:xfrm>
              <a:off x="1920" y="2304"/>
              <a:ext cx="624"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aphicFrame>
          <p:nvGraphicFramePr>
            <p:cNvPr id="702489" name="Object 25"/>
            <p:cNvGraphicFramePr>
              <a:graphicFrameLocks noChangeAspect="1"/>
            </p:cNvGraphicFramePr>
            <p:nvPr/>
          </p:nvGraphicFramePr>
          <p:xfrm>
            <a:off x="2112" y="2016"/>
            <a:ext cx="225" cy="292"/>
          </p:xfrm>
          <a:graphic>
            <a:graphicData uri="http://schemas.openxmlformats.org/presentationml/2006/ole">
              <mc:AlternateContent xmlns:mc="http://schemas.openxmlformats.org/markup-compatibility/2006">
                <mc:Choice xmlns:v="urn:schemas-microsoft-com:vml" Requires="v">
                  <p:oleObj spid="_x0000_s853161" name="Egyenlet" r:id="rId5" imgW="126720" imgH="164880" progId="Equation.3">
                    <p:embed/>
                  </p:oleObj>
                </mc:Choice>
                <mc:Fallback>
                  <p:oleObj name="Egyenlet" r:id="rId5" imgW="126720" imgH="164880" progId="Equation.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2016"/>
                          <a:ext cx="225"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02490" name="Text Box 26"/>
          <p:cNvSpPr txBox="1">
            <a:spLocks noChangeArrowheads="1"/>
          </p:cNvSpPr>
          <p:nvPr/>
        </p:nvSpPr>
        <p:spPr bwMode="auto">
          <a:xfrm>
            <a:off x="381000" y="3333750"/>
            <a:ext cx="8382000" cy="33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hu-HU" b="0" dirty="0">
                <a:solidFill>
                  <a:srgbClr val="FFFF00"/>
                </a:solidFill>
              </a:rPr>
              <a:t>Only in 2D or 1D equations</a:t>
            </a:r>
            <a:r>
              <a:rPr lang="hu-HU" altLang="hu-HU" b="0" dirty="0" smtClean="0">
                <a:solidFill>
                  <a:srgbClr val="FFFF00"/>
                </a:solidFill>
              </a:rPr>
              <a:t>!</a:t>
            </a:r>
            <a:endParaRPr lang="hu-HU" altLang="hu-HU" b="0" dirty="0">
              <a:solidFill>
                <a:srgbClr val="FFFF00"/>
              </a:solidFill>
            </a:endParaRPr>
          </a:p>
          <a:p>
            <a:pPr lvl="1" algn="l">
              <a:lnSpc>
                <a:spcPct val="80000"/>
              </a:lnSpc>
              <a:spcBef>
                <a:spcPct val="50000"/>
              </a:spcBef>
            </a:pPr>
            <a:r>
              <a:rPr lang="en-US" altLang="hu-HU" b="0" dirty="0">
                <a:solidFill>
                  <a:srgbClr val="FFFF00"/>
                </a:solidFill>
              </a:rPr>
              <a:t>Dispersion factor: Function of the </a:t>
            </a:r>
            <a:r>
              <a:rPr lang="hu-HU" altLang="hu-HU" b="0" dirty="0" err="1" smtClean="0">
                <a:solidFill>
                  <a:srgbClr val="FFFF00"/>
                </a:solidFill>
              </a:rPr>
              <a:t>velocity</a:t>
            </a:r>
            <a:r>
              <a:rPr lang="en-US" altLang="hu-HU" b="0" dirty="0" smtClean="0">
                <a:solidFill>
                  <a:srgbClr val="FFFF00"/>
                </a:solidFill>
              </a:rPr>
              <a:t> </a:t>
            </a:r>
            <a:r>
              <a:rPr lang="hu-HU" altLang="hu-HU" b="0" dirty="0" err="1" smtClean="0">
                <a:solidFill>
                  <a:srgbClr val="FFFF00"/>
                </a:solidFill>
              </a:rPr>
              <a:t>distribution</a:t>
            </a:r>
            <a:r>
              <a:rPr lang="en-US" altLang="hu-HU" b="0" dirty="0" smtClean="0">
                <a:solidFill>
                  <a:srgbClr val="FFFF00"/>
                </a:solidFill>
              </a:rPr>
              <a:t> </a:t>
            </a:r>
            <a:r>
              <a:rPr lang="en-US" altLang="hu-HU" b="0" dirty="0">
                <a:solidFill>
                  <a:srgbClr val="FFFF00"/>
                </a:solidFill>
              </a:rPr>
              <a:t>(hydraulic </a:t>
            </a:r>
            <a:r>
              <a:rPr lang="en-US" altLang="hu-HU" b="0" dirty="0" smtClean="0">
                <a:solidFill>
                  <a:srgbClr val="FFFF00"/>
                </a:solidFill>
              </a:rPr>
              <a:t>characteristics,</a:t>
            </a:r>
            <a:r>
              <a:rPr lang="hu-HU" altLang="hu-HU" b="0" dirty="0" smtClean="0">
                <a:solidFill>
                  <a:srgbClr val="FFFF00"/>
                </a:solidFill>
              </a:rPr>
              <a:t> </a:t>
            </a:r>
            <a:r>
              <a:rPr lang="en-US" altLang="hu-HU" b="0" dirty="0" err="1" smtClean="0">
                <a:solidFill>
                  <a:srgbClr val="FFFF00"/>
                </a:solidFill>
              </a:rPr>
              <a:t>geometr</a:t>
            </a:r>
            <a:r>
              <a:rPr lang="hu-HU" altLang="hu-HU" b="0" dirty="0" smtClean="0">
                <a:solidFill>
                  <a:srgbClr val="FFFF00"/>
                </a:solidFill>
              </a:rPr>
              <a:t>y</a:t>
            </a:r>
            <a:r>
              <a:rPr lang="en-US" altLang="hu-HU" b="0" dirty="0" smtClean="0">
                <a:solidFill>
                  <a:srgbClr val="FFFF00"/>
                </a:solidFill>
              </a:rPr>
              <a:t>, </a:t>
            </a:r>
            <a:r>
              <a:rPr lang="en-US" altLang="hu-HU" b="0" dirty="0">
                <a:solidFill>
                  <a:srgbClr val="FFFF00"/>
                </a:solidFill>
              </a:rPr>
              <a:t>etc.) In a more irregular watercourse, it is larger,</a:t>
            </a:r>
            <a:endParaRPr lang="hu-HU" altLang="hu-HU" b="0" dirty="0">
              <a:solidFill>
                <a:srgbClr val="FFFF00"/>
              </a:solidFill>
            </a:endParaRPr>
          </a:p>
          <a:p>
            <a:pPr lvl="1" algn="l">
              <a:lnSpc>
                <a:spcPct val="80000"/>
              </a:lnSpc>
              <a:spcBef>
                <a:spcPct val="50000"/>
              </a:spcBef>
            </a:pP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r>
              <a:rPr lang="en-US" altLang="hu-HU" b="0" dirty="0">
                <a:solidFill>
                  <a:srgbClr val="FFFF00"/>
                </a:solidFill>
              </a:rPr>
              <a:t> = </a:t>
            </a:r>
            <a:r>
              <a:rPr lang="hu-HU" altLang="hu-HU" b="0" dirty="0">
                <a:solidFill>
                  <a:srgbClr val="FFFF00"/>
                </a:solidFill>
              </a:rPr>
              <a:t>D</a:t>
            </a:r>
            <a:r>
              <a:rPr lang="en-US" altLang="hu-HU" b="0" baseline="-25000" dirty="0">
                <a:solidFill>
                  <a:srgbClr val="FFFF00"/>
                </a:solidFill>
              </a:rPr>
              <a:t>dx</a:t>
            </a:r>
            <a:r>
              <a:rPr lang="hu-HU" altLang="hu-HU" b="0" dirty="0">
                <a:solidFill>
                  <a:srgbClr val="FFFF00"/>
                </a:solidFill>
              </a:rPr>
              <a:t> </a:t>
            </a:r>
            <a:r>
              <a:rPr lang="en-US" altLang="hu-HU" b="0" dirty="0">
                <a:solidFill>
                  <a:srgbClr val="FFFF00"/>
                </a:solidFill>
              </a:rPr>
              <a:t>+ </a:t>
            </a:r>
            <a:r>
              <a:rPr lang="en-US" altLang="hu-HU" b="0" dirty="0" err="1">
                <a:solidFill>
                  <a:srgbClr val="FFFF00"/>
                </a:solidFill>
              </a:rPr>
              <a:t>D</a:t>
            </a:r>
            <a:r>
              <a:rPr lang="en-US" altLang="hu-HU" b="0" baseline="-25000" dirty="0" err="1">
                <a:solidFill>
                  <a:srgbClr val="FFFF00"/>
                </a:solidFill>
              </a:rPr>
              <a:t>tx</a:t>
            </a:r>
            <a:r>
              <a:rPr lang="en-US" altLang="hu-HU" b="0" dirty="0">
                <a:solidFill>
                  <a:srgbClr val="FFFF00"/>
                </a:solidFill>
              </a:rPr>
              <a:t> + D</a:t>
            </a:r>
            <a:endParaRPr lang="hu-HU" altLang="hu-HU" b="0" dirty="0">
              <a:solidFill>
                <a:srgbClr val="FFFF00"/>
              </a:solidFill>
            </a:endParaRPr>
          </a:p>
          <a:p>
            <a:pPr lvl="1" algn="l">
              <a:lnSpc>
                <a:spcPct val="80000"/>
              </a:lnSpc>
              <a:spcBef>
                <a:spcPct val="50000"/>
              </a:spcBef>
            </a:pP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r>
              <a:rPr lang="en-US" altLang="hu-HU" b="0" dirty="0">
                <a:solidFill>
                  <a:srgbClr val="FFFF00"/>
                </a:solidFill>
              </a:rPr>
              <a:t>, </a:t>
            </a:r>
            <a:r>
              <a:rPr lang="en-US" altLang="hu-HU" b="0" dirty="0" err="1">
                <a:solidFill>
                  <a:srgbClr val="FFFF00"/>
                </a:solidFill>
              </a:rPr>
              <a:t>D</a:t>
            </a:r>
            <a:r>
              <a:rPr lang="en-US" altLang="hu-HU" b="0" baseline="-25000" dirty="0" err="1">
                <a:solidFill>
                  <a:srgbClr val="FFFF00"/>
                </a:solidFill>
              </a:rPr>
              <a:t>y</a:t>
            </a:r>
            <a:r>
              <a:rPr lang="en-US" altLang="hu-HU" b="0" baseline="30000" dirty="0">
                <a:solidFill>
                  <a:srgbClr val="FFFF00"/>
                </a:solidFill>
              </a:rPr>
              <a:t>*</a:t>
            </a:r>
            <a:r>
              <a:rPr lang="en-US" altLang="hu-HU" b="0" dirty="0">
                <a:solidFill>
                  <a:srgbClr val="FFFF00"/>
                </a:solidFill>
              </a:rPr>
              <a:t>  &gt;&gt; </a:t>
            </a:r>
            <a:r>
              <a:rPr lang="en-US" altLang="hu-HU" b="0" dirty="0" err="1">
                <a:solidFill>
                  <a:srgbClr val="FFFF00"/>
                </a:solidFill>
              </a:rPr>
              <a:t>D</a:t>
            </a:r>
            <a:r>
              <a:rPr lang="en-US" altLang="hu-HU" b="0" baseline="-25000" dirty="0" err="1">
                <a:solidFill>
                  <a:srgbClr val="FFFF00"/>
                </a:solidFill>
              </a:rPr>
              <a:t>x</a:t>
            </a:r>
            <a:r>
              <a:rPr lang="en-US" altLang="hu-HU" b="0" dirty="0">
                <a:solidFill>
                  <a:srgbClr val="FFFF00"/>
                </a:solidFill>
              </a:rPr>
              <a:t>	</a:t>
            </a: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r>
              <a:rPr lang="en-US" altLang="hu-HU" b="0" dirty="0">
                <a:solidFill>
                  <a:srgbClr val="FFFF00"/>
                </a:solidFill>
              </a:rPr>
              <a:t> &gt;&gt; </a:t>
            </a:r>
            <a:r>
              <a:rPr lang="en-US" altLang="hu-HU" b="0" dirty="0" err="1">
                <a:solidFill>
                  <a:srgbClr val="FFFF00"/>
                </a:solidFill>
              </a:rPr>
              <a:t>D</a:t>
            </a:r>
            <a:r>
              <a:rPr lang="en-US" altLang="hu-HU" b="0" baseline="-25000" dirty="0" err="1">
                <a:solidFill>
                  <a:srgbClr val="FFFF00"/>
                </a:solidFill>
              </a:rPr>
              <a:t>x</a:t>
            </a:r>
            <a:r>
              <a:rPr lang="en-US" altLang="hu-HU" b="0" baseline="30000" dirty="0">
                <a:solidFill>
                  <a:srgbClr val="FFFF00"/>
                </a:solidFill>
              </a:rPr>
              <a:t>*</a:t>
            </a:r>
            <a:endParaRPr lang="hu-HU" altLang="hu-HU" b="0" baseline="30000" dirty="0">
              <a:solidFill>
                <a:srgbClr val="FFFF00"/>
              </a:solidFill>
            </a:endParaRPr>
          </a:p>
          <a:p>
            <a:pPr lvl="1" algn="l">
              <a:lnSpc>
                <a:spcPct val="80000"/>
              </a:lnSpc>
              <a:spcBef>
                <a:spcPct val="50000"/>
              </a:spcBef>
            </a:pPr>
            <a:r>
              <a:rPr lang="en-US" altLang="hu-HU" b="0" dirty="0">
                <a:solidFill>
                  <a:srgbClr val="FFFF00"/>
                </a:solidFill>
              </a:rPr>
              <a:t>The larger the surface to be averaged, the higher its value,</a:t>
            </a:r>
          </a:p>
          <a:p>
            <a:pPr lvl="1" algn="l">
              <a:lnSpc>
                <a:spcPct val="80000"/>
              </a:lnSpc>
              <a:spcBef>
                <a:spcPct val="50000"/>
              </a:spcBef>
            </a:pPr>
            <a:r>
              <a:rPr lang="en-US" altLang="hu-HU" b="0" dirty="0">
                <a:solidFill>
                  <a:srgbClr val="FFFF00"/>
                </a:solidFill>
              </a:rPr>
              <a:t>It also exists in laminar flow!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02468"/>
                                        </p:tgtEl>
                                        <p:attrNameLst>
                                          <p:attrName>style.visibility</p:attrName>
                                        </p:attrNameLst>
                                      </p:cBhvr>
                                      <p:to>
                                        <p:strVal val="visible"/>
                                      </p:to>
                                    </p:set>
                                    <p:animEffect transition="in" filter="checkerboard(across)">
                                      <p:cBhvr>
                                        <p:cTn id="7" dur="500"/>
                                        <p:tgtEl>
                                          <p:spTgt spid="70246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02471"/>
                                        </p:tgtEl>
                                        <p:attrNameLst>
                                          <p:attrName>style.visibility</p:attrName>
                                        </p:attrNameLst>
                                      </p:cBhvr>
                                      <p:to>
                                        <p:strVal val="visible"/>
                                      </p:to>
                                    </p:set>
                                    <p:animEffect transition="in" filter="dissolve">
                                      <p:cBhvr>
                                        <p:cTn id="11" dur="500"/>
                                        <p:tgtEl>
                                          <p:spTgt spid="70247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02469"/>
                                        </p:tgtEl>
                                        <p:attrNameLst>
                                          <p:attrName>style.visibility</p:attrName>
                                        </p:attrNameLst>
                                      </p:cBhvr>
                                      <p:to>
                                        <p:strVal val="visible"/>
                                      </p:to>
                                    </p:set>
                                    <p:animEffect transition="in" filter="dissolve">
                                      <p:cBhvr>
                                        <p:cTn id="15" dur="500"/>
                                        <p:tgtEl>
                                          <p:spTgt spid="70246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2487"/>
                                        </p:tgtEl>
                                        <p:attrNameLst>
                                          <p:attrName>style.visibility</p:attrName>
                                        </p:attrNameLst>
                                      </p:cBhvr>
                                      <p:to>
                                        <p:strVal val="visible"/>
                                      </p:to>
                                    </p:set>
                                    <p:animEffect transition="in" filter="wipe(left)">
                                      <p:cBhvr>
                                        <p:cTn id="19" dur="500"/>
                                        <p:tgtEl>
                                          <p:spTgt spid="70248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702470"/>
                                        </p:tgtEl>
                                        <p:attrNameLst>
                                          <p:attrName>style.visibility</p:attrName>
                                        </p:attrNameLst>
                                      </p:cBhvr>
                                      <p:to>
                                        <p:strVal val="visible"/>
                                      </p:to>
                                    </p:set>
                                    <p:animEffect transition="in" filter="dissolve">
                                      <p:cBhvr>
                                        <p:cTn id="23" dur="500"/>
                                        <p:tgtEl>
                                          <p:spTgt spid="702470"/>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702482"/>
                                        </p:tgtEl>
                                        <p:attrNameLst>
                                          <p:attrName>style.visibility</p:attrName>
                                        </p:attrNameLst>
                                      </p:cBhvr>
                                      <p:to>
                                        <p:strVal val="visible"/>
                                      </p:to>
                                    </p:set>
                                    <p:animEffect transition="in" filter="dissolve">
                                      <p:cBhvr>
                                        <p:cTn id="27" dur="500"/>
                                        <p:tgtEl>
                                          <p:spTgt spid="70248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2483"/>
                                        </p:tgtEl>
                                        <p:attrNameLst>
                                          <p:attrName>style.visibility</p:attrName>
                                        </p:attrNameLst>
                                      </p:cBhvr>
                                      <p:to>
                                        <p:strVal val="visible"/>
                                      </p:to>
                                    </p:set>
                                    <p:animEffect transition="in" filter="wipe(left)">
                                      <p:cBhvr>
                                        <p:cTn id="31" dur="500"/>
                                        <p:tgtEl>
                                          <p:spTgt spid="702483"/>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702486"/>
                                        </p:tgtEl>
                                        <p:attrNameLst>
                                          <p:attrName>style.visibility</p:attrName>
                                        </p:attrNameLst>
                                      </p:cBhvr>
                                      <p:to>
                                        <p:strVal val="visible"/>
                                      </p:to>
                                    </p:set>
                                    <p:animEffect transition="in" filter="dissolve">
                                      <p:cBhvr>
                                        <p:cTn id="35" dur="500"/>
                                        <p:tgtEl>
                                          <p:spTgt spid="702486"/>
                                        </p:tgtEl>
                                      </p:cBhvr>
                                    </p:animEffect>
                                  </p:childTnLst>
                                </p:cTn>
                              </p:par>
                            </p:childTnLst>
                          </p:cTn>
                        </p:par>
                        <p:par>
                          <p:cTn id="36" fill="hold" nodeType="afterGroup">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702490">
                                            <p:txEl>
                                              <p:pRg st="0" end="0"/>
                                            </p:txEl>
                                          </p:spTgt>
                                        </p:tgtEl>
                                        <p:attrNameLst>
                                          <p:attrName>style.visibility</p:attrName>
                                        </p:attrNameLst>
                                      </p:cBhvr>
                                      <p:to>
                                        <p:strVal val="visible"/>
                                      </p:to>
                                    </p:set>
                                    <p:animEffect transition="in" filter="checkerboard(across)">
                                      <p:cBhvr>
                                        <p:cTn id="39" dur="500"/>
                                        <p:tgtEl>
                                          <p:spTgt spid="702490">
                                            <p:txEl>
                                              <p:pRg st="0" end="0"/>
                                            </p:txEl>
                                          </p:spTgt>
                                        </p:tgtEl>
                                      </p:cBhvr>
                                    </p:animEffect>
                                  </p:childTnLst>
                                </p:cTn>
                              </p:par>
                            </p:childTnLst>
                          </p:cTn>
                        </p:par>
                        <p:par>
                          <p:cTn id="40" fill="hold" nodeType="afterGroup">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702490">
                                            <p:txEl>
                                              <p:pRg st="1" end="1"/>
                                            </p:txEl>
                                          </p:spTgt>
                                        </p:tgtEl>
                                        <p:attrNameLst>
                                          <p:attrName>style.visibility</p:attrName>
                                        </p:attrNameLst>
                                      </p:cBhvr>
                                      <p:to>
                                        <p:strVal val="visible"/>
                                      </p:to>
                                    </p:set>
                                    <p:animEffect transition="in" filter="checkerboard(across)">
                                      <p:cBhvr>
                                        <p:cTn id="43" dur="500"/>
                                        <p:tgtEl>
                                          <p:spTgt spid="702490">
                                            <p:txEl>
                                              <p:pRg st="1" end="1"/>
                                            </p:txEl>
                                          </p:spTgt>
                                        </p:tgtEl>
                                      </p:cBhvr>
                                    </p:animEffect>
                                  </p:childTnLst>
                                </p:cTn>
                              </p:par>
                            </p:childTnLst>
                          </p:cTn>
                        </p:par>
                        <p:par>
                          <p:cTn id="44" fill="hold" nodeType="afterGroup">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702490">
                                            <p:txEl>
                                              <p:pRg st="2" end="2"/>
                                            </p:txEl>
                                          </p:spTgt>
                                        </p:tgtEl>
                                        <p:attrNameLst>
                                          <p:attrName>style.visibility</p:attrName>
                                        </p:attrNameLst>
                                      </p:cBhvr>
                                      <p:to>
                                        <p:strVal val="visible"/>
                                      </p:to>
                                    </p:set>
                                    <p:animEffect transition="in" filter="checkerboard(across)">
                                      <p:cBhvr>
                                        <p:cTn id="47" dur="500"/>
                                        <p:tgtEl>
                                          <p:spTgt spid="702490">
                                            <p:txEl>
                                              <p:pRg st="2" end="2"/>
                                            </p:txEl>
                                          </p:spTgt>
                                        </p:tgtEl>
                                      </p:cBhvr>
                                    </p:animEffect>
                                  </p:childTnLst>
                                </p:cTn>
                              </p:par>
                            </p:childTnLst>
                          </p:cTn>
                        </p:par>
                        <p:par>
                          <p:cTn id="48" fill="hold" nodeType="afterGroup">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702490">
                                            <p:txEl>
                                              <p:pRg st="3" end="3"/>
                                            </p:txEl>
                                          </p:spTgt>
                                        </p:tgtEl>
                                        <p:attrNameLst>
                                          <p:attrName>style.visibility</p:attrName>
                                        </p:attrNameLst>
                                      </p:cBhvr>
                                      <p:to>
                                        <p:strVal val="visible"/>
                                      </p:to>
                                    </p:set>
                                    <p:animEffect transition="in" filter="checkerboard(across)">
                                      <p:cBhvr>
                                        <p:cTn id="51" dur="500"/>
                                        <p:tgtEl>
                                          <p:spTgt spid="702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8" grpId="0" autoUpdateAnimBg="0"/>
      <p:bldP spid="702490" grpId="0" build="p" bldLvl="2"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838200" y="533400"/>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smtClean="0">
                <a:solidFill>
                  <a:srgbClr val="FFFF00"/>
                </a:solidFill>
                <a:effectLst>
                  <a:outerShdw blurRad="38100" dist="38100" dir="2700000" algn="tl">
                    <a:srgbClr val="000000"/>
                  </a:outerShdw>
                </a:effectLst>
              </a:rPr>
              <a:t>Order</a:t>
            </a:r>
            <a:r>
              <a:rPr lang="hu-HU" altLang="hu-HU" b="0" dirty="0" smtClean="0">
                <a:solidFill>
                  <a:srgbClr val="FFFF00"/>
                </a:solidFill>
                <a:effectLst>
                  <a:outerShdw blurRad="38100" dist="38100" dir="2700000" algn="tl">
                    <a:srgbClr val="000000"/>
                  </a:outerShdw>
                </a:effectLst>
              </a:rPr>
              <a:t> of </a:t>
            </a:r>
            <a:r>
              <a:rPr lang="hu-HU" altLang="hu-HU" b="0" dirty="0" err="1" smtClean="0">
                <a:solidFill>
                  <a:srgbClr val="FFFF00"/>
                </a:solidFill>
                <a:effectLst>
                  <a:outerShdw blurRad="38100" dist="38100" dir="2700000" algn="tl">
                    <a:srgbClr val="000000"/>
                  </a:outerShdw>
                </a:effectLst>
              </a:rPr>
              <a:t>magnitudes</a:t>
            </a:r>
            <a:r>
              <a:rPr lang="hu-HU" altLang="hu-HU" b="0" dirty="0" smtClean="0">
                <a:solidFill>
                  <a:srgbClr val="FFFF00"/>
                </a:solidFill>
                <a:effectLst>
                  <a:outerShdw blurRad="38100" dist="38100" dir="2700000" algn="tl">
                    <a:srgbClr val="000000"/>
                  </a:outerShdw>
                </a:effectLst>
              </a:rPr>
              <a:t> of </a:t>
            </a:r>
            <a:r>
              <a:rPr lang="hu-HU" altLang="hu-HU" b="0" dirty="0" err="1" smtClean="0">
                <a:solidFill>
                  <a:srgbClr val="FFFF00"/>
                </a:solidFill>
                <a:effectLst>
                  <a:outerShdw blurRad="38100" dist="38100" dir="2700000" algn="tl">
                    <a:srgbClr val="000000"/>
                  </a:outerShdw>
                </a:effectLst>
              </a:rPr>
              <a:t>diff</a:t>
            </a:r>
            <a:r>
              <a:rPr lang="hu-HU" altLang="hu-HU" b="0" dirty="0" smtClean="0">
                <a:solidFill>
                  <a:srgbClr val="FFFF00"/>
                </a:solidFill>
                <a:effectLst>
                  <a:outerShdw blurRad="38100" dist="38100" dir="2700000" algn="tl">
                    <a:srgbClr val="000000"/>
                  </a:outerShdw>
                </a:effectLst>
              </a:rPr>
              <a:t>. </a:t>
            </a:r>
            <a:r>
              <a:rPr lang="hu-HU" altLang="hu-HU" b="0" dirty="0" err="1" smtClean="0">
                <a:solidFill>
                  <a:srgbClr val="FFFF00"/>
                </a:solidFill>
                <a:effectLst>
                  <a:outerShdw blurRad="38100" dist="38100" dir="2700000" algn="tl">
                    <a:srgbClr val="000000"/>
                  </a:outerShdw>
                </a:effectLst>
              </a:rPr>
              <a:t>coefficient</a:t>
            </a:r>
            <a:endParaRPr lang="en-US" altLang="hu-HU" b="0" dirty="0">
              <a:solidFill>
                <a:srgbClr val="FFFF00"/>
              </a:solidFill>
              <a:effectLst>
                <a:outerShdw blurRad="38100" dist="38100" dir="2700000" algn="tl">
                  <a:srgbClr val="000000"/>
                </a:outerShdw>
              </a:effectLst>
            </a:endParaRPr>
          </a:p>
        </p:txBody>
      </p:sp>
      <p:grpSp>
        <p:nvGrpSpPr>
          <p:cNvPr id="703491" name="Group 3"/>
          <p:cNvGrpSpPr>
            <a:grpSpLocks/>
          </p:cNvGrpSpPr>
          <p:nvPr/>
        </p:nvGrpSpPr>
        <p:grpSpPr bwMode="auto">
          <a:xfrm>
            <a:off x="342900" y="5486400"/>
            <a:ext cx="8801100" cy="685800"/>
            <a:chOff x="216" y="3456"/>
            <a:chExt cx="5544" cy="432"/>
          </a:xfrm>
        </p:grpSpPr>
        <p:grpSp>
          <p:nvGrpSpPr>
            <p:cNvPr id="703492" name="Group 4"/>
            <p:cNvGrpSpPr>
              <a:grpSpLocks/>
            </p:cNvGrpSpPr>
            <p:nvPr/>
          </p:nvGrpSpPr>
          <p:grpSpPr bwMode="auto">
            <a:xfrm>
              <a:off x="312" y="3456"/>
              <a:ext cx="4920" cy="96"/>
              <a:chOff x="624" y="3456"/>
              <a:chExt cx="4608" cy="96"/>
            </a:xfrm>
          </p:grpSpPr>
          <p:sp>
            <p:nvSpPr>
              <p:cNvPr id="703493" name="Line 5"/>
              <p:cNvSpPr>
                <a:spLocks noChangeShapeType="1"/>
              </p:cNvSpPr>
              <p:nvPr/>
            </p:nvSpPr>
            <p:spPr bwMode="auto">
              <a:xfrm>
                <a:off x="624" y="3504"/>
                <a:ext cx="4608"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4" name="Line 6"/>
              <p:cNvSpPr>
                <a:spLocks noChangeShapeType="1"/>
              </p:cNvSpPr>
              <p:nvPr/>
            </p:nvSpPr>
            <p:spPr bwMode="auto">
              <a:xfrm>
                <a:off x="720"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5" name="Line 7"/>
              <p:cNvSpPr>
                <a:spLocks noChangeShapeType="1"/>
              </p:cNvSpPr>
              <p:nvPr/>
            </p:nvSpPr>
            <p:spPr bwMode="auto">
              <a:xfrm>
                <a:off x="1248"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6" name="Line 8"/>
              <p:cNvSpPr>
                <a:spLocks noChangeShapeType="1"/>
              </p:cNvSpPr>
              <p:nvPr/>
            </p:nvSpPr>
            <p:spPr bwMode="auto">
              <a:xfrm>
                <a:off x="1776"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7" name="Line 9"/>
              <p:cNvSpPr>
                <a:spLocks noChangeShapeType="1"/>
              </p:cNvSpPr>
              <p:nvPr/>
            </p:nvSpPr>
            <p:spPr bwMode="auto">
              <a:xfrm>
                <a:off x="2352"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8" name="Line 10"/>
              <p:cNvSpPr>
                <a:spLocks noChangeShapeType="1"/>
              </p:cNvSpPr>
              <p:nvPr/>
            </p:nvSpPr>
            <p:spPr bwMode="auto">
              <a:xfrm>
                <a:off x="2880"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499" name="Line 11"/>
              <p:cNvSpPr>
                <a:spLocks noChangeShapeType="1"/>
              </p:cNvSpPr>
              <p:nvPr/>
            </p:nvSpPr>
            <p:spPr bwMode="auto">
              <a:xfrm>
                <a:off x="3408"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00" name="Line 12"/>
              <p:cNvSpPr>
                <a:spLocks noChangeShapeType="1"/>
              </p:cNvSpPr>
              <p:nvPr/>
            </p:nvSpPr>
            <p:spPr bwMode="auto">
              <a:xfrm>
                <a:off x="3936"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01" name="Line 13"/>
              <p:cNvSpPr>
                <a:spLocks noChangeShapeType="1"/>
              </p:cNvSpPr>
              <p:nvPr/>
            </p:nvSpPr>
            <p:spPr bwMode="auto">
              <a:xfrm>
                <a:off x="4464"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02" name="Line 14"/>
              <p:cNvSpPr>
                <a:spLocks noChangeShapeType="1"/>
              </p:cNvSpPr>
              <p:nvPr/>
            </p:nvSpPr>
            <p:spPr bwMode="auto">
              <a:xfrm>
                <a:off x="4992" y="3456"/>
                <a:ext cx="0" cy="96"/>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703503" name="Text Box 15"/>
            <p:cNvSpPr txBox="1">
              <a:spLocks noChangeArrowheads="1"/>
            </p:cNvSpPr>
            <p:nvPr/>
          </p:nvSpPr>
          <p:spPr bwMode="auto">
            <a:xfrm>
              <a:off x="216" y="3600"/>
              <a:ext cx="5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a:solidFill>
                    <a:srgbClr val="FFFF00"/>
                  </a:solidFill>
                </a:rPr>
                <a:t>10</a:t>
              </a:r>
              <a:r>
                <a:rPr lang="hu-HU" altLang="hu-HU" b="0" baseline="30000">
                  <a:solidFill>
                    <a:srgbClr val="FFFF00"/>
                  </a:solidFill>
                </a:rPr>
                <a:t>-8</a:t>
              </a:r>
              <a:r>
                <a:rPr lang="hu-HU" altLang="hu-HU" b="0">
                  <a:solidFill>
                    <a:srgbClr val="FFFF00"/>
                  </a:solidFill>
                </a:rPr>
                <a:t>	10</a:t>
              </a:r>
              <a:r>
                <a:rPr lang="hu-HU" altLang="hu-HU" b="0" baseline="30000">
                  <a:solidFill>
                    <a:srgbClr val="FFFF00"/>
                  </a:solidFill>
                </a:rPr>
                <a:t>-6</a:t>
              </a:r>
              <a:r>
                <a:rPr lang="hu-HU" altLang="hu-HU" b="0">
                  <a:solidFill>
                    <a:srgbClr val="FFFF00"/>
                  </a:solidFill>
                </a:rPr>
                <a:t>	10</a:t>
              </a:r>
              <a:r>
                <a:rPr lang="hu-HU" altLang="hu-HU" b="0" baseline="30000">
                  <a:solidFill>
                    <a:srgbClr val="FFFF00"/>
                  </a:solidFill>
                </a:rPr>
                <a:t>-4</a:t>
              </a:r>
              <a:r>
                <a:rPr lang="hu-HU" altLang="hu-HU" b="0">
                  <a:solidFill>
                    <a:srgbClr val="FFFF00"/>
                  </a:solidFill>
                </a:rPr>
                <a:t>	10</a:t>
              </a:r>
              <a:r>
                <a:rPr lang="hu-HU" altLang="hu-HU" b="0" baseline="30000">
                  <a:solidFill>
                    <a:srgbClr val="FFFF00"/>
                  </a:solidFill>
                </a:rPr>
                <a:t>-2</a:t>
              </a:r>
              <a:r>
                <a:rPr lang="hu-HU" altLang="hu-HU" b="0">
                  <a:solidFill>
                    <a:srgbClr val="FFFF00"/>
                  </a:solidFill>
                </a:rPr>
                <a:t>	  1	10</a:t>
              </a:r>
              <a:r>
                <a:rPr lang="hu-HU" altLang="hu-HU" b="0" baseline="30000">
                  <a:solidFill>
                    <a:srgbClr val="FFFF00"/>
                  </a:solidFill>
                </a:rPr>
                <a:t>2</a:t>
              </a:r>
              <a:r>
                <a:rPr lang="hu-HU" altLang="hu-HU" b="0">
                  <a:solidFill>
                    <a:srgbClr val="FFFF00"/>
                  </a:solidFill>
                </a:rPr>
                <a:t>	10</a:t>
              </a:r>
              <a:r>
                <a:rPr lang="hu-HU" altLang="hu-HU" b="0" baseline="30000">
                  <a:solidFill>
                    <a:srgbClr val="FFFF00"/>
                  </a:solidFill>
                </a:rPr>
                <a:t>4</a:t>
              </a:r>
              <a:r>
                <a:rPr lang="hu-HU" altLang="hu-HU" b="0">
                  <a:solidFill>
                    <a:srgbClr val="FFFF00"/>
                  </a:solidFill>
                </a:rPr>
                <a:t>	10</a:t>
              </a:r>
              <a:r>
                <a:rPr lang="hu-HU" altLang="hu-HU" b="0" baseline="30000">
                  <a:solidFill>
                    <a:srgbClr val="FFFF00"/>
                  </a:solidFill>
                </a:rPr>
                <a:t>6</a:t>
              </a:r>
              <a:r>
                <a:rPr lang="hu-HU" altLang="hu-HU" b="0">
                  <a:solidFill>
                    <a:srgbClr val="FFFF00"/>
                  </a:solidFill>
                </a:rPr>
                <a:t>	10</a:t>
              </a:r>
              <a:r>
                <a:rPr lang="hu-HU" altLang="hu-HU" b="0" baseline="30000">
                  <a:solidFill>
                    <a:srgbClr val="FFFF00"/>
                  </a:solidFill>
                </a:rPr>
                <a:t>8</a:t>
              </a:r>
              <a:r>
                <a:rPr lang="hu-HU" altLang="hu-HU" b="0">
                  <a:solidFill>
                    <a:srgbClr val="FFFF00"/>
                  </a:solidFill>
                </a:rPr>
                <a:t>  cm</a:t>
              </a:r>
              <a:r>
                <a:rPr lang="hu-HU" altLang="hu-HU" b="0" baseline="30000">
                  <a:solidFill>
                    <a:srgbClr val="FFFF00"/>
                  </a:solidFill>
                </a:rPr>
                <a:t>2</a:t>
              </a:r>
              <a:r>
                <a:rPr lang="hu-HU" altLang="hu-HU" b="0">
                  <a:solidFill>
                    <a:srgbClr val="FFFF00"/>
                  </a:solidFill>
                </a:rPr>
                <a:t>/s</a:t>
              </a:r>
              <a:endParaRPr lang="en-US" altLang="hu-HU" b="0" baseline="30000">
                <a:solidFill>
                  <a:srgbClr val="FFFF00"/>
                </a:solidFill>
              </a:endParaRPr>
            </a:p>
          </p:txBody>
        </p:sp>
      </p:grpSp>
      <p:grpSp>
        <p:nvGrpSpPr>
          <p:cNvPr id="703504" name="Group 16"/>
          <p:cNvGrpSpPr>
            <a:grpSpLocks/>
          </p:cNvGrpSpPr>
          <p:nvPr/>
        </p:nvGrpSpPr>
        <p:grpSpPr bwMode="auto">
          <a:xfrm>
            <a:off x="609600" y="4648200"/>
            <a:ext cx="1690688" cy="533400"/>
            <a:chOff x="384" y="2928"/>
            <a:chExt cx="1065" cy="336"/>
          </a:xfrm>
        </p:grpSpPr>
        <p:sp>
          <p:nvSpPr>
            <p:cNvPr id="703505" name="Line 17"/>
            <p:cNvSpPr>
              <a:spLocks noChangeShapeType="1"/>
            </p:cNvSpPr>
            <p:nvPr/>
          </p:nvSpPr>
          <p:spPr bwMode="auto">
            <a:xfrm>
              <a:off x="384" y="3264"/>
              <a:ext cx="720"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06" name="Text Box 18"/>
            <p:cNvSpPr txBox="1">
              <a:spLocks noChangeArrowheads="1"/>
            </p:cNvSpPr>
            <p:nvPr/>
          </p:nvSpPr>
          <p:spPr bwMode="auto">
            <a:xfrm>
              <a:off x="384" y="2928"/>
              <a:ext cx="106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dirty="0" err="1" smtClean="0">
                  <a:solidFill>
                    <a:srgbClr val="FFFF00"/>
                  </a:solidFill>
                </a:rPr>
                <a:t>Pore</a:t>
              </a:r>
              <a:r>
                <a:rPr lang="hu-HU" altLang="hu-HU" b="0" dirty="0" smtClean="0">
                  <a:solidFill>
                    <a:srgbClr val="FFFF00"/>
                  </a:solidFill>
                </a:rPr>
                <a:t> </a:t>
              </a:r>
              <a:r>
                <a:rPr lang="hu-HU" altLang="hu-HU" b="0" dirty="0" err="1" smtClean="0">
                  <a:solidFill>
                    <a:srgbClr val="FFFF00"/>
                  </a:solidFill>
                </a:rPr>
                <a:t>water</a:t>
              </a:r>
              <a:endParaRPr lang="en-US" altLang="hu-HU" b="0" dirty="0">
                <a:solidFill>
                  <a:srgbClr val="FFFF00"/>
                </a:solidFill>
              </a:endParaRPr>
            </a:p>
          </p:txBody>
        </p:sp>
      </p:grpSp>
      <p:grpSp>
        <p:nvGrpSpPr>
          <p:cNvPr id="703507" name="Group 19"/>
          <p:cNvGrpSpPr>
            <a:grpSpLocks/>
          </p:cNvGrpSpPr>
          <p:nvPr/>
        </p:nvGrpSpPr>
        <p:grpSpPr bwMode="auto">
          <a:xfrm>
            <a:off x="1320800" y="4267205"/>
            <a:ext cx="2184400" cy="461963"/>
            <a:chOff x="832" y="2688"/>
            <a:chExt cx="1376" cy="291"/>
          </a:xfrm>
        </p:grpSpPr>
        <p:sp>
          <p:nvSpPr>
            <p:cNvPr id="703508" name="Line 20"/>
            <p:cNvSpPr>
              <a:spLocks noChangeShapeType="1"/>
            </p:cNvSpPr>
            <p:nvPr/>
          </p:nvSpPr>
          <p:spPr bwMode="auto">
            <a:xfrm>
              <a:off x="960" y="2976"/>
              <a:ext cx="720"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09" name="Text Box 21"/>
            <p:cNvSpPr txBox="1">
              <a:spLocks noChangeArrowheads="1"/>
            </p:cNvSpPr>
            <p:nvPr/>
          </p:nvSpPr>
          <p:spPr bwMode="auto">
            <a:xfrm>
              <a:off x="832" y="2688"/>
              <a:ext cx="13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dirty="0" err="1" smtClean="0">
                  <a:solidFill>
                    <a:srgbClr val="FFFF00"/>
                  </a:solidFill>
                </a:rPr>
                <a:t>Molecular</a:t>
              </a:r>
              <a:r>
                <a:rPr lang="hu-HU" altLang="hu-HU" b="0" dirty="0" smtClean="0">
                  <a:solidFill>
                    <a:srgbClr val="FFFF00"/>
                  </a:solidFill>
                </a:rPr>
                <a:t> </a:t>
              </a:r>
              <a:r>
                <a:rPr lang="hu-HU" altLang="hu-HU" b="0" dirty="0" err="1">
                  <a:solidFill>
                    <a:srgbClr val="FFFF00"/>
                  </a:solidFill>
                </a:rPr>
                <a:t>diff</a:t>
              </a:r>
              <a:r>
                <a:rPr lang="hu-HU" altLang="hu-HU" b="0" dirty="0">
                  <a:solidFill>
                    <a:srgbClr val="FFFF00"/>
                  </a:solidFill>
                </a:rPr>
                <a:t>.</a:t>
              </a:r>
              <a:endParaRPr lang="en-US" altLang="hu-HU" b="0" dirty="0">
                <a:solidFill>
                  <a:srgbClr val="FFFF00"/>
                </a:solidFill>
              </a:endParaRPr>
            </a:p>
          </p:txBody>
        </p:sp>
      </p:grpSp>
      <p:grpSp>
        <p:nvGrpSpPr>
          <p:cNvPr id="703510" name="Group 22"/>
          <p:cNvGrpSpPr>
            <a:grpSpLocks/>
          </p:cNvGrpSpPr>
          <p:nvPr/>
        </p:nvGrpSpPr>
        <p:grpSpPr bwMode="auto">
          <a:xfrm>
            <a:off x="3124200" y="3657600"/>
            <a:ext cx="3505200" cy="930275"/>
            <a:chOff x="1968" y="2304"/>
            <a:chExt cx="2208" cy="586"/>
          </a:xfrm>
        </p:grpSpPr>
        <p:sp>
          <p:nvSpPr>
            <p:cNvPr id="703511" name="Text Box 23"/>
            <p:cNvSpPr txBox="1">
              <a:spLocks noChangeArrowheads="1"/>
            </p:cNvSpPr>
            <p:nvPr/>
          </p:nvSpPr>
          <p:spPr bwMode="auto">
            <a:xfrm>
              <a:off x="2112" y="2304"/>
              <a:ext cx="19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smtClean="0">
                  <a:solidFill>
                    <a:srgbClr val="FFFF00"/>
                  </a:solidFill>
                </a:rPr>
                <a:t>Vertical</a:t>
              </a:r>
              <a:r>
                <a:rPr lang="hu-HU" altLang="hu-HU" b="0" dirty="0" smtClean="0">
                  <a:solidFill>
                    <a:srgbClr val="FFFF00"/>
                  </a:solidFill>
                </a:rPr>
                <a:t> </a:t>
              </a:r>
              <a:r>
                <a:rPr lang="hu-HU" altLang="hu-HU" b="0" dirty="0" err="1" smtClean="0">
                  <a:solidFill>
                    <a:srgbClr val="FFFF00"/>
                  </a:solidFill>
                </a:rPr>
                <a:t>turbulent</a:t>
              </a:r>
              <a:r>
                <a:rPr lang="hu-HU" altLang="hu-HU" b="0" dirty="0" smtClean="0">
                  <a:solidFill>
                    <a:srgbClr val="FFFF00"/>
                  </a:solidFill>
                </a:rPr>
                <a:t> </a:t>
              </a:r>
              <a:r>
                <a:rPr lang="hu-HU" altLang="hu-HU" b="0" dirty="0" err="1" smtClean="0">
                  <a:solidFill>
                    <a:srgbClr val="FFFF00"/>
                  </a:solidFill>
                </a:rPr>
                <a:t>diff</a:t>
              </a:r>
              <a:r>
                <a:rPr lang="hu-HU" altLang="hu-HU" b="0" dirty="0" smtClean="0">
                  <a:solidFill>
                    <a:srgbClr val="FFFF00"/>
                  </a:solidFill>
                </a:rPr>
                <a:t>.</a:t>
              </a:r>
              <a:endParaRPr lang="en-US" altLang="hu-HU" b="0" dirty="0">
                <a:solidFill>
                  <a:srgbClr val="FFFF00"/>
                </a:solidFill>
              </a:endParaRPr>
            </a:p>
          </p:txBody>
        </p:sp>
        <p:sp>
          <p:nvSpPr>
            <p:cNvPr id="703512" name="Line 24"/>
            <p:cNvSpPr>
              <a:spLocks noChangeShapeType="1"/>
            </p:cNvSpPr>
            <p:nvPr/>
          </p:nvSpPr>
          <p:spPr bwMode="auto">
            <a:xfrm>
              <a:off x="1968" y="2640"/>
              <a:ext cx="720"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13" name="Line 25"/>
            <p:cNvSpPr>
              <a:spLocks noChangeShapeType="1"/>
            </p:cNvSpPr>
            <p:nvPr/>
          </p:nvSpPr>
          <p:spPr bwMode="auto">
            <a:xfrm>
              <a:off x="2736" y="2640"/>
              <a:ext cx="1200" cy="0"/>
            </a:xfrm>
            <a:prstGeom prst="line">
              <a:avLst/>
            </a:prstGeom>
            <a:noFill/>
            <a:ln w="38100">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14" name="Text Box 26"/>
            <p:cNvSpPr txBox="1">
              <a:spLocks noChangeArrowheads="1"/>
            </p:cNvSpPr>
            <p:nvPr/>
          </p:nvSpPr>
          <p:spPr bwMode="auto">
            <a:xfrm>
              <a:off x="2016" y="2640"/>
              <a:ext cx="2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sz="2000" b="0" dirty="0" smtClean="0">
                  <a:solidFill>
                    <a:srgbClr val="FFFF00"/>
                  </a:solidFill>
                </a:rPr>
                <a:t>Deep </a:t>
              </a:r>
              <a:r>
                <a:rPr lang="hu-HU" altLang="hu-HU" sz="2000" b="0" dirty="0" err="1" smtClean="0">
                  <a:solidFill>
                    <a:srgbClr val="FFFF00"/>
                  </a:solidFill>
                </a:rPr>
                <a:t>layer</a:t>
              </a:r>
              <a:r>
                <a:rPr lang="hu-HU" altLang="hu-HU" sz="2000" b="0" dirty="0" smtClean="0">
                  <a:solidFill>
                    <a:srgbClr val="FFFF00"/>
                  </a:solidFill>
                </a:rPr>
                <a:t>     </a:t>
              </a:r>
              <a:r>
                <a:rPr lang="hu-HU" altLang="hu-HU" sz="2000" b="0" dirty="0" err="1" smtClean="0">
                  <a:solidFill>
                    <a:srgbClr val="FFFF00"/>
                  </a:solidFill>
                </a:rPr>
                <a:t>surface</a:t>
              </a:r>
              <a:r>
                <a:rPr lang="hu-HU" altLang="hu-HU" sz="2000" b="0" dirty="0" smtClean="0">
                  <a:solidFill>
                    <a:srgbClr val="FFFF00"/>
                  </a:solidFill>
                </a:rPr>
                <a:t> </a:t>
              </a:r>
              <a:r>
                <a:rPr lang="hu-HU" altLang="hu-HU" sz="2000" b="0" dirty="0" err="1" smtClean="0">
                  <a:solidFill>
                    <a:srgbClr val="FFFF00"/>
                  </a:solidFill>
                </a:rPr>
                <a:t>layer</a:t>
              </a:r>
              <a:endParaRPr lang="en-US" altLang="hu-HU" sz="2000" b="0" dirty="0">
                <a:solidFill>
                  <a:srgbClr val="FFFF00"/>
                </a:solidFill>
              </a:endParaRPr>
            </a:p>
          </p:txBody>
        </p:sp>
      </p:grpSp>
      <p:grpSp>
        <p:nvGrpSpPr>
          <p:cNvPr id="703515" name="Group 27"/>
          <p:cNvGrpSpPr>
            <a:grpSpLocks/>
          </p:cNvGrpSpPr>
          <p:nvPr/>
        </p:nvGrpSpPr>
        <p:grpSpPr bwMode="auto">
          <a:xfrm>
            <a:off x="4192588" y="1981202"/>
            <a:ext cx="4189413" cy="461963"/>
            <a:chOff x="2641" y="1248"/>
            <a:chExt cx="2639" cy="291"/>
          </a:xfrm>
        </p:grpSpPr>
        <p:sp>
          <p:nvSpPr>
            <p:cNvPr id="703516" name="Line 28"/>
            <p:cNvSpPr>
              <a:spLocks noChangeShapeType="1"/>
            </p:cNvSpPr>
            <p:nvPr/>
          </p:nvSpPr>
          <p:spPr bwMode="auto">
            <a:xfrm>
              <a:off x="3456" y="1536"/>
              <a:ext cx="720"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17" name="Text Box 29"/>
            <p:cNvSpPr txBox="1">
              <a:spLocks noChangeArrowheads="1"/>
            </p:cNvSpPr>
            <p:nvPr/>
          </p:nvSpPr>
          <p:spPr bwMode="auto">
            <a:xfrm>
              <a:off x="2641" y="1248"/>
              <a:ext cx="26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dirty="0" err="1" smtClean="0">
                  <a:solidFill>
                    <a:srgbClr val="FFFF00"/>
                  </a:solidFill>
                </a:rPr>
                <a:t>Cross-sectional</a:t>
              </a:r>
              <a:r>
                <a:rPr lang="hu-HU" altLang="hu-HU" b="0" dirty="0" smtClean="0">
                  <a:solidFill>
                    <a:srgbClr val="FFFF00"/>
                  </a:solidFill>
                </a:rPr>
                <a:t> </a:t>
              </a:r>
              <a:r>
                <a:rPr lang="hu-HU" altLang="hu-HU" b="0" dirty="0" err="1" smtClean="0">
                  <a:solidFill>
                    <a:srgbClr val="FFFF00"/>
                  </a:solidFill>
                </a:rPr>
                <a:t>dispersion</a:t>
              </a:r>
              <a:r>
                <a:rPr lang="hu-HU" altLang="hu-HU" b="0" dirty="0" smtClean="0">
                  <a:solidFill>
                    <a:srgbClr val="FFFF00"/>
                  </a:solidFill>
                </a:rPr>
                <a:t> </a:t>
              </a:r>
              <a:r>
                <a:rPr lang="hu-HU" altLang="hu-HU" b="0" dirty="0">
                  <a:solidFill>
                    <a:srgbClr val="FFFF00"/>
                  </a:solidFill>
                </a:rPr>
                <a:t>(2D)</a:t>
              </a:r>
              <a:endParaRPr lang="en-US" altLang="hu-HU" b="0" dirty="0">
                <a:solidFill>
                  <a:srgbClr val="FFFF00"/>
                </a:solidFill>
              </a:endParaRPr>
            </a:p>
          </p:txBody>
        </p:sp>
      </p:grpSp>
      <p:grpSp>
        <p:nvGrpSpPr>
          <p:cNvPr id="703518" name="Group 30"/>
          <p:cNvGrpSpPr>
            <a:grpSpLocks/>
          </p:cNvGrpSpPr>
          <p:nvPr/>
        </p:nvGrpSpPr>
        <p:grpSpPr bwMode="auto">
          <a:xfrm>
            <a:off x="5029200" y="1371600"/>
            <a:ext cx="3505200" cy="457200"/>
            <a:chOff x="3168" y="864"/>
            <a:chExt cx="2208" cy="288"/>
          </a:xfrm>
        </p:grpSpPr>
        <p:sp>
          <p:nvSpPr>
            <p:cNvPr id="703519" name="Line 31"/>
            <p:cNvSpPr>
              <a:spLocks noChangeShapeType="1"/>
            </p:cNvSpPr>
            <p:nvPr/>
          </p:nvSpPr>
          <p:spPr bwMode="auto">
            <a:xfrm>
              <a:off x="3792" y="1152"/>
              <a:ext cx="720"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20" name="Text Box 32"/>
            <p:cNvSpPr txBox="1">
              <a:spLocks noChangeArrowheads="1"/>
            </p:cNvSpPr>
            <p:nvPr/>
          </p:nvSpPr>
          <p:spPr bwMode="auto">
            <a:xfrm>
              <a:off x="3168" y="864"/>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smtClean="0">
                  <a:solidFill>
                    <a:srgbClr val="FFFF00"/>
                  </a:solidFill>
                </a:rPr>
                <a:t>Long.dispersion</a:t>
              </a:r>
              <a:r>
                <a:rPr lang="hu-HU" altLang="hu-HU" b="0" dirty="0" smtClean="0">
                  <a:solidFill>
                    <a:srgbClr val="FFFF00"/>
                  </a:solidFill>
                </a:rPr>
                <a:t> </a:t>
              </a:r>
              <a:r>
                <a:rPr lang="hu-HU" altLang="hu-HU" b="0" dirty="0">
                  <a:solidFill>
                    <a:srgbClr val="FFFF00"/>
                  </a:solidFill>
                </a:rPr>
                <a:t>(2D)</a:t>
              </a:r>
              <a:endParaRPr lang="en-US" altLang="hu-HU" b="0" dirty="0">
                <a:solidFill>
                  <a:srgbClr val="FFFF00"/>
                </a:solidFill>
              </a:endParaRPr>
            </a:p>
          </p:txBody>
        </p:sp>
      </p:grpSp>
      <p:grpSp>
        <p:nvGrpSpPr>
          <p:cNvPr id="703521" name="Group 33"/>
          <p:cNvGrpSpPr>
            <a:grpSpLocks/>
          </p:cNvGrpSpPr>
          <p:nvPr/>
        </p:nvGrpSpPr>
        <p:grpSpPr bwMode="auto">
          <a:xfrm>
            <a:off x="5105400" y="762000"/>
            <a:ext cx="4038600" cy="461963"/>
            <a:chOff x="3216" y="480"/>
            <a:chExt cx="2544" cy="291"/>
          </a:xfrm>
        </p:grpSpPr>
        <p:sp>
          <p:nvSpPr>
            <p:cNvPr id="703522" name="Text Box 34"/>
            <p:cNvSpPr txBox="1">
              <a:spLocks noChangeArrowheads="1"/>
            </p:cNvSpPr>
            <p:nvPr/>
          </p:nvSpPr>
          <p:spPr bwMode="auto">
            <a:xfrm>
              <a:off x="3216" y="480"/>
              <a:ext cx="25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hu-HU" altLang="hu-HU" b="0" dirty="0" err="1" smtClean="0">
                  <a:solidFill>
                    <a:srgbClr val="FFFF00"/>
                  </a:solidFill>
                </a:rPr>
                <a:t>Longitudinal</a:t>
              </a:r>
              <a:r>
                <a:rPr lang="hu-HU" altLang="hu-HU" b="0" dirty="0" smtClean="0">
                  <a:solidFill>
                    <a:srgbClr val="FFFF00"/>
                  </a:solidFill>
                </a:rPr>
                <a:t> </a:t>
              </a:r>
              <a:r>
                <a:rPr lang="hu-HU" altLang="hu-HU" b="0" dirty="0" err="1" smtClean="0">
                  <a:solidFill>
                    <a:srgbClr val="FFFF00"/>
                  </a:solidFill>
                </a:rPr>
                <a:t>dispersion</a:t>
              </a:r>
              <a:r>
                <a:rPr lang="hu-HU" altLang="hu-HU" b="0" dirty="0" smtClean="0">
                  <a:solidFill>
                    <a:srgbClr val="FFFF00"/>
                  </a:solidFill>
                </a:rPr>
                <a:t> </a:t>
              </a:r>
              <a:r>
                <a:rPr lang="hu-HU" altLang="hu-HU" b="0" dirty="0">
                  <a:solidFill>
                    <a:srgbClr val="FFFF00"/>
                  </a:solidFill>
                </a:rPr>
                <a:t>(1D)</a:t>
              </a:r>
              <a:endParaRPr lang="en-US" altLang="hu-HU" b="0" dirty="0">
                <a:solidFill>
                  <a:srgbClr val="FFFF00"/>
                </a:solidFill>
              </a:endParaRPr>
            </a:p>
          </p:txBody>
        </p:sp>
        <p:sp>
          <p:nvSpPr>
            <p:cNvPr id="703523" name="Line 35"/>
            <p:cNvSpPr>
              <a:spLocks noChangeShapeType="1"/>
            </p:cNvSpPr>
            <p:nvPr/>
          </p:nvSpPr>
          <p:spPr bwMode="auto">
            <a:xfrm>
              <a:off x="4080" y="768"/>
              <a:ext cx="864"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703524" name="Group 36"/>
          <p:cNvGrpSpPr>
            <a:grpSpLocks/>
          </p:cNvGrpSpPr>
          <p:nvPr/>
        </p:nvGrpSpPr>
        <p:grpSpPr bwMode="auto">
          <a:xfrm>
            <a:off x="5105400" y="2667000"/>
            <a:ext cx="3505200" cy="960438"/>
            <a:chOff x="3216" y="1680"/>
            <a:chExt cx="2208" cy="605"/>
          </a:xfrm>
        </p:grpSpPr>
        <p:sp>
          <p:nvSpPr>
            <p:cNvPr id="703525" name="Line 37"/>
            <p:cNvSpPr>
              <a:spLocks noChangeShapeType="1"/>
            </p:cNvSpPr>
            <p:nvPr/>
          </p:nvSpPr>
          <p:spPr bwMode="auto">
            <a:xfrm>
              <a:off x="3312" y="2016"/>
              <a:ext cx="1056" cy="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26" name="Line 38"/>
            <p:cNvSpPr>
              <a:spLocks noChangeShapeType="1"/>
            </p:cNvSpPr>
            <p:nvPr/>
          </p:nvSpPr>
          <p:spPr bwMode="auto">
            <a:xfrm>
              <a:off x="4368" y="2016"/>
              <a:ext cx="624" cy="0"/>
            </a:xfrm>
            <a:prstGeom prst="line">
              <a:avLst/>
            </a:prstGeom>
            <a:noFill/>
            <a:ln w="38100">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03527" name="Text Box 39"/>
            <p:cNvSpPr txBox="1">
              <a:spLocks noChangeArrowheads="1"/>
            </p:cNvSpPr>
            <p:nvPr/>
          </p:nvSpPr>
          <p:spPr bwMode="auto">
            <a:xfrm>
              <a:off x="3216" y="1680"/>
              <a:ext cx="22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err="1" smtClean="0">
                  <a:solidFill>
                    <a:srgbClr val="FFFF00"/>
                  </a:solidFill>
                </a:rPr>
                <a:t>Horizontal</a:t>
              </a:r>
              <a:r>
                <a:rPr lang="hu-HU" altLang="hu-HU" b="0" dirty="0" smtClean="0">
                  <a:solidFill>
                    <a:srgbClr val="FFFF00"/>
                  </a:solidFill>
                </a:rPr>
                <a:t> </a:t>
              </a:r>
              <a:r>
                <a:rPr lang="hu-HU" altLang="hu-HU" b="0" dirty="0" err="1" smtClean="0">
                  <a:solidFill>
                    <a:srgbClr val="FFFF00"/>
                  </a:solidFill>
                </a:rPr>
                <a:t>turbulent</a:t>
              </a:r>
              <a:r>
                <a:rPr lang="hu-HU" altLang="hu-HU" b="0" dirty="0" smtClean="0">
                  <a:solidFill>
                    <a:srgbClr val="FFFF00"/>
                  </a:solidFill>
                </a:rPr>
                <a:t> </a:t>
              </a:r>
              <a:r>
                <a:rPr lang="hu-HU" altLang="hu-HU" b="0" dirty="0" err="1" smtClean="0">
                  <a:solidFill>
                    <a:srgbClr val="FFFF00"/>
                  </a:solidFill>
                </a:rPr>
                <a:t>diff</a:t>
              </a:r>
              <a:r>
                <a:rPr lang="hu-HU" altLang="hu-HU" b="0" dirty="0" smtClean="0">
                  <a:solidFill>
                    <a:srgbClr val="FFFF00"/>
                  </a:solidFill>
                </a:rPr>
                <a:t>.</a:t>
              </a:r>
              <a:endParaRPr lang="en-US" altLang="hu-HU" b="0" dirty="0">
                <a:solidFill>
                  <a:srgbClr val="FFFF00"/>
                </a:solidFill>
              </a:endParaRPr>
            </a:p>
          </p:txBody>
        </p:sp>
        <p:sp>
          <p:nvSpPr>
            <p:cNvPr id="703528" name="Text Box 40"/>
            <p:cNvSpPr txBox="1">
              <a:spLocks noChangeArrowheads="1"/>
            </p:cNvSpPr>
            <p:nvPr/>
          </p:nvSpPr>
          <p:spPr bwMode="auto">
            <a:xfrm>
              <a:off x="3504" y="2035"/>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sz="2000" b="0">
                  <a:solidFill>
                    <a:srgbClr val="FFFF00"/>
                  </a:solidFill>
                </a:rPr>
                <a:t>Tavak</a:t>
              </a:r>
              <a:endParaRPr lang="en-US" altLang="hu-HU" sz="2000" b="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03491"/>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703504"/>
                                        </p:tgtEl>
                                        <p:attrNameLst>
                                          <p:attrName>style.visibility</p:attrName>
                                        </p:attrNameLst>
                                      </p:cBhvr>
                                      <p:to>
                                        <p:strVal val="visible"/>
                                      </p:to>
                                    </p:set>
                                    <p:anim calcmode="lin" valueType="num">
                                      <p:cBhvr>
                                        <p:cTn id="10" dur="500" fill="hold"/>
                                        <p:tgtEl>
                                          <p:spTgt spid="703504"/>
                                        </p:tgtEl>
                                        <p:attrNameLst>
                                          <p:attrName>ppt_w</p:attrName>
                                        </p:attrNameLst>
                                      </p:cBhvr>
                                      <p:tavLst>
                                        <p:tav tm="0">
                                          <p:val>
                                            <p:fltVal val="0"/>
                                          </p:val>
                                        </p:tav>
                                        <p:tav tm="100000">
                                          <p:val>
                                            <p:strVal val="#ppt_w"/>
                                          </p:val>
                                        </p:tav>
                                      </p:tavLst>
                                    </p:anim>
                                    <p:anim calcmode="lin" valueType="num">
                                      <p:cBhvr>
                                        <p:cTn id="11" dur="500" fill="hold"/>
                                        <p:tgtEl>
                                          <p:spTgt spid="703504"/>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703507"/>
                                        </p:tgtEl>
                                        <p:attrNameLst>
                                          <p:attrName>style.visibility</p:attrName>
                                        </p:attrNameLst>
                                      </p:cBhvr>
                                      <p:to>
                                        <p:strVal val="visible"/>
                                      </p:to>
                                    </p:set>
                                    <p:anim calcmode="lin" valueType="num">
                                      <p:cBhvr>
                                        <p:cTn id="15" dur="500" fill="hold"/>
                                        <p:tgtEl>
                                          <p:spTgt spid="703507"/>
                                        </p:tgtEl>
                                        <p:attrNameLst>
                                          <p:attrName>ppt_w</p:attrName>
                                        </p:attrNameLst>
                                      </p:cBhvr>
                                      <p:tavLst>
                                        <p:tav tm="0">
                                          <p:val>
                                            <p:fltVal val="0"/>
                                          </p:val>
                                        </p:tav>
                                        <p:tav tm="100000">
                                          <p:val>
                                            <p:strVal val="#ppt_w"/>
                                          </p:val>
                                        </p:tav>
                                      </p:tavLst>
                                    </p:anim>
                                    <p:anim calcmode="lin" valueType="num">
                                      <p:cBhvr>
                                        <p:cTn id="16" dur="500" fill="hold"/>
                                        <p:tgtEl>
                                          <p:spTgt spid="70350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703510"/>
                                        </p:tgtEl>
                                        <p:attrNameLst>
                                          <p:attrName>style.visibility</p:attrName>
                                        </p:attrNameLst>
                                      </p:cBhvr>
                                      <p:to>
                                        <p:strVal val="visible"/>
                                      </p:to>
                                    </p:set>
                                    <p:anim calcmode="lin" valueType="num">
                                      <p:cBhvr>
                                        <p:cTn id="20" dur="500" fill="hold"/>
                                        <p:tgtEl>
                                          <p:spTgt spid="703510"/>
                                        </p:tgtEl>
                                        <p:attrNameLst>
                                          <p:attrName>ppt_w</p:attrName>
                                        </p:attrNameLst>
                                      </p:cBhvr>
                                      <p:tavLst>
                                        <p:tav tm="0">
                                          <p:val>
                                            <p:fltVal val="0"/>
                                          </p:val>
                                        </p:tav>
                                        <p:tav tm="100000">
                                          <p:val>
                                            <p:strVal val="#ppt_w"/>
                                          </p:val>
                                        </p:tav>
                                      </p:tavLst>
                                    </p:anim>
                                    <p:anim calcmode="lin" valueType="num">
                                      <p:cBhvr>
                                        <p:cTn id="21" dur="500" fill="hold"/>
                                        <p:tgtEl>
                                          <p:spTgt spid="70351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03524"/>
                                        </p:tgtEl>
                                        <p:attrNameLst>
                                          <p:attrName>style.visibility</p:attrName>
                                        </p:attrNameLst>
                                      </p:cBhvr>
                                      <p:to>
                                        <p:strVal val="visible"/>
                                      </p:to>
                                    </p:set>
                                    <p:anim calcmode="lin" valueType="num">
                                      <p:cBhvr>
                                        <p:cTn id="25" dur="500" fill="hold"/>
                                        <p:tgtEl>
                                          <p:spTgt spid="703524"/>
                                        </p:tgtEl>
                                        <p:attrNameLst>
                                          <p:attrName>ppt_w</p:attrName>
                                        </p:attrNameLst>
                                      </p:cBhvr>
                                      <p:tavLst>
                                        <p:tav tm="0">
                                          <p:val>
                                            <p:fltVal val="0"/>
                                          </p:val>
                                        </p:tav>
                                        <p:tav tm="100000">
                                          <p:val>
                                            <p:strVal val="#ppt_w"/>
                                          </p:val>
                                        </p:tav>
                                      </p:tavLst>
                                    </p:anim>
                                    <p:anim calcmode="lin" valueType="num">
                                      <p:cBhvr>
                                        <p:cTn id="26" dur="500" fill="hold"/>
                                        <p:tgtEl>
                                          <p:spTgt spid="70352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nodeType="afterEffect">
                                  <p:stCondLst>
                                    <p:cond delay="0"/>
                                  </p:stCondLst>
                                  <p:childTnLst>
                                    <p:set>
                                      <p:cBhvr>
                                        <p:cTn id="29" dur="1" fill="hold">
                                          <p:stCondLst>
                                            <p:cond delay="0"/>
                                          </p:stCondLst>
                                        </p:cTn>
                                        <p:tgtEl>
                                          <p:spTgt spid="703515"/>
                                        </p:tgtEl>
                                        <p:attrNameLst>
                                          <p:attrName>style.visibility</p:attrName>
                                        </p:attrNameLst>
                                      </p:cBhvr>
                                      <p:to>
                                        <p:strVal val="visible"/>
                                      </p:to>
                                    </p:set>
                                    <p:anim calcmode="lin" valueType="num">
                                      <p:cBhvr>
                                        <p:cTn id="30" dur="500" fill="hold"/>
                                        <p:tgtEl>
                                          <p:spTgt spid="703515"/>
                                        </p:tgtEl>
                                        <p:attrNameLst>
                                          <p:attrName>ppt_w</p:attrName>
                                        </p:attrNameLst>
                                      </p:cBhvr>
                                      <p:tavLst>
                                        <p:tav tm="0">
                                          <p:val>
                                            <p:fltVal val="0"/>
                                          </p:val>
                                        </p:tav>
                                        <p:tav tm="100000">
                                          <p:val>
                                            <p:strVal val="#ppt_w"/>
                                          </p:val>
                                        </p:tav>
                                      </p:tavLst>
                                    </p:anim>
                                    <p:anim calcmode="lin" valueType="num">
                                      <p:cBhvr>
                                        <p:cTn id="31" dur="500" fill="hold"/>
                                        <p:tgtEl>
                                          <p:spTgt spid="703515"/>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3" presetClass="entr" presetSubtype="16" fill="hold" nodeType="afterEffect">
                                  <p:stCondLst>
                                    <p:cond delay="0"/>
                                  </p:stCondLst>
                                  <p:childTnLst>
                                    <p:set>
                                      <p:cBhvr>
                                        <p:cTn id="34" dur="1" fill="hold">
                                          <p:stCondLst>
                                            <p:cond delay="0"/>
                                          </p:stCondLst>
                                        </p:cTn>
                                        <p:tgtEl>
                                          <p:spTgt spid="703518"/>
                                        </p:tgtEl>
                                        <p:attrNameLst>
                                          <p:attrName>style.visibility</p:attrName>
                                        </p:attrNameLst>
                                      </p:cBhvr>
                                      <p:to>
                                        <p:strVal val="visible"/>
                                      </p:to>
                                    </p:set>
                                    <p:anim calcmode="lin" valueType="num">
                                      <p:cBhvr>
                                        <p:cTn id="35" dur="500" fill="hold"/>
                                        <p:tgtEl>
                                          <p:spTgt spid="703518"/>
                                        </p:tgtEl>
                                        <p:attrNameLst>
                                          <p:attrName>ppt_w</p:attrName>
                                        </p:attrNameLst>
                                      </p:cBhvr>
                                      <p:tavLst>
                                        <p:tav tm="0">
                                          <p:val>
                                            <p:fltVal val="0"/>
                                          </p:val>
                                        </p:tav>
                                        <p:tav tm="100000">
                                          <p:val>
                                            <p:strVal val="#ppt_w"/>
                                          </p:val>
                                        </p:tav>
                                      </p:tavLst>
                                    </p:anim>
                                    <p:anim calcmode="lin" valueType="num">
                                      <p:cBhvr>
                                        <p:cTn id="36" dur="500" fill="hold"/>
                                        <p:tgtEl>
                                          <p:spTgt spid="70351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23" presetClass="entr" presetSubtype="16" fill="hold" nodeType="afterEffect">
                                  <p:stCondLst>
                                    <p:cond delay="0"/>
                                  </p:stCondLst>
                                  <p:childTnLst>
                                    <p:set>
                                      <p:cBhvr>
                                        <p:cTn id="39" dur="1" fill="hold">
                                          <p:stCondLst>
                                            <p:cond delay="0"/>
                                          </p:stCondLst>
                                        </p:cTn>
                                        <p:tgtEl>
                                          <p:spTgt spid="703521"/>
                                        </p:tgtEl>
                                        <p:attrNameLst>
                                          <p:attrName>style.visibility</p:attrName>
                                        </p:attrNameLst>
                                      </p:cBhvr>
                                      <p:to>
                                        <p:strVal val="visible"/>
                                      </p:to>
                                    </p:set>
                                    <p:anim calcmode="lin" valueType="num">
                                      <p:cBhvr>
                                        <p:cTn id="40" dur="500" fill="hold"/>
                                        <p:tgtEl>
                                          <p:spTgt spid="703521"/>
                                        </p:tgtEl>
                                        <p:attrNameLst>
                                          <p:attrName>ppt_w</p:attrName>
                                        </p:attrNameLst>
                                      </p:cBhvr>
                                      <p:tavLst>
                                        <p:tav tm="0">
                                          <p:val>
                                            <p:fltVal val="0"/>
                                          </p:val>
                                        </p:tav>
                                        <p:tav tm="100000">
                                          <p:val>
                                            <p:strVal val="#ppt_w"/>
                                          </p:val>
                                        </p:tav>
                                      </p:tavLst>
                                    </p:anim>
                                    <p:anim calcmode="lin" valueType="num">
                                      <p:cBhvr>
                                        <p:cTn id="41" dur="500" fill="hold"/>
                                        <p:tgtEl>
                                          <p:spTgt spid="7035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Text Box 2"/>
          <p:cNvSpPr txBox="1">
            <a:spLocks noChangeArrowheads="1"/>
          </p:cNvSpPr>
          <p:nvPr/>
        </p:nvSpPr>
        <p:spPr bwMode="auto">
          <a:xfrm>
            <a:off x="685800" y="533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b="0" dirty="0">
                <a:solidFill>
                  <a:srgbClr val="FFFF00"/>
                </a:solidFill>
                <a:effectLst>
                  <a:outerShdw blurRad="38100" dist="38100" dir="2700000" algn="tl">
                    <a:srgbClr val="000000"/>
                  </a:outerShdw>
                </a:effectLst>
              </a:rPr>
              <a:t>APPLICATION OF TRANSPORT EQUATION</a:t>
            </a:r>
          </a:p>
        </p:txBody>
      </p:sp>
      <p:sp>
        <p:nvSpPr>
          <p:cNvPr id="704515" name="Text Box 3"/>
          <p:cNvSpPr txBox="1">
            <a:spLocks noChangeArrowheads="1"/>
          </p:cNvSpPr>
          <p:nvPr/>
        </p:nvSpPr>
        <p:spPr bwMode="auto">
          <a:xfrm>
            <a:off x="838200" y="1524000"/>
            <a:ext cx="6629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hu-HU" altLang="hu-HU" b="0" dirty="0" err="1">
                <a:solidFill>
                  <a:srgbClr val="FFFF00"/>
                </a:solidFill>
              </a:rPr>
              <a:t>Hydrodynamic</a:t>
            </a:r>
            <a:r>
              <a:rPr lang="hu-HU" altLang="hu-HU" b="0" dirty="0">
                <a:solidFill>
                  <a:srgbClr val="FFFF00"/>
                </a:solidFill>
              </a:rPr>
              <a:t> </a:t>
            </a:r>
            <a:r>
              <a:rPr lang="hu-HU" altLang="hu-HU" b="0" dirty="0" err="1">
                <a:solidFill>
                  <a:srgbClr val="FFFF00"/>
                </a:solidFill>
              </a:rPr>
              <a:t>equations</a:t>
            </a:r>
            <a:r>
              <a:rPr lang="hu-HU" altLang="hu-HU" b="0" dirty="0">
                <a:solidFill>
                  <a:srgbClr val="FFFF00"/>
                </a:solidFill>
              </a:rPr>
              <a:t> </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velocity</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distribution</a:t>
            </a:r>
            <a:endParaRPr lang="hu-HU" altLang="hu-HU" b="0" dirty="0">
              <a:solidFill>
                <a:srgbClr val="FFFF00"/>
              </a:solidFill>
              <a:sym typeface="Symbol" panose="05050102010706020507" pitchFamily="18" charset="2"/>
            </a:endParaRPr>
          </a:p>
          <a:p>
            <a:pPr>
              <a:spcBef>
                <a:spcPct val="50000"/>
              </a:spcBef>
              <a:buFontTx/>
              <a:buAutoNum type="arabicPeriod"/>
            </a:pPr>
            <a:r>
              <a:rPr lang="hu-HU" altLang="hu-HU" b="0" dirty="0">
                <a:solidFill>
                  <a:srgbClr val="FFFF00"/>
                </a:solidFill>
                <a:sym typeface="Symbol" panose="05050102010706020507" pitchFamily="18" charset="2"/>
              </a:rPr>
              <a:t>3D </a:t>
            </a:r>
            <a:r>
              <a:rPr lang="hu-HU" altLang="hu-HU" b="0" dirty="0" err="1" smtClean="0">
                <a:solidFill>
                  <a:srgbClr val="FFFF00"/>
                </a:solidFill>
                <a:sym typeface="Symbol" panose="05050102010706020507" pitchFamily="18" charset="2"/>
              </a:rPr>
              <a:t>transport</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eq</a:t>
            </a:r>
            <a:r>
              <a:rPr lang="hu-HU" altLang="hu-HU" b="0" dirty="0" smtClean="0">
                <a:solidFill>
                  <a:srgbClr val="FFFF00"/>
                </a:solidFill>
                <a:sym typeface="Symbol" panose="05050102010706020507" pitchFamily="18" charset="2"/>
              </a:rPr>
              <a:t>.</a:t>
            </a:r>
            <a:endParaRPr lang="hu-HU" altLang="hu-HU" b="0" dirty="0">
              <a:solidFill>
                <a:srgbClr val="FFFF00"/>
              </a:solidFill>
              <a:sym typeface="Symbol" panose="05050102010706020507" pitchFamily="18" charset="2"/>
            </a:endParaRPr>
          </a:p>
          <a:p>
            <a:pPr>
              <a:spcBef>
                <a:spcPct val="50000"/>
              </a:spcBef>
              <a:buFontTx/>
              <a:buAutoNum type="arabicPeriod"/>
            </a:pPr>
            <a:r>
              <a:rPr lang="hu-HU" altLang="hu-HU" b="0" dirty="0" err="1" smtClean="0">
                <a:solidFill>
                  <a:srgbClr val="FFFF00"/>
                </a:solidFill>
                <a:sym typeface="Symbol" panose="05050102010706020507" pitchFamily="18" charset="2"/>
              </a:rPr>
              <a:t>Simplifications</a:t>
            </a:r>
            <a:r>
              <a:rPr lang="hu-HU" altLang="hu-HU" b="0" dirty="0" smtClean="0">
                <a:solidFill>
                  <a:srgbClr val="FFFF00"/>
                </a:solidFill>
                <a:sym typeface="Symbol" panose="05050102010706020507" pitchFamily="18" charset="2"/>
              </a:rPr>
              <a:t>: </a:t>
            </a:r>
            <a:r>
              <a:rPr lang="hu-HU" altLang="hu-HU" b="0" dirty="0">
                <a:solidFill>
                  <a:srgbClr val="FFFF00"/>
                </a:solidFill>
                <a:sym typeface="Symbol" panose="05050102010706020507" pitchFamily="18" charset="2"/>
              </a:rPr>
              <a:t>3D  2D, 3D  1D</a:t>
            </a:r>
          </a:p>
          <a:p>
            <a:pPr>
              <a:spcBef>
                <a:spcPct val="50000"/>
              </a:spcBef>
              <a:buFontTx/>
              <a:buAutoNum type="arabicPeriod"/>
            </a:pPr>
            <a:r>
              <a:rPr lang="hu-HU" altLang="hu-HU" b="0" dirty="0" err="1" smtClean="0">
                <a:solidFill>
                  <a:srgbClr val="FFFF00"/>
                </a:solidFill>
                <a:sym typeface="Symbol" panose="05050102010706020507" pitchFamily="18" charset="2"/>
              </a:rPr>
              <a:t>Estimation</a:t>
            </a:r>
            <a:r>
              <a:rPr lang="hu-HU" altLang="hu-HU" b="0" dirty="0" smtClean="0">
                <a:solidFill>
                  <a:srgbClr val="FFFF00"/>
                </a:solidFill>
                <a:sym typeface="Symbol" panose="05050102010706020507" pitchFamily="18" charset="2"/>
              </a:rPr>
              <a:t> of </a:t>
            </a:r>
            <a:r>
              <a:rPr lang="hu-HU" altLang="hu-HU" b="0" dirty="0" err="1" smtClean="0">
                <a:solidFill>
                  <a:srgbClr val="FFFF00"/>
                </a:solidFill>
                <a:sym typeface="Symbol" panose="05050102010706020507" pitchFamily="18" charset="2"/>
              </a:rPr>
              <a:t>diffusion</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coefficient</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measurements</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empirical</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models</a:t>
            </a:r>
            <a:r>
              <a:rPr lang="hu-HU" altLang="hu-HU" b="0" dirty="0" smtClean="0">
                <a:solidFill>
                  <a:srgbClr val="FFFF00"/>
                </a:solidFill>
                <a:sym typeface="Symbol" panose="05050102010706020507" pitchFamily="18" charset="2"/>
              </a:rPr>
              <a:t>)</a:t>
            </a:r>
            <a:endParaRPr lang="hu-HU" altLang="hu-HU" b="0" dirty="0">
              <a:solidFill>
                <a:srgbClr val="FFFF00"/>
              </a:solidFill>
              <a:sym typeface="Symbol" panose="05050102010706020507" pitchFamily="18" charset="2"/>
            </a:endParaRPr>
          </a:p>
          <a:p>
            <a:pPr>
              <a:spcBef>
                <a:spcPct val="50000"/>
              </a:spcBef>
              <a:buFontTx/>
              <a:buAutoNum type="arabicPeriod"/>
            </a:pPr>
            <a:r>
              <a:rPr lang="hu-HU" altLang="hu-HU" b="0" dirty="0" err="1" smtClean="0">
                <a:solidFill>
                  <a:srgbClr val="FFFF00"/>
                </a:solidFill>
                <a:sym typeface="Symbol" panose="05050102010706020507" pitchFamily="18" charset="2"/>
              </a:rPr>
              <a:t>Analytical</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solutions</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or</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numerical</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methods</a:t>
            </a:r>
            <a:endParaRPr lang="hu-HU" altLang="hu-HU" b="0" dirty="0">
              <a:solidFill>
                <a:srgbClr val="FFFF00"/>
              </a:solidFill>
              <a:sym typeface="Symbol" panose="05050102010706020507" pitchFamily="18" charset="2"/>
            </a:endParaRPr>
          </a:p>
          <a:p>
            <a:pPr>
              <a:spcBef>
                <a:spcPct val="50000"/>
              </a:spcBef>
              <a:buFontTx/>
              <a:buAutoNum type="arabicPeriod"/>
            </a:pPr>
            <a:r>
              <a:rPr lang="en-US" altLang="hu-HU" b="0" dirty="0">
                <a:solidFill>
                  <a:srgbClr val="FFFF00"/>
                </a:solidFill>
                <a:sym typeface="Symbol" panose="05050102010706020507" pitchFamily="18" charset="2"/>
              </a:rPr>
              <a:t>Non-conservative polluter: reaction kinetics </a:t>
            </a:r>
            <a:r>
              <a:rPr lang="hu-HU" altLang="hu-HU" b="0" dirty="0" err="1" smtClean="0">
                <a:solidFill>
                  <a:srgbClr val="FFFF00"/>
                </a:solidFill>
                <a:sym typeface="Symbol" panose="05050102010706020507" pitchFamily="18" charset="2"/>
              </a:rPr>
              <a:t>terms</a:t>
            </a:r>
            <a:r>
              <a:rPr lang="hu-HU" altLang="hu-HU" b="0" dirty="0" smtClean="0">
                <a:solidFill>
                  <a:srgbClr val="FFFF00"/>
                </a:solidFill>
                <a:sym typeface="Symbol" panose="05050102010706020507" pitchFamily="18" charset="2"/>
              </a:rPr>
              <a:t>(</a:t>
            </a:r>
            <a:r>
              <a:rPr lang="hu-HU" altLang="hu-HU" b="0" dirty="0">
                <a:solidFill>
                  <a:srgbClr val="FFFF00"/>
                </a:solidFill>
                <a:sym typeface="Symbol" panose="05050102010706020507" pitchFamily="18" charset="2"/>
              </a:rPr>
              <a:t> R(C) )</a:t>
            </a:r>
            <a:endParaRPr lang="en-US" altLang="hu-HU" b="0" dirty="0">
              <a:solidFill>
                <a:srgbClr val="FFFF00"/>
              </a:solidFill>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04515">
                                            <p:txEl>
                                              <p:pRg st="0" end="0"/>
                                            </p:txEl>
                                          </p:spTgt>
                                        </p:tgtEl>
                                        <p:attrNameLst>
                                          <p:attrName>style.visibility</p:attrName>
                                        </p:attrNameLst>
                                      </p:cBhvr>
                                      <p:to>
                                        <p:strVal val="visible"/>
                                      </p:to>
                                    </p:set>
                                    <p:animEffect transition="in" filter="slide(fromBottom)">
                                      <p:cBhvr>
                                        <p:cTn id="7" dur="500"/>
                                        <p:tgtEl>
                                          <p:spTgt spid="704515">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04515">
                                            <p:txEl>
                                              <p:pRg st="1" end="1"/>
                                            </p:txEl>
                                          </p:spTgt>
                                        </p:tgtEl>
                                        <p:attrNameLst>
                                          <p:attrName>style.visibility</p:attrName>
                                        </p:attrNameLst>
                                      </p:cBhvr>
                                      <p:to>
                                        <p:strVal val="visible"/>
                                      </p:to>
                                    </p:set>
                                    <p:animEffect transition="in" filter="slide(fromBottom)">
                                      <p:cBhvr>
                                        <p:cTn id="11" dur="500"/>
                                        <p:tgtEl>
                                          <p:spTgt spid="704515">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04515">
                                            <p:txEl>
                                              <p:pRg st="2" end="2"/>
                                            </p:txEl>
                                          </p:spTgt>
                                        </p:tgtEl>
                                        <p:attrNameLst>
                                          <p:attrName>style.visibility</p:attrName>
                                        </p:attrNameLst>
                                      </p:cBhvr>
                                      <p:to>
                                        <p:strVal val="visible"/>
                                      </p:to>
                                    </p:set>
                                    <p:animEffect transition="in" filter="slide(fromBottom)">
                                      <p:cBhvr>
                                        <p:cTn id="15" dur="500"/>
                                        <p:tgtEl>
                                          <p:spTgt spid="704515">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704515">
                                            <p:txEl>
                                              <p:pRg st="3" end="3"/>
                                            </p:txEl>
                                          </p:spTgt>
                                        </p:tgtEl>
                                        <p:attrNameLst>
                                          <p:attrName>style.visibility</p:attrName>
                                        </p:attrNameLst>
                                      </p:cBhvr>
                                      <p:to>
                                        <p:strVal val="visible"/>
                                      </p:to>
                                    </p:set>
                                    <p:animEffect transition="in" filter="slide(fromBottom)">
                                      <p:cBhvr>
                                        <p:cTn id="19" dur="500"/>
                                        <p:tgtEl>
                                          <p:spTgt spid="704515">
                                            <p:txEl>
                                              <p:pRg st="3" end="3"/>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704515">
                                            <p:txEl>
                                              <p:pRg st="4" end="4"/>
                                            </p:txEl>
                                          </p:spTgt>
                                        </p:tgtEl>
                                        <p:attrNameLst>
                                          <p:attrName>style.visibility</p:attrName>
                                        </p:attrNameLst>
                                      </p:cBhvr>
                                      <p:to>
                                        <p:strVal val="visible"/>
                                      </p:to>
                                    </p:set>
                                    <p:animEffect transition="in" filter="slide(fromBottom)">
                                      <p:cBhvr>
                                        <p:cTn id="23" dur="500"/>
                                        <p:tgtEl>
                                          <p:spTgt spid="704515">
                                            <p:txEl>
                                              <p:pRg st="4" end="4"/>
                                            </p:txEl>
                                          </p:spTgt>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704515">
                                            <p:txEl>
                                              <p:pRg st="5" end="5"/>
                                            </p:txEl>
                                          </p:spTgt>
                                        </p:tgtEl>
                                        <p:attrNameLst>
                                          <p:attrName>style.visibility</p:attrName>
                                        </p:attrNameLst>
                                      </p:cBhvr>
                                      <p:to>
                                        <p:strVal val="visible"/>
                                      </p:to>
                                    </p:set>
                                    <p:animEffect transition="in" filter="slide(fromBottom)">
                                      <p:cBhvr>
                                        <p:cTn id="27" dur="500"/>
                                        <p:tgtEl>
                                          <p:spTgt spid="70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5"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85336" y="3198168"/>
            <a:ext cx="7373364" cy="830997"/>
          </a:xfrm>
          <a:prstGeom prst="rect">
            <a:avLst/>
          </a:prstGeom>
        </p:spPr>
        <p:txBody>
          <a:bodyPr wrap="none">
            <a:spAutoFit/>
          </a:bodyPr>
          <a:lstStyle/>
          <a:p>
            <a:r>
              <a:rPr lang="hu-HU" dirty="0" err="1"/>
              <a:t>P</a:t>
            </a:r>
            <a:r>
              <a:rPr lang="hu-HU" dirty="0" err="1" smtClean="0"/>
              <a:t>ractical</a:t>
            </a:r>
            <a:r>
              <a:rPr lang="hu-HU" dirty="0" smtClean="0"/>
              <a:t> </a:t>
            </a:r>
            <a:r>
              <a:rPr lang="hu-HU" dirty="0" err="1" smtClean="0"/>
              <a:t>case</a:t>
            </a:r>
            <a:r>
              <a:rPr lang="hu-HU" dirty="0" smtClean="0"/>
              <a:t>: </a:t>
            </a:r>
            <a:r>
              <a:rPr lang="hu-HU" dirty="0" err="1" smtClean="0"/>
              <a:t>point</a:t>
            </a:r>
            <a:r>
              <a:rPr lang="hu-HU" dirty="0" smtClean="0"/>
              <a:t> </a:t>
            </a:r>
            <a:r>
              <a:rPr lang="hu-HU" dirty="0" err="1" smtClean="0"/>
              <a:t>source</a:t>
            </a:r>
            <a:r>
              <a:rPr lang="hu-HU" dirty="0" smtClean="0"/>
              <a:t> </a:t>
            </a:r>
            <a:r>
              <a:rPr lang="hu-HU" dirty="0" err="1" smtClean="0"/>
              <a:t>pollution</a:t>
            </a:r>
            <a:r>
              <a:rPr lang="hu-HU" dirty="0" smtClean="0"/>
              <a:t> in </a:t>
            </a:r>
            <a:r>
              <a:rPr lang="hu-HU" dirty="0" err="1" smtClean="0"/>
              <a:t>Danube</a:t>
            </a:r>
            <a:r>
              <a:rPr lang="hu-HU" dirty="0" smtClean="0"/>
              <a:t> </a:t>
            </a:r>
            <a:r>
              <a:rPr lang="hu-HU" dirty="0" err="1" smtClean="0"/>
              <a:t>river</a:t>
            </a:r>
            <a:r>
              <a:rPr lang="hu-HU" dirty="0" smtClean="0"/>
              <a:t>; </a:t>
            </a:r>
          </a:p>
          <a:p>
            <a:r>
              <a:rPr lang="hu-HU" dirty="0" smtClean="0"/>
              <a:t>2D </a:t>
            </a:r>
            <a:r>
              <a:rPr lang="hu-HU" dirty="0" err="1" smtClean="0"/>
              <a:t>hydrodynamic</a:t>
            </a:r>
            <a:r>
              <a:rPr lang="hu-HU" dirty="0" smtClean="0"/>
              <a:t> and </a:t>
            </a:r>
            <a:r>
              <a:rPr lang="hu-HU" dirty="0" err="1" smtClean="0"/>
              <a:t>transport</a:t>
            </a:r>
            <a:r>
              <a:rPr lang="hu-HU" dirty="0" smtClean="0"/>
              <a:t> </a:t>
            </a:r>
            <a:r>
              <a:rPr lang="hu-HU" dirty="0" err="1" smtClean="0"/>
              <a:t>model</a:t>
            </a:r>
            <a:endParaRPr lang="hu-HU" dirty="0"/>
          </a:p>
        </p:txBody>
      </p:sp>
    </p:spTree>
    <p:extLst>
      <p:ext uri="{BB962C8B-B14F-4D97-AF65-F5344CB8AC3E}">
        <p14:creationId xmlns:p14="http://schemas.microsoft.com/office/powerpoint/2010/main" val="2506446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endParaRPr lang="hu-HU" altLang="hu-HU"/>
          </a:p>
        </p:txBody>
      </p:sp>
      <p:sp>
        <p:nvSpPr>
          <p:cNvPr id="843779" name="Rectangle 3"/>
          <p:cNvSpPr>
            <a:spLocks noGrp="1" noChangeArrowheads="1"/>
          </p:cNvSpPr>
          <p:nvPr>
            <p:ph type="body" idx="1"/>
          </p:nvPr>
        </p:nvSpPr>
        <p:spPr/>
        <p:txBody>
          <a:bodyPr/>
          <a:lstStyle/>
          <a:p>
            <a:endParaRPr lang="hu-HU" altLang="hu-HU"/>
          </a:p>
        </p:txBody>
      </p:sp>
      <p:pic>
        <p:nvPicPr>
          <p:cNvPr id="843780" name="Picture 4" descr="depth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91772"/>
            <a:ext cx="5133975" cy="5916613"/>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5693120" y="780871"/>
            <a:ext cx="3450880" cy="1200329"/>
          </a:xfrm>
          <a:prstGeom prst="rect">
            <a:avLst/>
          </a:prstGeom>
          <a:blipFill>
            <a:blip r:embed="rId3"/>
            <a:tile tx="0" ty="0" sx="100000" sy="100000" flip="none" algn="tl"/>
          </a:blipFill>
        </p:spPr>
        <p:txBody>
          <a:bodyPr wrap="none" rtlCol="0">
            <a:spAutoFit/>
          </a:bodyPr>
          <a:lstStyle/>
          <a:p>
            <a:r>
              <a:rPr lang="en-US" sz="1200" dirty="0"/>
              <a:t>Step 1: </a:t>
            </a:r>
          </a:p>
          <a:p>
            <a:r>
              <a:rPr lang="en-US" sz="1200" dirty="0" smtClean="0"/>
              <a:t>S</a:t>
            </a:r>
            <a:r>
              <a:rPr lang="hu-HU" sz="1200" dirty="0" smtClean="0"/>
              <a:t>et </a:t>
            </a:r>
            <a:r>
              <a:rPr lang="hu-HU" sz="1200" dirty="0" err="1" smtClean="0"/>
              <a:t>up</a:t>
            </a:r>
            <a:r>
              <a:rPr lang="en-US" sz="1200" dirty="0" smtClean="0"/>
              <a:t> </a:t>
            </a:r>
            <a:r>
              <a:rPr lang="en-US" sz="1200" dirty="0"/>
              <a:t>of the morphological model. </a:t>
            </a:r>
          </a:p>
          <a:p>
            <a:r>
              <a:rPr lang="en-US" sz="1200" dirty="0"/>
              <a:t>The figure shows the distribution of water </a:t>
            </a:r>
            <a:r>
              <a:rPr lang="en-US" sz="1200" dirty="0" smtClean="0"/>
              <a:t>depths</a:t>
            </a:r>
            <a:r>
              <a:rPr lang="hu-HU" sz="1200" dirty="0" smtClean="0"/>
              <a:t>.</a:t>
            </a:r>
          </a:p>
          <a:p>
            <a:endParaRPr lang="hu-HU" sz="1200" dirty="0"/>
          </a:p>
          <a:p>
            <a:r>
              <a:rPr lang="en-US" sz="1200" dirty="0"/>
              <a:t>The morphological model was based </a:t>
            </a:r>
            <a:r>
              <a:rPr lang="en-US" sz="1200" dirty="0" smtClean="0"/>
              <a:t>on</a:t>
            </a:r>
            <a:endParaRPr lang="hu-HU" sz="1200" dirty="0" smtClean="0"/>
          </a:p>
          <a:p>
            <a:r>
              <a:rPr lang="en-US" sz="1200" dirty="0" smtClean="0"/>
              <a:t> </a:t>
            </a:r>
            <a:r>
              <a:rPr lang="en-US" sz="1200" dirty="0"/>
              <a:t>field measurements</a:t>
            </a:r>
            <a:endParaRPr lang="hu-HU"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endParaRPr lang="hu-HU" altLang="hu-HU" dirty="0"/>
          </a:p>
        </p:txBody>
      </p:sp>
      <p:sp>
        <p:nvSpPr>
          <p:cNvPr id="844803" name="Rectangle 3"/>
          <p:cNvSpPr>
            <a:spLocks noGrp="1" noChangeArrowheads="1"/>
          </p:cNvSpPr>
          <p:nvPr>
            <p:ph type="body" idx="1"/>
          </p:nvPr>
        </p:nvSpPr>
        <p:spPr/>
        <p:txBody>
          <a:bodyPr/>
          <a:lstStyle/>
          <a:p>
            <a:endParaRPr lang="hu-HU" altLang="hu-HU" dirty="0"/>
          </a:p>
        </p:txBody>
      </p:sp>
      <p:pic>
        <p:nvPicPr>
          <p:cNvPr id="844804" name="Picture 4" descr="sebter_LK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471" y="296438"/>
            <a:ext cx="4854575" cy="6130925"/>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5121046" y="818840"/>
            <a:ext cx="4022954" cy="1200329"/>
          </a:xfrm>
          <a:prstGeom prst="rect">
            <a:avLst/>
          </a:prstGeom>
          <a:blipFill>
            <a:blip r:embed="rId3"/>
            <a:tile tx="0" ty="0" sx="100000" sy="100000" flip="none" algn="tl"/>
          </a:blipFill>
        </p:spPr>
        <p:txBody>
          <a:bodyPr wrap="square">
            <a:spAutoFit/>
          </a:bodyPr>
          <a:lstStyle/>
          <a:p>
            <a:r>
              <a:rPr lang="hu-HU" sz="1200" dirty="0" err="1" smtClean="0"/>
              <a:t>Step</a:t>
            </a:r>
            <a:r>
              <a:rPr lang="hu-HU" sz="1200" dirty="0" smtClean="0"/>
              <a:t> 2.</a:t>
            </a:r>
          </a:p>
          <a:p>
            <a:r>
              <a:rPr lang="hu-HU" sz="1200" dirty="0" err="1" smtClean="0"/>
              <a:t>Velocity</a:t>
            </a:r>
            <a:r>
              <a:rPr lang="hu-HU" sz="1200" dirty="0" smtClean="0"/>
              <a:t> </a:t>
            </a:r>
            <a:r>
              <a:rPr lang="hu-HU" sz="1200" dirty="0" err="1" smtClean="0"/>
              <a:t>distribution</a:t>
            </a:r>
            <a:r>
              <a:rPr lang="hu-HU" sz="1200" dirty="0" smtClean="0"/>
              <a:t> [m/s] </a:t>
            </a:r>
            <a:r>
              <a:rPr lang="hu-HU" sz="1200" dirty="0" err="1" smtClean="0"/>
              <a:t>by</a:t>
            </a:r>
            <a:r>
              <a:rPr lang="hu-HU" sz="1200" dirty="0" smtClean="0"/>
              <a:t> 2D </a:t>
            </a:r>
            <a:r>
              <a:rPr lang="hu-HU" sz="1200" dirty="0" err="1" smtClean="0"/>
              <a:t>hydrodynamic</a:t>
            </a:r>
            <a:r>
              <a:rPr lang="hu-HU" sz="1200" dirty="0" smtClean="0"/>
              <a:t> </a:t>
            </a:r>
            <a:r>
              <a:rPr lang="hu-HU" sz="1200" dirty="0" err="1" smtClean="0"/>
              <a:t>model</a:t>
            </a:r>
            <a:r>
              <a:rPr lang="hu-HU" sz="1200" dirty="0" smtClean="0"/>
              <a:t> </a:t>
            </a:r>
          </a:p>
          <a:p>
            <a:r>
              <a:rPr lang="hu-HU" sz="1200" dirty="0" smtClean="0"/>
              <a:t>(</a:t>
            </a:r>
            <a:r>
              <a:rPr lang="hu-HU" sz="1200" dirty="0" err="1" smtClean="0"/>
              <a:t>numerical</a:t>
            </a:r>
            <a:r>
              <a:rPr lang="hu-HU" sz="1200" dirty="0" smtClean="0"/>
              <a:t> </a:t>
            </a:r>
            <a:r>
              <a:rPr lang="hu-HU" sz="1200" dirty="0" err="1" smtClean="0"/>
              <a:t>solution</a:t>
            </a:r>
            <a:r>
              <a:rPr lang="hu-HU" sz="1200" dirty="0" smtClean="0"/>
              <a:t>);</a:t>
            </a:r>
          </a:p>
          <a:p>
            <a:r>
              <a:rPr lang="hu-HU" sz="1200" dirty="0" err="1" smtClean="0"/>
              <a:t>Boundary</a:t>
            </a:r>
            <a:r>
              <a:rPr lang="hu-HU" sz="1200" dirty="0" smtClean="0"/>
              <a:t> </a:t>
            </a:r>
            <a:r>
              <a:rPr lang="hu-HU" sz="1200" dirty="0" err="1" smtClean="0"/>
              <a:t>conditions</a:t>
            </a:r>
            <a:r>
              <a:rPr lang="hu-HU" sz="1200" dirty="0" smtClean="0"/>
              <a:t>:</a:t>
            </a:r>
          </a:p>
          <a:p>
            <a:r>
              <a:rPr lang="hu-HU" sz="1200" dirty="0" err="1" smtClean="0"/>
              <a:t>Upstream</a:t>
            </a:r>
            <a:r>
              <a:rPr lang="hu-HU" sz="1200" dirty="0" smtClean="0"/>
              <a:t>: flow </a:t>
            </a:r>
            <a:r>
              <a:rPr lang="hu-HU" sz="1200" dirty="0" err="1" smtClean="0"/>
              <a:t>rate</a:t>
            </a:r>
            <a:r>
              <a:rPr lang="hu-HU" sz="1200" dirty="0" smtClean="0"/>
              <a:t> of </a:t>
            </a:r>
            <a:r>
              <a:rPr lang="hu-HU" sz="1200" dirty="0" err="1" smtClean="0"/>
              <a:t>Danube</a:t>
            </a:r>
            <a:r>
              <a:rPr lang="hu-HU" sz="1200" dirty="0" smtClean="0"/>
              <a:t> </a:t>
            </a:r>
            <a:r>
              <a:rPr lang="hu-HU" sz="1200" dirty="0" err="1" smtClean="0"/>
              <a:t>river</a:t>
            </a:r>
            <a:r>
              <a:rPr lang="hu-HU" sz="1200" dirty="0" smtClean="0"/>
              <a:t>,</a:t>
            </a:r>
          </a:p>
          <a:p>
            <a:r>
              <a:rPr lang="hu-HU" sz="1200" dirty="0" err="1" smtClean="0"/>
              <a:t>Downstream</a:t>
            </a:r>
            <a:r>
              <a:rPr lang="hu-HU" sz="1200" dirty="0" smtClean="0"/>
              <a:t>: </a:t>
            </a:r>
            <a:r>
              <a:rPr lang="hu-HU" sz="1200" dirty="0" err="1" smtClean="0"/>
              <a:t>Water</a:t>
            </a:r>
            <a:r>
              <a:rPr lang="hu-HU" sz="1200" dirty="0" smtClean="0"/>
              <a:t> </a:t>
            </a:r>
            <a:r>
              <a:rPr lang="hu-HU" sz="1200" dirty="0" err="1" smtClean="0"/>
              <a:t>level</a:t>
            </a:r>
            <a:endParaRPr lang="hu-HU" sz="1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19163" y="2036763"/>
            <a:ext cx="7227887"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hu-HU" dirty="0" err="1">
                <a:solidFill>
                  <a:schemeClr val="bg1"/>
                </a:solidFill>
              </a:rPr>
              <a:t>E</a:t>
            </a:r>
            <a:r>
              <a:rPr lang="hu-HU" dirty="0" err="1" smtClean="0">
                <a:solidFill>
                  <a:schemeClr val="bg1"/>
                </a:solidFill>
              </a:rPr>
              <a:t>nvironmental</a:t>
            </a:r>
            <a:r>
              <a:rPr lang="hu-HU" dirty="0" smtClean="0">
                <a:solidFill>
                  <a:schemeClr val="bg1"/>
                </a:solidFill>
              </a:rPr>
              <a:t> </a:t>
            </a:r>
            <a:r>
              <a:rPr lang="hu-HU" dirty="0" err="1">
                <a:solidFill>
                  <a:schemeClr val="bg1"/>
                </a:solidFill>
              </a:rPr>
              <a:t>modeling</a:t>
            </a:r>
            <a:r>
              <a:rPr lang="hu-HU" dirty="0">
                <a:solidFill>
                  <a:schemeClr val="bg1"/>
                </a:solidFill>
              </a:rPr>
              <a:t> </a:t>
            </a:r>
            <a:r>
              <a:rPr lang="hu-HU" dirty="0" err="1">
                <a:solidFill>
                  <a:schemeClr val="bg1"/>
                </a:solidFill>
              </a:rPr>
              <a:t>overview</a:t>
            </a:r>
            <a:endParaRPr lang="hu-HU" altLang="hu-HU" dirty="0" smtClean="0">
              <a:solidFill>
                <a:schemeClr val="bg1"/>
              </a:solidFill>
              <a:effectLst>
                <a:outerShdw blurRad="38100" dist="38100" dir="2700000" algn="tl">
                  <a:srgbClr val="000000"/>
                </a:outerShdw>
              </a:effectLst>
            </a:endParaRPr>
          </a:p>
          <a:p>
            <a:pPr lvl="1" eaLnBrk="1" hangingPunct="1">
              <a:buFont typeface="Arial" panose="020B0604020202020204" pitchFamily="34" charset="0"/>
              <a:buChar char="•"/>
              <a:defRPr/>
            </a:pPr>
            <a:r>
              <a:rPr lang="hu-HU" dirty="0" err="1">
                <a:solidFill>
                  <a:schemeClr val="bg1"/>
                </a:solidFill>
              </a:rPr>
              <a:t>clarifying</a:t>
            </a:r>
            <a:r>
              <a:rPr lang="hu-HU" dirty="0">
                <a:solidFill>
                  <a:schemeClr val="bg1"/>
                </a:solidFill>
              </a:rPr>
              <a:t> </a:t>
            </a:r>
            <a:r>
              <a:rPr lang="hu-HU" dirty="0" err="1">
                <a:solidFill>
                  <a:schemeClr val="bg1"/>
                </a:solidFill>
              </a:rPr>
              <a:t>basic</a:t>
            </a:r>
            <a:r>
              <a:rPr lang="hu-HU" dirty="0">
                <a:solidFill>
                  <a:schemeClr val="bg1"/>
                </a:solidFill>
              </a:rPr>
              <a:t> </a:t>
            </a:r>
            <a:r>
              <a:rPr lang="hu-HU" dirty="0" err="1">
                <a:solidFill>
                  <a:schemeClr val="bg1"/>
                </a:solidFill>
              </a:rPr>
              <a:t>concepts</a:t>
            </a:r>
            <a:endParaRPr lang="hu-HU" altLang="hu-HU" dirty="0" smtClean="0">
              <a:solidFill>
                <a:schemeClr val="bg1"/>
              </a:solidFill>
              <a:effectLst>
                <a:outerShdw blurRad="38100" dist="38100" dir="2700000" algn="tl">
                  <a:srgbClr val="000000"/>
                </a:outerShdw>
              </a:effectLst>
            </a:endParaRPr>
          </a:p>
          <a:p>
            <a:pPr lvl="1" eaLnBrk="1" hangingPunct="1">
              <a:buFont typeface="Arial" panose="020B0604020202020204" pitchFamily="34" charset="0"/>
              <a:buChar char="•"/>
              <a:defRPr/>
            </a:pPr>
            <a:r>
              <a:rPr lang="hu-HU" dirty="0" err="1">
                <a:solidFill>
                  <a:schemeClr val="bg1"/>
                </a:solidFill>
              </a:rPr>
              <a:t>modeling</a:t>
            </a:r>
            <a:r>
              <a:rPr lang="hu-HU" dirty="0">
                <a:solidFill>
                  <a:schemeClr val="bg1"/>
                </a:solidFill>
              </a:rPr>
              <a:t> </a:t>
            </a:r>
            <a:r>
              <a:rPr lang="hu-HU" dirty="0" err="1">
                <a:solidFill>
                  <a:schemeClr val="bg1"/>
                </a:solidFill>
              </a:rPr>
              <a:t>process</a:t>
            </a:r>
            <a:r>
              <a:rPr lang="hu-HU" dirty="0">
                <a:solidFill>
                  <a:schemeClr val="bg1"/>
                </a:solidFill>
              </a:rPr>
              <a:t> </a:t>
            </a:r>
            <a:r>
              <a:rPr lang="hu-HU" dirty="0" err="1">
                <a:solidFill>
                  <a:schemeClr val="bg1"/>
                </a:solidFill>
              </a:rPr>
              <a:t>overview</a:t>
            </a:r>
            <a:endParaRPr lang="hu-HU" altLang="hu-HU" dirty="0" smtClean="0">
              <a:solidFill>
                <a:schemeClr val="bg1"/>
              </a:solidFill>
              <a:effectLst>
                <a:outerShdw blurRad="38100" dist="38100" dir="2700000" algn="tl">
                  <a:srgbClr val="000000"/>
                </a:outerShdw>
              </a:effectLst>
            </a:endParaRPr>
          </a:p>
          <a:p>
            <a:pPr lvl="2" eaLnBrk="1" hangingPunct="1">
              <a:defRPr/>
            </a:pPr>
            <a:r>
              <a:rPr lang="hu-HU" altLang="hu-HU" dirty="0" smtClean="0">
                <a:solidFill>
                  <a:schemeClr val="bg1"/>
                </a:solidFill>
                <a:effectLst>
                  <a:outerShdw blurRad="38100" dist="38100" dir="2700000" algn="tl">
                    <a:srgbClr val="000000"/>
                  </a:outerShdw>
                </a:effectLst>
              </a:rPr>
              <a:t>In </a:t>
            </a:r>
            <a:r>
              <a:rPr lang="hu-HU" altLang="hu-HU" dirty="0" err="1" smtClean="0">
                <a:solidFill>
                  <a:schemeClr val="bg1"/>
                </a:solidFill>
                <a:effectLst>
                  <a:outerShdw blurRad="38100" dist="38100" dir="2700000" algn="tl">
                    <a:srgbClr val="000000"/>
                  </a:outerShdw>
                </a:effectLst>
              </a:rPr>
              <a:t>general</a:t>
            </a:r>
            <a:endParaRPr lang="hu-HU" altLang="hu-HU" dirty="0" smtClean="0">
              <a:solidFill>
                <a:schemeClr val="bg1"/>
              </a:solidFill>
              <a:effectLst>
                <a:outerShdw blurRad="38100" dist="38100" dir="2700000" algn="tl">
                  <a:srgbClr val="000000"/>
                </a:outerShdw>
              </a:effectLst>
            </a:endParaRPr>
          </a:p>
          <a:p>
            <a:pPr lvl="2" eaLnBrk="1" hangingPunct="1">
              <a:defRPr/>
            </a:pPr>
            <a:r>
              <a:rPr lang="hu-HU" altLang="hu-HU" dirty="0" err="1" smtClean="0">
                <a:solidFill>
                  <a:schemeClr val="bg1"/>
                </a:solidFill>
                <a:effectLst>
                  <a:outerShdw blurRad="38100" dist="38100" dir="2700000" algn="tl">
                    <a:srgbClr val="000000"/>
                  </a:outerShdw>
                </a:effectLst>
              </a:rPr>
              <a:t>Through</a:t>
            </a:r>
            <a:r>
              <a:rPr lang="hu-HU" altLang="hu-HU" dirty="0" smtClean="0">
                <a:solidFill>
                  <a:schemeClr val="bg1"/>
                </a:solidFill>
                <a:effectLst>
                  <a:outerShdw blurRad="38100" dist="38100" dir="2700000" algn="tl">
                    <a:srgbClr val="000000"/>
                  </a:outerShdw>
                </a:effectLst>
              </a:rPr>
              <a:t> </a:t>
            </a:r>
            <a:r>
              <a:rPr lang="hu-HU" altLang="hu-HU" dirty="0" err="1" smtClean="0">
                <a:solidFill>
                  <a:schemeClr val="bg1"/>
                </a:solidFill>
                <a:effectLst>
                  <a:outerShdw blurRad="38100" dist="38100" dir="2700000" algn="tl">
                    <a:srgbClr val="000000"/>
                  </a:outerShdw>
                </a:effectLst>
              </a:rPr>
              <a:t>examples</a:t>
            </a:r>
            <a:r>
              <a:rPr lang="hu-HU" altLang="hu-HU" dirty="0" smtClean="0">
                <a:solidFill>
                  <a:schemeClr val="bg1"/>
                </a:solidFill>
                <a:effectLst>
                  <a:outerShdw blurRad="38100" dist="38100" dir="2700000" algn="tl">
                    <a:srgbClr val="000000"/>
                  </a:outerShdw>
                </a:effectLst>
              </a:rPr>
              <a:t> </a:t>
            </a:r>
          </a:p>
          <a:p>
            <a:pPr lvl="2" eaLnBrk="1" hangingPunct="1">
              <a:defRPr/>
            </a:pPr>
            <a:r>
              <a:rPr lang="hu-HU" dirty="0" err="1">
                <a:solidFill>
                  <a:schemeClr val="bg1"/>
                </a:solidFill>
              </a:rPr>
              <a:t>introducing</a:t>
            </a:r>
            <a:r>
              <a:rPr lang="hu-HU" dirty="0">
                <a:solidFill>
                  <a:schemeClr val="bg1"/>
                </a:solidFill>
              </a:rPr>
              <a:t> </a:t>
            </a:r>
            <a:r>
              <a:rPr lang="hu-HU" dirty="0" err="1">
                <a:solidFill>
                  <a:schemeClr val="bg1"/>
                </a:solidFill>
              </a:rPr>
              <a:t>problem</a:t>
            </a:r>
            <a:r>
              <a:rPr lang="hu-HU" dirty="0">
                <a:solidFill>
                  <a:schemeClr val="bg1"/>
                </a:solidFill>
              </a:rPr>
              <a:t> </a:t>
            </a:r>
            <a:r>
              <a:rPr lang="hu-HU" dirty="0" err="1">
                <a:solidFill>
                  <a:schemeClr val="bg1"/>
                </a:solidFill>
              </a:rPr>
              <a:t>sources</a:t>
            </a:r>
            <a:endParaRPr lang="en-GB" altLang="hu-HU" dirty="0" smtClean="0">
              <a:solidFill>
                <a:schemeClr val="bg1"/>
              </a:solidFill>
              <a:effectLst>
                <a:outerShdw blurRad="38100" dist="38100" dir="2700000" algn="tl">
                  <a:srgbClr val="000000"/>
                </a:outerShdw>
              </a:effectLst>
            </a:endParaRPr>
          </a:p>
        </p:txBody>
      </p:sp>
      <p:sp>
        <p:nvSpPr>
          <p:cNvPr id="8195" name="Rectangle 3"/>
          <p:cNvSpPr>
            <a:spLocks noChangeArrowheads="1"/>
          </p:cNvSpPr>
          <p:nvPr/>
        </p:nvSpPr>
        <p:spPr bwMode="auto">
          <a:xfrm>
            <a:off x="323850" y="381000"/>
            <a:ext cx="8496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hu-HU" altLang="hu-HU" b="1" dirty="0" err="1" smtClean="0">
                <a:solidFill>
                  <a:srgbClr val="FFFF00"/>
                </a:solidFill>
                <a:effectLst>
                  <a:outerShdw blurRad="38100" dist="38100" dir="2700000" algn="tl">
                    <a:srgbClr val="000000"/>
                  </a:outerShdw>
                </a:effectLst>
              </a:rPr>
              <a:t>Goals</a:t>
            </a:r>
            <a:endParaRPr lang="en-GB" altLang="hu-HU" b="1"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3726791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endParaRPr lang="hu-HU" altLang="hu-HU"/>
          </a:p>
        </p:txBody>
      </p:sp>
      <p:sp>
        <p:nvSpPr>
          <p:cNvPr id="845827" name="Rectangle 3"/>
          <p:cNvSpPr>
            <a:spLocks noGrp="1" noChangeArrowheads="1"/>
          </p:cNvSpPr>
          <p:nvPr>
            <p:ph type="body" idx="1"/>
          </p:nvPr>
        </p:nvSpPr>
        <p:spPr/>
        <p:txBody>
          <a:bodyPr/>
          <a:lstStyle/>
          <a:p>
            <a:endParaRPr lang="hu-HU" altLang="hu-HU" dirty="0"/>
          </a:p>
        </p:txBody>
      </p:sp>
      <p:pic>
        <p:nvPicPr>
          <p:cNvPr id="845828" name="Picture 4" descr="KOI_LKQpartkoze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35786" cy="6761018"/>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519177" y="720436"/>
            <a:ext cx="3283077" cy="1384995"/>
          </a:xfrm>
          <a:prstGeom prst="rect">
            <a:avLst/>
          </a:prstGeom>
          <a:blipFill>
            <a:blip r:embed="rId3"/>
            <a:tile tx="0" ty="0" sx="100000" sy="100000" flip="none" algn="tl"/>
          </a:blipFill>
        </p:spPr>
        <p:txBody>
          <a:bodyPr wrap="square" rtlCol="0">
            <a:spAutoFit/>
          </a:bodyPr>
          <a:lstStyle/>
          <a:p>
            <a:r>
              <a:rPr lang="hu-HU" sz="1200" dirty="0" smtClean="0"/>
              <a:t>Step3.</a:t>
            </a:r>
          </a:p>
          <a:p>
            <a:r>
              <a:rPr lang="hu-HU" sz="1200" dirty="0" smtClean="0"/>
              <a:t>2D </a:t>
            </a:r>
            <a:r>
              <a:rPr lang="hu-HU" sz="1200" dirty="0" err="1" smtClean="0"/>
              <a:t>transport</a:t>
            </a:r>
            <a:r>
              <a:rPr lang="hu-HU" sz="1200" dirty="0" smtClean="0"/>
              <a:t> </a:t>
            </a:r>
            <a:r>
              <a:rPr lang="hu-HU" sz="1200" dirty="0" err="1" smtClean="0"/>
              <a:t>model</a:t>
            </a:r>
            <a:endParaRPr lang="hu-HU" sz="1200" dirty="0" smtClean="0"/>
          </a:p>
          <a:p>
            <a:r>
              <a:rPr lang="hu-HU" sz="1200" dirty="0" err="1" smtClean="0"/>
              <a:t>Numerical</a:t>
            </a:r>
            <a:r>
              <a:rPr lang="hu-HU" sz="1200" dirty="0" smtClean="0"/>
              <a:t> </a:t>
            </a:r>
            <a:r>
              <a:rPr lang="hu-HU" sz="1200" dirty="0" err="1" smtClean="0"/>
              <a:t>solution</a:t>
            </a:r>
            <a:r>
              <a:rPr lang="hu-HU" sz="1200" dirty="0" smtClean="0"/>
              <a:t> </a:t>
            </a:r>
            <a:r>
              <a:rPr lang="hu-HU" sz="1200" dirty="0" err="1" smtClean="0"/>
              <a:t>for</a:t>
            </a:r>
            <a:r>
              <a:rPr lang="hu-HU" sz="1200" dirty="0" smtClean="0"/>
              <a:t> </a:t>
            </a:r>
            <a:r>
              <a:rPr lang="hu-HU" sz="1200" dirty="0" err="1" smtClean="0"/>
              <a:t>conservative</a:t>
            </a:r>
            <a:r>
              <a:rPr lang="hu-HU" sz="1200" dirty="0" smtClean="0"/>
              <a:t> </a:t>
            </a:r>
            <a:r>
              <a:rPr lang="hu-HU" sz="1200" dirty="0" err="1" smtClean="0"/>
              <a:t>substance</a:t>
            </a:r>
            <a:r>
              <a:rPr lang="hu-HU" sz="1200" dirty="0" smtClean="0"/>
              <a:t>.</a:t>
            </a:r>
          </a:p>
          <a:p>
            <a:r>
              <a:rPr lang="hu-HU" sz="1200" dirty="0" err="1" smtClean="0"/>
              <a:t>Boundary</a:t>
            </a:r>
            <a:r>
              <a:rPr lang="hu-HU" sz="1200" dirty="0" smtClean="0"/>
              <a:t> </a:t>
            </a:r>
            <a:r>
              <a:rPr lang="hu-HU" sz="1200" dirty="0" err="1" smtClean="0"/>
              <a:t>condition</a:t>
            </a:r>
            <a:r>
              <a:rPr lang="hu-HU" sz="1200" dirty="0" smtClean="0"/>
              <a:t>: </a:t>
            </a:r>
            <a:r>
              <a:rPr lang="hu-HU" sz="1200" dirty="0" err="1" smtClean="0"/>
              <a:t>load</a:t>
            </a:r>
            <a:r>
              <a:rPr lang="hu-HU" sz="1200" dirty="0" smtClean="0"/>
              <a:t> [g/s] </a:t>
            </a:r>
            <a:r>
              <a:rPr lang="hu-HU" sz="1200" dirty="0" err="1" smtClean="0"/>
              <a:t>at</a:t>
            </a:r>
            <a:r>
              <a:rPr lang="hu-HU" sz="1200" dirty="0" smtClean="0"/>
              <a:t> </a:t>
            </a:r>
            <a:r>
              <a:rPr lang="hu-HU" sz="1200" dirty="0" err="1" smtClean="0"/>
              <a:t>the</a:t>
            </a:r>
            <a:r>
              <a:rPr lang="hu-HU" sz="1200" dirty="0" smtClean="0"/>
              <a:t> </a:t>
            </a:r>
            <a:r>
              <a:rPr lang="hu-HU" sz="1200" dirty="0" err="1" smtClean="0"/>
              <a:t>inflow</a:t>
            </a:r>
            <a:r>
              <a:rPr lang="hu-HU" sz="1200" dirty="0" smtClean="0"/>
              <a:t> </a:t>
            </a:r>
            <a:r>
              <a:rPr lang="hu-HU" sz="1200" dirty="0" err="1" smtClean="0"/>
              <a:t>point</a:t>
            </a:r>
            <a:endParaRPr lang="hu-HU" sz="1200" dirty="0" smtClean="0"/>
          </a:p>
          <a:p>
            <a:endParaRPr lang="hu-HU" dirty="0"/>
          </a:p>
        </p:txBody>
      </p:sp>
      <p:cxnSp>
        <p:nvCxnSpPr>
          <p:cNvPr id="5" name="Egyenes összekötő nyíllal 4"/>
          <p:cNvCxnSpPr/>
          <p:nvPr/>
        </p:nvCxnSpPr>
        <p:spPr bwMode="auto">
          <a:xfrm flipH="1" flipV="1">
            <a:off x="3205018" y="1330036"/>
            <a:ext cx="2438400" cy="83128"/>
          </a:xfrm>
          <a:prstGeom prst="straightConnector1">
            <a:avLst/>
          </a:prstGeom>
          <a:ln w="57150">
            <a:solidFill>
              <a:srgbClr val="FF0000"/>
            </a:solidFill>
            <a:tailEnd type="triangle"/>
          </a:ln>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5538" name="Picture 2" descr="du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4286250" cy="3194050"/>
          </a:xfrm>
          <a:prstGeom prst="rect">
            <a:avLst/>
          </a:prstGeom>
          <a:noFill/>
          <a:extLst>
            <a:ext uri="{909E8E84-426E-40DD-AFC4-6F175D3DCCD1}">
              <a14:hiddenFill xmlns:a14="http://schemas.microsoft.com/office/drawing/2010/main">
                <a:solidFill>
                  <a:srgbClr val="FFFFFF"/>
                </a:solidFill>
              </a14:hiddenFill>
            </a:ext>
          </a:extLst>
        </p:spPr>
      </p:pic>
      <p:pic>
        <p:nvPicPr>
          <p:cNvPr id="705539" name="Picture 3" descr="du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730375"/>
            <a:ext cx="3133725" cy="4730750"/>
          </a:xfrm>
          <a:prstGeom prst="rect">
            <a:avLst/>
          </a:prstGeom>
          <a:noFill/>
          <a:extLst>
            <a:ext uri="{909E8E84-426E-40DD-AFC4-6F175D3DCCD1}">
              <a14:hiddenFill xmlns:a14="http://schemas.microsoft.com/office/drawing/2010/main">
                <a:solidFill>
                  <a:srgbClr val="FFFFFF"/>
                </a:solidFill>
              </a14:hiddenFill>
            </a:ext>
          </a:extLst>
        </p:spPr>
      </p:pic>
      <p:sp>
        <p:nvSpPr>
          <p:cNvPr id="705540" name="Text Box 4"/>
          <p:cNvSpPr txBox="1">
            <a:spLocks noChangeArrowheads="1"/>
          </p:cNvSpPr>
          <p:nvPr/>
        </p:nvSpPr>
        <p:spPr bwMode="auto">
          <a:xfrm>
            <a:off x="342900" y="457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dirty="0">
                <a:solidFill>
                  <a:srgbClr val="FFFF00"/>
                </a:solidFill>
              </a:rPr>
              <a:t>Determination of dispersion </a:t>
            </a:r>
            <a:r>
              <a:rPr lang="hu-HU" altLang="hu-HU" dirty="0" err="1" smtClean="0">
                <a:solidFill>
                  <a:srgbClr val="FFFF00"/>
                </a:solidFill>
              </a:rPr>
              <a:t>coefficient</a:t>
            </a:r>
            <a:r>
              <a:rPr lang="en-US" altLang="hu-HU" dirty="0" smtClean="0">
                <a:solidFill>
                  <a:srgbClr val="FFFF00"/>
                </a:solidFill>
              </a:rPr>
              <a:t>: </a:t>
            </a:r>
            <a:r>
              <a:rPr lang="en-US" altLang="hu-HU" dirty="0">
                <a:solidFill>
                  <a:srgbClr val="FFFF00"/>
                </a:solidFill>
              </a:rPr>
              <a:t>tracer measurements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705538"/>
                                        </p:tgtEl>
                                        <p:attrNameLst>
                                          <p:attrName>style.visibility</p:attrName>
                                        </p:attrNameLst>
                                      </p:cBhvr>
                                      <p:to>
                                        <p:strVal val="visible"/>
                                      </p:to>
                                    </p:set>
                                    <p:anim calcmode="lin" valueType="num">
                                      <p:cBhvr>
                                        <p:cTn id="7" dur="500" fill="hold"/>
                                        <p:tgtEl>
                                          <p:spTgt spid="705538"/>
                                        </p:tgtEl>
                                        <p:attrNameLst>
                                          <p:attrName>ppt_x</p:attrName>
                                        </p:attrNameLst>
                                      </p:cBhvr>
                                      <p:tavLst>
                                        <p:tav tm="0">
                                          <p:val>
                                            <p:strVal val="#ppt_x+#ppt_w/2"/>
                                          </p:val>
                                        </p:tav>
                                        <p:tav tm="100000">
                                          <p:val>
                                            <p:strVal val="#ppt_x"/>
                                          </p:val>
                                        </p:tav>
                                      </p:tavLst>
                                    </p:anim>
                                    <p:anim calcmode="lin" valueType="num">
                                      <p:cBhvr>
                                        <p:cTn id="8" dur="500" fill="hold"/>
                                        <p:tgtEl>
                                          <p:spTgt spid="705538"/>
                                        </p:tgtEl>
                                        <p:attrNameLst>
                                          <p:attrName>ppt_y</p:attrName>
                                        </p:attrNameLst>
                                      </p:cBhvr>
                                      <p:tavLst>
                                        <p:tav tm="0">
                                          <p:val>
                                            <p:strVal val="#ppt_y"/>
                                          </p:val>
                                        </p:tav>
                                        <p:tav tm="100000">
                                          <p:val>
                                            <p:strVal val="#ppt_y"/>
                                          </p:val>
                                        </p:tav>
                                      </p:tavLst>
                                    </p:anim>
                                    <p:anim calcmode="lin" valueType="num">
                                      <p:cBhvr>
                                        <p:cTn id="9" dur="500" fill="hold"/>
                                        <p:tgtEl>
                                          <p:spTgt spid="705538"/>
                                        </p:tgtEl>
                                        <p:attrNameLst>
                                          <p:attrName>ppt_w</p:attrName>
                                        </p:attrNameLst>
                                      </p:cBhvr>
                                      <p:tavLst>
                                        <p:tav tm="0">
                                          <p:val>
                                            <p:fltVal val="0"/>
                                          </p:val>
                                        </p:tav>
                                        <p:tav tm="100000">
                                          <p:val>
                                            <p:strVal val="#ppt_w"/>
                                          </p:val>
                                        </p:tav>
                                      </p:tavLst>
                                    </p:anim>
                                    <p:anim calcmode="lin" valueType="num">
                                      <p:cBhvr>
                                        <p:cTn id="10" dur="500" fill="hold"/>
                                        <p:tgtEl>
                                          <p:spTgt spid="70553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705539"/>
                                        </p:tgtEl>
                                        <p:attrNameLst>
                                          <p:attrName>style.visibility</p:attrName>
                                        </p:attrNameLst>
                                      </p:cBhvr>
                                      <p:to>
                                        <p:strVal val="visible"/>
                                      </p:to>
                                    </p:set>
                                    <p:animEffect transition="in" filter="strips(downLeft)">
                                      <p:cBhvr>
                                        <p:cTn id="15" dur="500"/>
                                        <p:tgtEl>
                                          <p:spTgt spid="70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342900" y="457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hu-HU" altLang="hu-HU" dirty="0" err="1">
                <a:solidFill>
                  <a:srgbClr val="FFFF00"/>
                </a:solidFill>
              </a:rPr>
              <a:t>Estimation</a:t>
            </a:r>
            <a:r>
              <a:rPr lang="hu-HU" altLang="hu-HU" dirty="0">
                <a:solidFill>
                  <a:srgbClr val="FFFF00"/>
                </a:solidFill>
              </a:rPr>
              <a:t> of </a:t>
            </a:r>
            <a:r>
              <a:rPr lang="hu-HU" altLang="hu-HU" dirty="0" err="1">
                <a:solidFill>
                  <a:srgbClr val="FFFF00"/>
                </a:solidFill>
              </a:rPr>
              <a:t>dispersion</a:t>
            </a:r>
            <a:r>
              <a:rPr lang="hu-HU" altLang="hu-HU" dirty="0">
                <a:solidFill>
                  <a:srgbClr val="FFFF00"/>
                </a:solidFill>
              </a:rPr>
              <a:t> </a:t>
            </a:r>
            <a:r>
              <a:rPr lang="hu-HU" altLang="hu-HU" dirty="0" err="1">
                <a:solidFill>
                  <a:srgbClr val="FFFF00"/>
                </a:solidFill>
              </a:rPr>
              <a:t>factors</a:t>
            </a:r>
            <a:endParaRPr lang="en-US" altLang="hu-HU" dirty="0">
              <a:solidFill>
                <a:srgbClr val="FFFF00"/>
              </a:solidFill>
            </a:endParaRPr>
          </a:p>
        </p:txBody>
      </p:sp>
      <p:sp>
        <p:nvSpPr>
          <p:cNvPr id="706563" name="Text Box 3"/>
          <p:cNvSpPr txBox="1">
            <a:spLocks noChangeArrowheads="1"/>
          </p:cNvSpPr>
          <p:nvPr/>
        </p:nvSpPr>
        <p:spPr bwMode="auto">
          <a:xfrm>
            <a:off x="342900" y="1295400"/>
            <a:ext cx="91059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u-HU" b="0" dirty="0">
                <a:solidFill>
                  <a:srgbClr val="FFFF00"/>
                </a:solidFill>
              </a:rPr>
              <a:t>Transverse dispersion factor</a:t>
            </a:r>
            <a:r>
              <a:rPr lang="hu-HU" altLang="hu-HU" b="0" dirty="0" smtClean="0">
                <a:solidFill>
                  <a:srgbClr val="FFFF00"/>
                </a:solidFill>
              </a:rPr>
              <a:t>(Fischer</a:t>
            </a:r>
            <a:r>
              <a:rPr lang="hu-HU" altLang="hu-HU" b="0" dirty="0">
                <a:solidFill>
                  <a:srgbClr val="FFFF00"/>
                </a:solidFill>
              </a:rPr>
              <a:t>):</a:t>
            </a:r>
          </a:p>
          <a:p>
            <a:pPr algn="l">
              <a:spcBef>
                <a:spcPct val="50000"/>
              </a:spcBef>
            </a:pPr>
            <a:r>
              <a:rPr lang="hu-HU" altLang="hu-HU" b="0" dirty="0" err="1">
                <a:solidFill>
                  <a:srgbClr val="FFFF00"/>
                </a:solidFill>
              </a:rPr>
              <a:t>D</a:t>
            </a:r>
            <a:r>
              <a:rPr lang="hu-HU" altLang="hu-HU" b="0" baseline="-25000" dirty="0" err="1">
                <a:solidFill>
                  <a:srgbClr val="FFFF00"/>
                </a:solidFill>
              </a:rPr>
              <a:t>y</a:t>
            </a:r>
            <a:r>
              <a:rPr lang="hu-HU" altLang="hu-HU" b="0" baseline="30000" dirty="0">
                <a:solidFill>
                  <a:srgbClr val="FFFF00"/>
                </a:solidFill>
              </a:rPr>
              <a:t>*</a:t>
            </a:r>
            <a:r>
              <a:rPr lang="hu-HU" altLang="hu-HU" b="0" dirty="0">
                <a:solidFill>
                  <a:srgbClr val="FFFF00"/>
                </a:solidFill>
              </a:rPr>
              <a:t> </a:t>
            </a:r>
            <a:r>
              <a:rPr lang="en-US" altLang="hu-HU" b="0" dirty="0">
                <a:solidFill>
                  <a:srgbClr val="FFFF00"/>
                </a:solidFill>
              </a:rPr>
              <a:t>= </a:t>
            </a:r>
            <a:r>
              <a:rPr lang="en-US" altLang="hu-HU" b="0" dirty="0" err="1" smtClean="0">
                <a:solidFill>
                  <a:srgbClr val="FFFF00"/>
                </a:solidFill>
              </a:rPr>
              <a:t>d</a:t>
            </a:r>
            <a:r>
              <a:rPr lang="en-US" altLang="hu-HU" b="0" baseline="-25000" dirty="0" err="1" smtClean="0">
                <a:solidFill>
                  <a:srgbClr val="FFFF00"/>
                </a:solidFill>
              </a:rPr>
              <a:t>y</a:t>
            </a:r>
            <a:r>
              <a:rPr lang="en-US" altLang="hu-HU" b="0" dirty="0" err="1" smtClean="0">
                <a:solidFill>
                  <a:srgbClr val="FFFF00"/>
                </a:solidFill>
              </a:rPr>
              <a:t>u</a:t>
            </a:r>
            <a:r>
              <a:rPr lang="en-US" altLang="hu-HU" b="0" baseline="30000" dirty="0" smtClean="0">
                <a:solidFill>
                  <a:srgbClr val="FFFF00"/>
                </a:solidFill>
              </a:rPr>
              <a:t>*</a:t>
            </a:r>
            <a:r>
              <a:rPr lang="en-US" altLang="hu-HU" b="0" dirty="0" smtClean="0">
                <a:solidFill>
                  <a:srgbClr val="FFFF00"/>
                </a:solidFill>
              </a:rPr>
              <a:t>R</a:t>
            </a:r>
            <a:endParaRPr lang="hu-HU" altLang="hu-HU" b="0" dirty="0" smtClean="0">
              <a:solidFill>
                <a:srgbClr val="FFFF00"/>
              </a:solidFill>
            </a:endParaRPr>
          </a:p>
          <a:p>
            <a:pPr algn="l">
              <a:spcBef>
                <a:spcPct val="50000"/>
              </a:spcBef>
            </a:pPr>
            <a:r>
              <a:rPr lang="hu-HU" altLang="hu-HU" b="0" dirty="0" smtClean="0">
                <a:solidFill>
                  <a:srgbClr val="FFFF00"/>
                </a:solidFill>
              </a:rPr>
              <a:t>      R…</a:t>
            </a:r>
            <a:r>
              <a:rPr lang="hu-HU" altLang="hu-HU" b="0" dirty="0" err="1" smtClean="0">
                <a:solidFill>
                  <a:srgbClr val="FFFF00"/>
                </a:solidFill>
              </a:rPr>
              <a:t>Hydraulic</a:t>
            </a:r>
            <a:r>
              <a:rPr lang="hu-HU" altLang="hu-HU" b="0" dirty="0" smtClean="0">
                <a:solidFill>
                  <a:srgbClr val="FFFF00"/>
                </a:solidFill>
              </a:rPr>
              <a:t> </a:t>
            </a:r>
            <a:r>
              <a:rPr lang="hu-HU" altLang="hu-HU" b="0" dirty="0" err="1" smtClean="0">
                <a:solidFill>
                  <a:srgbClr val="FFFF00"/>
                </a:solidFill>
              </a:rPr>
              <a:t>radius</a:t>
            </a:r>
            <a:r>
              <a:rPr lang="hu-HU" altLang="hu-HU" b="0" dirty="0" smtClean="0">
                <a:solidFill>
                  <a:srgbClr val="FFFF00"/>
                </a:solidFill>
              </a:rPr>
              <a:t> </a:t>
            </a:r>
            <a:r>
              <a:rPr lang="hu-HU" altLang="hu-HU" b="0" dirty="0">
                <a:solidFill>
                  <a:srgbClr val="FFFF00"/>
                </a:solidFill>
              </a:rPr>
              <a:t>	</a:t>
            </a:r>
            <a:endParaRPr lang="en-US" altLang="hu-HU" b="0" dirty="0">
              <a:solidFill>
                <a:srgbClr val="FFFF00"/>
              </a:solidFill>
            </a:endParaRPr>
          </a:p>
          <a:p>
            <a:pPr lvl="1" algn="l">
              <a:spcBef>
                <a:spcPct val="50000"/>
              </a:spcBef>
            </a:pPr>
            <a:r>
              <a:rPr lang="hu-HU" altLang="hu-HU" b="0" dirty="0">
                <a:solidFill>
                  <a:srgbClr val="FFFF00"/>
                </a:solidFill>
              </a:rPr>
              <a:t>d</a:t>
            </a:r>
            <a:r>
              <a:rPr lang="en-US" altLang="hu-HU" b="0" dirty="0">
                <a:solidFill>
                  <a:srgbClr val="FFFF00"/>
                </a:solidFill>
              </a:rPr>
              <a:t>y – dimensionless constant</a:t>
            </a:r>
            <a:r>
              <a:rPr lang="hu-HU" altLang="hu-HU" b="0" dirty="0" smtClean="0">
                <a:solidFill>
                  <a:srgbClr val="FFFF00"/>
                </a:solidFill>
              </a:rPr>
              <a:t>, </a:t>
            </a:r>
            <a:endParaRPr lang="hu-HU" altLang="hu-HU" b="0" dirty="0">
              <a:solidFill>
                <a:srgbClr val="FFFF00"/>
              </a:solidFill>
            </a:endParaRPr>
          </a:p>
          <a:p>
            <a:pPr lvl="2" algn="l">
              <a:spcBef>
                <a:spcPct val="50000"/>
              </a:spcBef>
            </a:pPr>
            <a:r>
              <a:rPr lang="hu-HU" altLang="hu-HU" b="0" dirty="0" err="1">
                <a:solidFill>
                  <a:srgbClr val="FFFF00"/>
                </a:solidFill>
              </a:rPr>
              <a:t>straight</a:t>
            </a:r>
            <a:r>
              <a:rPr lang="hu-HU" altLang="hu-HU" b="0" dirty="0">
                <a:solidFill>
                  <a:srgbClr val="FFFF00"/>
                </a:solidFill>
              </a:rPr>
              <a:t>, </a:t>
            </a:r>
            <a:r>
              <a:rPr lang="hu-HU" altLang="hu-HU" b="0" dirty="0" err="1">
                <a:solidFill>
                  <a:srgbClr val="FFFF00"/>
                </a:solidFill>
              </a:rPr>
              <a:t>regular</a:t>
            </a:r>
            <a:r>
              <a:rPr lang="hu-HU" altLang="hu-HU" b="0" dirty="0">
                <a:solidFill>
                  <a:srgbClr val="FFFF00"/>
                </a:solidFill>
              </a:rPr>
              <a:t> </a:t>
            </a:r>
            <a:r>
              <a:rPr lang="hu-HU" altLang="hu-HU" b="0" dirty="0" err="1" smtClean="0">
                <a:solidFill>
                  <a:srgbClr val="FFFF00"/>
                </a:solidFill>
              </a:rPr>
              <a:t>channel</a:t>
            </a:r>
            <a:r>
              <a:rPr lang="hu-HU" altLang="hu-HU" b="0" dirty="0" smtClean="0">
                <a:solidFill>
                  <a:srgbClr val="FFFF00"/>
                </a:solidFill>
              </a:rPr>
              <a:t>: </a:t>
            </a:r>
            <a:r>
              <a:rPr lang="hu-HU" altLang="hu-HU" b="0" dirty="0" err="1">
                <a:solidFill>
                  <a:srgbClr val="FFFF00"/>
                </a:solidFill>
              </a:rPr>
              <a:t>dy</a:t>
            </a:r>
            <a:r>
              <a:rPr lang="hu-HU" altLang="hu-HU" b="0" dirty="0">
                <a:solidFill>
                  <a:srgbClr val="FFFF00"/>
                </a:solidFill>
              </a:rPr>
              <a:t> </a:t>
            </a:r>
            <a:r>
              <a:rPr lang="hu-HU" altLang="hu-HU" b="0" dirty="0">
                <a:solidFill>
                  <a:srgbClr val="FFFF00"/>
                </a:solidFill>
                <a:sym typeface="Symbol" panose="05050102010706020507" pitchFamily="18" charset="2"/>
              </a:rPr>
              <a:t>0.15,</a:t>
            </a:r>
          </a:p>
          <a:p>
            <a:pPr lvl="2" algn="l">
              <a:spcBef>
                <a:spcPct val="50000"/>
              </a:spcBef>
            </a:pPr>
            <a:r>
              <a:rPr lang="hu-HU" altLang="hu-HU" b="0" dirty="0" err="1">
                <a:solidFill>
                  <a:srgbClr val="FFFF00"/>
                </a:solidFill>
                <a:sym typeface="Symbol" panose="05050102010706020507" pitchFamily="18" charset="2"/>
              </a:rPr>
              <a:t>Slightly</a:t>
            </a:r>
            <a:r>
              <a:rPr lang="hu-HU" altLang="hu-HU" b="0" dirty="0">
                <a:solidFill>
                  <a:srgbClr val="FFFF00"/>
                </a:solidFill>
                <a:sym typeface="Symbol" panose="05050102010706020507" pitchFamily="18" charset="2"/>
              </a:rPr>
              <a:t> </a:t>
            </a:r>
            <a:r>
              <a:rPr lang="hu-HU" altLang="hu-HU" b="0" dirty="0" err="1">
                <a:solidFill>
                  <a:srgbClr val="FFFF00"/>
                </a:solidFill>
                <a:sym typeface="Symbol" panose="05050102010706020507" pitchFamily="18" charset="2"/>
              </a:rPr>
              <a:t>winding</a:t>
            </a:r>
            <a:r>
              <a:rPr lang="hu-HU" altLang="hu-HU" b="0" dirty="0">
                <a:solidFill>
                  <a:srgbClr val="FFFF00"/>
                </a:solidFill>
                <a:sym typeface="Symbol" panose="05050102010706020507" pitchFamily="18" charset="2"/>
              </a:rPr>
              <a:t> </a:t>
            </a:r>
            <a:r>
              <a:rPr lang="hu-HU" altLang="hu-HU" b="0" dirty="0" smtClean="0">
                <a:solidFill>
                  <a:srgbClr val="FFFF00"/>
                </a:solidFill>
                <a:sym typeface="Symbol" panose="05050102010706020507" pitchFamily="18" charset="2"/>
              </a:rPr>
              <a:t>bed: </a:t>
            </a:r>
            <a:r>
              <a:rPr lang="hu-HU" altLang="hu-HU" b="0" dirty="0" err="1" smtClean="0">
                <a:solidFill>
                  <a:srgbClr val="FFFF00"/>
                </a:solidFill>
              </a:rPr>
              <a:t>dy</a:t>
            </a:r>
            <a:r>
              <a:rPr lang="hu-HU" altLang="hu-HU" b="0" dirty="0" smtClean="0">
                <a:solidFill>
                  <a:srgbClr val="FFFF00"/>
                </a:solidFill>
              </a:rPr>
              <a:t> </a:t>
            </a:r>
            <a:r>
              <a:rPr lang="hu-HU" altLang="hu-HU" b="0" dirty="0">
                <a:solidFill>
                  <a:srgbClr val="FFFF00"/>
                </a:solidFill>
                <a:sym typeface="Symbol" panose="05050102010706020507" pitchFamily="18" charset="2"/>
              </a:rPr>
              <a:t>0.2 – 0.6</a:t>
            </a:r>
          </a:p>
          <a:p>
            <a:pPr lvl="1" algn="l">
              <a:spcBef>
                <a:spcPct val="50000"/>
              </a:spcBef>
            </a:pPr>
            <a:r>
              <a:rPr lang="hu-HU" altLang="hu-HU" b="0" dirty="0">
                <a:solidFill>
                  <a:srgbClr val="FFFF00"/>
                </a:solidFill>
                <a:sym typeface="Symbol" panose="05050102010706020507" pitchFamily="18" charset="2"/>
              </a:rPr>
              <a:t>u* - </a:t>
            </a:r>
            <a:r>
              <a:rPr lang="hu-HU" altLang="hu-HU" b="0" dirty="0" err="1" smtClean="0">
                <a:solidFill>
                  <a:srgbClr val="FFFF00"/>
                </a:solidFill>
                <a:sym typeface="Symbol" panose="05050102010706020507" pitchFamily="18" charset="2"/>
              </a:rPr>
              <a:t>bottom</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shear</a:t>
            </a:r>
            <a:r>
              <a:rPr lang="hu-HU" altLang="hu-HU" b="0" dirty="0" smtClean="0">
                <a:solidFill>
                  <a:srgbClr val="FFFF00"/>
                </a:solidFill>
                <a:sym typeface="Symbol" panose="05050102010706020507" pitchFamily="18" charset="2"/>
              </a:rPr>
              <a:t> </a:t>
            </a:r>
            <a:r>
              <a:rPr lang="hu-HU" altLang="hu-HU" b="0" dirty="0" err="1" smtClean="0">
                <a:solidFill>
                  <a:srgbClr val="FFFF00"/>
                </a:solidFill>
                <a:sym typeface="Symbol" panose="05050102010706020507" pitchFamily="18" charset="2"/>
              </a:rPr>
              <a:t>velocity</a:t>
            </a:r>
            <a:r>
              <a:rPr lang="hu-HU" altLang="hu-HU" b="0" dirty="0" smtClean="0">
                <a:solidFill>
                  <a:srgbClr val="FFFF00"/>
                </a:solidFill>
                <a:sym typeface="Symbol" panose="05050102010706020507" pitchFamily="18" charset="2"/>
              </a:rPr>
              <a:t>, </a:t>
            </a:r>
            <a:r>
              <a:rPr lang="hu-HU" altLang="hu-HU" b="0" dirty="0">
                <a:solidFill>
                  <a:srgbClr val="FFFF00"/>
                </a:solidFill>
                <a:sym typeface="Symbol" panose="05050102010706020507" pitchFamily="18" charset="2"/>
              </a:rPr>
              <a:t>u* </a:t>
            </a:r>
            <a:r>
              <a:rPr lang="en-US" altLang="hu-HU" b="0" dirty="0">
                <a:solidFill>
                  <a:srgbClr val="FFFF00"/>
                </a:solidFill>
                <a:sym typeface="Symbol" panose="05050102010706020507" pitchFamily="18" charset="2"/>
              </a:rPr>
              <a:t>= (</a:t>
            </a:r>
            <a:r>
              <a:rPr lang="en-US" altLang="hu-HU" b="0" dirty="0" err="1" smtClean="0">
                <a:solidFill>
                  <a:srgbClr val="FFFF00"/>
                </a:solidFill>
                <a:sym typeface="Symbol" panose="05050102010706020507" pitchFamily="18" charset="2"/>
              </a:rPr>
              <a:t>gRI</a:t>
            </a:r>
            <a:r>
              <a:rPr lang="en-US" altLang="hu-HU" b="0" dirty="0" smtClean="0">
                <a:solidFill>
                  <a:srgbClr val="FFFF00"/>
                </a:solidFill>
                <a:sym typeface="Symbol" panose="05050102010706020507" pitchFamily="18" charset="2"/>
              </a:rPr>
              <a:t>)</a:t>
            </a:r>
            <a:r>
              <a:rPr lang="en-US" altLang="hu-HU" b="0" baseline="30000" dirty="0" smtClean="0">
                <a:solidFill>
                  <a:srgbClr val="FFFF00"/>
                </a:solidFill>
                <a:sym typeface="Symbol" panose="05050102010706020507" pitchFamily="18" charset="2"/>
              </a:rPr>
              <a:t>0.5</a:t>
            </a:r>
            <a:endParaRPr lang="hu-HU" altLang="hu-HU" b="0" baseline="30000" dirty="0" smtClean="0">
              <a:solidFill>
                <a:srgbClr val="FFFF00"/>
              </a:solidFill>
              <a:sym typeface="Symbol" panose="05050102010706020507" pitchFamily="18" charset="2"/>
            </a:endParaRPr>
          </a:p>
          <a:p>
            <a:pPr lvl="1" algn="l">
              <a:spcBef>
                <a:spcPct val="50000"/>
              </a:spcBef>
            </a:pPr>
            <a:endParaRPr lang="en-US" altLang="hu-HU" b="0" baseline="30000" dirty="0">
              <a:solidFill>
                <a:srgbClr val="FFFF00"/>
              </a:solidFill>
              <a:sym typeface="Symbol" panose="05050102010706020507" pitchFamily="18" charset="2"/>
            </a:endParaRPr>
          </a:p>
        </p:txBody>
      </p:sp>
      <p:sp>
        <p:nvSpPr>
          <p:cNvPr id="706564" name="Rectangle 4"/>
          <p:cNvSpPr>
            <a:spLocks noChangeArrowheads="1"/>
          </p:cNvSpPr>
          <p:nvPr/>
        </p:nvSpPr>
        <p:spPr bwMode="auto">
          <a:xfrm>
            <a:off x="381000" y="5105400"/>
            <a:ext cx="483901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hu-HU" altLang="hu-HU" b="0" dirty="0" smtClean="0">
                <a:solidFill>
                  <a:srgbClr val="FFFF00"/>
                </a:solidFill>
              </a:rPr>
              <a:t>     I…</a:t>
            </a:r>
            <a:r>
              <a:rPr lang="hu-HU" altLang="hu-HU" b="0" dirty="0" err="1" smtClean="0">
                <a:solidFill>
                  <a:srgbClr val="FFFF00"/>
                </a:solidFill>
              </a:rPr>
              <a:t>bottom</a:t>
            </a:r>
            <a:r>
              <a:rPr lang="hu-HU" altLang="hu-HU" b="0" dirty="0" smtClean="0">
                <a:solidFill>
                  <a:srgbClr val="FFFF00"/>
                </a:solidFill>
              </a:rPr>
              <a:t> </a:t>
            </a:r>
            <a:r>
              <a:rPr lang="hu-HU" altLang="hu-HU" b="0" dirty="0" err="1" smtClean="0">
                <a:solidFill>
                  <a:srgbClr val="FFFF00"/>
                </a:solidFill>
              </a:rPr>
              <a:t>slope</a:t>
            </a:r>
            <a:endParaRPr lang="hu-HU" altLang="hu-HU" b="0" dirty="0" smtClean="0">
              <a:solidFill>
                <a:srgbClr val="FFFF00"/>
              </a:solidFill>
            </a:endParaRPr>
          </a:p>
          <a:p>
            <a:pPr algn="l">
              <a:spcBef>
                <a:spcPct val="50000"/>
              </a:spcBef>
            </a:pPr>
            <a:r>
              <a:rPr lang="hu-HU" altLang="hu-HU" b="0" dirty="0" err="1">
                <a:solidFill>
                  <a:srgbClr val="FFFF00"/>
                </a:solidFill>
              </a:rPr>
              <a:t>Longitudinal</a:t>
            </a:r>
            <a:r>
              <a:rPr lang="hu-HU" altLang="hu-HU" b="0" dirty="0">
                <a:solidFill>
                  <a:srgbClr val="FFFF00"/>
                </a:solidFill>
              </a:rPr>
              <a:t> </a:t>
            </a:r>
            <a:r>
              <a:rPr lang="hu-HU" altLang="hu-HU" b="0" dirty="0" err="1">
                <a:solidFill>
                  <a:srgbClr val="FFFF00"/>
                </a:solidFill>
              </a:rPr>
              <a:t>dispersion</a:t>
            </a:r>
            <a:r>
              <a:rPr lang="hu-HU" altLang="hu-HU" b="0" dirty="0">
                <a:solidFill>
                  <a:srgbClr val="FFFF00"/>
                </a:solidFill>
              </a:rPr>
              <a:t> </a:t>
            </a:r>
            <a:r>
              <a:rPr lang="hu-HU" altLang="hu-HU" b="0" dirty="0" err="1" smtClean="0">
                <a:solidFill>
                  <a:srgbClr val="FFFF00"/>
                </a:solidFill>
              </a:rPr>
              <a:t>coeff</a:t>
            </a:r>
            <a:r>
              <a:rPr lang="hu-HU" altLang="hu-HU" b="0" dirty="0" smtClean="0">
                <a:solidFill>
                  <a:srgbClr val="FFFF00"/>
                </a:solidFill>
              </a:rPr>
              <a:t>. </a:t>
            </a:r>
            <a:r>
              <a:rPr lang="hu-HU" altLang="hu-HU" b="0" dirty="0">
                <a:solidFill>
                  <a:srgbClr val="FFFF00"/>
                </a:solidFill>
              </a:rPr>
              <a:t>: dx </a:t>
            </a:r>
            <a:r>
              <a:rPr lang="hu-HU" altLang="hu-HU" b="0" dirty="0">
                <a:solidFill>
                  <a:srgbClr val="FFFF00"/>
                </a:solidFill>
                <a:sym typeface="Symbol" panose="05050102010706020507" pitchFamily="18" charset="2"/>
              </a:rPr>
              <a:t>6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774950" y="1677988"/>
            <a:ext cx="3284538" cy="466725"/>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a:defRPr/>
            </a:pPr>
            <a:r>
              <a:rPr lang="hu-HU" altLang="hu-HU" sz="2400" b="1" dirty="0" smtClean="0">
                <a:solidFill>
                  <a:srgbClr val="0066CC"/>
                </a:solidFill>
                <a:effectLst>
                  <a:outerShdw blurRad="38100" dist="38100" dir="2700000" algn="tl">
                    <a:srgbClr val="000000"/>
                  </a:outerShdw>
                </a:effectLst>
              </a:rPr>
              <a:t>Human </a:t>
            </a:r>
            <a:r>
              <a:rPr lang="hu-HU" altLang="hu-HU" sz="2400" b="1" dirty="0" err="1" smtClean="0">
                <a:solidFill>
                  <a:srgbClr val="0066CC"/>
                </a:solidFill>
                <a:effectLst>
                  <a:outerShdw blurRad="38100" dist="38100" dir="2700000" algn="tl">
                    <a:srgbClr val="000000"/>
                  </a:outerShdw>
                </a:effectLst>
              </a:rPr>
              <a:t>activity</a:t>
            </a:r>
            <a:endParaRPr lang="hu-HU" altLang="hu-HU" sz="2400" b="1" dirty="0">
              <a:solidFill>
                <a:srgbClr val="0066CC"/>
              </a:solidFill>
              <a:effectLst>
                <a:outerShdw blurRad="38100" dist="38100" dir="2700000" algn="tl">
                  <a:srgbClr val="000000"/>
                </a:outerShdw>
              </a:effectLst>
            </a:endParaRPr>
          </a:p>
        </p:txBody>
      </p:sp>
      <p:sp>
        <p:nvSpPr>
          <p:cNvPr id="9219" name="Rectangle 3"/>
          <p:cNvSpPr>
            <a:spLocks noChangeArrowheads="1"/>
          </p:cNvSpPr>
          <p:nvPr/>
        </p:nvSpPr>
        <p:spPr bwMode="auto">
          <a:xfrm>
            <a:off x="974777" y="2831456"/>
            <a:ext cx="612668"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hu-HU" altLang="hu-HU" sz="2400" b="1" dirty="0" smtClean="0">
                <a:solidFill>
                  <a:srgbClr val="0066CC"/>
                </a:solidFill>
                <a:effectLst>
                  <a:outerShdw blurRad="38100" dist="38100" dir="2700000" algn="tl">
                    <a:srgbClr val="000000"/>
                  </a:outerShdw>
                </a:effectLst>
              </a:rPr>
              <a:t>Air</a:t>
            </a:r>
            <a:endParaRPr lang="hu-HU" altLang="hu-HU" sz="2400" b="1" dirty="0">
              <a:solidFill>
                <a:srgbClr val="0066CC"/>
              </a:solidFill>
              <a:effectLst>
                <a:outerShdw blurRad="38100" dist="38100" dir="2700000" algn="tl">
                  <a:srgbClr val="000000"/>
                </a:outerShdw>
              </a:effectLst>
            </a:endParaRPr>
          </a:p>
        </p:txBody>
      </p:sp>
      <p:sp>
        <p:nvSpPr>
          <p:cNvPr id="9220" name="Rectangle 4"/>
          <p:cNvSpPr>
            <a:spLocks noChangeArrowheads="1"/>
          </p:cNvSpPr>
          <p:nvPr/>
        </p:nvSpPr>
        <p:spPr bwMode="auto">
          <a:xfrm>
            <a:off x="1658938" y="2831456"/>
            <a:ext cx="1020762"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defRPr/>
            </a:pPr>
            <a:r>
              <a:rPr lang="hu-HU" altLang="hu-HU" sz="2400" b="1" dirty="0" err="1" smtClean="0">
                <a:solidFill>
                  <a:srgbClr val="0066CC"/>
                </a:solidFill>
                <a:effectLst>
                  <a:outerShdw blurRad="38100" dist="38100" dir="2700000" algn="tl">
                    <a:srgbClr val="000000"/>
                  </a:outerShdw>
                </a:effectLst>
              </a:rPr>
              <a:t>Water</a:t>
            </a:r>
            <a:endParaRPr lang="hu-HU" altLang="hu-HU" sz="2400" b="1" dirty="0">
              <a:solidFill>
                <a:srgbClr val="0066CC"/>
              </a:solidFill>
              <a:effectLst>
                <a:outerShdw blurRad="38100" dist="38100" dir="2700000" algn="tl">
                  <a:srgbClr val="000000"/>
                </a:outerShdw>
              </a:effectLst>
            </a:endParaRPr>
          </a:p>
        </p:txBody>
      </p:sp>
      <p:sp>
        <p:nvSpPr>
          <p:cNvPr id="9221" name="Rectangle 5"/>
          <p:cNvSpPr>
            <a:spLocks noChangeArrowheads="1"/>
          </p:cNvSpPr>
          <p:nvPr/>
        </p:nvSpPr>
        <p:spPr bwMode="auto">
          <a:xfrm>
            <a:off x="2787053" y="2831456"/>
            <a:ext cx="747320"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hu-HU" altLang="hu-HU" sz="2400" b="1" dirty="0" err="1" smtClean="0">
                <a:solidFill>
                  <a:srgbClr val="0066CC"/>
                </a:solidFill>
                <a:effectLst>
                  <a:outerShdw blurRad="38100" dist="38100" dir="2700000" algn="tl">
                    <a:srgbClr val="000000"/>
                  </a:outerShdw>
                </a:effectLst>
              </a:rPr>
              <a:t>Soil</a:t>
            </a:r>
            <a:endParaRPr lang="hu-HU" altLang="hu-HU" sz="2400" b="1" dirty="0">
              <a:solidFill>
                <a:srgbClr val="0066CC"/>
              </a:solidFill>
              <a:effectLst>
                <a:outerShdw blurRad="38100" dist="38100" dir="2700000" algn="tl">
                  <a:srgbClr val="000000"/>
                </a:outerShdw>
              </a:effectLst>
            </a:endParaRPr>
          </a:p>
        </p:txBody>
      </p:sp>
      <p:sp>
        <p:nvSpPr>
          <p:cNvPr id="9222" name="Rectangle 6"/>
          <p:cNvSpPr>
            <a:spLocks noChangeArrowheads="1"/>
          </p:cNvSpPr>
          <p:nvPr/>
        </p:nvSpPr>
        <p:spPr bwMode="auto">
          <a:xfrm>
            <a:off x="3667696" y="2831456"/>
            <a:ext cx="1273618"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hu-HU" altLang="hu-HU" sz="2400" b="1" dirty="0" smtClean="0">
                <a:solidFill>
                  <a:srgbClr val="0066CC"/>
                </a:solidFill>
                <a:effectLst>
                  <a:outerShdw blurRad="38100" dist="38100" dir="2700000" algn="tl">
                    <a:srgbClr val="000000"/>
                  </a:outerShdw>
                </a:effectLst>
              </a:rPr>
              <a:t>Wildlife</a:t>
            </a:r>
            <a:endParaRPr lang="hu-HU" altLang="hu-HU" sz="2400" b="1" dirty="0">
              <a:solidFill>
                <a:srgbClr val="0066CC"/>
              </a:solidFill>
              <a:effectLst>
                <a:outerShdw blurRad="38100" dist="38100" dir="2700000" algn="tl">
                  <a:srgbClr val="000000"/>
                </a:outerShdw>
              </a:effectLst>
            </a:endParaRPr>
          </a:p>
        </p:txBody>
      </p:sp>
      <p:sp>
        <p:nvSpPr>
          <p:cNvPr id="9223" name="Rectangle 7"/>
          <p:cNvSpPr>
            <a:spLocks noChangeArrowheads="1"/>
          </p:cNvSpPr>
          <p:nvPr/>
        </p:nvSpPr>
        <p:spPr bwMode="auto">
          <a:xfrm>
            <a:off x="5173890" y="2831456"/>
            <a:ext cx="2093458"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hu-HU" altLang="hu-HU" sz="2400" b="1" dirty="0" err="1" smtClean="0">
                <a:solidFill>
                  <a:srgbClr val="0066CC"/>
                </a:solidFill>
                <a:effectLst>
                  <a:outerShdw blurRad="38100" dist="38100" dir="2700000" algn="tl">
                    <a:srgbClr val="000000"/>
                  </a:outerShdw>
                </a:effectLst>
              </a:rPr>
              <a:t>Artificial</a:t>
            </a:r>
            <a:r>
              <a:rPr lang="hu-HU" altLang="hu-HU" sz="2400" b="1" dirty="0" smtClean="0">
                <a:solidFill>
                  <a:srgbClr val="0066CC"/>
                </a:solidFill>
                <a:effectLst>
                  <a:outerShdw blurRad="38100" dist="38100" dir="2700000" algn="tl">
                    <a:srgbClr val="000000"/>
                  </a:outerShdw>
                </a:effectLst>
              </a:rPr>
              <a:t> </a:t>
            </a:r>
            <a:r>
              <a:rPr lang="hu-HU" altLang="hu-HU" sz="2400" b="1" dirty="0" err="1" smtClean="0">
                <a:solidFill>
                  <a:srgbClr val="0066CC"/>
                </a:solidFill>
                <a:effectLst>
                  <a:outerShdw blurRad="38100" dist="38100" dir="2700000" algn="tl">
                    <a:srgbClr val="000000"/>
                  </a:outerShdw>
                </a:effectLst>
              </a:rPr>
              <a:t>env</a:t>
            </a:r>
            <a:r>
              <a:rPr lang="hu-HU" altLang="hu-HU" sz="2400" b="1" dirty="0" smtClean="0">
                <a:solidFill>
                  <a:srgbClr val="0066CC"/>
                </a:solidFill>
                <a:effectLst>
                  <a:outerShdw blurRad="38100" dist="38100" dir="2700000" algn="tl">
                    <a:srgbClr val="000000"/>
                  </a:outerShdw>
                </a:effectLst>
              </a:rPr>
              <a:t>.</a:t>
            </a:r>
            <a:endParaRPr lang="hu-HU" altLang="hu-HU" sz="2400" b="1" dirty="0">
              <a:solidFill>
                <a:srgbClr val="0066CC"/>
              </a:solidFill>
              <a:effectLst>
                <a:outerShdw blurRad="38100" dist="38100" dir="2700000" algn="tl">
                  <a:srgbClr val="000000"/>
                </a:outerShdw>
              </a:effectLst>
            </a:endParaRPr>
          </a:p>
        </p:txBody>
      </p:sp>
      <p:sp>
        <p:nvSpPr>
          <p:cNvPr id="9224" name="Rectangle 8"/>
          <p:cNvSpPr>
            <a:spLocks noChangeArrowheads="1"/>
          </p:cNvSpPr>
          <p:nvPr/>
        </p:nvSpPr>
        <p:spPr bwMode="auto">
          <a:xfrm>
            <a:off x="7415464" y="2831456"/>
            <a:ext cx="1228221" cy="4616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hu-HU" altLang="hu-HU" sz="2400" b="1" dirty="0" smtClean="0">
                <a:solidFill>
                  <a:srgbClr val="0066CC"/>
                </a:solidFill>
                <a:effectLst>
                  <a:outerShdw blurRad="38100" dist="38100" dir="2700000" algn="tl">
                    <a:srgbClr val="000000"/>
                  </a:outerShdw>
                </a:effectLst>
              </a:rPr>
              <a:t>Human</a:t>
            </a:r>
            <a:endParaRPr lang="hu-HU" altLang="hu-HU" sz="2400" b="1" dirty="0">
              <a:solidFill>
                <a:srgbClr val="0066CC"/>
              </a:solidFill>
              <a:effectLst>
                <a:outerShdw blurRad="38100" dist="38100" dir="2700000" algn="tl">
                  <a:srgbClr val="000000"/>
                </a:outerShdw>
              </a:effectLst>
            </a:endParaRPr>
          </a:p>
        </p:txBody>
      </p:sp>
      <p:sp>
        <p:nvSpPr>
          <p:cNvPr id="9225" name="Line 9"/>
          <p:cNvSpPr>
            <a:spLocks noChangeShapeType="1"/>
          </p:cNvSpPr>
          <p:nvPr/>
        </p:nvSpPr>
        <p:spPr bwMode="auto">
          <a:xfrm flipH="1">
            <a:off x="1587500" y="2152650"/>
            <a:ext cx="2876550" cy="608013"/>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26" name="Line 10"/>
          <p:cNvSpPr>
            <a:spLocks noChangeShapeType="1"/>
          </p:cNvSpPr>
          <p:nvPr/>
        </p:nvSpPr>
        <p:spPr bwMode="auto">
          <a:xfrm flipH="1">
            <a:off x="2540000" y="2160588"/>
            <a:ext cx="1919288" cy="581025"/>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27" name="Line 11"/>
          <p:cNvSpPr>
            <a:spLocks noChangeShapeType="1"/>
          </p:cNvSpPr>
          <p:nvPr/>
        </p:nvSpPr>
        <p:spPr bwMode="auto">
          <a:xfrm flipH="1">
            <a:off x="3440113" y="2176463"/>
            <a:ext cx="1016000" cy="547687"/>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28" name="Line 12"/>
          <p:cNvSpPr>
            <a:spLocks noChangeShapeType="1"/>
          </p:cNvSpPr>
          <p:nvPr/>
        </p:nvSpPr>
        <p:spPr bwMode="auto">
          <a:xfrm>
            <a:off x="4448175" y="2143125"/>
            <a:ext cx="14288" cy="561975"/>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29" name="Line 13"/>
          <p:cNvSpPr>
            <a:spLocks noChangeShapeType="1"/>
          </p:cNvSpPr>
          <p:nvPr/>
        </p:nvSpPr>
        <p:spPr bwMode="auto">
          <a:xfrm>
            <a:off x="4432300" y="2152650"/>
            <a:ext cx="1530350" cy="554038"/>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30" name="Line 14"/>
          <p:cNvSpPr>
            <a:spLocks noChangeShapeType="1"/>
          </p:cNvSpPr>
          <p:nvPr/>
        </p:nvSpPr>
        <p:spPr bwMode="auto">
          <a:xfrm>
            <a:off x="4443413" y="2139950"/>
            <a:ext cx="3300412" cy="584200"/>
          </a:xfrm>
          <a:prstGeom prst="line">
            <a:avLst/>
          </a:prstGeom>
          <a:noFill/>
          <a:ln w="38100">
            <a:solidFill>
              <a:srgbClr val="FFFF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9231" name="Rectangle 15"/>
          <p:cNvSpPr>
            <a:spLocks noChangeArrowheads="1"/>
          </p:cNvSpPr>
          <p:nvPr/>
        </p:nvSpPr>
        <p:spPr bwMode="auto">
          <a:xfrm>
            <a:off x="1887351" y="4309418"/>
            <a:ext cx="1811714" cy="461665"/>
          </a:xfrm>
          <a:prstGeom prst="rect">
            <a:avLst/>
          </a:prstGeom>
          <a:solidFill>
            <a:srgbClr val="FFFF99"/>
          </a:solidFill>
          <a:ln>
            <a:noFill/>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defRPr/>
            </a:pPr>
            <a:r>
              <a:rPr lang="hu-HU" altLang="hu-HU" sz="2400" b="1" dirty="0" err="1" smtClean="0">
                <a:solidFill>
                  <a:srgbClr val="0066CC"/>
                </a:solidFill>
                <a:effectLst>
                  <a:outerShdw blurRad="38100" dist="38100" dir="2700000" algn="tl">
                    <a:srgbClr val="000000"/>
                  </a:outerShdw>
                </a:effectLst>
              </a:rPr>
              <a:t>Ecosystem</a:t>
            </a:r>
            <a:endParaRPr lang="hu-HU" altLang="hu-HU" sz="2400" b="1" dirty="0">
              <a:solidFill>
                <a:srgbClr val="0066CC"/>
              </a:solidFill>
              <a:effectLst>
                <a:outerShdw blurRad="38100" dist="38100" dir="2700000" algn="tl">
                  <a:srgbClr val="000000"/>
                </a:outerShdw>
              </a:effectLst>
            </a:endParaRPr>
          </a:p>
        </p:txBody>
      </p:sp>
      <p:sp>
        <p:nvSpPr>
          <p:cNvPr id="9232" name="Rectangle 16"/>
          <p:cNvSpPr>
            <a:spLocks noChangeArrowheads="1"/>
          </p:cNvSpPr>
          <p:nvPr/>
        </p:nvSpPr>
        <p:spPr bwMode="auto">
          <a:xfrm>
            <a:off x="4772412" y="4326881"/>
            <a:ext cx="3005952" cy="461665"/>
          </a:xfrm>
          <a:prstGeom prst="rect">
            <a:avLst/>
          </a:prstGeom>
          <a:solidFill>
            <a:srgbClr val="FFFF99"/>
          </a:solidFill>
          <a:ln>
            <a:noFill/>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defRPr/>
            </a:pPr>
            <a:r>
              <a:rPr lang="hu-HU" altLang="hu-HU" sz="2400" b="1" dirty="0" smtClean="0">
                <a:solidFill>
                  <a:srgbClr val="0066CC"/>
                </a:solidFill>
                <a:effectLst>
                  <a:outerShdw blurRad="38100" dist="38100" dir="2700000" algn="tl">
                    <a:srgbClr val="000000"/>
                  </a:outerShdw>
                </a:effectLst>
              </a:rPr>
              <a:t>Urban </a:t>
            </a:r>
            <a:r>
              <a:rPr lang="hu-HU" altLang="hu-HU" sz="2400" b="1" dirty="0" err="1" smtClean="0">
                <a:solidFill>
                  <a:srgbClr val="0066CC"/>
                </a:solidFill>
                <a:effectLst>
                  <a:outerShdw blurRad="38100" dist="38100" dir="2700000" algn="tl">
                    <a:srgbClr val="000000"/>
                  </a:outerShdw>
                </a:effectLst>
              </a:rPr>
              <a:t>environment</a:t>
            </a:r>
            <a:endParaRPr lang="hu-HU" altLang="hu-HU" sz="2400" b="1" dirty="0">
              <a:solidFill>
                <a:srgbClr val="0066CC"/>
              </a:solidFill>
              <a:effectLst>
                <a:outerShdw blurRad="38100" dist="38100" dir="2700000" algn="tl">
                  <a:srgbClr val="000000"/>
                </a:outerShdw>
              </a:effectLst>
            </a:endParaRPr>
          </a:p>
        </p:txBody>
      </p:sp>
      <p:sp>
        <p:nvSpPr>
          <p:cNvPr id="9233" name="AutoShape 17"/>
          <p:cNvSpPr>
            <a:spLocks noChangeArrowheads="1"/>
          </p:cNvSpPr>
          <p:nvPr/>
        </p:nvSpPr>
        <p:spPr bwMode="auto">
          <a:xfrm>
            <a:off x="3070225" y="3500438"/>
            <a:ext cx="528638" cy="511175"/>
          </a:xfrm>
          <a:prstGeom prst="downArrow">
            <a:avLst>
              <a:gd name="adj1" fmla="val 50000"/>
              <a:gd name="adj2" fmla="val 25000"/>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9234" name="AutoShape 18"/>
          <p:cNvSpPr>
            <a:spLocks noChangeArrowheads="1"/>
          </p:cNvSpPr>
          <p:nvPr/>
        </p:nvSpPr>
        <p:spPr bwMode="auto">
          <a:xfrm>
            <a:off x="5586413" y="3494088"/>
            <a:ext cx="528637" cy="511175"/>
          </a:xfrm>
          <a:prstGeom prst="downArrow">
            <a:avLst>
              <a:gd name="adj1" fmla="val 50000"/>
              <a:gd name="adj2" fmla="val 25000"/>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9235" name="Rectangle 19"/>
          <p:cNvSpPr>
            <a:spLocks noChangeArrowheads="1"/>
          </p:cNvSpPr>
          <p:nvPr/>
        </p:nvSpPr>
        <p:spPr bwMode="auto">
          <a:xfrm>
            <a:off x="3332163" y="6016625"/>
            <a:ext cx="2035175" cy="457200"/>
          </a:xfrm>
          <a:prstGeom prst="rect">
            <a:avLst/>
          </a:prstGeom>
          <a:solidFill>
            <a:srgbClr val="FFFF99"/>
          </a:solidFill>
          <a:ln>
            <a:noFill/>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a:defRPr/>
            </a:pPr>
            <a:r>
              <a:rPr lang="hu-HU" altLang="hu-HU" sz="2400" b="1" dirty="0" err="1" smtClean="0">
                <a:solidFill>
                  <a:srgbClr val="0066CC"/>
                </a:solidFill>
                <a:effectLst>
                  <a:outerShdw blurRad="38100" dist="38100" dir="2700000" algn="tl">
                    <a:srgbClr val="000000"/>
                  </a:outerShdw>
                </a:effectLst>
              </a:rPr>
              <a:t>Landscape</a:t>
            </a:r>
            <a:endParaRPr lang="hu-HU" altLang="hu-HU" sz="2400" b="1" dirty="0">
              <a:solidFill>
                <a:srgbClr val="0066CC"/>
              </a:solidFill>
              <a:effectLst>
                <a:outerShdw blurRad="38100" dist="38100" dir="2700000" algn="tl">
                  <a:srgbClr val="000000"/>
                </a:outerShdw>
              </a:effectLst>
            </a:endParaRPr>
          </a:p>
        </p:txBody>
      </p:sp>
      <p:sp>
        <p:nvSpPr>
          <p:cNvPr id="9236" name="AutoShape 20"/>
          <p:cNvSpPr>
            <a:spLocks noChangeArrowheads="1"/>
          </p:cNvSpPr>
          <p:nvPr/>
        </p:nvSpPr>
        <p:spPr bwMode="auto">
          <a:xfrm>
            <a:off x="4137025" y="5160963"/>
            <a:ext cx="528638" cy="511175"/>
          </a:xfrm>
          <a:prstGeom prst="downArrow">
            <a:avLst>
              <a:gd name="adj1" fmla="val 50000"/>
              <a:gd name="adj2" fmla="val 25000"/>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9237" name="Rectangle 21"/>
          <p:cNvSpPr>
            <a:spLocks noChangeArrowheads="1"/>
          </p:cNvSpPr>
          <p:nvPr/>
        </p:nvSpPr>
        <p:spPr bwMode="auto">
          <a:xfrm>
            <a:off x="323850" y="381000"/>
            <a:ext cx="8496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hu-HU" altLang="hu-HU" b="1" dirty="0" smtClean="0">
                <a:solidFill>
                  <a:srgbClr val="FFFF00"/>
                </a:solidFill>
                <a:effectLst>
                  <a:outerShdw blurRad="38100" dist="38100" dir="2700000" algn="tl">
                    <a:srgbClr val="000000"/>
                  </a:outerShdw>
                </a:effectLst>
              </a:rPr>
              <a:t>W</a:t>
            </a:r>
            <a:r>
              <a:rPr lang="en-US" altLang="hu-HU" b="1" dirty="0" err="1" smtClean="0">
                <a:solidFill>
                  <a:srgbClr val="FFFF00"/>
                </a:solidFill>
                <a:effectLst>
                  <a:outerShdw blurRad="38100" dist="38100" dir="2700000" algn="tl">
                    <a:srgbClr val="000000"/>
                  </a:outerShdw>
                </a:effectLst>
              </a:rPr>
              <a:t>hy</a:t>
            </a:r>
            <a:r>
              <a:rPr lang="en-US" altLang="hu-HU" b="1" dirty="0" smtClean="0">
                <a:solidFill>
                  <a:srgbClr val="FFFF00"/>
                </a:solidFill>
                <a:effectLst>
                  <a:outerShdw blurRad="38100" dist="38100" dir="2700000" algn="tl">
                    <a:srgbClr val="000000"/>
                  </a:outerShdw>
                </a:effectLst>
              </a:rPr>
              <a:t> </a:t>
            </a:r>
            <a:r>
              <a:rPr lang="en-US" altLang="hu-HU" b="1" dirty="0">
                <a:solidFill>
                  <a:srgbClr val="FFFF00"/>
                </a:solidFill>
                <a:effectLst>
                  <a:outerShdw blurRad="38100" dist="38100" dir="2700000" algn="tl">
                    <a:srgbClr val="000000"/>
                  </a:outerShdw>
                </a:effectLst>
              </a:rPr>
              <a:t>you need to model</a:t>
            </a:r>
            <a:r>
              <a:rPr lang="hu-HU" altLang="hu-HU" b="1" dirty="0" smtClean="0">
                <a:solidFill>
                  <a:srgbClr val="FFFF00"/>
                </a:solidFill>
                <a:effectLst>
                  <a:outerShdw blurRad="38100" dist="38100" dir="2700000" algn="tl">
                    <a:srgbClr val="000000"/>
                  </a:outerShdw>
                </a:effectLst>
              </a:rPr>
              <a:t>?</a:t>
            </a:r>
            <a:endParaRPr lang="en-GB" altLang="hu-HU" b="1"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6400479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2227" name="WordArt 3"/>
          <p:cNvSpPr>
            <a:spLocks noChangeArrowheads="1" noChangeShapeType="1" noTextEdit="1"/>
          </p:cNvSpPr>
          <p:nvPr/>
        </p:nvSpPr>
        <p:spPr bwMode="auto">
          <a:xfrm>
            <a:off x="687388" y="1479550"/>
            <a:ext cx="6035675" cy="2574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hu-HU" kern="10" dirty="0" smtClean="0">
                <a:ln w="9525">
                  <a:solidFill>
                    <a:srgbClr val="000000"/>
                  </a:solidFill>
                  <a:round/>
                  <a:headEnd/>
                  <a:tailEnd/>
                </a:ln>
                <a:solidFill>
                  <a:schemeClr val="bg1"/>
                </a:solidFill>
                <a:latin typeface="Arial Black" panose="020B0A04020102020204" pitchFamily="34" charset="0"/>
              </a:rPr>
              <a:t>General </a:t>
            </a:r>
            <a:r>
              <a:rPr lang="hu-HU" kern="10" dirty="0" err="1" smtClean="0">
                <a:ln w="9525">
                  <a:solidFill>
                    <a:srgbClr val="000000"/>
                  </a:solidFill>
                  <a:round/>
                  <a:headEnd/>
                  <a:tailEnd/>
                </a:ln>
                <a:solidFill>
                  <a:schemeClr val="bg1"/>
                </a:solidFill>
                <a:latin typeface="Arial Black" panose="020B0A04020102020204" pitchFamily="34" charset="0"/>
              </a:rPr>
              <a:t>transport</a:t>
            </a:r>
            <a:r>
              <a:rPr lang="hu-HU" kern="10" dirty="0" smtClean="0">
                <a:ln w="9525">
                  <a:solidFill>
                    <a:srgbClr val="000000"/>
                  </a:solidFill>
                  <a:round/>
                  <a:headEnd/>
                  <a:tailEnd/>
                </a:ln>
                <a:solidFill>
                  <a:schemeClr val="bg1"/>
                </a:solidFill>
                <a:latin typeface="Arial Black" panose="020B0A04020102020204" pitchFamily="34" charset="0"/>
              </a:rPr>
              <a:t> </a:t>
            </a:r>
            <a:r>
              <a:rPr lang="hu-HU" kern="10" dirty="0" err="1" smtClean="0">
                <a:ln w="9525">
                  <a:solidFill>
                    <a:srgbClr val="000000"/>
                  </a:solidFill>
                  <a:round/>
                  <a:headEnd/>
                  <a:tailEnd/>
                </a:ln>
                <a:solidFill>
                  <a:schemeClr val="bg1"/>
                </a:solidFill>
                <a:latin typeface="Arial Black" panose="020B0A04020102020204" pitchFamily="34" charset="0"/>
              </a:rPr>
              <a:t>equation</a:t>
            </a:r>
            <a:r>
              <a:rPr lang="hu-HU" kern="10" dirty="0" smtClean="0">
                <a:ln w="9525">
                  <a:solidFill>
                    <a:srgbClr val="000000"/>
                  </a:solidFill>
                  <a:round/>
                  <a:headEnd/>
                  <a:tailEnd/>
                </a:ln>
                <a:solidFill>
                  <a:schemeClr val="bg1"/>
                </a:solidFill>
                <a:latin typeface="Arial Black" panose="020B0A04020102020204" pitchFamily="34" charset="0"/>
              </a:rPr>
              <a:t> and </a:t>
            </a:r>
            <a:r>
              <a:rPr lang="hu-HU" kern="10" dirty="0" err="1" smtClean="0">
                <a:ln w="9525">
                  <a:solidFill>
                    <a:srgbClr val="000000"/>
                  </a:solidFill>
                  <a:round/>
                  <a:headEnd/>
                  <a:tailEnd/>
                </a:ln>
                <a:solidFill>
                  <a:schemeClr val="bg1"/>
                </a:solidFill>
                <a:latin typeface="Arial Black" panose="020B0A04020102020204" pitchFamily="34" charset="0"/>
              </a:rPr>
              <a:t>its</a:t>
            </a:r>
            <a:r>
              <a:rPr lang="hu-HU" kern="10" dirty="0" smtClean="0">
                <a:ln w="9525">
                  <a:solidFill>
                    <a:srgbClr val="000000"/>
                  </a:solidFill>
                  <a:round/>
                  <a:headEnd/>
                  <a:tailEnd/>
                </a:ln>
                <a:solidFill>
                  <a:schemeClr val="bg1"/>
                </a:solidFill>
                <a:latin typeface="Arial Black" panose="020B0A04020102020204" pitchFamily="34" charset="0"/>
              </a:rPr>
              <a:t> </a:t>
            </a:r>
            <a:r>
              <a:rPr lang="hu-HU" kern="10" dirty="0" err="1" smtClean="0">
                <a:ln w="9525">
                  <a:solidFill>
                    <a:srgbClr val="000000"/>
                  </a:solidFill>
                  <a:round/>
                  <a:headEnd/>
                  <a:tailEnd/>
                </a:ln>
                <a:solidFill>
                  <a:schemeClr val="bg1"/>
                </a:solidFill>
                <a:latin typeface="Arial Black" panose="020B0A04020102020204" pitchFamily="34" charset="0"/>
              </a:rPr>
              <a:t>applications</a:t>
            </a:r>
            <a:endParaRPr lang="hu-HU" kern="10" dirty="0">
              <a:ln w="9525">
                <a:solidFill>
                  <a:srgbClr val="000000"/>
                </a:solidFill>
                <a:round/>
                <a:headEnd/>
                <a:tailEnd/>
              </a:ln>
              <a:solidFill>
                <a:schemeClr val="bg1"/>
              </a:solidFill>
              <a:latin typeface="Arial Black" panose="020B0A04020102020204" pitchFamily="34" charset="0"/>
            </a:endParaRPr>
          </a:p>
          <a:p>
            <a:endParaRPr lang="hu-HU" kern="10" dirty="0">
              <a:ln w="9525">
                <a:solidFill>
                  <a:srgbClr val="000000"/>
                </a:solidFill>
                <a:round/>
                <a:headEnd/>
                <a:tailEnd/>
              </a:ln>
              <a:solidFill>
                <a:schemeClr val="bg1"/>
              </a:solidFill>
              <a:latin typeface="Arial Black" panose="020B0A04020102020204" pitchFamily="34" charset="0"/>
            </a:endParaRPr>
          </a:p>
          <a:p>
            <a:endParaRPr lang="hu-HU" kern="10" dirty="0">
              <a:ln w="9525">
                <a:solidFill>
                  <a:srgbClr val="000000"/>
                </a:solidFill>
                <a:round/>
                <a:headEnd/>
                <a:tailEnd/>
              </a:ln>
              <a:solidFill>
                <a:schemeClr val="bg1"/>
              </a:solidFill>
              <a:latin typeface="Arial Black" panose="020B0A04020102020204" pitchFamily="34" charset="0"/>
            </a:endParaRPr>
          </a:p>
          <a:p>
            <a:endParaRPr lang="hu-HU" kern="10" dirty="0">
              <a:ln w="9525">
                <a:solidFill>
                  <a:srgbClr val="000000"/>
                </a:solidFill>
                <a:round/>
                <a:headEnd/>
                <a:tailEnd/>
              </a:ln>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36073" y="1182254"/>
            <a:ext cx="7093527" cy="4249240"/>
          </a:xfrm>
          <a:prstGeom prst="rect">
            <a:avLst/>
          </a:prstGeom>
        </p:spPr>
        <p:txBody>
          <a:bodyPr wrap="square">
            <a:spAutoFit/>
          </a:bodyPr>
          <a:lstStyle/>
          <a:p>
            <a:pPr>
              <a:lnSpc>
                <a:spcPct val="107000"/>
              </a:lnSpc>
              <a:spcAft>
                <a:spcPts val="800"/>
              </a:spcAft>
            </a:pP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Transport</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equations</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Mathematical </a:t>
            </a:r>
            <a:r>
              <a:rPr lang="en-US" dirty="0">
                <a:solidFill>
                  <a:srgbClr val="FFFF00"/>
                </a:solidFill>
                <a:latin typeface="Arial" panose="020B0604020202020204" pitchFamily="34" charset="0"/>
                <a:ea typeface="Calibri" panose="020F0502020204030204" pitchFamily="34" charset="0"/>
                <a:cs typeface="Times New Roman" panose="02020603050405020304" pitchFamily="18" charset="0"/>
              </a:rPr>
              <a:t>description of the law of </a:t>
            </a:r>
            <a:r>
              <a:rPr lang="en-US"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material</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balance</a:t>
            </a:r>
            <a:r>
              <a:rPr lang="en-US"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rgbClr val="FFFF00"/>
                </a:solidFill>
                <a:latin typeface="Arial" panose="020B0604020202020204" pitchFamily="34" charset="0"/>
                <a:ea typeface="Calibri" panose="020F0502020204030204" pitchFamily="34" charset="0"/>
                <a:cs typeface="Times New Roman" panose="02020603050405020304" pitchFamily="18" charset="0"/>
              </a:rPr>
              <a:t>in liquids</a:t>
            </a:r>
            <a:endPar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balance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also</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called</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material</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balance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is an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application</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of</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conservation</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to</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analysis</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of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physical</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systems</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By</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accounting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for</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material</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entering and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leaving</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system</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flows </a:t>
            </a:r>
            <a:r>
              <a:rPr lang="hu-HU"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can</a:t>
            </a:r>
            <a:r>
              <a:rPr lang="hu-HU"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be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identified</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which</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might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have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been</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unknown</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or</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difficult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to</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measure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without</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this</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technique</a:t>
            </a:r>
            <a:r>
              <a:rPr lang="hu-HU" dirty="0">
                <a:solidFill>
                  <a:srgbClr val="FFFF00"/>
                </a:solidFill>
                <a:latin typeface="Arial" panose="020B0604020202020204" pitchFamily="34" charset="0"/>
                <a:ea typeface="Calibri" panose="020F0502020204030204" pitchFamily="34" charset="0"/>
                <a:cs typeface="Times New Roman" panose="02020603050405020304" pitchFamily="18" charset="0"/>
              </a:rPr>
              <a:t>.</a:t>
            </a:r>
            <a:endParaRPr lang="hu-HU"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53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1418" y="947209"/>
            <a:ext cx="7139709" cy="4524315"/>
          </a:xfrm>
          <a:prstGeom prst="rect">
            <a:avLst/>
          </a:prstGeom>
        </p:spPr>
        <p:txBody>
          <a:bodyPr wrap="square">
            <a:spAutoFit/>
          </a:bodyPr>
          <a:lstStyle/>
          <a:p>
            <a:pPr>
              <a:spcAft>
                <a:spcPts val="1200"/>
              </a:spcAft>
            </a:pPr>
            <a:r>
              <a:rPr lang="hu-HU" sz="1400" dirty="0" err="1" smtClean="0">
                <a:solidFill>
                  <a:srgbClr val="FFFF00"/>
                </a:solidFill>
                <a:latin typeface="Georgia" panose="02040502050405020303" pitchFamily="18" charset="0"/>
                <a:ea typeface="Times New Roman" panose="02020603050405020304" pitchFamily="18" charset="0"/>
              </a:rPr>
              <a:t>Transport</a:t>
            </a:r>
            <a:r>
              <a:rPr lang="hu-HU" sz="1400" dirty="0" smtClean="0">
                <a:solidFill>
                  <a:srgbClr val="FFFF00"/>
                </a:solidFill>
                <a:latin typeface="Georgia" panose="02040502050405020303" pitchFamily="18" charset="0"/>
                <a:ea typeface="Times New Roman" panose="02020603050405020304" pitchFamily="18" charset="0"/>
              </a:rPr>
              <a:t> </a:t>
            </a:r>
            <a:r>
              <a:rPr lang="hu-HU" sz="1400" dirty="0" err="1" smtClean="0">
                <a:solidFill>
                  <a:srgbClr val="FFFF00"/>
                </a:solidFill>
                <a:latin typeface="Georgia" panose="02040502050405020303" pitchFamily="18" charset="0"/>
                <a:ea typeface="Times New Roman" panose="02020603050405020304" pitchFamily="18" charset="0"/>
              </a:rPr>
              <a:t>equation</a:t>
            </a:r>
            <a:endParaRPr lang="hu-HU" sz="1400" dirty="0" smtClean="0">
              <a:solidFill>
                <a:srgbClr val="FFFF00"/>
              </a:solidFill>
              <a:latin typeface="Georgia" panose="02040502050405020303" pitchFamily="18" charset="0"/>
              <a:ea typeface="Times New Roman" panose="02020603050405020304" pitchFamily="18" charset="0"/>
            </a:endParaRPr>
          </a:p>
          <a:p>
            <a:pPr algn="l">
              <a:spcAft>
                <a:spcPts val="1200"/>
              </a:spcAft>
            </a:pPr>
            <a:r>
              <a:rPr lang="hu-HU" sz="1400" i="1" dirty="0" err="1">
                <a:solidFill>
                  <a:srgbClr val="FFFF00"/>
                </a:solidFill>
                <a:latin typeface="Georgia" panose="02040502050405020303" pitchFamily="18" charset="0"/>
                <a:ea typeface="Times New Roman" panose="02020603050405020304" pitchFamily="18" charset="0"/>
              </a:rPr>
              <a:t>Need</a:t>
            </a:r>
            <a:r>
              <a:rPr lang="hu-HU" sz="1400" i="1" dirty="0">
                <a:solidFill>
                  <a:srgbClr val="FFFF00"/>
                </a:solidFill>
                <a:latin typeface="Georgia" panose="02040502050405020303" pitchFamily="18" charset="0"/>
                <a:ea typeface="Times New Roman" panose="02020603050405020304" pitchFamily="18" charset="0"/>
              </a:rPr>
              <a:t> of </a:t>
            </a:r>
            <a:r>
              <a:rPr lang="hu-HU" sz="1400" i="1" dirty="0" err="1">
                <a:solidFill>
                  <a:srgbClr val="FFFF00"/>
                </a:solidFill>
                <a:latin typeface="Georgia" panose="02040502050405020303" pitchFamily="18" charset="0"/>
                <a:ea typeface="Times New Roman" panose="02020603050405020304" pitchFamily="18" charset="0"/>
              </a:rPr>
              <a:t>application</a:t>
            </a:r>
            <a:endParaRPr lang="hu-HU" sz="1400" i="1" dirty="0">
              <a:solidFill>
                <a:srgbClr val="FFFF00"/>
              </a:solidFill>
              <a:latin typeface="Georgia" panose="02040502050405020303" pitchFamily="18" charset="0"/>
              <a:ea typeface="Times New Roman" panose="02020603050405020304" pitchFamily="18" charset="0"/>
            </a:endParaRPr>
          </a:p>
          <a:p>
            <a:pPr>
              <a:spcAft>
                <a:spcPts val="1200"/>
              </a:spcAft>
            </a:pPr>
            <a:r>
              <a:rPr lang="hu-HU" sz="1400" dirty="0" smtClean="0">
                <a:solidFill>
                  <a:srgbClr val="FFFF00"/>
                </a:solidFill>
                <a:latin typeface="Georgia" panose="02040502050405020303" pitchFamily="18" charset="0"/>
                <a:ea typeface="Times New Roman" panose="02020603050405020304" pitchFamily="18" charset="0"/>
              </a:rPr>
              <a:t>The </a:t>
            </a:r>
            <a:r>
              <a:rPr lang="hu-HU" sz="1400" dirty="0" err="1">
                <a:solidFill>
                  <a:srgbClr val="FFFF00"/>
                </a:solidFill>
                <a:latin typeface="Georgia" panose="02040502050405020303" pitchFamily="18" charset="0"/>
                <a:ea typeface="Times New Roman" panose="02020603050405020304" pitchFamily="18" charset="0"/>
              </a:rPr>
              <a:t>load</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pollutants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to</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various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components</a:t>
            </a:r>
            <a:r>
              <a:rPr lang="hu-HU" sz="1400" dirty="0">
                <a:solidFill>
                  <a:srgbClr val="FFFF00"/>
                </a:solidFill>
                <a:latin typeface="Georgia" panose="02040502050405020303" pitchFamily="18" charset="0"/>
                <a:ea typeface="Times New Roman" panose="02020603050405020304" pitchFamily="18" charset="0"/>
              </a:rPr>
              <a:t> (i.e.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soil</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surface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water</a:t>
            </a:r>
            <a:r>
              <a:rPr lang="hu-HU" sz="1400" dirty="0">
                <a:solidFill>
                  <a:srgbClr val="FFFF00"/>
                </a:solidFill>
                <a:latin typeface="Georgia" panose="02040502050405020303" pitchFamily="18" charset="0"/>
                <a:ea typeface="Times New Roman" panose="02020603050405020304" pitchFamily="18" charset="0"/>
              </a:rPr>
              <a:t> and air) and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movement</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pollutants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from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point</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emission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to</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other</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components</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either</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by</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convection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or</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diffusion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leads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to</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dispersion</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these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pollutants</a:t>
            </a:r>
            <a:r>
              <a:rPr lang="hu-HU" sz="1400" dirty="0">
                <a:solidFill>
                  <a:srgbClr val="FFFF00"/>
                </a:solidFill>
                <a:latin typeface="Georgia" panose="02040502050405020303" pitchFamily="18" charset="0"/>
                <a:ea typeface="Times New Roman" panose="02020603050405020304" pitchFamily="18" charset="0"/>
              </a:rPr>
              <a:t> in </a:t>
            </a:r>
            <a:r>
              <a:rPr lang="hu-HU" sz="1400" dirty="0" err="1">
                <a:solidFill>
                  <a:srgbClr val="FFFF00"/>
                </a:solidFill>
                <a:latin typeface="Georgia" panose="02040502050405020303" pitchFamily="18" charset="0"/>
                <a:ea typeface="Times New Roman" panose="02020603050405020304" pitchFamily="18" charset="0"/>
              </a:rPr>
              <a:t>various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environmental</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components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Depending</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strength</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transport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mechanisms</a:t>
            </a:r>
            <a:r>
              <a:rPr lang="hu-HU" sz="1400" dirty="0">
                <a:solidFill>
                  <a:srgbClr val="FFFF00"/>
                </a:solidFill>
                <a:latin typeface="Georgia" panose="02040502050405020303" pitchFamily="18" charset="0"/>
                <a:ea typeface="Times New Roman" panose="02020603050405020304" pitchFamily="18" charset="0"/>
              </a:rPr>
              <a:t>, concentration </a:t>
            </a:r>
            <a:r>
              <a:rPr lang="hu-HU" sz="1400" dirty="0" err="1">
                <a:solidFill>
                  <a:srgbClr val="FFFF00"/>
                </a:solidFill>
                <a:latin typeface="Georgia" panose="02040502050405020303" pitchFamily="18" charset="0"/>
                <a:ea typeface="Times New Roman" panose="02020603050405020304" pitchFamily="18" charset="0"/>
              </a:rPr>
              <a:t>gradients</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these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pollutants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will</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build</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up</a:t>
            </a:r>
            <a:r>
              <a:rPr lang="hu-HU" sz="1400" dirty="0">
                <a:solidFill>
                  <a:srgbClr val="FFFF00"/>
                </a:solidFill>
                <a:latin typeface="Georgia" panose="02040502050405020303" pitchFamily="18" charset="0"/>
                <a:ea typeface="Times New Roman" panose="02020603050405020304" pitchFamily="18" charset="0"/>
              </a:rPr>
              <a:t> in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different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environmental</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compartments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If</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pollutant</a:t>
            </a:r>
            <a:r>
              <a:rPr lang="hu-HU" sz="1400" dirty="0">
                <a:solidFill>
                  <a:srgbClr val="FFFF00"/>
                </a:solidFill>
                <a:latin typeface="Georgia" panose="02040502050405020303" pitchFamily="18" charset="0"/>
                <a:ea typeface="Times New Roman" panose="02020603050405020304" pitchFamily="18" charset="0"/>
              </a:rPr>
              <a:t> concentration in </a:t>
            </a:r>
            <a:r>
              <a:rPr lang="hu-HU" sz="1400" dirty="0" err="1">
                <a:solidFill>
                  <a:srgbClr val="FFFF00"/>
                </a:solidFill>
                <a:latin typeface="Georgia" panose="02040502050405020303" pitchFamily="18" charset="0"/>
                <a:ea typeface="Times New Roman" panose="02020603050405020304" pitchFamily="18" charset="0"/>
              </a:rPr>
              <a:t>certain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regions</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exceeds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certain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limits</a:t>
            </a:r>
            <a:r>
              <a:rPr lang="hu-HU" sz="1400" dirty="0">
                <a:solidFill>
                  <a:srgbClr val="FFFF00"/>
                </a:solidFill>
                <a:latin typeface="Georgia" panose="02040502050405020303" pitchFamily="18" charset="0"/>
                <a:ea typeface="Times New Roman" panose="02020603050405020304" pitchFamily="18" charset="0"/>
              </a:rPr>
              <a:t>, an </a:t>
            </a:r>
            <a:r>
              <a:rPr lang="hu-HU" sz="1400" dirty="0" err="1">
                <a:solidFill>
                  <a:srgbClr val="FFFF00"/>
                </a:solidFill>
                <a:latin typeface="Georgia" panose="02040502050405020303" pitchFamily="18" charset="0"/>
                <a:ea typeface="Times New Roman" panose="02020603050405020304" pitchFamily="18" charset="0"/>
              </a:rPr>
              <a:t>adverse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effect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flora</a:t>
            </a:r>
            <a:r>
              <a:rPr lang="hu-HU" sz="1400" dirty="0">
                <a:solidFill>
                  <a:srgbClr val="FFFF00"/>
                </a:solidFill>
                <a:latin typeface="Georgia" panose="02040502050405020303" pitchFamily="18" charset="0"/>
                <a:ea typeface="Times New Roman" panose="02020603050405020304" pitchFamily="18" charset="0"/>
              </a:rPr>
              <a:t> and fauna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can</a:t>
            </a:r>
            <a:r>
              <a:rPr lang="hu-HU" sz="1400" dirty="0">
                <a:solidFill>
                  <a:srgbClr val="FFFF00"/>
                </a:solidFill>
                <a:latin typeface="Georgia" panose="02040502050405020303" pitchFamily="18" charset="0"/>
                <a:ea typeface="Times New Roman" panose="02020603050405020304" pitchFamily="18" charset="0"/>
              </a:rPr>
              <a:t> be </a:t>
            </a:r>
            <a:r>
              <a:rPr lang="hu-HU" sz="1400" dirty="0" err="1">
                <a:solidFill>
                  <a:srgbClr val="FFFF00"/>
                </a:solidFill>
                <a:latin typeface="Georgia" panose="02040502050405020303" pitchFamily="18" charset="0"/>
                <a:ea typeface="Times New Roman" panose="02020603050405020304" pitchFamily="18" charset="0"/>
              </a:rPr>
              <a:t>assumed</a:t>
            </a:r>
            <a:r>
              <a:rPr lang="hu-HU" sz="1400" dirty="0">
                <a:solidFill>
                  <a:srgbClr val="FFFF00"/>
                </a:solidFill>
                <a:latin typeface="Georgia" panose="02040502050405020303" pitchFamily="18" charset="0"/>
                <a:ea typeface="Times New Roman" panose="02020603050405020304" pitchFamily="18" charset="0"/>
              </a:rPr>
              <a:t>; over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long-term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this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can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threaten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sustainability</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a:t>
            </a:r>
            <a:endParaRPr lang="hu-HU" sz="1400" dirty="0">
              <a:solidFill>
                <a:srgbClr val="FFFF00"/>
              </a:solidFill>
              <a:ea typeface="Times New Roman" panose="02020603050405020304" pitchFamily="18" charset="0"/>
            </a:endParaRPr>
          </a:p>
          <a:p>
            <a:pPr algn="l">
              <a:spcAft>
                <a:spcPts val="1200"/>
              </a:spcAft>
            </a:pPr>
            <a:r>
              <a:rPr lang="hu-HU" sz="1400" dirty="0" err="1">
                <a:solidFill>
                  <a:srgbClr val="FFFF00"/>
                </a:solidFill>
                <a:latin typeface="Georgia" panose="02040502050405020303" pitchFamily="18" charset="0"/>
                <a:ea typeface="Times New Roman" panose="02020603050405020304" pitchFamily="18" charset="0"/>
              </a:rPr>
              <a:t>There</a:t>
            </a:r>
            <a:r>
              <a:rPr lang="hu-HU" sz="1400" dirty="0">
                <a:solidFill>
                  <a:srgbClr val="FFFF00"/>
                </a:solidFill>
                <a:latin typeface="Georgia" panose="02040502050405020303" pitchFamily="18" charset="0"/>
                <a:ea typeface="Times New Roman" panose="02020603050405020304" pitchFamily="18" charset="0"/>
              </a:rPr>
              <a:t> is a </a:t>
            </a:r>
            <a:r>
              <a:rPr lang="hu-HU" sz="1400" dirty="0" err="1">
                <a:solidFill>
                  <a:srgbClr val="FFFF00"/>
                </a:solidFill>
                <a:latin typeface="Georgia" panose="02040502050405020303" pitchFamily="18" charset="0"/>
                <a:ea typeface="Times New Roman" panose="02020603050405020304" pitchFamily="18" charset="0"/>
              </a:rPr>
              <a:t>need</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emerged</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to</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predict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pollutant</a:t>
            </a:r>
            <a:r>
              <a:rPr lang="hu-HU" sz="1400" dirty="0">
                <a:solidFill>
                  <a:srgbClr val="FFFF00"/>
                </a:solidFill>
                <a:latin typeface="Georgia" panose="02040502050405020303" pitchFamily="18" charset="0"/>
                <a:ea typeface="Times New Roman" panose="02020603050405020304" pitchFamily="18" charset="0"/>
              </a:rPr>
              <a:t> concentration </a:t>
            </a:r>
            <a:r>
              <a:rPr lang="hu-HU" sz="1400" dirty="0" err="1">
                <a:solidFill>
                  <a:srgbClr val="FFFF00"/>
                </a:solidFill>
                <a:latin typeface="Georgia" panose="02040502050405020303" pitchFamily="18" charset="0"/>
                <a:ea typeface="Times New Roman" panose="02020603050405020304" pitchFamily="18" charset="0"/>
              </a:rPr>
              <a:t>fields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which</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result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from</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different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pollution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sources</a:t>
            </a:r>
            <a:r>
              <a:rPr lang="hu-HU" sz="1400" dirty="0">
                <a:solidFill>
                  <a:srgbClr val="FFFF00"/>
                </a:solidFill>
                <a:latin typeface="Georgia" panose="02040502050405020303" pitchFamily="18" charset="0"/>
                <a:ea typeface="Times New Roman" panose="02020603050405020304" pitchFamily="18" charset="0"/>
              </a:rPr>
              <a:t> in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ecosystem</a:t>
            </a:r>
            <a:r>
              <a:rPr lang="hu-HU" sz="1400" dirty="0">
                <a:solidFill>
                  <a:srgbClr val="FFFF00"/>
                </a:solidFill>
                <a:latin typeface="Georgia" panose="02040502050405020303" pitchFamily="18" charset="0"/>
                <a:ea typeface="Times New Roman" panose="02020603050405020304" pitchFamily="18" charset="0"/>
              </a:rPr>
              <a:t>.</a:t>
            </a:r>
            <a:endParaRPr lang="hu-HU" sz="1400" dirty="0">
              <a:solidFill>
                <a:srgbClr val="FFFF00"/>
              </a:solidFill>
              <a:ea typeface="Times New Roman" panose="02020603050405020304" pitchFamily="18" charset="0"/>
            </a:endParaRPr>
          </a:p>
          <a:p>
            <a:pPr algn="l">
              <a:spcAft>
                <a:spcPts val="1200"/>
              </a:spcAft>
            </a:pPr>
            <a:r>
              <a:rPr lang="hu-HU" sz="1400" dirty="0" err="1">
                <a:solidFill>
                  <a:srgbClr val="FFFF00"/>
                </a:solidFill>
                <a:latin typeface="Georgia" panose="02040502050405020303" pitchFamily="18" charset="0"/>
                <a:ea typeface="Times New Roman" panose="02020603050405020304" pitchFamily="18" charset="0"/>
              </a:rPr>
              <a:t>This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requires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solution</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convection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dispersion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equation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for</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whole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domain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containing</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sources</a:t>
            </a:r>
            <a:r>
              <a:rPr lang="hu-HU" sz="1400" dirty="0">
                <a:solidFill>
                  <a:srgbClr val="FFFF00"/>
                </a:solidFill>
                <a:latin typeface="Georgia" panose="02040502050405020303" pitchFamily="18" charset="0"/>
                <a:ea typeface="Times New Roman" panose="02020603050405020304" pitchFamily="18" charset="0"/>
              </a:rPr>
              <a:t> and </a:t>
            </a:r>
            <a:r>
              <a:rPr lang="hu-HU" sz="1400" dirty="0" err="1">
                <a:solidFill>
                  <a:srgbClr val="FFFF00"/>
                </a:solidFill>
                <a:latin typeface="Georgia" panose="02040502050405020303" pitchFamily="18" charset="0"/>
                <a:ea typeface="Times New Roman" panose="02020603050405020304" pitchFamily="18" charset="0"/>
              </a:rPr>
              <a:t>the</a:t>
            </a:r>
            <a:r>
              <a:rPr lang="hu-HU" sz="1400" dirty="0">
                <a:solidFill>
                  <a:srgbClr val="FFFF00"/>
                </a:solidFill>
                <a:latin typeface="Georgia" panose="02040502050405020303" pitchFamily="18" charset="0"/>
                <a:ea typeface="Times New Roman" panose="02020603050405020304" pitchFamily="18" charset="0"/>
              </a:rPr>
              <a:t> receptors.</a:t>
            </a:r>
            <a:endParaRPr lang="hu-HU" sz="1400" dirty="0">
              <a:solidFill>
                <a:srgbClr val="FFFF00"/>
              </a:solidFill>
              <a:ea typeface="Times New Roman" panose="02020603050405020304" pitchFamily="18" charset="0"/>
            </a:endParaRPr>
          </a:p>
          <a:p>
            <a:pPr>
              <a:spcAft>
                <a:spcPts val="1200"/>
              </a:spcAft>
            </a:pPr>
            <a:r>
              <a:rPr lang="hu-HU" sz="1400" dirty="0">
                <a:solidFill>
                  <a:srgbClr val="FFFF00"/>
                </a:solidFill>
                <a:latin typeface="Georgia" panose="02040502050405020303" pitchFamily="18" charset="0"/>
                <a:ea typeface="Times New Roman" panose="02020603050405020304" pitchFamily="18" charset="0"/>
              </a:rPr>
              <a:t>In </a:t>
            </a:r>
            <a:r>
              <a:rPr lang="hu-HU" sz="1400" dirty="0" err="1">
                <a:solidFill>
                  <a:srgbClr val="FFFF00"/>
                </a:solidFill>
                <a:latin typeface="Georgia" panose="02040502050405020303" pitchFamily="18" charset="0"/>
                <a:ea typeface="Times New Roman" panose="02020603050405020304" pitchFamily="18" charset="0"/>
              </a:rPr>
              <a:t>next</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steps</a:t>
            </a:r>
            <a:r>
              <a:rPr lang="hu-HU" sz="1400" dirty="0">
                <a:solidFill>
                  <a:srgbClr val="FFFF00"/>
                </a:solidFill>
                <a:latin typeface="Georgia" panose="02040502050405020303" pitchFamily="18" charset="0"/>
                <a:ea typeface="Times New Roman" panose="02020603050405020304" pitchFamily="18" charset="0"/>
              </a:rPr>
              <a:t> a </a:t>
            </a:r>
            <a:r>
              <a:rPr lang="hu-HU" sz="1400" dirty="0" err="1">
                <a:solidFill>
                  <a:srgbClr val="FFFF00"/>
                </a:solidFill>
                <a:latin typeface="Georgia" panose="02040502050405020303" pitchFamily="18" charset="0"/>
                <a:ea typeface="Times New Roman" panose="02020603050405020304" pitchFamily="18" charset="0"/>
              </a:rPr>
              <a:t>derivation</a:t>
            </a:r>
            <a:r>
              <a:rPr lang="hu-HU" sz="1400" dirty="0">
                <a:solidFill>
                  <a:srgbClr val="FFFF00"/>
                </a:solidFill>
                <a:latin typeface="Georgia" panose="02040502050405020303" pitchFamily="18" charset="0"/>
                <a:ea typeface="Times New Roman" panose="02020603050405020304" pitchFamily="18" charset="0"/>
              </a:rPr>
              <a:t> of </a:t>
            </a:r>
            <a:r>
              <a:rPr lang="hu-HU" sz="1400" dirty="0" err="1">
                <a:solidFill>
                  <a:srgbClr val="FFFF00"/>
                </a:solidFill>
                <a:latin typeface="Georgia" panose="02040502050405020303" pitchFamily="18" charset="0"/>
                <a:ea typeface="Times New Roman" panose="02020603050405020304" pitchFamily="18" charset="0"/>
              </a:rPr>
              <a:t>this</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generaly</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used</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equation</a:t>
            </a:r>
            <a:r>
              <a:rPr lang="hu-HU" sz="1400" dirty="0">
                <a:solidFill>
                  <a:srgbClr val="FFFF00"/>
                </a:solidFill>
                <a:latin typeface="Georgia" panose="02040502050405020303" pitchFamily="18" charset="0"/>
                <a:ea typeface="Times New Roman" panose="02020603050405020304" pitchFamily="18" charset="0"/>
              </a:rPr>
              <a:t> </a:t>
            </a:r>
            <a:r>
              <a:rPr lang="hu-HU" sz="1400" dirty="0" err="1">
                <a:solidFill>
                  <a:srgbClr val="FFFF00"/>
                </a:solidFill>
                <a:latin typeface="Georgia" panose="02040502050405020303" pitchFamily="18" charset="0"/>
                <a:ea typeface="Times New Roman" panose="02020603050405020304" pitchFamily="18" charset="0"/>
              </a:rPr>
              <a:t>will</a:t>
            </a:r>
            <a:r>
              <a:rPr lang="hu-HU" sz="1400" dirty="0">
                <a:solidFill>
                  <a:srgbClr val="FFFF00"/>
                </a:solidFill>
                <a:latin typeface="Georgia" panose="02040502050405020303" pitchFamily="18" charset="0"/>
                <a:ea typeface="Times New Roman" panose="02020603050405020304" pitchFamily="18" charset="0"/>
              </a:rPr>
              <a:t> be </a:t>
            </a:r>
            <a:r>
              <a:rPr lang="hu-HU" sz="1400" dirty="0" err="1">
                <a:solidFill>
                  <a:srgbClr val="FFFF00"/>
                </a:solidFill>
                <a:latin typeface="Georgia" panose="02040502050405020303" pitchFamily="18" charset="0"/>
                <a:ea typeface="Times New Roman" panose="02020603050405020304" pitchFamily="18" charset="0"/>
              </a:rPr>
              <a:t>presented</a:t>
            </a:r>
            <a:r>
              <a:rPr lang="hu-HU" sz="1400" dirty="0">
                <a:solidFill>
                  <a:srgbClr val="FFFF00"/>
                </a:solidFill>
                <a:latin typeface="Georgia" panose="02040502050405020303" pitchFamily="18" charset="0"/>
                <a:ea typeface="Times New Roman" panose="02020603050405020304" pitchFamily="18" charset="0"/>
              </a:rPr>
              <a:t>.</a:t>
            </a:r>
            <a:endParaRPr lang="hu-HU" sz="1400" dirty="0">
              <a:solidFill>
                <a:srgbClr val="FFFF00"/>
              </a:solidFill>
              <a:ea typeface="Times New Roman" panose="02020603050405020304" pitchFamily="18" charset="0"/>
            </a:endParaRPr>
          </a:p>
        </p:txBody>
      </p:sp>
    </p:spTree>
    <p:extLst>
      <p:ext uri="{BB962C8B-B14F-4D97-AF65-F5344CB8AC3E}">
        <p14:creationId xmlns:p14="http://schemas.microsoft.com/office/powerpoint/2010/main" val="257003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3" name="Objektum 2"/>
          <p:cNvGraphicFramePr>
            <a:graphicFrameLocks noChangeAspect="1"/>
          </p:cNvGraphicFramePr>
          <p:nvPr>
            <p:extLst>
              <p:ext uri="{D42A27DB-BD31-4B8C-83A1-F6EECF244321}">
                <p14:modId xmlns:p14="http://schemas.microsoft.com/office/powerpoint/2010/main" val="884642880"/>
              </p:ext>
            </p:extLst>
          </p:nvPr>
        </p:nvGraphicFramePr>
        <p:xfrm>
          <a:off x="3595302" y="4230876"/>
          <a:ext cx="1984729" cy="701964"/>
        </p:xfrm>
        <a:graphic>
          <a:graphicData uri="http://schemas.openxmlformats.org/presentationml/2006/ole">
            <mc:AlternateContent xmlns:mc="http://schemas.openxmlformats.org/markup-compatibility/2006">
              <mc:Choice xmlns:v="urn:schemas-microsoft-com:vml" Requires="v">
                <p:oleObj spid="_x0000_s855308" name="Equation" r:id="rId3" imgW="1307880" imgH="457200" progId="Equation.3">
                  <p:embed/>
                </p:oleObj>
              </mc:Choice>
              <mc:Fallback>
                <p:oleObj name="Equation" r:id="rId3" imgW="1307880" imgH="457200" progId="Equation.3">
                  <p:embed/>
                  <p:pic>
                    <p:nvPicPr>
                      <p:cNvPr id="3" name="Objektum 2"/>
                      <p:cNvPicPr>
                        <a:picLocks noChangeAspect="1" noChangeArrowheads="1"/>
                      </p:cNvPicPr>
                      <p:nvPr/>
                    </p:nvPicPr>
                    <p:blipFill>
                      <a:blip r:embed="rId4"/>
                      <a:srcRect/>
                      <a:stretch>
                        <a:fillRect/>
                      </a:stretch>
                    </p:blipFill>
                    <p:spPr bwMode="auto">
                      <a:xfrm>
                        <a:off x="3595302" y="4230876"/>
                        <a:ext cx="1984729" cy="701964"/>
                      </a:xfrm>
                      <a:prstGeom prst="rect">
                        <a:avLst/>
                      </a:prstGeom>
                      <a:blipFill>
                        <a:blip r:embed="rId5"/>
                        <a:tile tx="0" ty="0" sx="100000" sy="100000" flip="none" algn="tl"/>
                      </a:blipFill>
                    </p:spPr>
                  </p:pic>
                </p:oleObj>
              </mc:Fallback>
            </mc:AlternateContent>
          </a:graphicData>
        </a:graphic>
      </p:graphicFrame>
      <p:graphicFrame>
        <p:nvGraphicFramePr>
          <p:cNvPr id="8" name="Objektum 7"/>
          <p:cNvGraphicFramePr>
            <a:graphicFrameLocks noChangeAspect="1"/>
          </p:cNvGraphicFramePr>
          <p:nvPr>
            <p:extLst>
              <p:ext uri="{D42A27DB-BD31-4B8C-83A1-F6EECF244321}">
                <p14:modId xmlns:p14="http://schemas.microsoft.com/office/powerpoint/2010/main" val="4102106350"/>
              </p:ext>
            </p:extLst>
          </p:nvPr>
        </p:nvGraphicFramePr>
        <p:xfrm>
          <a:off x="1283715" y="4304563"/>
          <a:ext cx="1779588" cy="420687"/>
        </p:xfrm>
        <a:graphic>
          <a:graphicData uri="http://schemas.openxmlformats.org/presentationml/2006/ole">
            <mc:AlternateContent xmlns:mc="http://schemas.openxmlformats.org/markup-compatibility/2006">
              <mc:Choice xmlns:v="urn:schemas-microsoft-com:vml" Requires="v">
                <p:oleObj spid="_x0000_s855309" name="Equation" r:id="rId6" imgW="876300" imgH="203200" progId="Equation.3">
                  <p:embed/>
                </p:oleObj>
              </mc:Choice>
              <mc:Fallback>
                <p:oleObj name="Equation" r:id="rId6" imgW="876300" imgH="203200" progId="Equation.3">
                  <p:embed/>
                  <p:pic>
                    <p:nvPicPr>
                      <p:cNvPr id="8" name="Objektum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3715" y="4304563"/>
                        <a:ext cx="1779588" cy="420687"/>
                      </a:xfrm>
                      <a:prstGeom prst="rect">
                        <a:avLst/>
                      </a:prstGeom>
                      <a:blipFill>
                        <a:blip r:embed="rId5"/>
                        <a:tile tx="0" ty="0" sx="100000" sy="100000" flip="none" algn="tl"/>
                      </a:blipFill>
                    </p:spPr>
                  </p:pic>
                </p:oleObj>
              </mc:Fallback>
            </mc:AlternateContent>
          </a:graphicData>
        </a:graphic>
      </p:graphicFrame>
      <p:graphicFrame>
        <p:nvGraphicFramePr>
          <p:cNvPr id="16" name="Objektum 15"/>
          <p:cNvGraphicFramePr>
            <a:graphicFrameLocks noChangeAspect="1"/>
          </p:cNvGraphicFramePr>
          <p:nvPr>
            <p:extLst>
              <p:ext uri="{D42A27DB-BD31-4B8C-83A1-F6EECF244321}">
                <p14:modId xmlns:p14="http://schemas.microsoft.com/office/powerpoint/2010/main" val="2141456585"/>
              </p:ext>
            </p:extLst>
          </p:nvPr>
        </p:nvGraphicFramePr>
        <p:xfrm>
          <a:off x="1283715" y="5022256"/>
          <a:ext cx="1762573" cy="420430"/>
        </p:xfrm>
        <a:graphic>
          <a:graphicData uri="http://schemas.openxmlformats.org/presentationml/2006/ole">
            <mc:AlternateContent xmlns:mc="http://schemas.openxmlformats.org/markup-compatibility/2006">
              <mc:Choice xmlns:v="urn:schemas-microsoft-com:vml" Requires="v">
                <p:oleObj spid="_x0000_s855310" name="Equation" r:id="rId8" imgW="965200" imgH="228600" progId="Equation.3">
                  <p:embed/>
                </p:oleObj>
              </mc:Choice>
              <mc:Fallback>
                <p:oleObj name="Equation" r:id="rId8" imgW="965200" imgH="228600" progId="Equation.3">
                  <p:embed/>
                  <p:pic>
                    <p:nvPicPr>
                      <p:cNvPr id="16" name="Objektum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3715" y="5022256"/>
                        <a:ext cx="1762573" cy="420430"/>
                      </a:xfrm>
                      <a:prstGeom prst="rect">
                        <a:avLst/>
                      </a:prstGeom>
                      <a:blipFill>
                        <a:blip r:embed="rId5"/>
                        <a:tile tx="0" ty="0" sx="100000" sy="100000" flip="none" algn="tl"/>
                      </a:blipFill>
                    </p:spPr>
                  </p:pic>
                </p:oleObj>
              </mc:Fallback>
            </mc:AlternateContent>
          </a:graphicData>
        </a:graphic>
      </p:graphicFrame>
      <p:graphicFrame>
        <p:nvGraphicFramePr>
          <p:cNvPr id="17" name="Objektum 16"/>
          <p:cNvGraphicFramePr>
            <a:graphicFrameLocks noChangeAspect="1"/>
          </p:cNvGraphicFramePr>
          <p:nvPr/>
        </p:nvGraphicFramePr>
        <p:xfrm>
          <a:off x="4194905" y="1484424"/>
          <a:ext cx="2447630" cy="423814"/>
        </p:xfrm>
        <a:graphic>
          <a:graphicData uri="http://schemas.openxmlformats.org/presentationml/2006/ole">
            <mc:AlternateContent xmlns:mc="http://schemas.openxmlformats.org/markup-compatibility/2006">
              <mc:Choice xmlns:v="urn:schemas-microsoft-com:vml" Requires="v">
                <p:oleObj spid="_x0000_s855311" name="Equation" r:id="rId10" imgW="1129810" imgH="241195" progId="Equation.3">
                  <p:embed/>
                </p:oleObj>
              </mc:Choice>
              <mc:Fallback>
                <p:oleObj name="Equation" r:id="rId10" imgW="1129810" imgH="241195" progId="Equation.3">
                  <p:embed/>
                  <p:pic>
                    <p:nvPicPr>
                      <p:cNvPr id="17" name="Objektum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905" y="1484424"/>
                        <a:ext cx="2447630" cy="423814"/>
                      </a:xfrm>
                      <a:prstGeom prst="rect">
                        <a:avLst/>
                      </a:prstGeom>
                      <a:blipFill>
                        <a:blip r:embed="rId5"/>
                        <a:tile tx="0" ty="0" sx="100000" sy="100000" flip="none" algn="tl"/>
                      </a:blipFill>
                    </p:spPr>
                  </p:pic>
                </p:oleObj>
              </mc:Fallback>
            </mc:AlternateContent>
          </a:graphicData>
        </a:graphic>
      </p:graphicFrame>
      <p:graphicFrame>
        <p:nvGraphicFramePr>
          <p:cNvPr id="18" name="Objektum 17"/>
          <p:cNvGraphicFramePr>
            <a:graphicFrameLocks noChangeAspect="1"/>
          </p:cNvGraphicFramePr>
          <p:nvPr/>
        </p:nvGraphicFramePr>
        <p:xfrm>
          <a:off x="1451845" y="2112647"/>
          <a:ext cx="3322638" cy="304800"/>
        </p:xfrm>
        <a:graphic>
          <a:graphicData uri="http://schemas.openxmlformats.org/presentationml/2006/ole">
            <mc:AlternateContent xmlns:mc="http://schemas.openxmlformats.org/markup-compatibility/2006">
              <mc:Choice xmlns:v="urn:schemas-microsoft-com:vml" Requires="v">
                <p:oleObj spid="_x0000_s855312" name="Equation" r:id="rId12" imgW="2654300" imgH="241300" progId="Equation.3">
                  <p:embed/>
                </p:oleObj>
              </mc:Choice>
              <mc:Fallback>
                <p:oleObj name="Equation" r:id="rId12" imgW="2654300" imgH="241300" progId="Equation.3">
                  <p:embed/>
                  <p:pic>
                    <p:nvPicPr>
                      <p:cNvPr id="18" name="Objektum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1845" y="2112647"/>
                        <a:ext cx="3322638" cy="304800"/>
                      </a:xfrm>
                      <a:prstGeom prst="rect">
                        <a:avLst/>
                      </a:prstGeom>
                      <a:blipFill>
                        <a:blip r:embed="rId5"/>
                        <a:tile tx="0" ty="0" sx="100000" sy="100000" flip="none" algn="tl"/>
                      </a:blipFill>
                    </p:spPr>
                  </p:pic>
                </p:oleObj>
              </mc:Fallback>
            </mc:AlternateContent>
          </a:graphicData>
        </a:graphic>
      </p:graphicFrame>
      <p:sp>
        <p:nvSpPr>
          <p:cNvPr id="19" name="Rectangle 25"/>
          <p:cNvSpPr>
            <a:spLocks noChangeArrowheads="1"/>
          </p:cNvSpPr>
          <p:nvPr/>
        </p:nvSpPr>
        <p:spPr bwMode="auto">
          <a:xfrm>
            <a:off x="1238250" y="3408392"/>
            <a:ext cx="22371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21" name="Szövegdoboz 20"/>
          <p:cNvSpPr txBox="1"/>
          <p:nvPr/>
        </p:nvSpPr>
        <p:spPr>
          <a:xfrm>
            <a:off x="665577" y="1905443"/>
            <a:ext cx="704487" cy="461665"/>
          </a:xfrm>
          <a:prstGeom prst="rect">
            <a:avLst/>
          </a:prstGeom>
          <a:noFill/>
        </p:spPr>
        <p:txBody>
          <a:bodyPr wrap="square" rtlCol="0">
            <a:spAutoFit/>
          </a:bodyPr>
          <a:lstStyle/>
          <a:p>
            <a:r>
              <a:rPr lang="hu-HU" sz="1200" dirty="0" err="1" smtClean="0">
                <a:solidFill>
                  <a:srgbClr val="FFFF00"/>
                </a:solidFill>
              </a:rPr>
              <a:t>Where</a:t>
            </a:r>
            <a:r>
              <a:rPr lang="hu-HU" dirty="0" smtClean="0">
                <a:solidFill>
                  <a:srgbClr val="FFFF00"/>
                </a:solidFill>
              </a:rPr>
              <a:t> </a:t>
            </a:r>
            <a:endParaRPr lang="hu-HU" dirty="0">
              <a:solidFill>
                <a:srgbClr val="FFFF00"/>
              </a:solidFill>
            </a:endParaRPr>
          </a:p>
        </p:txBody>
      </p:sp>
      <p:sp>
        <p:nvSpPr>
          <p:cNvPr id="22" name="Szövegdoboz 21"/>
          <p:cNvSpPr txBox="1"/>
          <p:nvPr/>
        </p:nvSpPr>
        <p:spPr>
          <a:xfrm>
            <a:off x="1036792" y="1403762"/>
            <a:ext cx="3198312" cy="461665"/>
          </a:xfrm>
          <a:prstGeom prst="rect">
            <a:avLst/>
          </a:prstGeom>
          <a:noFill/>
        </p:spPr>
        <p:txBody>
          <a:bodyPr wrap="none" rtlCol="0">
            <a:spAutoFit/>
          </a:bodyPr>
          <a:lstStyle/>
          <a:p>
            <a:r>
              <a:rPr lang="hu-HU" dirty="0" smtClean="0">
                <a:solidFill>
                  <a:srgbClr val="FFFF00"/>
                </a:solidFill>
              </a:rPr>
              <a:t>Flow </a:t>
            </a:r>
            <a:r>
              <a:rPr lang="hu-HU" dirty="0" err="1" smtClean="0">
                <a:solidFill>
                  <a:srgbClr val="FFFF00"/>
                </a:solidFill>
              </a:rPr>
              <a:t>velocity</a:t>
            </a:r>
            <a:r>
              <a:rPr lang="hu-HU" dirty="0" smtClean="0">
                <a:solidFill>
                  <a:srgbClr val="FFFF00"/>
                </a:solidFill>
              </a:rPr>
              <a:t> (</a:t>
            </a:r>
            <a:r>
              <a:rPr lang="hu-HU" dirty="0" err="1" smtClean="0">
                <a:solidFill>
                  <a:srgbClr val="FFFF00"/>
                </a:solidFill>
              </a:rPr>
              <a:t>vector</a:t>
            </a:r>
            <a:r>
              <a:rPr lang="hu-HU" dirty="0" smtClean="0">
                <a:solidFill>
                  <a:srgbClr val="FFFF00"/>
                </a:solidFill>
              </a:rPr>
              <a:t>): </a:t>
            </a:r>
            <a:endParaRPr lang="hu-HU" dirty="0">
              <a:solidFill>
                <a:srgbClr val="FFFF00"/>
              </a:solidFill>
            </a:endParaRPr>
          </a:p>
        </p:txBody>
      </p:sp>
      <p:sp>
        <p:nvSpPr>
          <p:cNvPr id="23" name="Téglalap 22"/>
          <p:cNvSpPr/>
          <p:nvPr/>
        </p:nvSpPr>
        <p:spPr>
          <a:xfrm>
            <a:off x="4142970" y="418614"/>
            <a:ext cx="4294766" cy="892552"/>
          </a:xfrm>
          <a:prstGeom prst="rect">
            <a:avLst/>
          </a:prstGeom>
        </p:spPr>
        <p:txBody>
          <a:bodyPr wrap="none">
            <a:spAutoFit/>
          </a:bodyPr>
          <a:lstStyle/>
          <a:p>
            <a:r>
              <a:rPr lang="hu-HU" sz="2800" dirty="0" err="1" smtClean="0">
                <a:solidFill>
                  <a:srgbClr val="FFFF00"/>
                </a:solidFill>
              </a:rPr>
              <a:t>Derivation</a:t>
            </a:r>
            <a:r>
              <a:rPr lang="hu-HU" sz="2800" dirty="0" smtClean="0">
                <a:solidFill>
                  <a:srgbClr val="FFFF00"/>
                </a:solidFill>
              </a:rPr>
              <a:t> of </a:t>
            </a:r>
            <a:r>
              <a:rPr lang="hu-HU" sz="2800" dirty="0" err="1" smtClean="0">
                <a:solidFill>
                  <a:srgbClr val="FFFF00"/>
                </a:solidFill>
              </a:rPr>
              <a:t>transport</a:t>
            </a:r>
            <a:r>
              <a:rPr lang="hu-HU" sz="2800" dirty="0" smtClean="0">
                <a:solidFill>
                  <a:srgbClr val="FFFF00"/>
                </a:solidFill>
              </a:rPr>
              <a:t> </a:t>
            </a:r>
            <a:r>
              <a:rPr lang="hu-HU" sz="2800" dirty="0" err="1" smtClean="0">
                <a:solidFill>
                  <a:srgbClr val="FFFF00"/>
                </a:solidFill>
              </a:rPr>
              <a:t>eq</a:t>
            </a:r>
            <a:r>
              <a:rPr lang="hu-HU" sz="2800" dirty="0" smtClean="0">
                <a:solidFill>
                  <a:srgbClr val="FFFF00"/>
                </a:solidFill>
              </a:rPr>
              <a:t>.</a:t>
            </a:r>
          </a:p>
          <a:p>
            <a:r>
              <a:rPr lang="hu-HU" dirty="0" smtClean="0">
                <a:solidFill>
                  <a:srgbClr val="FFFF00"/>
                </a:solidFill>
              </a:rPr>
              <a:t>1.Explanation of </a:t>
            </a:r>
            <a:r>
              <a:rPr lang="hu-HU" dirty="0" err="1" smtClean="0">
                <a:solidFill>
                  <a:srgbClr val="FFFF00"/>
                </a:solidFill>
              </a:rPr>
              <a:t>markings</a:t>
            </a:r>
            <a:r>
              <a:rPr lang="hu-HU" dirty="0" smtClean="0">
                <a:solidFill>
                  <a:srgbClr val="FFFF00"/>
                </a:solidFill>
              </a:rPr>
              <a:t>:</a:t>
            </a:r>
            <a:endParaRPr lang="hu-HU" dirty="0">
              <a:solidFill>
                <a:srgbClr val="FFFF00"/>
              </a:solidFill>
            </a:endParaRPr>
          </a:p>
        </p:txBody>
      </p:sp>
      <p:sp>
        <p:nvSpPr>
          <p:cNvPr id="25" name="Szövegdoboz 24"/>
          <p:cNvSpPr txBox="1"/>
          <p:nvPr/>
        </p:nvSpPr>
        <p:spPr>
          <a:xfrm>
            <a:off x="5526489" y="4413479"/>
            <a:ext cx="1370888" cy="276999"/>
          </a:xfrm>
          <a:prstGeom prst="rect">
            <a:avLst/>
          </a:prstGeom>
          <a:noFill/>
        </p:spPr>
        <p:txBody>
          <a:bodyPr wrap="none" rtlCol="0">
            <a:spAutoFit/>
          </a:bodyPr>
          <a:lstStyle/>
          <a:p>
            <a:r>
              <a:rPr lang="hu-HU" sz="1200" dirty="0" smtClean="0">
                <a:solidFill>
                  <a:srgbClr val="FFFF00"/>
                </a:solidFill>
              </a:rPr>
              <a:t>…</a:t>
            </a:r>
            <a:r>
              <a:rPr lang="hu-HU" sz="1200" dirty="0" err="1">
                <a:solidFill>
                  <a:srgbClr val="FFFF00"/>
                </a:solidFill>
              </a:rPr>
              <a:t>s</a:t>
            </a:r>
            <a:r>
              <a:rPr lang="hu-HU" sz="1200" dirty="0" err="1" smtClean="0">
                <a:solidFill>
                  <a:srgbClr val="FFFF00"/>
                </a:solidFill>
              </a:rPr>
              <a:t>ymbolic</a:t>
            </a:r>
            <a:r>
              <a:rPr lang="hu-HU" sz="1200" dirty="0" smtClean="0">
                <a:solidFill>
                  <a:srgbClr val="FFFF00"/>
                </a:solidFill>
              </a:rPr>
              <a:t> </a:t>
            </a:r>
            <a:r>
              <a:rPr lang="hu-HU" sz="1200" dirty="0" err="1" smtClean="0">
                <a:solidFill>
                  <a:srgbClr val="FFFF00"/>
                </a:solidFill>
              </a:rPr>
              <a:t>vector</a:t>
            </a:r>
            <a:endParaRPr lang="hu-HU" sz="1200" dirty="0">
              <a:solidFill>
                <a:srgbClr val="FFFF00"/>
              </a:solidFill>
            </a:endParaRPr>
          </a:p>
        </p:txBody>
      </p:sp>
      <p:graphicFrame>
        <p:nvGraphicFramePr>
          <p:cNvPr id="27" name="Objektum 26"/>
          <p:cNvGraphicFramePr>
            <a:graphicFrameLocks noChangeAspect="1"/>
          </p:cNvGraphicFramePr>
          <p:nvPr/>
        </p:nvGraphicFramePr>
        <p:xfrm>
          <a:off x="1451845" y="2468847"/>
          <a:ext cx="1241425" cy="274638"/>
        </p:xfrm>
        <a:graphic>
          <a:graphicData uri="http://schemas.openxmlformats.org/presentationml/2006/ole">
            <mc:AlternateContent xmlns:mc="http://schemas.openxmlformats.org/markup-compatibility/2006">
              <mc:Choice xmlns:v="urn:schemas-microsoft-com:vml" Requires="v">
                <p:oleObj spid="_x0000_s855313" name="Equation" r:id="rId14" imgW="990170" imgH="215806" progId="Equation.3">
                  <p:embed/>
                </p:oleObj>
              </mc:Choice>
              <mc:Fallback>
                <p:oleObj name="Equation" r:id="rId14" imgW="990170" imgH="215806" progId="Equation.3">
                  <p:embed/>
                  <p:pic>
                    <p:nvPicPr>
                      <p:cNvPr id="27" name="Objektum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1845" y="2468847"/>
                        <a:ext cx="1241425" cy="274638"/>
                      </a:xfrm>
                      <a:prstGeom prst="rect">
                        <a:avLst/>
                      </a:prstGeom>
                      <a:blipFill>
                        <a:blip r:embed="rId5"/>
                        <a:tile tx="0" ty="0" sx="100000" sy="100000" flip="none" algn="tl"/>
                      </a:blipFill>
                    </p:spPr>
                  </p:pic>
                </p:oleObj>
              </mc:Fallback>
            </mc:AlternateContent>
          </a:graphicData>
        </a:graphic>
      </p:graphicFrame>
      <p:sp>
        <p:nvSpPr>
          <p:cNvPr id="28" name="Szövegdoboz 27"/>
          <p:cNvSpPr txBox="1"/>
          <p:nvPr/>
        </p:nvSpPr>
        <p:spPr>
          <a:xfrm>
            <a:off x="2766561" y="2468847"/>
            <a:ext cx="4015844" cy="276999"/>
          </a:xfrm>
          <a:prstGeom prst="rect">
            <a:avLst/>
          </a:prstGeom>
          <a:noFill/>
        </p:spPr>
        <p:txBody>
          <a:bodyPr wrap="none" rtlCol="0">
            <a:spAutoFit/>
          </a:bodyPr>
          <a:lstStyle/>
          <a:p>
            <a:r>
              <a:rPr lang="hu-HU" sz="1200" dirty="0" smtClean="0">
                <a:solidFill>
                  <a:srgbClr val="FFFF00"/>
                </a:solidFill>
              </a:rPr>
              <a:t>Flow </a:t>
            </a:r>
            <a:r>
              <a:rPr lang="hu-HU" sz="1200" dirty="0" err="1" smtClean="0">
                <a:solidFill>
                  <a:srgbClr val="FFFF00"/>
                </a:solidFill>
              </a:rPr>
              <a:t>velocitiy</a:t>
            </a:r>
            <a:r>
              <a:rPr lang="hu-HU" sz="1200" dirty="0" smtClean="0">
                <a:solidFill>
                  <a:srgbClr val="FFFF00"/>
                </a:solidFill>
              </a:rPr>
              <a:t> is </a:t>
            </a:r>
            <a:r>
              <a:rPr lang="hu-HU" sz="1200" dirty="0" err="1" smtClean="0">
                <a:solidFill>
                  <a:srgbClr val="FFFF00"/>
                </a:solidFill>
              </a:rPr>
              <a:t>assumed</a:t>
            </a:r>
            <a:r>
              <a:rPr lang="hu-HU" sz="1200" dirty="0" smtClean="0">
                <a:solidFill>
                  <a:srgbClr val="FFFF00"/>
                </a:solidFill>
              </a:rPr>
              <a:t> </a:t>
            </a:r>
            <a:r>
              <a:rPr lang="hu-HU" sz="1200" dirty="0" err="1" smtClean="0">
                <a:solidFill>
                  <a:srgbClr val="FFFF00"/>
                </a:solidFill>
              </a:rPr>
              <a:t>to</a:t>
            </a:r>
            <a:r>
              <a:rPr lang="hu-HU" sz="1200" dirty="0" smtClean="0">
                <a:solidFill>
                  <a:srgbClr val="FFFF00"/>
                </a:solidFill>
              </a:rPr>
              <a:t> be </a:t>
            </a:r>
            <a:r>
              <a:rPr lang="hu-HU" sz="1200" dirty="0" err="1" smtClean="0">
                <a:solidFill>
                  <a:srgbClr val="FFFF00"/>
                </a:solidFill>
              </a:rPr>
              <a:t>changing</a:t>
            </a:r>
            <a:r>
              <a:rPr lang="hu-HU" sz="1200" dirty="0" smtClean="0">
                <a:solidFill>
                  <a:srgbClr val="FFFF00"/>
                </a:solidFill>
              </a:rPr>
              <a:t> in </a:t>
            </a:r>
            <a:r>
              <a:rPr lang="hu-HU" sz="1200" dirty="0" err="1" smtClean="0">
                <a:solidFill>
                  <a:srgbClr val="FFFF00"/>
                </a:solidFill>
              </a:rPr>
              <a:t>space</a:t>
            </a:r>
            <a:r>
              <a:rPr lang="hu-HU" sz="1200" dirty="0" smtClean="0">
                <a:solidFill>
                  <a:srgbClr val="FFFF00"/>
                </a:solidFill>
              </a:rPr>
              <a:t> and </a:t>
            </a:r>
            <a:r>
              <a:rPr lang="hu-HU" sz="1200" dirty="0" err="1" smtClean="0">
                <a:solidFill>
                  <a:srgbClr val="FFFF00"/>
                </a:solidFill>
              </a:rPr>
              <a:t>time</a:t>
            </a:r>
            <a:endParaRPr lang="hu-HU" sz="1200" dirty="0">
              <a:solidFill>
                <a:srgbClr val="FFFF00"/>
              </a:solidFill>
            </a:endParaRPr>
          </a:p>
        </p:txBody>
      </p:sp>
      <p:pic>
        <p:nvPicPr>
          <p:cNvPr id="5" name="Kép 4"/>
          <p:cNvPicPr>
            <a:picLocks noChangeAspect="1"/>
          </p:cNvPicPr>
          <p:nvPr/>
        </p:nvPicPr>
        <p:blipFill>
          <a:blip r:embed="rId16"/>
          <a:stretch>
            <a:fillRect/>
          </a:stretch>
        </p:blipFill>
        <p:spPr>
          <a:xfrm>
            <a:off x="1421325" y="2832963"/>
            <a:ext cx="446249" cy="494060"/>
          </a:xfrm>
          <a:prstGeom prst="rect">
            <a:avLst/>
          </a:prstGeom>
          <a:blipFill>
            <a:blip r:embed="rId5"/>
            <a:tile tx="0" ty="0" sx="100000" sy="100000" flip="none" algn="tl"/>
          </a:blipFill>
        </p:spPr>
      </p:pic>
      <p:sp>
        <p:nvSpPr>
          <p:cNvPr id="6" name="Szövegdoboz 5"/>
          <p:cNvSpPr txBox="1"/>
          <p:nvPr/>
        </p:nvSpPr>
        <p:spPr>
          <a:xfrm>
            <a:off x="1965752" y="2872876"/>
            <a:ext cx="1321196" cy="461665"/>
          </a:xfrm>
          <a:prstGeom prst="rect">
            <a:avLst/>
          </a:prstGeom>
          <a:noFill/>
        </p:spPr>
        <p:txBody>
          <a:bodyPr wrap="none" rtlCol="0">
            <a:spAutoFit/>
          </a:bodyPr>
          <a:lstStyle/>
          <a:p>
            <a:r>
              <a:rPr lang="hu-HU" dirty="0" smtClean="0">
                <a:solidFill>
                  <a:srgbClr val="FFFF00"/>
                </a:solidFill>
              </a:rPr>
              <a:t>…</a:t>
            </a:r>
            <a:r>
              <a:rPr lang="hu-HU" sz="1200" dirty="0" err="1" smtClean="0">
                <a:solidFill>
                  <a:srgbClr val="FFFF00"/>
                </a:solidFill>
              </a:rPr>
              <a:t>Flux</a:t>
            </a:r>
            <a:r>
              <a:rPr lang="hu-HU" sz="1200" dirty="0" smtClean="0">
                <a:solidFill>
                  <a:srgbClr val="FFFF00"/>
                </a:solidFill>
              </a:rPr>
              <a:t> of </a:t>
            </a:r>
            <a:r>
              <a:rPr lang="hu-HU" sz="1200" dirty="0" err="1" smtClean="0">
                <a:solidFill>
                  <a:srgbClr val="FFFF00"/>
                </a:solidFill>
              </a:rPr>
              <a:t>mass</a:t>
            </a:r>
            <a:endParaRPr lang="hu-HU" sz="1200" dirty="0">
              <a:solidFill>
                <a:srgbClr val="FFFF00"/>
              </a:solidFill>
            </a:endParaRPr>
          </a:p>
        </p:txBody>
      </p:sp>
      <p:sp>
        <p:nvSpPr>
          <p:cNvPr id="7" name="Téglalap 6"/>
          <p:cNvSpPr/>
          <p:nvPr/>
        </p:nvSpPr>
        <p:spPr>
          <a:xfrm>
            <a:off x="3262183" y="3041113"/>
            <a:ext cx="4572000" cy="256993"/>
          </a:xfrm>
          <a:prstGeom prst="rect">
            <a:avLst/>
          </a:prstGeom>
        </p:spPr>
        <p:txBody>
          <a:bodyPr>
            <a:spAutoFit/>
          </a:bodyPr>
          <a:lstStyle/>
          <a:p>
            <a:pPr>
              <a:lnSpc>
                <a:spcPct val="107000"/>
              </a:lnSpc>
              <a:spcAft>
                <a:spcPts val="800"/>
              </a:spcAft>
            </a:pPr>
            <a:r>
              <a:rPr lang="hu-HU" sz="1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r>
              <a:rPr lang="hu-HU" sz="10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Definition</a:t>
            </a:r>
            <a:r>
              <a:rPr lang="hu-HU" sz="1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of </a:t>
            </a:r>
            <a:r>
              <a:rPr lang="hu-HU" sz="10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fluxes</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 : </a:t>
            </a:r>
            <a:r>
              <a:rPr lang="hu-HU" sz="1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000"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transported</a:t>
            </a:r>
            <a:r>
              <a:rPr lang="hu-HU" sz="1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hu-HU" sz="10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mass</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/unit </a:t>
            </a:r>
            <a:r>
              <a:rPr lang="hu-HU" sz="10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surface</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/unit </a:t>
            </a:r>
            <a:r>
              <a:rPr lang="hu-HU" sz="1000"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time</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 [kg/m</a:t>
            </a:r>
            <a:r>
              <a:rPr lang="hu-HU" sz="1000" baseline="30000" dirty="0">
                <a:solidFill>
                  <a:srgbClr val="FFFF00"/>
                </a:solidFill>
                <a:latin typeface="Arial" panose="020B0604020202020204" pitchFamily="34" charset="0"/>
                <a:ea typeface="Calibri" panose="020F0502020204030204" pitchFamily="34" charset="0"/>
                <a:cs typeface="Times New Roman" panose="02020603050405020304" pitchFamily="18" charset="0"/>
              </a:rPr>
              <a:t>2</a:t>
            </a:r>
            <a:r>
              <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rPr>
              <a:t>/s</a:t>
            </a:r>
            <a:r>
              <a:rPr lang="hu-HU" sz="1000"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a:t>
            </a:r>
            <a:endParaRPr lang="hu-HU" sz="10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0" name="Téglalap 9"/>
          <p:cNvSpPr/>
          <p:nvPr/>
        </p:nvSpPr>
        <p:spPr>
          <a:xfrm>
            <a:off x="1371252" y="3444827"/>
            <a:ext cx="2104167" cy="355803"/>
          </a:xfrm>
          <a:prstGeom prst="rect">
            <a:avLst/>
          </a:prstGeom>
        </p:spPr>
        <p:txBody>
          <a:bodyPr wrap="none">
            <a:spAutoFit/>
          </a:bodyPr>
          <a:lstStyle/>
          <a:p>
            <a:pPr>
              <a:lnSpc>
                <a:spcPct val="107000"/>
              </a:lnSpc>
              <a:spcAft>
                <a:spcPts val="800"/>
              </a:spcAft>
            </a:pPr>
            <a:r>
              <a:rPr lang="hu-HU" sz="1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hu-HU" sz="1200"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mass</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concentration [g/m</a:t>
            </a:r>
            <a:r>
              <a:rPr lang="hu-HU" sz="1200" baseline="30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3</a:t>
            </a:r>
            <a:r>
              <a:rPr lang="hu-HU" sz="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2" name="Téglalap 11"/>
          <p:cNvSpPr/>
          <p:nvPr/>
        </p:nvSpPr>
        <p:spPr>
          <a:xfrm>
            <a:off x="1167748" y="3814078"/>
            <a:ext cx="2460161" cy="461665"/>
          </a:xfrm>
          <a:prstGeom prst="rect">
            <a:avLst/>
          </a:prstGeom>
        </p:spPr>
        <p:txBody>
          <a:bodyPr wrap="none">
            <a:spAutoFit/>
          </a:bodyPr>
          <a:lstStyle/>
          <a:p>
            <a:r>
              <a:rPr lang="hu-HU" dirty="0" err="1"/>
              <a:t>vector</a:t>
            </a:r>
            <a:r>
              <a:rPr lang="hu-HU" dirty="0"/>
              <a:t> </a:t>
            </a:r>
            <a:r>
              <a:rPr lang="hu-HU" dirty="0" err="1"/>
              <a:t>operations</a:t>
            </a:r>
            <a:endParaRPr lang="hu-HU" dirty="0"/>
          </a:p>
        </p:txBody>
      </p:sp>
      <p:sp>
        <p:nvSpPr>
          <p:cNvPr id="2" name="Téglalap 1"/>
          <p:cNvSpPr/>
          <p:nvPr/>
        </p:nvSpPr>
        <p:spPr>
          <a:xfrm>
            <a:off x="849745" y="5562642"/>
            <a:ext cx="7961745" cy="289951"/>
          </a:xfrm>
          <a:prstGeom prst="rect">
            <a:avLst/>
          </a:prstGeom>
        </p:spPr>
        <p:txBody>
          <a:bodyPr wrap="square">
            <a:spAutoFit/>
          </a:bodyPr>
          <a:lstStyle/>
          <a:p>
            <a:pPr>
              <a:lnSpc>
                <a:spcPct val="107000"/>
              </a:lnSpc>
              <a:spcAft>
                <a:spcPts val="800"/>
              </a:spcAft>
            </a:pP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div -&gt; </a:t>
            </a:r>
            <a:r>
              <a:rPr lang="hu-HU" sz="1200" dirty="0" err="1"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divergence</a:t>
            </a:r>
            <a:r>
              <a:rPr lang="hu-HU" sz="1200" dirty="0"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is a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operator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that</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operates</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on</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field</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producing</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scalar</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field</a:t>
            </a:r>
            <a:endParaRPr lang="hu-HU" sz="12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églalap 8"/>
          <p:cNvSpPr/>
          <p:nvPr/>
        </p:nvSpPr>
        <p:spPr>
          <a:xfrm>
            <a:off x="1189419" y="5852593"/>
            <a:ext cx="6753854" cy="289951"/>
          </a:xfrm>
          <a:prstGeom prst="rect">
            <a:avLst/>
          </a:prstGeom>
        </p:spPr>
        <p:txBody>
          <a:bodyPr wrap="square">
            <a:spAutoFit/>
          </a:bodyPr>
          <a:lstStyle/>
          <a:p>
            <a:pPr>
              <a:lnSpc>
                <a:spcPct val="107000"/>
              </a:lnSpc>
              <a:spcAft>
                <a:spcPts val="800"/>
              </a:spcAft>
            </a:pPr>
            <a:r>
              <a:rPr lang="hu-HU" sz="1200" dirty="0" err="1"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grad</a:t>
            </a:r>
            <a:r>
              <a:rPr lang="hu-HU" sz="1200" dirty="0" smtClean="0">
                <a:solidFill>
                  <a:srgbClr val="FFFF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a:solidFill>
                  <a:srgbClr val="FFFF00"/>
                </a:solidFill>
                <a:latin typeface="Helvetica" panose="020B0604020202020204" pitchFamily="34" charset="0"/>
                <a:ea typeface="Calibri" panose="020F0502020204030204" pitchFamily="34" charset="0"/>
                <a:cs typeface="Times New Roman" panose="02020603050405020304" pitchFamily="18" charset="0"/>
              </a:rPr>
              <a:t>-&gt; </a:t>
            </a:r>
            <a:r>
              <a:rPr lang="hu-HU" sz="1200" dirty="0"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is a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operator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that</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operates</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on</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 </a:t>
            </a:r>
            <a:r>
              <a:rPr lang="hu-HU" sz="1200" dirty="0" err="1"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scalar</a:t>
            </a:r>
            <a:r>
              <a:rPr lang="hu-HU" sz="1200" dirty="0"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field</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producing</a:t>
            </a:r>
            <a:r>
              <a:rPr lang="hu-HU" sz="1200" dirty="0">
                <a:solidFill>
                  <a:srgbClr val="FFC000"/>
                </a:solidFill>
                <a:latin typeface="Helvetica" panose="020B0604020202020204" pitchFamily="34" charset="0"/>
                <a:ea typeface="Calibri" panose="020F0502020204030204" pitchFamily="34" charset="0"/>
                <a:cs typeface="Times New Roman" panose="02020603050405020304" pitchFamily="18" charset="0"/>
              </a:rPr>
              <a:t> a </a:t>
            </a:r>
            <a:r>
              <a:rPr lang="hu-HU" sz="1200" dirty="0" err="1"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vector</a:t>
            </a:r>
            <a:r>
              <a:rPr lang="hu-HU" sz="1200" dirty="0" smtClean="0">
                <a:solidFill>
                  <a:srgbClr val="FFC000"/>
                </a:solidFill>
                <a:latin typeface="Helvetica" panose="020B0604020202020204" pitchFamily="34" charset="0"/>
                <a:ea typeface="Calibri" panose="020F0502020204030204" pitchFamily="34" charset="0"/>
                <a:cs typeface="Times New Roman" panose="02020603050405020304" pitchFamily="18" charset="0"/>
              </a:rPr>
              <a:t> </a:t>
            </a:r>
            <a:r>
              <a:rPr lang="hu-HU" sz="1200" dirty="0" err="1">
                <a:solidFill>
                  <a:srgbClr val="FFC000"/>
                </a:solidFill>
                <a:latin typeface="Helvetica" panose="020B0604020202020204" pitchFamily="34" charset="0"/>
                <a:ea typeface="Calibri" panose="020F0502020204030204" pitchFamily="34" charset="0"/>
                <a:cs typeface="Times New Roman" panose="02020603050405020304" pitchFamily="18" charset="0"/>
              </a:rPr>
              <a:t>field</a:t>
            </a:r>
            <a:endParaRPr lang="hu-HU" sz="12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71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2400" b="1" i="0" u="none" strike="noStrike" cap="none" normalizeH="0" baseline="0" smtClean="0">
            <a:ln>
              <a:noFill/>
            </a:ln>
            <a:solidFill>
              <a:srgbClr val="FF66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2400" b="1" i="0" u="none" strike="noStrike" cap="none" normalizeH="0" baseline="0" smtClean="0">
            <a:ln>
              <a:noFill/>
            </a:ln>
            <a:solidFill>
              <a:srgbClr val="FF6600"/>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CFCB0FA716349A1AF815136B80236" ma:contentTypeVersion="0" ma:contentTypeDescription="Create a new document." ma:contentTypeScope="" ma:versionID="9cdce17ae455c2a84b92cff617ec941b">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BDD9F-D784-460C-AFD3-406FE76DA316}"/>
</file>

<file path=customXml/itemProps2.xml><?xml version="1.0" encoding="utf-8"?>
<ds:datastoreItem xmlns:ds="http://schemas.openxmlformats.org/officeDocument/2006/customXml" ds:itemID="{BDAC4912-0DC9-43A2-9902-B8505345383E}"/>
</file>

<file path=customXml/itemProps3.xml><?xml version="1.0" encoding="utf-8"?>
<ds:datastoreItem xmlns:ds="http://schemas.openxmlformats.org/officeDocument/2006/customXml" ds:itemID="{5C2F8B34-70E5-492B-82DB-9161BCB739F7}"/>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13537</TotalTime>
  <Words>1498</Words>
  <Application>Microsoft Office PowerPoint</Application>
  <PresentationFormat>Diavetítés a képernyőre (4:3 oldalarány)</PresentationFormat>
  <Paragraphs>271</Paragraphs>
  <Slides>42</Slides>
  <Notes>0</Notes>
  <HiddenSlides>0</HiddenSlides>
  <MMClips>0</MMClips>
  <ScaleCrop>false</ScaleCrop>
  <HeadingPairs>
    <vt:vector size="8" baseType="variant">
      <vt:variant>
        <vt:lpstr>Használt betűtípusok</vt:lpstr>
      </vt:variant>
      <vt:variant>
        <vt:i4>11</vt:i4>
      </vt:variant>
      <vt:variant>
        <vt:lpstr>Téma</vt:lpstr>
      </vt:variant>
      <vt:variant>
        <vt:i4>1</vt:i4>
      </vt:variant>
      <vt:variant>
        <vt:lpstr>Beágyazott OLE kiszolgálók</vt:lpstr>
      </vt:variant>
      <vt:variant>
        <vt:i4>4</vt:i4>
      </vt:variant>
      <vt:variant>
        <vt:lpstr>Diacímek</vt:lpstr>
      </vt:variant>
      <vt:variant>
        <vt:i4>42</vt:i4>
      </vt:variant>
    </vt:vector>
  </HeadingPairs>
  <TitlesOfParts>
    <vt:vector size="58" baseType="lpstr">
      <vt:lpstr>Georgia</vt:lpstr>
      <vt:lpstr>Arial CE</vt:lpstr>
      <vt:lpstr>Times New Roman CE</vt:lpstr>
      <vt:lpstr>Segoe UI</vt:lpstr>
      <vt:lpstr>Impact</vt:lpstr>
      <vt:lpstr>Arial Black</vt:lpstr>
      <vt:lpstr>Helvetica</vt:lpstr>
      <vt:lpstr>Times New Roman</vt:lpstr>
      <vt:lpstr>Arial</vt:lpstr>
      <vt:lpstr>Symbol</vt:lpstr>
      <vt:lpstr>Calibri</vt:lpstr>
      <vt:lpstr>Blank Presentation</vt:lpstr>
      <vt:lpstr>Equation</vt:lpstr>
      <vt:lpstr>Egyenlet</vt:lpstr>
      <vt:lpstr>Dia</vt:lpstr>
      <vt:lpstr>CorelEquation! 1.0 Equation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VICSA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user</dc:creator>
  <cp:lastModifiedBy>user</cp:lastModifiedBy>
  <cp:revision>290</cp:revision>
  <dcterms:created xsi:type="dcterms:W3CDTF">1999-02-12T10:01:11Z</dcterms:created>
  <dcterms:modified xsi:type="dcterms:W3CDTF">2021-09-21T14:19:47Z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0x0101003AECFCB0FA716349A1AF815136B80236</vt:lpwstr>
  </property>
</Properties>
</file>