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0"/>
  </p:notesMasterIdLst>
  <p:sldIdLst>
    <p:sldId id="285" r:id="rId2"/>
    <p:sldId id="299" r:id="rId3"/>
    <p:sldId id="351" r:id="rId4"/>
    <p:sldId id="352" r:id="rId5"/>
    <p:sldId id="301" r:id="rId6"/>
    <p:sldId id="302" r:id="rId7"/>
    <p:sldId id="303" r:id="rId8"/>
    <p:sldId id="304" r:id="rId9"/>
    <p:sldId id="305" r:id="rId10"/>
    <p:sldId id="353" r:id="rId11"/>
    <p:sldId id="348" r:id="rId12"/>
    <p:sldId id="309" r:id="rId13"/>
    <p:sldId id="310" r:id="rId14"/>
    <p:sldId id="311" r:id="rId15"/>
    <p:sldId id="312" r:id="rId16"/>
    <p:sldId id="313" r:id="rId17"/>
    <p:sldId id="335" r:id="rId18"/>
    <p:sldId id="346" r:id="rId19"/>
    <p:sldId id="315" r:id="rId20"/>
    <p:sldId id="316" r:id="rId21"/>
    <p:sldId id="336" r:id="rId22"/>
    <p:sldId id="337" r:id="rId23"/>
    <p:sldId id="349" r:id="rId24"/>
    <p:sldId id="338" r:id="rId25"/>
    <p:sldId id="320" r:id="rId26"/>
    <p:sldId id="321" r:id="rId27"/>
    <p:sldId id="322" r:id="rId28"/>
    <p:sldId id="339" r:id="rId29"/>
    <p:sldId id="340" r:id="rId30"/>
    <p:sldId id="341" r:id="rId31"/>
    <p:sldId id="350" r:id="rId32"/>
    <p:sldId id="343" r:id="rId33"/>
    <p:sldId id="344" r:id="rId34"/>
    <p:sldId id="329" r:id="rId35"/>
    <p:sldId id="330" r:id="rId36"/>
    <p:sldId id="331" r:id="rId37"/>
    <p:sldId id="332" r:id="rId38"/>
    <p:sldId id="354" r:id="rId39"/>
  </p:sldIdLst>
  <p:sldSz cx="9144000" cy="5143500" type="screen16x9"/>
  <p:notesSz cx="6858000" cy="9144000"/>
  <p:embeddedFontLst>
    <p:embeddedFont>
      <p:font typeface="Brush Script MT" panose="03060802040406070304" pitchFamily="66" charset="0"/>
      <p:italic r:id="rId41"/>
    </p:embeddedFont>
    <p:embeddedFont>
      <p:font typeface="Cambria Math" panose="02040503050406030204" pitchFamily="18" charset="0"/>
      <p:regular r:id="rId42"/>
    </p:embeddedFont>
    <p:embeddedFont>
      <p:font typeface="Minion Pro" panose="02040503050201020203" charset="0"/>
      <p:regular r:id="rId43"/>
      <p:bold r:id="rId44"/>
      <p:italic r:id="rId45"/>
      <p:boldItalic r:id="rId46"/>
    </p:embeddedFont>
    <p:embeddedFont>
      <p:font typeface="Tahoma" panose="020B0604030504040204" pitchFamily="34" charset="0"/>
      <p:regular r:id="rId47"/>
      <p:bold r:id="rId48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 varScale="1">
        <p:scale>
          <a:sx n="138" d="100"/>
          <a:sy n="138" d="100"/>
        </p:scale>
        <p:origin x="35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2DBA6-4157-4909-AC62-56FEE7EDEBEB}" type="datetimeFigureOut">
              <a:rPr lang="hu-HU" smtClean="0"/>
              <a:t>2024. 09. 09.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C1BA8-B2D8-419A-B088-894CC8AE23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95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2CCA0A-4D57-4510-9439-888AD9FA464D}" type="slidenum">
              <a:rPr lang="hu-HU" altLang="hu-HU" smtClean="0"/>
              <a:pPr>
                <a:spcBef>
                  <a:spcPct val="0"/>
                </a:spcBef>
              </a:pPr>
              <a:t>8</a:t>
            </a:fld>
            <a:endParaRPr lang="hu-HU" altLang="hu-H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9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2A3ADF-7A5F-458F-B5D4-A52A4F285B05}" type="slidenum">
              <a:rPr lang="hu-HU" altLang="hu-HU" smtClean="0"/>
              <a:pPr>
                <a:spcBef>
                  <a:spcPct val="0"/>
                </a:spcBef>
              </a:pPr>
              <a:t>9</a:t>
            </a:fld>
            <a:endParaRPr lang="hu-HU" altLang="hu-H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8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4E12F0-C05E-4F37-86B0-ADBA5DDF4707}" type="slidenum">
              <a:rPr lang="hu-HU" altLang="hu-HU" smtClean="0"/>
              <a:pPr>
                <a:spcBef>
                  <a:spcPct val="0"/>
                </a:spcBef>
              </a:pPr>
              <a:t>12</a:t>
            </a:fld>
            <a:endParaRPr lang="hu-HU" altLang="hu-H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3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89AAD8-58C3-416A-89AA-4B884A3A164D}" type="slidenum">
              <a:rPr lang="hu-HU" altLang="hu-HU" smtClean="0"/>
              <a:pPr>
                <a:spcBef>
                  <a:spcPct val="0"/>
                </a:spcBef>
              </a:pPr>
              <a:t>25</a:t>
            </a:fld>
            <a:endParaRPr lang="hu-HU" altLang="hu-H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3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851920" y="1203598"/>
            <a:ext cx="4606280" cy="20162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000" b="1" cap="small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br>
              <a:rPr lang="hu-HU" dirty="0"/>
            </a:b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br>
              <a:rPr lang="hu-HU" dirty="0"/>
            </a:br>
            <a:r>
              <a:rPr lang="hu-HU" dirty="0" err="1"/>
              <a:t>adipiscing</a:t>
            </a:r>
            <a:r>
              <a:rPr lang="hu-HU" dirty="0"/>
              <a:t> elit.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851920" y="3363839"/>
            <a:ext cx="46085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i="1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51275" y="4084638"/>
            <a:ext cx="4608513" cy="2873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4E7A45"/>
                </a:solidFill>
              </a:defRPr>
            </a:lvl1pPr>
            <a:lvl2pPr algn="r">
              <a:defRPr sz="1300"/>
            </a:lvl2pPr>
            <a:lvl3pPr algn="r">
              <a:defRPr sz="1300"/>
            </a:lvl3pPr>
            <a:lvl4pPr algn="r">
              <a:defRPr sz="1300"/>
            </a:lvl4pPr>
            <a:lvl5pPr algn="r">
              <a:defRPr sz="1300"/>
            </a:lvl5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4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4371950"/>
            <a:ext cx="4608513" cy="2873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 baseline="0">
                <a:solidFill>
                  <a:srgbClr val="4E7A45"/>
                </a:solidFill>
              </a:defRPr>
            </a:lvl1pPr>
            <a:lvl2pPr algn="r">
              <a:defRPr sz="1300"/>
            </a:lvl2pPr>
            <a:lvl3pPr algn="r">
              <a:defRPr sz="1300"/>
            </a:lvl3pPr>
            <a:lvl4pPr algn="r">
              <a:defRPr sz="1300"/>
            </a:lvl4pPr>
            <a:lvl5pPr algn="r">
              <a:defRPr sz="1300"/>
            </a:lvl5pPr>
          </a:lstStyle>
          <a:p>
            <a:pPr lvl="0"/>
            <a:r>
              <a:rPr lang="hu-HU" dirty="0"/>
              <a:t>Aktuális dátum</a:t>
            </a:r>
          </a:p>
        </p:txBody>
      </p:sp>
    </p:spTree>
    <p:extLst>
      <p:ext uri="{BB962C8B-B14F-4D97-AF65-F5344CB8AC3E}">
        <p14:creationId xmlns:p14="http://schemas.microsoft.com/office/powerpoint/2010/main" val="164637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Szöveg helye 2"/>
          <p:cNvSpPr>
            <a:spLocks noGrp="1"/>
          </p:cNvSpPr>
          <p:nvPr>
            <p:ph type="body" idx="14"/>
          </p:nvPr>
        </p:nvSpPr>
        <p:spPr>
          <a:xfrm>
            <a:off x="467544" y="339502"/>
            <a:ext cx="309634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1">
                <a:solidFill>
                  <a:srgbClr val="4E7A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Tartalom helye 2"/>
          <p:cNvSpPr>
            <a:spLocks noGrp="1"/>
          </p:cNvSpPr>
          <p:nvPr>
            <p:ph idx="15"/>
          </p:nvPr>
        </p:nvSpPr>
        <p:spPr>
          <a:xfrm>
            <a:off x="467544" y="987574"/>
            <a:ext cx="3096344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9E2D40"/>
              </a:buClr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Wingdings" panose="05000000000000000000" pitchFamily="2" charset="2"/>
              <a:buChar char="§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Wingdings" panose="05000000000000000000" pitchFamily="2" charset="2"/>
              <a:buChar char="§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6"/>
          </p:nvPr>
        </p:nvSpPr>
        <p:spPr>
          <a:xfrm>
            <a:off x="3923928" y="339502"/>
            <a:ext cx="4752528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2D40"/>
              </a:buClr>
              <a:buFont typeface="Minion Pro" pitchFamily="18" charset="0"/>
              <a:buChar char="‒"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Minion Pro" pitchFamily="18" charset="0"/>
              <a:buChar char="‒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Minion Pro" pitchFamily="18" charset="0"/>
              <a:buChar char="‒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83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E7A45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E7A4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E7A4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84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small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Tartalom helye 2"/>
          <p:cNvSpPr>
            <a:spLocks noGrp="1"/>
          </p:cNvSpPr>
          <p:nvPr>
            <p:ph idx="16"/>
          </p:nvPr>
        </p:nvSpPr>
        <p:spPr>
          <a:xfrm rot="5400000">
            <a:off x="2843808" y="-1172666"/>
            <a:ext cx="3456384" cy="82089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2D40"/>
              </a:buClr>
              <a:buFont typeface="Minion Pro" pitchFamily="18" charset="0"/>
              <a:buChar char="‒"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Minion Pro" pitchFamily="18" charset="0"/>
              <a:buChar char="‒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Minion Pro" pitchFamily="18" charset="0"/>
              <a:buChar char="‒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07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 b="1" cap="small" baseline="0">
                <a:solidFill>
                  <a:srgbClr val="4E7A45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6"/>
          </p:nvPr>
        </p:nvSpPr>
        <p:spPr>
          <a:xfrm rot="5400000">
            <a:off x="1223628" y="-560598"/>
            <a:ext cx="4464496" cy="59766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2D40"/>
              </a:buClr>
              <a:buFont typeface="Minion Pro" pitchFamily="18" charset="0"/>
              <a:buChar char="‒"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Minion Pro" pitchFamily="18" charset="0"/>
              <a:buChar char="‒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Minion Pro" pitchFamily="18" charset="0"/>
              <a:buChar char="‒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625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8D94-B04C-464D-9D4E-2818C549760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9185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261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adipiscing</a:t>
            </a:r>
            <a:r>
              <a:rPr lang="hu-HU" dirty="0"/>
              <a:t> elit.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809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i="1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beírásához kattintson ide</a:t>
            </a:r>
          </a:p>
        </p:txBody>
      </p:sp>
    </p:spTree>
    <p:extLst>
      <p:ext uri="{BB962C8B-B14F-4D97-AF65-F5344CB8AC3E}">
        <p14:creationId xmlns:p14="http://schemas.microsoft.com/office/powerpoint/2010/main" val="292349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small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E2D40"/>
              </a:buClr>
              <a:buFont typeface="Wingdings" panose="05000000000000000000" pitchFamily="2" charset="2"/>
              <a:buNone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Wingdings" panose="05000000000000000000" pitchFamily="2" charset="2"/>
              <a:buChar char="§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Wingdings" panose="05000000000000000000" pitchFamily="2" charset="2"/>
              <a:buChar char="§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0"/>
            <a:r>
              <a:rPr lang="hu-HU" dirty="0"/>
              <a:t> 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349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small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E2D40"/>
              </a:buClr>
              <a:buFont typeface="Wingdings" panose="05000000000000000000" pitchFamily="2" charset="2"/>
              <a:buNone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Wingdings" panose="05000000000000000000" pitchFamily="2" charset="2"/>
              <a:buChar char="§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Wingdings" panose="05000000000000000000" pitchFamily="2" charset="2"/>
              <a:buChar char="§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002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small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2D40"/>
              </a:buClr>
              <a:buFont typeface="Minion Pro" pitchFamily="18" charset="0"/>
              <a:buChar char="‒"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Minion Pro" pitchFamily="18" charset="0"/>
              <a:buChar char="‒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Minion Pro" pitchFamily="18" charset="0"/>
              <a:buChar char="‒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548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small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2D40"/>
              </a:buClr>
              <a:buFont typeface="Minion Pro" pitchFamily="18" charset="0"/>
              <a:buChar char="‒"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Minion Pro" pitchFamily="18" charset="0"/>
              <a:buChar char="‒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Minion Pro" pitchFamily="18" charset="0"/>
              <a:buChar char="‒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12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small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747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small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4" name="Tartalom helye 2"/>
          <p:cNvSpPr>
            <a:spLocks noGrp="1"/>
          </p:cNvSpPr>
          <p:nvPr>
            <p:ph idx="14"/>
          </p:nvPr>
        </p:nvSpPr>
        <p:spPr>
          <a:xfrm>
            <a:off x="457200" y="1203598"/>
            <a:ext cx="3826768" cy="339447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2D40"/>
              </a:buClr>
              <a:buFont typeface="Minion Pro" pitchFamily="18" charset="0"/>
              <a:buChar char="‒"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Minion Pro" pitchFamily="18" charset="0"/>
              <a:buChar char="‒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Minion Pro" pitchFamily="18" charset="0"/>
              <a:buChar char="‒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Tartalom helye 2"/>
          <p:cNvSpPr>
            <a:spLocks noGrp="1"/>
          </p:cNvSpPr>
          <p:nvPr>
            <p:ph idx="15"/>
          </p:nvPr>
        </p:nvSpPr>
        <p:spPr>
          <a:xfrm>
            <a:off x="4788024" y="1203598"/>
            <a:ext cx="3826768" cy="339447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2D40"/>
              </a:buClr>
              <a:buFont typeface="Minion Pro" pitchFamily="18" charset="0"/>
              <a:buChar char="‒"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Minion Pro" pitchFamily="18" charset="0"/>
              <a:buChar char="‒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Minion Pro" pitchFamily="18" charset="0"/>
              <a:buChar char="‒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210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cap="small" baseline="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4" name="Szöveg helye 2"/>
          <p:cNvSpPr>
            <a:spLocks noGrp="1"/>
          </p:cNvSpPr>
          <p:nvPr>
            <p:ph type="body" idx="14"/>
          </p:nvPr>
        </p:nvSpPr>
        <p:spPr>
          <a:xfrm>
            <a:off x="457200" y="1131590"/>
            <a:ext cx="382676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4E7A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5"/>
          </p:nvPr>
        </p:nvSpPr>
        <p:spPr>
          <a:xfrm>
            <a:off x="457200" y="1923678"/>
            <a:ext cx="3826768" cy="23762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2D40"/>
              </a:buClr>
              <a:buFont typeface="Minion Pro" pitchFamily="18" charset="0"/>
              <a:buChar char="‒"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Minion Pro" pitchFamily="18" charset="0"/>
              <a:buChar char="‒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Minion Pro" pitchFamily="18" charset="0"/>
              <a:buChar char="‒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894420" y="4912030"/>
            <a:ext cx="3854044" cy="180000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21" name="Szöveg helye 2"/>
          <p:cNvSpPr>
            <a:spLocks noGrp="1"/>
          </p:cNvSpPr>
          <p:nvPr>
            <p:ph type="body" idx="17"/>
          </p:nvPr>
        </p:nvSpPr>
        <p:spPr>
          <a:xfrm>
            <a:off x="4788024" y="1131590"/>
            <a:ext cx="382676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4E7A4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Tartalom helye 2"/>
          <p:cNvSpPr>
            <a:spLocks noGrp="1"/>
          </p:cNvSpPr>
          <p:nvPr>
            <p:ph idx="18"/>
          </p:nvPr>
        </p:nvSpPr>
        <p:spPr>
          <a:xfrm>
            <a:off x="4788024" y="1923678"/>
            <a:ext cx="3826768" cy="237626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E2D40"/>
              </a:buClr>
              <a:buFont typeface="Minion Pro" pitchFamily="18" charset="0"/>
              <a:buChar char="‒"/>
              <a:defRPr sz="24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1pPr>
            <a:lvl2pPr marL="742950" indent="-285750">
              <a:buClr>
                <a:srgbClr val="9E2D40"/>
              </a:buClr>
              <a:buSzPct val="85000"/>
              <a:buFont typeface="Minion Pro" pitchFamily="18" charset="0"/>
              <a:buChar char="‒"/>
              <a:defRPr sz="22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9E2D40"/>
              </a:buClr>
              <a:buSzPct val="85000"/>
              <a:buFont typeface="Minion Pro" pitchFamily="18" charset="0"/>
              <a:buChar char="‒"/>
              <a:defRPr sz="20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800" i="1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9E402D"/>
              </a:buClr>
              <a:buSzPct val="85000"/>
              <a:buFont typeface="Minion Pro" pitchFamily="18" charset="0"/>
              <a:buChar char="‒"/>
              <a:defRPr sz="1600">
                <a:solidFill>
                  <a:srgbClr val="4E7A45"/>
                </a:solidFill>
                <a:latin typeface="Minion Pro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48464" y="4912038"/>
            <a:ext cx="432048" cy="252000"/>
          </a:xfrm>
          <a:prstGeom prst="rect">
            <a:avLst/>
          </a:prstGeom>
        </p:spPr>
        <p:txBody>
          <a:bodyPr/>
          <a:lstStyle>
            <a:lvl1pPr>
              <a:defRPr sz="900" b="1" i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D230E87D-923B-421E-AB84-5914CE08F8D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932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0" r:id="rId3"/>
    <p:sldLayoutId id="2147483671" r:id="rId4"/>
    <p:sldLayoutId id="2147483650" r:id="rId5"/>
    <p:sldLayoutId id="2147483664" r:id="rId6"/>
    <p:sldLayoutId id="2147483666" r:id="rId7"/>
    <p:sldLayoutId id="2147483652" r:id="rId8"/>
    <p:sldLayoutId id="2147483665" r:id="rId9"/>
    <p:sldLayoutId id="2147483667" r:id="rId10"/>
    <p:sldLayoutId id="2147483657" r:id="rId11"/>
    <p:sldLayoutId id="2147483658" r:id="rId12"/>
    <p:sldLayoutId id="2147483659" r:id="rId13"/>
    <p:sldLayoutId id="214748367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E7A4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F:\geo02a_700.g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file:///F:\geo02c_866.gif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39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u.epito.bme.h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Surveying I.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Positioning. Elevation, height, height measurements. The principle of optical levelling. The structure of the surveyors’ level.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876476" y="3832252"/>
            <a:ext cx="4608513" cy="503336"/>
          </a:xfrm>
        </p:spPr>
        <p:txBody>
          <a:bodyPr/>
          <a:lstStyle/>
          <a:p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Dr. Szabolcs RÓZSA</a:t>
            </a:r>
          </a:p>
          <a:p>
            <a:r>
              <a:rPr lang="hu-HU" dirty="0" err="1"/>
              <a:t>Lecturer</a:t>
            </a:r>
            <a:r>
              <a:rPr lang="hu-HU" dirty="0"/>
              <a:t>: Dr. Lóránt FÖLDVÁRY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err="1"/>
              <a:t>September</a:t>
            </a:r>
            <a:r>
              <a:rPr lang="hu-HU" dirty="0"/>
              <a:t> 9, 2024</a:t>
            </a:r>
          </a:p>
        </p:txBody>
      </p:sp>
    </p:spTree>
    <p:extLst>
      <p:ext uri="{BB962C8B-B14F-4D97-AF65-F5344CB8AC3E}">
        <p14:creationId xmlns:p14="http://schemas.microsoft.com/office/powerpoint/2010/main" val="426806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Surveying I.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Positioning. Elevation, height, height measurements. The principle of optical levelling. The structure of the surveyors’ level.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3876476" y="3832252"/>
            <a:ext cx="4608513" cy="503336"/>
          </a:xfrm>
        </p:spPr>
        <p:txBody>
          <a:bodyPr/>
          <a:lstStyle/>
          <a:p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Dr. Szabolcs RÓZSA</a:t>
            </a:r>
          </a:p>
          <a:p>
            <a:r>
              <a:rPr lang="hu-HU" dirty="0" err="1"/>
              <a:t>Lecturer</a:t>
            </a:r>
            <a:r>
              <a:rPr lang="hu-HU" dirty="0"/>
              <a:t>: Dr. Lóránt FÖLDVÁRY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err="1"/>
              <a:t>September</a:t>
            </a:r>
            <a:r>
              <a:rPr lang="hu-HU" dirty="0"/>
              <a:t> 9</a:t>
            </a:r>
            <a:r>
              <a:rPr lang="hu-HU"/>
              <a:t>, 2024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907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Surveying vs Geodesy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143000" y="1343995"/>
            <a:ext cx="685800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1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Geodesy: 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the determination of the shape and the size of the Earth and its gravity field. To provide the fundamentals of positioning (control networks, etc.)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hu-HU" altLang="hu-HU" sz="2100" dirty="0">
              <a:solidFill>
                <a:srgbClr val="4E7A45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1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Surveying: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 the determination of the location and the shape of natural or man-made objects on the ground (or above/below) (</a:t>
            </a:r>
            <a:r>
              <a:rPr lang="hu-HU" altLang="hu-HU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survey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), and present the resutls numerically or graphically (</a:t>
            </a:r>
            <a:r>
              <a:rPr lang="hu-HU" altLang="hu-HU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mapping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) and the localization of the characteristic points of planned structures on the field (</a:t>
            </a:r>
            <a:r>
              <a:rPr lang="hu-HU" altLang="hu-HU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stake out/set out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2662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The_Blue_Marble_Western_Hemi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57" y="792785"/>
            <a:ext cx="403383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Geodesy</a:t>
            </a:r>
          </a:p>
        </p:txBody>
      </p:sp>
      <p:sp>
        <p:nvSpPr>
          <p:cNvPr id="19460" name="Szövegdoboz 1"/>
          <p:cNvSpPr txBox="1">
            <a:spLocks noChangeArrowheads="1"/>
          </p:cNvSpPr>
          <p:nvPr/>
        </p:nvSpPr>
        <p:spPr bwMode="auto">
          <a:xfrm>
            <a:off x="257180" y="757862"/>
            <a:ext cx="22985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rgbClr val="4E7A45"/>
                </a:solidFill>
                <a:latin typeface="+mj-lt"/>
              </a:rPr>
              <a:t>What is the shape of the Earth?</a:t>
            </a:r>
          </a:p>
        </p:txBody>
      </p:sp>
    </p:spTree>
    <p:extLst>
      <p:ext uri="{BB962C8B-B14F-4D97-AF65-F5344CB8AC3E}">
        <p14:creationId xmlns:p14="http://schemas.microsoft.com/office/powerpoint/2010/main" val="97577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Geodesy</a:t>
            </a:r>
          </a:p>
        </p:txBody>
      </p:sp>
      <p:sp>
        <p:nvSpPr>
          <p:cNvPr id="21509" name="Szövegdoboz 7"/>
          <p:cNvSpPr txBox="1">
            <a:spLocks noChangeArrowheads="1"/>
          </p:cNvSpPr>
          <p:nvPr/>
        </p:nvSpPr>
        <p:spPr bwMode="auto">
          <a:xfrm>
            <a:off x="6731794" y="951310"/>
            <a:ext cx="56938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350"/>
              <a:t>1735</a:t>
            </a:r>
          </a:p>
        </p:txBody>
      </p:sp>
      <p:pic>
        <p:nvPicPr>
          <p:cNvPr id="2" name="Picture 10" descr="F:\geo02a_700.gif">
            <a:extLst>
              <a:ext uri="{FF2B5EF4-FFF2-40B4-BE49-F238E27FC236}">
                <a16:creationId xmlns:a16="http://schemas.microsoft.com/office/drawing/2014/main" id="{A4CC5C46-8A34-436C-9271-B266C19D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" y="29441"/>
            <a:ext cx="3758255" cy="48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F:\geo02c_866.gif">
            <a:extLst>
              <a:ext uri="{FF2B5EF4-FFF2-40B4-BE49-F238E27FC236}">
                <a16:creationId xmlns:a16="http://schemas.microsoft.com/office/drawing/2014/main" id="{D9CB7BCB-58D0-4984-87C7-4015647E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8912"/>
            <a:ext cx="820737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Geodesy</a:t>
            </a:r>
          </a:p>
        </p:txBody>
      </p:sp>
      <p:sp>
        <p:nvSpPr>
          <p:cNvPr id="22531" name="Szövegdoboz 4"/>
          <p:cNvSpPr txBox="1">
            <a:spLocks noChangeArrowheads="1"/>
          </p:cNvSpPr>
          <p:nvPr/>
        </p:nvSpPr>
        <p:spPr bwMode="auto">
          <a:xfrm>
            <a:off x="323528" y="1004978"/>
            <a:ext cx="1774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+mj-lt"/>
                <a:cs typeface="Times New Roman" panose="02020603050405020304" pitchFamily="18" charset="0"/>
              </a:rPr>
              <a:t>The gravity field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667C633-245B-4296-9E73-FD1AC03A6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42" y="889050"/>
            <a:ext cx="5810723" cy="40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Geodesy</a:t>
            </a:r>
          </a:p>
        </p:txBody>
      </p:sp>
      <p:sp>
        <p:nvSpPr>
          <p:cNvPr id="23555" name="Szövegdoboz 5"/>
          <p:cNvSpPr txBox="1">
            <a:spLocks noChangeArrowheads="1"/>
          </p:cNvSpPr>
          <p:nvPr/>
        </p:nvSpPr>
        <p:spPr bwMode="auto">
          <a:xfrm>
            <a:off x="179512" y="961674"/>
            <a:ext cx="6364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+mj-lt"/>
                <a:cs typeface="Times New Roman" panose="02020603050405020304" pitchFamily="18" charset="0"/>
              </a:rPr>
              <a:t>The equipotential surfaces of the gravity field and the plumbline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95B880-3F16-4AC4-8386-8C051AD61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72" y="1419622"/>
            <a:ext cx="4576856" cy="3327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CED9799B-1CC3-408D-A01A-DCB545A6095F}"/>
                  </a:ext>
                </a:extLst>
              </p:cNvPr>
              <p:cNvSpPr txBox="1"/>
              <p:nvPr/>
            </p:nvSpPr>
            <p:spPr>
              <a:xfrm>
                <a:off x="107504" y="2571750"/>
                <a:ext cx="192596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𝑝𝑜𝑡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CED9799B-1CC3-408D-A01A-DCB545A60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71750"/>
                <a:ext cx="1925960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églalap 4">
            <a:extLst>
              <a:ext uri="{FF2B5EF4-FFF2-40B4-BE49-F238E27FC236}">
                <a16:creationId xmlns:a16="http://schemas.microsoft.com/office/drawing/2014/main" id="{11B078A1-5972-484E-B20F-A3712076A3C6}"/>
              </a:ext>
            </a:extLst>
          </p:cNvPr>
          <p:cNvSpPr/>
          <p:nvPr/>
        </p:nvSpPr>
        <p:spPr>
          <a:xfrm>
            <a:off x="4572000" y="1419622"/>
            <a:ext cx="2288428" cy="3327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1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Geodesy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C274455-B112-46C2-ABB7-5A57847A1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72" y="1419621"/>
            <a:ext cx="5396738" cy="3327747"/>
          </a:xfrm>
          <a:prstGeom prst="rect">
            <a:avLst/>
          </a:prstGeom>
        </p:spPr>
      </p:pic>
      <p:sp>
        <p:nvSpPr>
          <p:cNvPr id="7" name="Szövegdoboz 5">
            <a:extLst>
              <a:ext uri="{FF2B5EF4-FFF2-40B4-BE49-F238E27FC236}">
                <a16:creationId xmlns:a16="http://schemas.microsoft.com/office/drawing/2014/main" id="{E8D597B3-68C9-4482-8EA6-530F6D71C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961674"/>
            <a:ext cx="6364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+mj-lt"/>
                <a:cs typeface="Times New Roman" panose="02020603050405020304" pitchFamily="18" charset="0"/>
              </a:rPr>
              <a:t>The equipotential surfaces of the gravity field and the plumbline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5AA0E696-6ED0-4DF1-988E-CC0086AD0DAD}"/>
                  </a:ext>
                </a:extLst>
              </p:cNvPr>
              <p:cNvSpPr txBox="1"/>
              <p:nvPr/>
            </p:nvSpPr>
            <p:spPr>
              <a:xfrm>
                <a:off x="107504" y="2571750"/>
                <a:ext cx="192596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𝑝𝑜𝑡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5AA0E696-6ED0-4DF1-988E-CC0086AD0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71750"/>
                <a:ext cx="1925960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5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4928"/>
            <a:ext cx="3336131" cy="25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803711"/>
            <a:ext cx="5020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physical (real) shape of the Earth:</a:t>
            </a:r>
            <a:r>
              <a:rPr lang="en-US" altLang="hu-H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hu-HU" altLang="hu-HU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the boundary surface formed by the surface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of the continents (topography) and the sea surface.</a:t>
            </a:r>
            <a:endParaRPr lang="hu-HU" altLang="hu-HU" sz="1800" dirty="0">
              <a:solidFill>
                <a:srgbClr val="4E7A45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26192" y="3723878"/>
            <a:ext cx="25384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45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→ </a:t>
            </a:r>
            <a:r>
              <a:rPr lang="hu-HU" altLang="hu-HU" sz="45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geoid</a:t>
            </a:r>
            <a:r>
              <a:rPr lang="en-US" altLang="hu-HU" sz="45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4220" y="2171354"/>
            <a:ext cx="745107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theoretical (mathematical) shape of the Earth: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the surface defined by open water bodies when only the gravity has an effect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on it (equipotential surface)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	infinite number of equipotential surfaces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	-&gt; the one that coincides with the mean sea level</a:t>
            </a:r>
            <a:endParaRPr lang="hu-HU" altLang="hu-HU" sz="1800" dirty="0">
              <a:solidFill>
                <a:srgbClr val="4E7A45"/>
              </a:solidFill>
            </a:endParaRPr>
          </a:p>
        </p:txBody>
      </p:sp>
      <p:pic>
        <p:nvPicPr>
          <p:cNvPr id="9" name="Picture 7" descr="The_Blue_Marble_Western_Hemisp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735807"/>
            <a:ext cx="2321719" cy="174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shape of the Earth</a:t>
            </a:r>
          </a:p>
        </p:txBody>
      </p:sp>
    </p:spTree>
    <p:extLst>
      <p:ext uri="{BB962C8B-B14F-4D97-AF65-F5344CB8AC3E}">
        <p14:creationId xmlns:p14="http://schemas.microsoft.com/office/powerpoint/2010/main" val="119289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What is the mean sea level?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762923"/>
            <a:ext cx="8572500" cy="3429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771800" y="4299942"/>
            <a:ext cx="602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E2D40"/>
              </a:buClr>
              <a:buSzPct val="85000"/>
            </a:pPr>
            <a:r>
              <a:rPr lang="hu-HU" sz="2400" dirty="0">
                <a:solidFill>
                  <a:srgbClr val="4E7A45"/>
                </a:solidFill>
              </a:rPr>
              <a:t>Time series of the Triest tide gauge (1875-2018)</a:t>
            </a:r>
          </a:p>
        </p:txBody>
      </p:sp>
    </p:spTree>
    <p:extLst>
      <p:ext uri="{BB962C8B-B14F-4D97-AF65-F5344CB8AC3E}">
        <p14:creationId xmlns:p14="http://schemas.microsoft.com/office/powerpoint/2010/main" val="194867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Positioning</a:t>
            </a:r>
          </a:p>
        </p:txBody>
      </p:sp>
      <p:sp>
        <p:nvSpPr>
          <p:cNvPr id="27651" name="Szövegdoboz 5"/>
          <p:cNvSpPr txBox="1">
            <a:spLocks noChangeArrowheads="1"/>
          </p:cNvSpPr>
          <p:nvPr/>
        </p:nvSpPr>
        <p:spPr bwMode="auto">
          <a:xfrm>
            <a:off x="347126" y="862838"/>
            <a:ext cx="8439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system:</a:t>
            </a:r>
          </a:p>
          <a:p>
            <a:pPr lvl="3"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Fitted to the appropriate reference surface (ellipsoid, sphere, plane)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85217BE-FD4E-44E5-996B-C3EF9A6EB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" y="1607298"/>
            <a:ext cx="9144000" cy="32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Surveying vs Geodesy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143000" y="2313491"/>
            <a:ext cx="6858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1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Geodesy: 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the determination of the shape and the size of the Earth and its gravity field. To provide the fundamentals of positioning (control networks, etc.)</a:t>
            </a:r>
          </a:p>
        </p:txBody>
      </p:sp>
    </p:spTree>
    <p:extLst>
      <p:ext uri="{BB962C8B-B14F-4D97-AF65-F5344CB8AC3E}">
        <p14:creationId xmlns:p14="http://schemas.microsoft.com/office/powerpoint/2010/main" val="211515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Projections in Geodetic and Plane Surveying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F250EB5-F5D2-434E-9DB4-09DE8FD5C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3776464" cy="3031961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A4E71610-6752-4407-88D4-A646CA9C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1655"/>
            <a:ext cx="4392810" cy="3435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1956AD-20F5-414B-8B8B-B0BD8B332839}"/>
              </a:ext>
            </a:extLst>
          </p:cNvPr>
          <p:cNvSpPr txBox="1"/>
          <p:nvPr/>
        </p:nvSpPr>
        <p:spPr>
          <a:xfrm>
            <a:off x="971600" y="4299942"/>
            <a:ext cx="268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E2D40"/>
              </a:buClr>
              <a:buSzPct val="85000"/>
            </a:pPr>
            <a:r>
              <a:rPr lang="hu-HU" sz="2400" b="1" dirty="0">
                <a:solidFill>
                  <a:srgbClr val="4E7A45"/>
                </a:solidFill>
              </a:rPr>
              <a:t>Geodetic surveying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CF58B4-4EF9-4DB7-AE99-B4A61EC2C030}"/>
              </a:ext>
            </a:extLst>
          </p:cNvPr>
          <p:cNvSpPr txBox="1"/>
          <p:nvPr/>
        </p:nvSpPr>
        <p:spPr>
          <a:xfrm>
            <a:off x="5490127" y="4299941"/>
            <a:ext cx="2236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9E2D40"/>
              </a:buClr>
              <a:buSzPct val="85000"/>
            </a:pPr>
            <a:r>
              <a:rPr lang="hu-HU" sz="2400" b="1" dirty="0">
                <a:solidFill>
                  <a:srgbClr val="4E7A45"/>
                </a:solidFill>
              </a:rPr>
              <a:t>Plane surveying</a:t>
            </a:r>
          </a:p>
        </p:txBody>
      </p:sp>
    </p:spTree>
    <p:extLst>
      <p:ext uri="{BB962C8B-B14F-4D97-AF65-F5344CB8AC3E}">
        <p14:creationId xmlns:p14="http://schemas.microsoft.com/office/powerpoint/2010/main" val="1347132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7C733C5-8F97-42EC-ABC2-9CBAB79A6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27"/>
            <a:ext cx="9144000" cy="337824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1" y="226454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528" y="880880"/>
            <a:ext cx="3978082" cy="2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Times New Roman" panose="02020603050405020304" pitchFamily="18" charset="0"/>
              </a:rPr>
              <a:t>	</a:t>
            </a:r>
            <a:r>
              <a:rPr lang="en-US" altLang="hu-HU" sz="2700" b="1" i="1" dirty="0">
                <a:solidFill>
                  <a:srgbClr val="4E7A45"/>
                </a:solidFill>
                <a:latin typeface="Times New Roman" panose="02020603050405020304" pitchFamily="18" charset="0"/>
              </a:rPr>
              <a:t>h</a:t>
            </a:r>
            <a:r>
              <a:rPr lang="en-US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 = </a:t>
            </a:r>
            <a:r>
              <a:rPr lang="en-US" altLang="hu-HU" sz="2700" b="1" i="1" dirty="0">
                <a:solidFill>
                  <a:srgbClr val="4E7A45"/>
                </a:solidFill>
                <a:latin typeface="Times New Roman" panose="02020603050405020304" pitchFamily="18" charset="0"/>
              </a:rPr>
              <a:t>N</a:t>
            </a:r>
            <a:r>
              <a:rPr lang="en-US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 + </a:t>
            </a:r>
            <a:r>
              <a:rPr lang="en-US" altLang="hu-HU" sz="2700" b="1" i="1" dirty="0">
                <a:solidFill>
                  <a:srgbClr val="4E7A45"/>
                </a:solidFill>
                <a:latin typeface="Times New Roman" panose="02020603050405020304" pitchFamily="18" charset="0"/>
              </a:rPr>
              <a:t>H</a:t>
            </a:r>
            <a:endParaRPr lang="hu-HU" altLang="hu-HU" sz="2700" b="1" i="1" dirty="0">
              <a:solidFill>
                <a:srgbClr val="4E7A45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350" dirty="0">
              <a:solidFill>
                <a:srgbClr val="4E7A45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350" dirty="0">
                <a:solidFill>
                  <a:srgbClr val="4E7A45"/>
                </a:solidFill>
              </a:rPr>
              <a:t> </a:t>
            </a:r>
            <a:r>
              <a:rPr lang="en-US" altLang="hu-HU" sz="1800" b="1" dirty="0">
                <a:solidFill>
                  <a:srgbClr val="4E7A45"/>
                </a:solidFill>
              </a:rPr>
              <a:t>→</a:t>
            </a:r>
            <a:r>
              <a:rPr lang="hu-HU" altLang="hu-HU" sz="1800" dirty="0">
                <a:solidFill>
                  <a:srgbClr val="4E7A45"/>
                </a:solidFill>
              </a:rPr>
              <a:t> </a:t>
            </a:r>
            <a:r>
              <a:rPr lang="en-US" altLang="hu-HU" sz="1800" b="1" i="1" dirty="0">
                <a:solidFill>
                  <a:srgbClr val="4E7A45"/>
                </a:solidFill>
                <a:latin typeface="Times New Roman" panose="02020603050405020304" pitchFamily="18" charset="0"/>
              </a:rPr>
              <a:t>N</a:t>
            </a:r>
            <a:r>
              <a:rPr lang="en-US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the distance between the geoid and the ellipsoid (geoid undulation) -&gt; determined by geodesy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hu-HU" sz="1800" b="1" dirty="0">
                <a:solidFill>
                  <a:srgbClr val="4E7A45"/>
                </a:solidFill>
              </a:rPr>
              <a:t>→</a:t>
            </a:r>
            <a:r>
              <a:rPr lang="en-US" altLang="hu-HU" sz="1800" dirty="0">
                <a:solidFill>
                  <a:srgbClr val="4E7A45"/>
                </a:solidFill>
              </a:rPr>
              <a:t> </a:t>
            </a:r>
            <a:r>
              <a:rPr lang="en-US" altLang="hu-HU" sz="1800" b="1" i="1" dirty="0">
                <a:solidFill>
                  <a:srgbClr val="4E7A45"/>
                </a:solidFill>
                <a:latin typeface="Times New Roman" panose="02020603050405020304" pitchFamily="18" charset="0"/>
              </a:rPr>
              <a:t>H</a:t>
            </a:r>
            <a:r>
              <a:rPr lang="en-US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the height above the geoid (the mean sea level)</a:t>
            </a:r>
            <a:r>
              <a:rPr lang="en-US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31119" y="204342"/>
            <a:ext cx="6669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Determination of the height above the ellipsoid:</a:t>
            </a:r>
            <a:r>
              <a:rPr lang="en-US" altLang="hu-HU" sz="1350" dirty="0">
                <a:solidFill>
                  <a:srgbClr val="4E7A4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13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7504" y="19676"/>
            <a:ext cx="8784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What do we mean by height? What should the height of a point express?</a:t>
            </a:r>
            <a:endParaRPr lang="en-US" altLang="hu-HU" sz="1350" dirty="0">
              <a:solidFill>
                <a:srgbClr val="4E7A45"/>
              </a:solidFill>
            </a:endParaRPr>
          </a:p>
        </p:txBody>
      </p:sp>
      <p:sp>
        <p:nvSpPr>
          <p:cNvPr id="10" name="Szövegdoboz 2"/>
          <p:cNvSpPr txBox="1">
            <a:spLocks noChangeArrowheads="1"/>
          </p:cNvSpPr>
          <p:nvPr/>
        </p:nvSpPr>
        <p:spPr bwMode="auto">
          <a:xfrm>
            <a:off x="359569" y="925354"/>
            <a:ext cx="5220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4E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direction does the water flow between A and B?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59A08C5-1C9A-4245-A385-7AFDDA2B8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3908"/>
            <a:ext cx="4045176" cy="35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2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7504" y="19676"/>
            <a:ext cx="8784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What do we mean by height? What should the height of a point express?</a:t>
            </a:r>
            <a:endParaRPr lang="en-US" altLang="hu-HU" sz="1350" dirty="0">
              <a:solidFill>
                <a:srgbClr val="4E7A45"/>
              </a:solidFill>
            </a:endParaRPr>
          </a:p>
        </p:txBody>
      </p:sp>
      <p:sp>
        <p:nvSpPr>
          <p:cNvPr id="10" name="Szövegdoboz 2"/>
          <p:cNvSpPr txBox="1">
            <a:spLocks noChangeArrowheads="1"/>
          </p:cNvSpPr>
          <p:nvPr/>
        </p:nvSpPr>
        <p:spPr bwMode="auto">
          <a:xfrm>
            <a:off x="359569" y="925354"/>
            <a:ext cx="52205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4E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water flows from A to B!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59A08C5-1C9A-4245-A385-7AFDDA2B8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3908"/>
            <a:ext cx="4045176" cy="356513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918FE1A-A389-4E09-9E80-85ACE171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44" y="946096"/>
            <a:ext cx="41637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350" b="1" dirty="0">
                <a:solidFill>
                  <a:srgbClr val="4E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Heights should express the potential level of the point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227F3D69-567F-49EA-BFDB-18593B644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93787"/>
              </p:ext>
            </p:extLst>
          </p:nvPr>
        </p:nvGraphicFramePr>
        <p:xfrm>
          <a:off x="5658183" y="2137535"/>
          <a:ext cx="1472804" cy="72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368140" progId="Equation.3">
                  <p:embed/>
                </p:oleObj>
              </mc:Choice>
              <mc:Fallback>
                <p:oleObj name="Equation" r:id="rId3" imgW="761669" imgH="368140" progId="Equation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183" y="2137535"/>
                        <a:ext cx="1472804" cy="720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42E81C9-C1EA-4EBD-B1C7-CE3CD9A18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57340"/>
              </p:ext>
            </p:extLst>
          </p:nvPr>
        </p:nvGraphicFramePr>
        <p:xfrm>
          <a:off x="5658183" y="1347476"/>
          <a:ext cx="1472804" cy="72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669" imgH="368140" progId="Equation.3">
                  <p:embed/>
                </p:oleObj>
              </mc:Choice>
              <mc:Fallback>
                <p:oleObj name="Equation" r:id="rId5" imgW="761669" imgH="36814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183" y="1347476"/>
                        <a:ext cx="1472804" cy="720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7">
            <a:extLst>
              <a:ext uri="{FF2B5EF4-FFF2-40B4-BE49-F238E27FC236}">
                <a16:creationId xmlns:a16="http://schemas.microsoft.com/office/drawing/2014/main" id="{18BDF3A8-2E70-4908-8051-FBB38C061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44" y="2833425"/>
            <a:ext cx="29158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350" b="1" dirty="0">
                <a:solidFill>
                  <a:srgbClr val="4E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Thus: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DDF94DC-746F-4F0E-B88D-7105BC997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36762"/>
              </p:ext>
            </p:extLst>
          </p:nvPr>
        </p:nvGraphicFramePr>
        <p:xfrm>
          <a:off x="5613378" y="3109651"/>
          <a:ext cx="1079897" cy="4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558" imgH="215806" progId="Equation.3">
                  <p:embed/>
                </p:oleObj>
              </mc:Choice>
              <mc:Fallback>
                <p:oleObj name="Equation" r:id="rId7" imgW="558558" imgH="215806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378" y="3109651"/>
                        <a:ext cx="1079897" cy="422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zövegdoboz 9">
            <a:extLst>
              <a:ext uri="{FF2B5EF4-FFF2-40B4-BE49-F238E27FC236}">
                <a16:creationId xmlns:a16="http://schemas.microsoft.com/office/drawing/2014/main" id="{A5227789-9401-48CF-8DDC-3DE47010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576" y="3183469"/>
            <a:ext cx="68800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350"/>
              <a:t>[m</a:t>
            </a:r>
            <a:r>
              <a:rPr lang="hu-HU" altLang="hu-HU" sz="1350" baseline="30000"/>
              <a:t>2</a:t>
            </a:r>
            <a:r>
              <a:rPr lang="hu-HU" altLang="hu-HU" sz="1350"/>
              <a:t>/s</a:t>
            </a:r>
            <a:r>
              <a:rPr lang="hu-HU" altLang="hu-HU" sz="1350" baseline="30000"/>
              <a:t>2</a:t>
            </a:r>
            <a:r>
              <a:rPr lang="hu-HU" altLang="hu-HU" sz="1350"/>
              <a:t>]</a:t>
            </a:r>
          </a:p>
        </p:txBody>
      </p:sp>
      <p:sp>
        <p:nvSpPr>
          <p:cNvPr id="20" name="Szövegdoboz 10">
            <a:extLst>
              <a:ext uri="{FF2B5EF4-FFF2-40B4-BE49-F238E27FC236}">
                <a16:creationId xmlns:a16="http://schemas.microsoft.com/office/drawing/2014/main" id="{2D5238BE-5267-424B-89F3-058A5B02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44" y="3983258"/>
            <a:ext cx="13965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350" b="1" dirty="0">
                <a:solidFill>
                  <a:srgbClr val="4E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systems:</a:t>
            </a:r>
          </a:p>
        </p:txBody>
      </p:sp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4EA50065-3CC5-4521-88F2-C0CF8F379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370624"/>
              </p:ext>
            </p:extLst>
          </p:nvPr>
        </p:nvGraphicFramePr>
        <p:xfrm>
          <a:off x="6726612" y="3796330"/>
          <a:ext cx="957263" cy="84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85" imgH="431613" progId="Equation.3">
                  <p:embed/>
                </p:oleObj>
              </mc:Choice>
              <mc:Fallback>
                <p:oleObj name="Equation" r:id="rId9" imgW="495085" imgH="431613" progId="Equation.3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612" y="3796330"/>
                        <a:ext cx="957263" cy="845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zövegdoboz 12">
            <a:extLst>
              <a:ext uri="{FF2B5EF4-FFF2-40B4-BE49-F238E27FC236}">
                <a16:creationId xmlns:a16="http://schemas.microsoft.com/office/drawing/2014/main" id="{31A40AD9-C0D1-4577-A03B-0C3077305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200" y="4017786"/>
            <a:ext cx="4251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350"/>
              <a:t>[m]</a:t>
            </a:r>
          </a:p>
        </p:txBody>
      </p:sp>
    </p:spTree>
    <p:extLst>
      <p:ext uri="{BB962C8B-B14F-4D97-AF65-F5344CB8AC3E}">
        <p14:creationId xmlns:p14="http://schemas.microsoft.com/office/powerpoint/2010/main" val="1500897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960BA541-6EF2-410F-869F-0BD6CF12D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04342"/>
            <a:ext cx="8784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definition of the reduced level (RL)</a:t>
            </a:r>
            <a:endParaRPr lang="en-US" altLang="hu-HU" sz="1350" dirty="0">
              <a:solidFill>
                <a:srgbClr val="4E7A45"/>
              </a:solidFill>
            </a:endParaRPr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72A6B61F-3D36-4F5F-BE67-9688A521A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07"/>
            <a:ext cx="9144000" cy="32401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FC45F1-944A-4CCC-B35A-CE548B24437E}"/>
              </a:ext>
            </a:extLst>
          </p:cNvPr>
          <p:cNvSpPr txBox="1"/>
          <p:nvPr/>
        </p:nvSpPr>
        <p:spPr>
          <a:xfrm>
            <a:off x="287524" y="4062212"/>
            <a:ext cx="8568951" cy="83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E2D40"/>
              </a:buClr>
              <a:buSzPct val="85000"/>
            </a:pPr>
            <a:r>
              <a:rPr lang="en-GB" sz="2400" b="1" dirty="0">
                <a:solidFill>
                  <a:srgbClr val="4E7A45"/>
                </a:solidFill>
              </a:rPr>
              <a:t>Reduced level: </a:t>
            </a:r>
            <a:r>
              <a:rPr lang="en-GB" sz="2400" dirty="0">
                <a:solidFill>
                  <a:srgbClr val="4E7A45"/>
                </a:solidFill>
              </a:rPr>
              <a:t>the height of the point above a chosen reference mean sea level, called the Datum.</a:t>
            </a:r>
          </a:p>
        </p:txBody>
      </p:sp>
    </p:spTree>
    <p:extLst>
      <p:ext uri="{BB962C8B-B14F-4D97-AF65-F5344CB8AC3E}">
        <p14:creationId xmlns:p14="http://schemas.microsoft.com/office/powerpoint/2010/main" val="291672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43508" y="167730"/>
            <a:ext cx="8856984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  <a:tab pos="914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  <a:tab pos="914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  <a:tab pos="914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1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Measuring height differences: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levelling:</a:t>
            </a:r>
            <a:r>
              <a:rPr lang="hu-HU" altLang="hu-HU" sz="1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- the infinitesimal parts of the level surface are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 		(</a:t>
            </a: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hydrostatic levelling – law of communicating vessels</a:t>
            </a: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 	- the tangent plane of the level surface is used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					 (</a:t>
            </a: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optical levelling</a:t>
            </a: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- the vertical distances from the level surface or its tangent plane are measured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trigonometric heighting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- the height difference is calculated by observing a distance and an elevation angle 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   in  a right triangle in the vertical plane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4E7A45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physical heighting</a:t>
            </a:r>
            <a:endParaRPr lang="hu-HU" altLang="hu-HU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		- Physical quantities are measured, which are related to elevations (e.g. </a:t>
            </a: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barometric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		heighting</a:t>
            </a: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660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74"/>
          <p:cNvGrpSpPr/>
          <p:nvPr/>
        </p:nvGrpSpPr>
        <p:grpSpPr>
          <a:xfrm>
            <a:off x="1343028" y="1703788"/>
            <a:ext cx="6497234" cy="2250273"/>
            <a:chOff x="266703" y="2271717"/>
            <a:chExt cx="8662979" cy="3000364"/>
          </a:xfrm>
        </p:grpSpPr>
        <p:sp>
          <p:nvSpPr>
            <p:cNvPr id="5" name="Szabadkézi sokszög 25"/>
            <p:cNvSpPr/>
            <p:nvPr/>
          </p:nvSpPr>
          <p:spPr>
            <a:xfrm>
              <a:off x="471482" y="4562471"/>
              <a:ext cx="84582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58200"/>
                <a:gd name="f7" fmla="val 709613"/>
                <a:gd name="f8" fmla="val 652463"/>
                <a:gd name="f9" fmla="val 1402556"/>
                <a:gd name="f10" fmla="val 326231"/>
                <a:gd name="f11" fmla="val 2805113"/>
                <a:gd name="f12" fmla="val 4214813"/>
                <a:gd name="f13" fmla="val 9525"/>
                <a:gd name="f14" fmla="val 5624513"/>
                <a:gd name="f15" fmla="val 19050"/>
                <a:gd name="f16" fmla="+- 0 0 -90"/>
                <a:gd name="f17" fmla="*/ f3 1 8458200"/>
                <a:gd name="f18" fmla="*/ f4 1 709613"/>
                <a:gd name="f19" fmla="+- f7 0 f5"/>
                <a:gd name="f20" fmla="+- f6 0 f5"/>
                <a:gd name="f21" fmla="*/ f16 f0 1"/>
                <a:gd name="f22" fmla="*/ f20 1 8458200"/>
                <a:gd name="f23" fmla="*/ f19 1 709613"/>
                <a:gd name="f24" fmla="*/ 0 f20 1"/>
                <a:gd name="f25" fmla="*/ 652463 f19 1"/>
                <a:gd name="f26" fmla="*/ 4214812 f20 1"/>
                <a:gd name="f27" fmla="*/ 9525 f19 1"/>
                <a:gd name="f28" fmla="*/ 8458200 f20 1"/>
                <a:gd name="f29" fmla="*/ 709613 f19 1"/>
                <a:gd name="f30" fmla="*/ 0 f19 1"/>
                <a:gd name="f31" fmla="*/ f21 1 f2"/>
                <a:gd name="f32" fmla="*/ f24 1 8458200"/>
                <a:gd name="f33" fmla="*/ f25 1 709613"/>
                <a:gd name="f34" fmla="*/ f26 1 8458200"/>
                <a:gd name="f35" fmla="*/ f27 1 709613"/>
                <a:gd name="f36" fmla="*/ f28 1 8458200"/>
                <a:gd name="f37" fmla="*/ f29 1 709613"/>
                <a:gd name="f38" fmla="*/ f30 1 709613"/>
                <a:gd name="f39" fmla="+- f31 0 f1"/>
                <a:gd name="f40" fmla="*/ f32 1 f22"/>
                <a:gd name="f41" fmla="*/ f33 1 f23"/>
                <a:gd name="f42" fmla="*/ f34 1 f22"/>
                <a:gd name="f43" fmla="*/ f35 1 f23"/>
                <a:gd name="f44" fmla="*/ f36 1 f22"/>
                <a:gd name="f45" fmla="*/ f37 1 f23"/>
                <a:gd name="f46" fmla="*/ f38 1 f23"/>
                <a:gd name="f47" fmla="*/ f40 f17 1"/>
                <a:gd name="f48" fmla="*/ f44 f17 1"/>
                <a:gd name="f49" fmla="*/ f45 f18 1"/>
                <a:gd name="f50" fmla="*/ f46 f18 1"/>
                <a:gd name="f51" fmla="*/ f41 f18 1"/>
                <a:gd name="f52" fmla="*/ f42 f17 1"/>
                <a:gd name="f53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51"/>
                </a:cxn>
                <a:cxn ang="f39">
                  <a:pos x="f52" y="f53"/>
                </a:cxn>
                <a:cxn ang="f39">
                  <a:pos x="f48" y="f49"/>
                </a:cxn>
              </a:cxnLst>
              <a:rect l="f47" t="f50" r="f48" b="f49"/>
              <a:pathLst>
                <a:path w="8458200" h="7096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7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B0F0"/>
              </a:solidFill>
              <a:custDash>
                <a:ds d="100000" sp="100000"/>
              </a:custDash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" name="Szabadkézi sokszög 26"/>
            <p:cNvSpPr/>
            <p:nvPr/>
          </p:nvSpPr>
          <p:spPr>
            <a:xfrm>
              <a:off x="266703" y="2857500"/>
              <a:ext cx="84582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58200"/>
                <a:gd name="f7" fmla="val 709613"/>
                <a:gd name="f8" fmla="val 652463"/>
                <a:gd name="f9" fmla="val 1402556"/>
                <a:gd name="f10" fmla="val 326231"/>
                <a:gd name="f11" fmla="val 2805113"/>
                <a:gd name="f12" fmla="val 4214813"/>
                <a:gd name="f13" fmla="val 9525"/>
                <a:gd name="f14" fmla="val 5624513"/>
                <a:gd name="f15" fmla="val 19050"/>
                <a:gd name="f16" fmla="+- 0 0 -90"/>
                <a:gd name="f17" fmla="*/ f3 1 8458200"/>
                <a:gd name="f18" fmla="*/ f4 1 709613"/>
                <a:gd name="f19" fmla="+- f7 0 f5"/>
                <a:gd name="f20" fmla="+- f6 0 f5"/>
                <a:gd name="f21" fmla="*/ f16 f0 1"/>
                <a:gd name="f22" fmla="*/ f20 1 8458200"/>
                <a:gd name="f23" fmla="*/ f19 1 709613"/>
                <a:gd name="f24" fmla="*/ 0 f20 1"/>
                <a:gd name="f25" fmla="*/ 652463 f19 1"/>
                <a:gd name="f26" fmla="*/ 4214812 f20 1"/>
                <a:gd name="f27" fmla="*/ 9525 f19 1"/>
                <a:gd name="f28" fmla="*/ 8458200 f20 1"/>
                <a:gd name="f29" fmla="*/ 709613 f19 1"/>
                <a:gd name="f30" fmla="*/ 0 f19 1"/>
                <a:gd name="f31" fmla="*/ f21 1 f2"/>
                <a:gd name="f32" fmla="*/ f24 1 8458200"/>
                <a:gd name="f33" fmla="*/ f25 1 709613"/>
                <a:gd name="f34" fmla="*/ f26 1 8458200"/>
                <a:gd name="f35" fmla="*/ f27 1 709613"/>
                <a:gd name="f36" fmla="*/ f28 1 8458200"/>
                <a:gd name="f37" fmla="*/ f29 1 709613"/>
                <a:gd name="f38" fmla="*/ f30 1 709613"/>
                <a:gd name="f39" fmla="+- f31 0 f1"/>
                <a:gd name="f40" fmla="*/ f32 1 f22"/>
                <a:gd name="f41" fmla="*/ f33 1 f23"/>
                <a:gd name="f42" fmla="*/ f34 1 f22"/>
                <a:gd name="f43" fmla="*/ f35 1 f23"/>
                <a:gd name="f44" fmla="*/ f36 1 f22"/>
                <a:gd name="f45" fmla="*/ f37 1 f23"/>
                <a:gd name="f46" fmla="*/ f38 1 f23"/>
                <a:gd name="f47" fmla="*/ f40 f17 1"/>
                <a:gd name="f48" fmla="*/ f44 f17 1"/>
                <a:gd name="f49" fmla="*/ f45 f18 1"/>
                <a:gd name="f50" fmla="*/ f46 f18 1"/>
                <a:gd name="f51" fmla="*/ f41 f18 1"/>
                <a:gd name="f52" fmla="*/ f42 f17 1"/>
                <a:gd name="f53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51"/>
                </a:cxn>
                <a:cxn ang="f39">
                  <a:pos x="f52" y="f53"/>
                </a:cxn>
                <a:cxn ang="f39">
                  <a:pos x="f48" y="f49"/>
                </a:cxn>
              </a:cxnLst>
              <a:rect l="f47" t="f50" r="f48" b="f49"/>
              <a:pathLst>
                <a:path w="8458200" h="7096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7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B0F0"/>
              </a:solidFill>
              <a:custDash>
                <a:ds d="100000" sp="100000"/>
              </a:custDash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Szabadkézi sokszög 27"/>
            <p:cNvSpPr/>
            <p:nvPr/>
          </p:nvSpPr>
          <p:spPr>
            <a:xfrm>
              <a:off x="323853" y="2271717"/>
              <a:ext cx="84582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58200"/>
                <a:gd name="f7" fmla="val 709613"/>
                <a:gd name="f8" fmla="val 652463"/>
                <a:gd name="f9" fmla="val 1402556"/>
                <a:gd name="f10" fmla="val 326231"/>
                <a:gd name="f11" fmla="val 2805113"/>
                <a:gd name="f12" fmla="val 4214813"/>
                <a:gd name="f13" fmla="val 9525"/>
                <a:gd name="f14" fmla="val 5624513"/>
                <a:gd name="f15" fmla="val 19050"/>
                <a:gd name="f16" fmla="+- 0 0 -90"/>
                <a:gd name="f17" fmla="*/ f3 1 8458200"/>
                <a:gd name="f18" fmla="*/ f4 1 709613"/>
                <a:gd name="f19" fmla="+- f7 0 f5"/>
                <a:gd name="f20" fmla="+- f6 0 f5"/>
                <a:gd name="f21" fmla="*/ f16 f0 1"/>
                <a:gd name="f22" fmla="*/ f20 1 8458200"/>
                <a:gd name="f23" fmla="*/ f19 1 709613"/>
                <a:gd name="f24" fmla="*/ 0 f20 1"/>
                <a:gd name="f25" fmla="*/ 652463 f19 1"/>
                <a:gd name="f26" fmla="*/ 4214812 f20 1"/>
                <a:gd name="f27" fmla="*/ 9525 f19 1"/>
                <a:gd name="f28" fmla="*/ 8458200 f20 1"/>
                <a:gd name="f29" fmla="*/ 709613 f19 1"/>
                <a:gd name="f30" fmla="*/ 0 f19 1"/>
                <a:gd name="f31" fmla="*/ f21 1 f2"/>
                <a:gd name="f32" fmla="*/ f24 1 8458200"/>
                <a:gd name="f33" fmla="*/ f25 1 709613"/>
                <a:gd name="f34" fmla="*/ f26 1 8458200"/>
                <a:gd name="f35" fmla="*/ f27 1 709613"/>
                <a:gd name="f36" fmla="*/ f28 1 8458200"/>
                <a:gd name="f37" fmla="*/ f29 1 709613"/>
                <a:gd name="f38" fmla="*/ f30 1 709613"/>
                <a:gd name="f39" fmla="+- f31 0 f1"/>
                <a:gd name="f40" fmla="*/ f32 1 f22"/>
                <a:gd name="f41" fmla="*/ f33 1 f23"/>
                <a:gd name="f42" fmla="*/ f34 1 f22"/>
                <a:gd name="f43" fmla="*/ f35 1 f23"/>
                <a:gd name="f44" fmla="*/ f36 1 f22"/>
                <a:gd name="f45" fmla="*/ f37 1 f23"/>
                <a:gd name="f46" fmla="*/ f38 1 f23"/>
                <a:gd name="f47" fmla="*/ f40 f17 1"/>
                <a:gd name="f48" fmla="*/ f44 f17 1"/>
                <a:gd name="f49" fmla="*/ f45 f18 1"/>
                <a:gd name="f50" fmla="*/ f46 f18 1"/>
                <a:gd name="f51" fmla="*/ f41 f18 1"/>
                <a:gd name="f52" fmla="*/ f42 f17 1"/>
                <a:gd name="f53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51"/>
                </a:cxn>
                <a:cxn ang="f39">
                  <a:pos x="f52" y="f53"/>
                </a:cxn>
                <a:cxn ang="f39">
                  <a:pos x="f48" y="f49"/>
                </a:cxn>
              </a:cxnLst>
              <a:rect l="f47" t="f50" r="f48" b="f49"/>
              <a:pathLst>
                <a:path w="8458200" h="7096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7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B0F0"/>
              </a:solidFill>
              <a:custDash>
                <a:ds d="100000" sp="100000"/>
              </a:custDash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8" name="Csoportba foglalás 63"/>
          <p:cNvGrpSpPr/>
          <p:nvPr/>
        </p:nvGrpSpPr>
        <p:grpSpPr>
          <a:xfrm>
            <a:off x="3788592" y="1644850"/>
            <a:ext cx="1446605" cy="1735931"/>
            <a:chOff x="3414717" y="2185992"/>
            <a:chExt cx="1928807" cy="2314575"/>
          </a:xfrm>
        </p:grpSpPr>
        <p:sp>
          <p:nvSpPr>
            <p:cNvPr id="9" name="Line 6"/>
            <p:cNvSpPr/>
            <p:nvPr/>
          </p:nvSpPr>
          <p:spPr>
            <a:xfrm flipH="1">
              <a:off x="3414717" y="2286000"/>
              <a:ext cx="871532" cy="1885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68580" tIns="34290" rIns="68580" bIns="34290" anchor="ctr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" name="Line 7"/>
            <p:cNvSpPr/>
            <p:nvPr/>
          </p:nvSpPr>
          <p:spPr>
            <a:xfrm>
              <a:off x="4329117" y="2286000"/>
              <a:ext cx="1014407" cy="22145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68580" tIns="34290" rIns="68580" bIns="34290" anchor="ctr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Line 8"/>
            <p:cNvSpPr/>
            <p:nvPr/>
          </p:nvSpPr>
          <p:spPr>
            <a:xfrm>
              <a:off x="4300532" y="2300282"/>
              <a:ext cx="142875" cy="19431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68580" tIns="34290" rIns="68580" bIns="34290" anchor="ctr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Téglalap 29"/>
            <p:cNvSpPr/>
            <p:nvPr/>
          </p:nvSpPr>
          <p:spPr>
            <a:xfrm>
              <a:off x="4029075" y="2185992"/>
              <a:ext cx="600075" cy="85725"/>
            </a:xfrm>
            <a:prstGeom prst="rect">
              <a:avLst/>
            </a:prstGeom>
            <a:solidFill>
              <a:srgbClr val="FFC000"/>
            </a:solidFill>
            <a:ln w="9528" cap="flat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</p:grpSp>
      <p:grpSp>
        <p:nvGrpSpPr>
          <p:cNvPr id="13" name="Csoportba foglalás 64"/>
          <p:cNvGrpSpPr/>
          <p:nvPr/>
        </p:nvGrpSpPr>
        <p:grpSpPr>
          <a:xfrm>
            <a:off x="1143000" y="1671638"/>
            <a:ext cx="6858000" cy="7146"/>
            <a:chOff x="0" y="2228850"/>
            <a:chExt cx="9144000" cy="9528"/>
          </a:xfrm>
        </p:grpSpPr>
        <p:cxnSp>
          <p:nvCxnSpPr>
            <p:cNvPr id="14" name="Egyenes összekötő 31"/>
            <p:cNvCxnSpPr/>
            <p:nvPr/>
          </p:nvCxnSpPr>
          <p:spPr>
            <a:xfrm>
              <a:off x="4629149" y="2228850"/>
              <a:ext cx="4514851" cy="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custDash>
                <a:ds d="300000" sp="300000"/>
              </a:custDash>
              <a:round/>
            </a:ln>
          </p:spPr>
        </p:cxnSp>
        <p:cxnSp>
          <p:nvCxnSpPr>
            <p:cNvPr id="15" name="Egyenes összekötő 33"/>
            <p:cNvCxnSpPr/>
            <p:nvPr/>
          </p:nvCxnSpPr>
          <p:spPr>
            <a:xfrm>
              <a:off x="0" y="2238378"/>
              <a:ext cx="4057650" cy="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custDash>
                <a:ds d="300000" sp="300000"/>
              </a:custDash>
              <a:round/>
            </a:ln>
          </p:spPr>
        </p:cxnSp>
      </p:grpSp>
      <p:grpSp>
        <p:nvGrpSpPr>
          <p:cNvPr id="16" name="Csoportba foglalás 75"/>
          <p:cNvGrpSpPr/>
          <p:nvPr/>
        </p:nvGrpSpPr>
        <p:grpSpPr>
          <a:xfrm>
            <a:off x="1603775" y="1092994"/>
            <a:ext cx="5968586" cy="2603900"/>
            <a:chOff x="614367" y="1457325"/>
            <a:chExt cx="7958114" cy="3471867"/>
          </a:xfrm>
        </p:grpSpPr>
        <p:cxnSp>
          <p:nvCxnSpPr>
            <p:cNvPr id="17" name="Egyenes összekötő 37"/>
            <p:cNvCxnSpPr/>
            <p:nvPr/>
          </p:nvCxnSpPr>
          <p:spPr>
            <a:xfrm rot="16199987" flipH="1">
              <a:off x="-75004" y="2146696"/>
              <a:ext cx="1814507" cy="435766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8" name="Egyenes összekötő 40"/>
            <p:cNvCxnSpPr/>
            <p:nvPr/>
          </p:nvCxnSpPr>
          <p:spPr>
            <a:xfrm rot="5400013">
              <a:off x="6418640" y="2775350"/>
              <a:ext cx="3443292" cy="864391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</p:spPr>
        </p:cxnSp>
      </p:grpSp>
      <p:grpSp>
        <p:nvGrpSpPr>
          <p:cNvPr id="19" name="Csoportba foglalás 61"/>
          <p:cNvGrpSpPr/>
          <p:nvPr/>
        </p:nvGrpSpPr>
        <p:grpSpPr>
          <a:xfrm>
            <a:off x="1796657" y="2453882"/>
            <a:ext cx="5275431" cy="1614493"/>
            <a:chOff x="871542" y="3271842"/>
            <a:chExt cx="7033908" cy="2152657"/>
          </a:xfrm>
        </p:grpSpPr>
        <p:grpSp>
          <p:nvGrpSpPr>
            <p:cNvPr id="20" name="Csoportba foglalás 59"/>
            <p:cNvGrpSpPr/>
            <p:nvPr/>
          </p:nvGrpSpPr>
          <p:grpSpPr>
            <a:xfrm>
              <a:off x="871542" y="3271842"/>
              <a:ext cx="353516" cy="571549"/>
              <a:chOff x="871542" y="3271842"/>
              <a:chExt cx="353516" cy="571549"/>
            </a:xfrm>
          </p:grpSpPr>
          <p:sp>
            <p:nvSpPr>
              <p:cNvPr id="24" name="Ellipszis 35"/>
              <p:cNvSpPr/>
              <p:nvPr/>
            </p:nvSpPr>
            <p:spPr>
              <a:xfrm>
                <a:off x="971540" y="3271842"/>
                <a:ext cx="157148" cy="15715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C000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defTabSz="685800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500" b="1">
                  <a:solidFill>
                    <a:srgbClr val="000000"/>
                  </a:solidFill>
                  <a:latin typeface="Tahoma" pitchFamily="34"/>
                </a:endParaRPr>
              </a:p>
            </p:txBody>
          </p:sp>
          <p:sp>
            <p:nvSpPr>
              <p:cNvPr id="25" name="Szövegdoboz 43"/>
              <p:cNvSpPr txBox="1"/>
              <p:nvPr/>
            </p:nvSpPr>
            <p:spPr>
              <a:xfrm>
                <a:off x="871542" y="3443282"/>
                <a:ext cx="353516" cy="40010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0" compatLnSpc="1">
                <a:spAutoFit/>
              </a:bodyPr>
              <a:lstStyle/>
              <a:p>
                <a:pPr defTabSz="685800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1500" b="1" dirty="0">
                    <a:solidFill>
                      <a:srgbClr val="000000"/>
                    </a:solidFill>
                    <a:latin typeface="Tahoma" pitchFamily="34"/>
                  </a:rPr>
                  <a:t>P</a:t>
                </a:r>
              </a:p>
            </p:txBody>
          </p:sp>
        </p:grpSp>
        <p:grpSp>
          <p:nvGrpSpPr>
            <p:cNvPr id="21" name="Csoportba foglalás 60"/>
            <p:cNvGrpSpPr/>
            <p:nvPr/>
          </p:nvGrpSpPr>
          <p:grpSpPr>
            <a:xfrm>
              <a:off x="7524149" y="4929137"/>
              <a:ext cx="381301" cy="495362"/>
              <a:chOff x="7524149" y="4929137"/>
              <a:chExt cx="381301" cy="495362"/>
            </a:xfrm>
          </p:grpSpPr>
          <p:sp>
            <p:nvSpPr>
              <p:cNvPr id="22" name="Ellipszis 34"/>
              <p:cNvSpPr/>
              <p:nvPr/>
            </p:nvSpPr>
            <p:spPr>
              <a:xfrm>
                <a:off x="7643204" y="4929137"/>
                <a:ext cx="128573" cy="12858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C000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defTabSz="685800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500" b="1">
                  <a:solidFill>
                    <a:srgbClr val="000000"/>
                  </a:solidFill>
                  <a:latin typeface="Tahoma" pitchFamily="34"/>
                </a:endParaRPr>
              </a:p>
            </p:txBody>
          </p:sp>
          <p:sp>
            <p:nvSpPr>
              <p:cNvPr id="23" name="Szövegdoboz 44"/>
              <p:cNvSpPr txBox="1"/>
              <p:nvPr/>
            </p:nvSpPr>
            <p:spPr>
              <a:xfrm>
                <a:off x="7524149" y="5024390"/>
                <a:ext cx="381301" cy="40010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0" compatLnSpc="1">
                <a:spAutoFit/>
              </a:bodyPr>
              <a:lstStyle/>
              <a:p>
                <a:pPr defTabSz="685800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1500" b="1" dirty="0">
                    <a:solidFill>
                      <a:srgbClr val="000000"/>
                    </a:solidFill>
                    <a:latin typeface="Tahoma" pitchFamily="34"/>
                  </a:rPr>
                  <a:t>Q</a:t>
                </a:r>
              </a:p>
            </p:txBody>
          </p:sp>
        </p:grpSp>
      </p:grpSp>
      <p:grpSp>
        <p:nvGrpSpPr>
          <p:cNvPr id="26" name="Csoportba foglalás 65"/>
          <p:cNvGrpSpPr/>
          <p:nvPr/>
        </p:nvGrpSpPr>
        <p:grpSpPr>
          <a:xfrm>
            <a:off x="1293019" y="1703789"/>
            <a:ext cx="460761" cy="857250"/>
            <a:chOff x="200025" y="2271719"/>
            <a:chExt cx="614348" cy="1143000"/>
          </a:xfrm>
        </p:grpSpPr>
        <p:sp>
          <p:nvSpPr>
            <p:cNvPr id="27" name="Jobb oldali kapcsos zárójel 42"/>
            <p:cNvSpPr/>
            <p:nvPr/>
          </p:nvSpPr>
          <p:spPr>
            <a:xfrm rot="9960012">
              <a:off x="671498" y="2271719"/>
              <a:ext cx="142875" cy="1143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3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60 0 f1"/>
                <a:gd name="f64" fmla="+- f56 0 f59"/>
                <a:gd name="f65" fmla="+- f42 0 f59"/>
                <a:gd name="f66" fmla="*/ f59 f37 1"/>
                <a:gd name="f67" fmla="cos 1 f63"/>
                <a:gd name="f68" fmla="sin 1 f63"/>
                <a:gd name="f69" fmla="*/ f64 f37 1"/>
                <a:gd name="f70" fmla="*/ f65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28" name="Szövegdoboz 45"/>
            <p:cNvSpPr txBox="1"/>
            <p:nvPr/>
          </p:nvSpPr>
          <p:spPr>
            <a:xfrm>
              <a:off x="200025" y="2700342"/>
              <a:ext cx="317181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350" i="1" dirty="0" err="1">
                  <a:solidFill>
                    <a:srgbClr val="00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hu-HU" sz="1350" i="1" baseline="-25000" dirty="0" err="1">
                  <a:solidFill>
                    <a:srgbClr val="000000"/>
                  </a:solidFill>
                  <a:latin typeface="Calibri"/>
                </a:rPr>
                <a:t>P</a:t>
              </a:r>
              <a:endParaRPr lang="hu-HU" sz="1350" i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9" name="Csoportba foglalás 66"/>
          <p:cNvGrpSpPr/>
          <p:nvPr/>
        </p:nvGrpSpPr>
        <p:grpSpPr>
          <a:xfrm>
            <a:off x="7246151" y="1703781"/>
            <a:ext cx="310287" cy="2119314"/>
            <a:chOff x="8137529" y="2271708"/>
            <a:chExt cx="413715" cy="2825752"/>
          </a:xfrm>
        </p:grpSpPr>
        <p:sp>
          <p:nvSpPr>
            <p:cNvPr id="30" name="Jobb oldali kapcsos zárójel 46"/>
            <p:cNvSpPr/>
            <p:nvPr/>
          </p:nvSpPr>
          <p:spPr>
            <a:xfrm rot="840013">
              <a:off x="8137529" y="2271708"/>
              <a:ext cx="139583" cy="282575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2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60 0 f1"/>
                <a:gd name="f64" fmla="+- f56 0 f59"/>
                <a:gd name="f65" fmla="+- f42 0 f59"/>
                <a:gd name="f66" fmla="*/ f59 f37 1"/>
                <a:gd name="f67" fmla="cos 1 f63"/>
                <a:gd name="f68" fmla="sin 1 f63"/>
                <a:gd name="f69" fmla="*/ f64 f37 1"/>
                <a:gd name="f70" fmla="*/ f65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31" name="Szövegdoboz 47"/>
            <p:cNvSpPr txBox="1"/>
            <p:nvPr/>
          </p:nvSpPr>
          <p:spPr>
            <a:xfrm>
              <a:off x="8210553" y="3552828"/>
              <a:ext cx="340691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350" i="1" dirty="0" err="1">
                  <a:solidFill>
                    <a:srgbClr val="00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hu-HU" sz="1350" i="1" baseline="-25000" dirty="0" err="1">
                  <a:solidFill>
                    <a:srgbClr val="000000"/>
                  </a:solidFill>
                  <a:latin typeface="Calibri"/>
                </a:rPr>
                <a:t>Q</a:t>
              </a:r>
              <a:endParaRPr lang="hu-HU" sz="1350" i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Jobb oldali kapcsos zárójel 50"/>
          <p:cNvSpPr/>
          <p:nvPr/>
        </p:nvSpPr>
        <p:spPr>
          <a:xfrm rot="-840000">
            <a:off x="1850231" y="1671638"/>
            <a:ext cx="139307" cy="3857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500" b="1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33" name="Szövegdoboz 51"/>
          <p:cNvSpPr txBox="1"/>
          <p:nvPr/>
        </p:nvSpPr>
        <p:spPr>
          <a:xfrm>
            <a:off x="2014535" y="1685922"/>
            <a:ext cx="340478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500" b="1" i="1" dirty="0">
                <a:solidFill>
                  <a:srgbClr val="000000"/>
                </a:solidFill>
                <a:latin typeface="Symbol" pitchFamily="18"/>
              </a:rPr>
              <a:t>D</a:t>
            </a:r>
            <a:r>
              <a:rPr lang="hu-HU" sz="1500" b="1" i="1" baseline="-25000" dirty="0">
                <a:solidFill>
                  <a:srgbClr val="000000"/>
                </a:solidFill>
                <a:latin typeface="Tahoma" pitchFamily="34"/>
              </a:rPr>
              <a:t>P</a:t>
            </a:r>
          </a:p>
        </p:txBody>
      </p:sp>
      <p:grpSp>
        <p:nvGrpSpPr>
          <p:cNvPr id="34" name="Csoportba foglalás 62"/>
          <p:cNvGrpSpPr/>
          <p:nvPr/>
        </p:nvGrpSpPr>
        <p:grpSpPr>
          <a:xfrm>
            <a:off x="1314450" y="2537227"/>
            <a:ext cx="717958" cy="1259684"/>
            <a:chOff x="228600" y="3382968"/>
            <a:chExt cx="957277" cy="1679579"/>
          </a:xfrm>
        </p:grpSpPr>
        <p:sp>
          <p:nvSpPr>
            <p:cNvPr id="35" name="Bal oldali kapcsos zárójel 52"/>
            <p:cNvSpPr/>
            <p:nvPr/>
          </p:nvSpPr>
          <p:spPr>
            <a:xfrm rot="20760003">
              <a:off x="995563" y="3382968"/>
              <a:ext cx="190314" cy="16795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5400000"/>
                <a:gd name="f9" fmla="val 8341"/>
                <a:gd name="f10" fmla="val 50000"/>
                <a:gd name="f11" fmla="+- 0 0 -180"/>
                <a:gd name="f12" fmla="+- 0 0 -270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+- f17 0 f1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f1 0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*/ f32 f7 1"/>
                <a:gd name="f40" fmla="val f37"/>
                <a:gd name="f41" fmla="val f38"/>
                <a:gd name="f42" fmla="*/ f39 1 f0"/>
                <a:gd name="f43" fmla="*/ f6 f36 1"/>
                <a:gd name="f44" fmla="+- f41 0 f6"/>
                <a:gd name="f45" fmla="+- f40 0 f6"/>
                <a:gd name="f46" fmla="+- 0 0 f42"/>
                <a:gd name="f47" fmla="*/ f40 f36 1"/>
                <a:gd name="f48" fmla="*/ f41 f36 1"/>
                <a:gd name="f49" fmla="*/ f45 1 2"/>
                <a:gd name="f50" fmla="min f45 f44"/>
                <a:gd name="f51" fmla="*/ f44 f10 1"/>
                <a:gd name="f52" fmla="+- 0 0 f46"/>
                <a:gd name="f53" fmla="+- f6 f49 0"/>
                <a:gd name="f54" fmla="*/ f50 f9 1"/>
                <a:gd name="f55" fmla="*/ f51 1 100000"/>
                <a:gd name="f56" fmla="*/ f52 f0 1"/>
                <a:gd name="f57" fmla="*/ f49 f36 1"/>
                <a:gd name="f58" fmla="*/ f54 1 100000"/>
                <a:gd name="f59" fmla="*/ f56 1 f7"/>
                <a:gd name="f60" fmla="*/ f53 f36 1"/>
                <a:gd name="f61" fmla="*/ f55 f36 1"/>
                <a:gd name="f62" fmla="+- f59 0 f1"/>
                <a:gd name="f63" fmla="+- f55 f58 0"/>
                <a:gd name="f64" fmla="*/ f58 f36 1"/>
                <a:gd name="f65" fmla="cos 1 f62"/>
                <a:gd name="f66" fmla="sin 1 f62"/>
                <a:gd name="f67" fmla="*/ f63 f36 1"/>
                <a:gd name="f68" fmla="+- 0 0 f65"/>
                <a:gd name="f69" fmla="+- 0 0 f66"/>
                <a:gd name="f70" fmla="+- 0 0 f68"/>
                <a:gd name="f71" fmla="+- 0 0 f69"/>
                <a:gd name="f72" fmla="val f70"/>
                <a:gd name="f73" fmla="val f71"/>
                <a:gd name="f74" fmla="*/ f72 f49 1"/>
                <a:gd name="f75" fmla="*/ f73 f58 1"/>
                <a:gd name="f76" fmla="+- f40 0 f74"/>
                <a:gd name="f77" fmla="+- f58 0 f75"/>
                <a:gd name="f78" fmla="+- f41 f75 0"/>
                <a:gd name="f79" fmla="+- f78 0 f58"/>
                <a:gd name="f80" fmla="*/ f76 f36 1"/>
                <a:gd name="f81" fmla="*/ f77 f36 1"/>
                <a:gd name="f82" fmla="*/ f7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7" y="f43"/>
                </a:cxn>
                <a:cxn ang="f34">
                  <a:pos x="f43" y="f61"/>
                </a:cxn>
                <a:cxn ang="f35">
                  <a:pos x="f47" y="f48"/>
                </a:cxn>
              </a:cxnLst>
              <a:rect l="f80" t="f81" r="f47" b="f82"/>
              <a:pathLst>
                <a:path stroke="0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  <a:close/>
                </a:path>
                <a:path fill="none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36" name="Szövegdoboz 53"/>
            <p:cNvSpPr txBox="1"/>
            <p:nvPr/>
          </p:nvSpPr>
          <p:spPr>
            <a:xfrm>
              <a:off x="228600" y="4067177"/>
              <a:ext cx="729688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350" i="1" dirty="0">
                  <a:solidFill>
                    <a:srgbClr val="000000"/>
                  </a:solidFill>
                  <a:latin typeface="Symbol" pitchFamily="18"/>
                </a:rPr>
                <a:t>D</a:t>
              </a:r>
              <a:r>
                <a:rPr lang="hu-HU" sz="1350" i="1" dirty="0">
                  <a:solidFill>
                    <a:srgbClr val="000000"/>
                  </a:solidFill>
                  <a:latin typeface="Calibri"/>
                </a:rPr>
                <a:t>RL</a:t>
              </a:r>
              <a:r>
                <a:rPr lang="hu-HU" sz="1350" i="1" baseline="-25000" dirty="0">
                  <a:solidFill>
                    <a:srgbClr val="000000"/>
                  </a:solidFill>
                  <a:latin typeface="Calibri"/>
                </a:rPr>
                <a:t>PQ</a:t>
              </a:r>
            </a:p>
          </p:txBody>
        </p:sp>
      </p:grpSp>
      <p:sp>
        <p:nvSpPr>
          <p:cNvPr id="37" name="Jobb oldali kapcsos zárójel 54"/>
          <p:cNvSpPr/>
          <p:nvPr/>
        </p:nvSpPr>
        <p:spPr>
          <a:xfrm rot="-840000">
            <a:off x="1957388" y="2062159"/>
            <a:ext cx="155971" cy="4167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12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500" b="1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38" name="Szövegdoboz 55"/>
          <p:cNvSpPr txBox="1"/>
          <p:nvPr/>
        </p:nvSpPr>
        <p:spPr>
          <a:xfrm>
            <a:off x="2125264" y="2064546"/>
            <a:ext cx="34849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350" i="1" dirty="0">
                <a:solidFill>
                  <a:srgbClr val="000000"/>
                </a:solidFill>
                <a:latin typeface="Brush Script MT" panose="03060802040406070304" pitchFamily="66" charset="0"/>
              </a:rPr>
              <a:t>(</a:t>
            </a:r>
            <a:r>
              <a:rPr lang="hu-HU" sz="1350" i="1" dirty="0" err="1">
                <a:solidFill>
                  <a:srgbClr val="000000"/>
                </a:solidFill>
                <a:latin typeface="Brush Script MT" panose="03060802040406070304" pitchFamily="66" charset="0"/>
              </a:rPr>
              <a:t>l</a:t>
            </a:r>
            <a:r>
              <a:rPr lang="hu-HU" sz="1350" i="1" baseline="-25000" dirty="0" err="1">
                <a:solidFill>
                  <a:srgbClr val="000000"/>
                </a:solidFill>
                <a:latin typeface="Calibri"/>
              </a:rPr>
              <a:t>P</a:t>
            </a:r>
            <a:r>
              <a:rPr lang="hu-HU" sz="1350" i="1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grpSp>
        <p:nvGrpSpPr>
          <p:cNvPr id="39" name="Csoportba foglalás 67"/>
          <p:cNvGrpSpPr/>
          <p:nvPr/>
        </p:nvGrpSpPr>
        <p:grpSpPr>
          <a:xfrm>
            <a:off x="6697267" y="1660919"/>
            <a:ext cx="639357" cy="2071692"/>
            <a:chOff x="7405689" y="2214559"/>
            <a:chExt cx="852476" cy="2762256"/>
          </a:xfrm>
        </p:grpSpPr>
        <p:sp>
          <p:nvSpPr>
            <p:cNvPr id="40" name="Bal oldali kapcsos zárójel 48"/>
            <p:cNvSpPr/>
            <p:nvPr/>
          </p:nvSpPr>
          <p:spPr>
            <a:xfrm rot="840013">
              <a:off x="8101008" y="2214559"/>
              <a:ext cx="157157" cy="600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5400000"/>
                <a:gd name="f9" fmla="val 8326"/>
                <a:gd name="f10" fmla="val 50000"/>
                <a:gd name="f11" fmla="+- 0 0 -180"/>
                <a:gd name="f12" fmla="+- 0 0 -270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+- f17 0 f1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f1 0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*/ f32 f7 1"/>
                <a:gd name="f40" fmla="val f37"/>
                <a:gd name="f41" fmla="val f38"/>
                <a:gd name="f42" fmla="*/ f39 1 f0"/>
                <a:gd name="f43" fmla="*/ f6 f36 1"/>
                <a:gd name="f44" fmla="+- f41 0 f6"/>
                <a:gd name="f45" fmla="+- f40 0 f6"/>
                <a:gd name="f46" fmla="+- 0 0 f42"/>
                <a:gd name="f47" fmla="*/ f40 f36 1"/>
                <a:gd name="f48" fmla="*/ f41 f36 1"/>
                <a:gd name="f49" fmla="*/ f45 1 2"/>
                <a:gd name="f50" fmla="min f45 f44"/>
                <a:gd name="f51" fmla="*/ f44 f10 1"/>
                <a:gd name="f52" fmla="+- 0 0 f46"/>
                <a:gd name="f53" fmla="+- f6 f49 0"/>
                <a:gd name="f54" fmla="*/ f50 f9 1"/>
                <a:gd name="f55" fmla="*/ f51 1 100000"/>
                <a:gd name="f56" fmla="*/ f52 f0 1"/>
                <a:gd name="f57" fmla="*/ f49 f36 1"/>
                <a:gd name="f58" fmla="*/ f54 1 100000"/>
                <a:gd name="f59" fmla="*/ f56 1 f7"/>
                <a:gd name="f60" fmla="*/ f53 f36 1"/>
                <a:gd name="f61" fmla="*/ f55 f36 1"/>
                <a:gd name="f62" fmla="+- f59 0 f1"/>
                <a:gd name="f63" fmla="+- f55 f58 0"/>
                <a:gd name="f64" fmla="*/ f58 f36 1"/>
                <a:gd name="f65" fmla="cos 1 f62"/>
                <a:gd name="f66" fmla="sin 1 f62"/>
                <a:gd name="f67" fmla="*/ f63 f36 1"/>
                <a:gd name="f68" fmla="+- 0 0 f65"/>
                <a:gd name="f69" fmla="+- 0 0 f66"/>
                <a:gd name="f70" fmla="+- 0 0 f68"/>
                <a:gd name="f71" fmla="+- 0 0 f69"/>
                <a:gd name="f72" fmla="val f70"/>
                <a:gd name="f73" fmla="val f71"/>
                <a:gd name="f74" fmla="*/ f72 f49 1"/>
                <a:gd name="f75" fmla="*/ f73 f58 1"/>
                <a:gd name="f76" fmla="+- f40 0 f74"/>
                <a:gd name="f77" fmla="+- f58 0 f75"/>
                <a:gd name="f78" fmla="+- f41 f75 0"/>
                <a:gd name="f79" fmla="+- f78 0 f58"/>
                <a:gd name="f80" fmla="*/ f76 f36 1"/>
                <a:gd name="f81" fmla="*/ f77 f36 1"/>
                <a:gd name="f82" fmla="*/ f7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7" y="f43"/>
                </a:cxn>
                <a:cxn ang="f34">
                  <a:pos x="f43" y="f61"/>
                </a:cxn>
                <a:cxn ang="f35">
                  <a:pos x="f47" y="f48"/>
                </a:cxn>
              </a:cxnLst>
              <a:rect l="f80" t="f81" r="f47" b="f82"/>
              <a:pathLst>
                <a:path stroke="0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  <a:close/>
                </a:path>
                <a:path fill="none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41" name="Szövegdoboz 49"/>
            <p:cNvSpPr txBox="1"/>
            <p:nvPr/>
          </p:nvSpPr>
          <p:spPr>
            <a:xfrm>
              <a:off x="7667628" y="2266962"/>
              <a:ext cx="473207" cy="4001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500" b="1" i="1" dirty="0">
                  <a:solidFill>
                    <a:srgbClr val="000000"/>
                  </a:solidFill>
                  <a:latin typeface="Symbol" pitchFamily="18"/>
                </a:rPr>
                <a:t>D</a:t>
              </a:r>
              <a:r>
                <a:rPr lang="hu-HU" sz="1500" b="1" i="1" baseline="-25000" dirty="0">
                  <a:solidFill>
                    <a:srgbClr val="000000"/>
                  </a:solidFill>
                  <a:latin typeface="Tahoma" pitchFamily="34"/>
                </a:rPr>
                <a:t>Q</a:t>
              </a:r>
            </a:p>
          </p:txBody>
        </p:sp>
        <p:sp>
          <p:nvSpPr>
            <p:cNvPr id="42" name="Bal oldali kapcsos zárójel 56"/>
            <p:cNvSpPr/>
            <p:nvPr/>
          </p:nvSpPr>
          <p:spPr>
            <a:xfrm rot="840013">
              <a:off x="7764599" y="2810172"/>
              <a:ext cx="114364" cy="2166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5400000"/>
                <a:gd name="f9" fmla="val 8330"/>
                <a:gd name="f10" fmla="val 50000"/>
                <a:gd name="f11" fmla="+- 0 0 -180"/>
                <a:gd name="f12" fmla="+- 0 0 -270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+- f17 0 f1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f1 0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*/ f32 f7 1"/>
                <a:gd name="f40" fmla="val f37"/>
                <a:gd name="f41" fmla="val f38"/>
                <a:gd name="f42" fmla="*/ f39 1 f0"/>
                <a:gd name="f43" fmla="*/ f6 f36 1"/>
                <a:gd name="f44" fmla="+- f41 0 f6"/>
                <a:gd name="f45" fmla="+- f40 0 f6"/>
                <a:gd name="f46" fmla="+- 0 0 f42"/>
                <a:gd name="f47" fmla="*/ f40 f36 1"/>
                <a:gd name="f48" fmla="*/ f41 f36 1"/>
                <a:gd name="f49" fmla="*/ f45 1 2"/>
                <a:gd name="f50" fmla="min f45 f44"/>
                <a:gd name="f51" fmla="*/ f44 f10 1"/>
                <a:gd name="f52" fmla="+- 0 0 f46"/>
                <a:gd name="f53" fmla="+- f6 f49 0"/>
                <a:gd name="f54" fmla="*/ f50 f9 1"/>
                <a:gd name="f55" fmla="*/ f51 1 100000"/>
                <a:gd name="f56" fmla="*/ f52 f0 1"/>
                <a:gd name="f57" fmla="*/ f49 f36 1"/>
                <a:gd name="f58" fmla="*/ f54 1 100000"/>
                <a:gd name="f59" fmla="*/ f56 1 f7"/>
                <a:gd name="f60" fmla="*/ f53 f36 1"/>
                <a:gd name="f61" fmla="*/ f55 f36 1"/>
                <a:gd name="f62" fmla="+- f59 0 f1"/>
                <a:gd name="f63" fmla="+- f55 f58 0"/>
                <a:gd name="f64" fmla="*/ f58 f36 1"/>
                <a:gd name="f65" fmla="cos 1 f62"/>
                <a:gd name="f66" fmla="sin 1 f62"/>
                <a:gd name="f67" fmla="*/ f63 f36 1"/>
                <a:gd name="f68" fmla="+- 0 0 f65"/>
                <a:gd name="f69" fmla="+- 0 0 f66"/>
                <a:gd name="f70" fmla="+- 0 0 f68"/>
                <a:gd name="f71" fmla="+- 0 0 f69"/>
                <a:gd name="f72" fmla="val f70"/>
                <a:gd name="f73" fmla="val f71"/>
                <a:gd name="f74" fmla="*/ f72 f49 1"/>
                <a:gd name="f75" fmla="*/ f73 f58 1"/>
                <a:gd name="f76" fmla="+- f40 0 f74"/>
                <a:gd name="f77" fmla="+- f58 0 f75"/>
                <a:gd name="f78" fmla="+- f41 f75 0"/>
                <a:gd name="f79" fmla="+- f78 0 f58"/>
                <a:gd name="f80" fmla="*/ f76 f36 1"/>
                <a:gd name="f81" fmla="*/ f77 f36 1"/>
                <a:gd name="f82" fmla="*/ f7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7" y="f43"/>
                </a:cxn>
                <a:cxn ang="f34">
                  <a:pos x="f43" y="f61"/>
                </a:cxn>
                <a:cxn ang="f35">
                  <a:pos x="f47" y="f48"/>
                </a:cxn>
              </a:cxnLst>
              <a:rect l="f80" t="f81" r="f47" b="f82"/>
              <a:pathLst>
                <a:path stroke="0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  <a:close/>
                </a:path>
                <a:path fill="none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43" name="Szövegdoboz 57"/>
            <p:cNvSpPr txBox="1"/>
            <p:nvPr/>
          </p:nvSpPr>
          <p:spPr>
            <a:xfrm>
              <a:off x="7405689" y="3662364"/>
              <a:ext cx="488168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350" i="1" dirty="0">
                  <a:solidFill>
                    <a:srgbClr val="000000"/>
                  </a:solidFill>
                  <a:latin typeface="Brush Script MT" panose="03060802040406070304" pitchFamily="66" charset="0"/>
                </a:rPr>
                <a:t>(</a:t>
              </a:r>
              <a:r>
                <a:rPr lang="hu-HU" sz="1350" i="1" dirty="0" err="1">
                  <a:solidFill>
                    <a:srgbClr val="00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hu-HU" sz="1350" i="1" baseline="-25000" dirty="0" err="1">
                  <a:solidFill>
                    <a:srgbClr val="000000"/>
                  </a:solidFill>
                  <a:latin typeface="Calibri"/>
                </a:rPr>
                <a:t>Q</a:t>
              </a:r>
              <a:r>
                <a:rPr lang="hu-HU" sz="1350" i="1" dirty="0">
                  <a:solidFill>
                    <a:srgbClr val="000000"/>
                  </a:solidFill>
                  <a:latin typeface="Calibri"/>
                </a:rPr>
                <a:t>)</a:t>
              </a:r>
            </a:p>
          </p:txBody>
        </p:sp>
      </p:grpSp>
      <p:grpSp>
        <p:nvGrpSpPr>
          <p:cNvPr id="47" name="Csoportba foglalás 76"/>
          <p:cNvGrpSpPr/>
          <p:nvPr/>
        </p:nvGrpSpPr>
        <p:grpSpPr>
          <a:xfrm>
            <a:off x="1378744" y="2493171"/>
            <a:ext cx="6584243" cy="1371600"/>
            <a:chOff x="314325" y="3324228"/>
            <a:chExt cx="8778989" cy="1828800"/>
          </a:xfrm>
        </p:grpSpPr>
        <p:sp>
          <p:nvSpPr>
            <p:cNvPr id="48" name="Szabadkézi sokszög 28"/>
            <p:cNvSpPr/>
            <p:nvPr/>
          </p:nvSpPr>
          <p:spPr>
            <a:xfrm>
              <a:off x="314325" y="3324228"/>
              <a:ext cx="8601705" cy="1828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01075"/>
                <a:gd name="f7" fmla="val 1828801"/>
                <a:gd name="f8" fmla="val 119063"/>
                <a:gd name="f9" fmla="val 272653"/>
                <a:gd name="f10" fmla="val 59531"/>
                <a:gd name="f11" fmla="val 545307"/>
                <a:gd name="f12" fmla="val 814388"/>
                <a:gd name="f13" fmla="val 19050"/>
                <a:gd name="f14" fmla="val 1083469"/>
                <a:gd name="f15" fmla="val 38100"/>
                <a:gd name="f16" fmla="val 1338263"/>
                <a:gd name="f17" fmla="val 102394"/>
                <a:gd name="f18" fmla="val 1614488"/>
                <a:gd name="f19" fmla="val 233363"/>
                <a:gd name="f20" fmla="val 1890713"/>
                <a:gd name="f21" fmla="val 364332"/>
                <a:gd name="f22" fmla="val 2219326"/>
                <a:gd name="f23" fmla="val 700088"/>
                <a:gd name="f24" fmla="val 2471738"/>
                <a:gd name="f25" fmla="val 804863"/>
                <a:gd name="f26" fmla="val 2724150"/>
                <a:gd name="f27" fmla="val 909638"/>
                <a:gd name="f28" fmla="val 2855119"/>
                <a:gd name="f29" fmla="val 845344"/>
                <a:gd name="f30" fmla="val 3128963"/>
                <a:gd name="f31" fmla="val 862013"/>
                <a:gd name="f32" fmla="val 3402807"/>
                <a:gd name="f33" fmla="val 878682"/>
                <a:gd name="f34" fmla="val 3767138"/>
                <a:gd name="f35" fmla="val 838200"/>
                <a:gd name="f36" fmla="val 4114800"/>
                <a:gd name="f37" fmla="val 904875"/>
                <a:gd name="f38" fmla="val 4462463"/>
                <a:gd name="f39" fmla="val 971550"/>
                <a:gd name="f40" fmla="val 4869657"/>
                <a:gd name="f41" fmla="val 1121569"/>
                <a:gd name="f42" fmla="val 5214938"/>
                <a:gd name="f43" fmla="val 1262063"/>
                <a:gd name="f44" fmla="val 5560219"/>
                <a:gd name="f45" fmla="val 1402557"/>
                <a:gd name="f46" fmla="val 5900738"/>
                <a:gd name="f47" fmla="val 1666876"/>
                <a:gd name="f48" fmla="val 6186488"/>
                <a:gd name="f49" fmla="val 1747838"/>
                <a:gd name="f50" fmla="val 6472238"/>
                <a:gd name="f51" fmla="val 6669882"/>
                <a:gd name="f52" fmla="val 1776413"/>
                <a:gd name="f53" fmla="val 6929438"/>
                <a:gd name="f54" fmla="val 7188994"/>
                <a:gd name="f55" fmla="val 1719263"/>
                <a:gd name="f56" fmla="val 7465219"/>
                <a:gd name="f57" fmla="val 1628775"/>
                <a:gd name="f58" fmla="val 7743825"/>
                <a:gd name="f59" fmla="val 1576388"/>
                <a:gd name="f60" fmla="val 8022431"/>
                <a:gd name="f61" fmla="val 1524001"/>
                <a:gd name="f62" fmla="val 8498681"/>
                <a:gd name="f63" fmla="val 1466850"/>
                <a:gd name="f64" fmla="val 1433513"/>
                <a:gd name="f65" fmla="+- 0 0 -90"/>
                <a:gd name="f66" fmla="*/ f3 1 8601075"/>
                <a:gd name="f67" fmla="*/ f4 1 1828801"/>
                <a:gd name="f68" fmla="+- f7 0 f5"/>
                <a:gd name="f69" fmla="+- f6 0 f5"/>
                <a:gd name="f70" fmla="*/ f65 f0 1"/>
                <a:gd name="f71" fmla="*/ f69 1 8601075"/>
                <a:gd name="f72" fmla="*/ f68 1 1828801"/>
                <a:gd name="f73" fmla="*/ 0 f69 1"/>
                <a:gd name="f74" fmla="*/ 119063 f68 1"/>
                <a:gd name="f75" fmla="*/ 814388 f69 1"/>
                <a:gd name="f76" fmla="*/ 19050 f68 1"/>
                <a:gd name="f77" fmla="*/ 1614488 f69 1"/>
                <a:gd name="f78" fmla="*/ 233363 f68 1"/>
                <a:gd name="f79" fmla="*/ 2471739 f69 1"/>
                <a:gd name="f80" fmla="*/ 804863 f68 1"/>
                <a:gd name="f81" fmla="*/ 3128963 f69 1"/>
                <a:gd name="f82" fmla="*/ 862013 f68 1"/>
                <a:gd name="f83" fmla="*/ 4114801 f69 1"/>
                <a:gd name="f84" fmla="*/ 904875 f68 1"/>
                <a:gd name="f85" fmla="*/ 5214937 f69 1"/>
                <a:gd name="f86" fmla="*/ 1262063 f68 1"/>
                <a:gd name="f87" fmla="*/ 6186489 f69 1"/>
                <a:gd name="f88" fmla="*/ 1747838 f68 1"/>
                <a:gd name="f89" fmla="*/ 6929437 f69 1"/>
                <a:gd name="f90" fmla="*/ 7743825 f69 1"/>
                <a:gd name="f91" fmla="*/ 1576388 f68 1"/>
                <a:gd name="f92" fmla="*/ 8601075 f69 1"/>
                <a:gd name="f93" fmla="*/ 1433513 f68 1"/>
                <a:gd name="f94" fmla="*/ 0 f68 1"/>
                <a:gd name="f95" fmla="*/ 1828801 f68 1"/>
                <a:gd name="f96" fmla="*/ f70 1 f2"/>
                <a:gd name="f97" fmla="*/ f73 1 8601075"/>
                <a:gd name="f98" fmla="*/ f74 1 1828801"/>
                <a:gd name="f99" fmla="*/ f75 1 8601075"/>
                <a:gd name="f100" fmla="*/ f76 1 1828801"/>
                <a:gd name="f101" fmla="*/ f77 1 8601075"/>
                <a:gd name="f102" fmla="*/ f78 1 1828801"/>
                <a:gd name="f103" fmla="*/ f79 1 8601075"/>
                <a:gd name="f104" fmla="*/ f80 1 1828801"/>
                <a:gd name="f105" fmla="*/ f81 1 8601075"/>
                <a:gd name="f106" fmla="*/ f82 1 1828801"/>
                <a:gd name="f107" fmla="*/ f83 1 8601075"/>
                <a:gd name="f108" fmla="*/ f84 1 1828801"/>
                <a:gd name="f109" fmla="*/ f85 1 8601075"/>
                <a:gd name="f110" fmla="*/ f86 1 1828801"/>
                <a:gd name="f111" fmla="*/ f87 1 8601075"/>
                <a:gd name="f112" fmla="*/ f88 1 1828801"/>
                <a:gd name="f113" fmla="*/ f89 1 8601075"/>
                <a:gd name="f114" fmla="*/ f90 1 8601075"/>
                <a:gd name="f115" fmla="*/ f91 1 1828801"/>
                <a:gd name="f116" fmla="*/ f92 1 8601075"/>
                <a:gd name="f117" fmla="*/ f93 1 1828801"/>
                <a:gd name="f118" fmla="*/ f94 1 1828801"/>
                <a:gd name="f119" fmla="*/ f95 1 1828801"/>
                <a:gd name="f120" fmla="+- f96 0 f1"/>
                <a:gd name="f121" fmla="*/ f97 1 f71"/>
                <a:gd name="f122" fmla="*/ f98 1 f72"/>
                <a:gd name="f123" fmla="*/ f99 1 f71"/>
                <a:gd name="f124" fmla="*/ f100 1 f72"/>
                <a:gd name="f125" fmla="*/ f101 1 f71"/>
                <a:gd name="f126" fmla="*/ f102 1 f72"/>
                <a:gd name="f127" fmla="*/ f103 1 f71"/>
                <a:gd name="f128" fmla="*/ f104 1 f72"/>
                <a:gd name="f129" fmla="*/ f105 1 f71"/>
                <a:gd name="f130" fmla="*/ f106 1 f72"/>
                <a:gd name="f131" fmla="*/ f107 1 f71"/>
                <a:gd name="f132" fmla="*/ f108 1 f72"/>
                <a:gd name="f133" fmla="*/ f109 1 f71"/>
                <a:gd name="f134" fmla="*/ f110 1 f72"/>
                <a:gd name="f135" fmla="*/ f111 1 f71"/>
                <a:gd name="f136" fmla="*/ f112 1 f72"/>
                <a:gd name="f137" fmla="*/ f113 1 f71"/>
                <a:gd name="f138" fmla="*/ f114 1 f71"/>
                <a:gd name="f139" fmla="*/ f115 1 f72"/>
                <a:gd name="f140" fmla="*/ f116 1 f71"/>
                <a:gd name="f141" fmla="*/ f117 1 f72"/>
                <a:gd name="f142" fmla="*/ f118 1 f72"/>
                <a:gd name="f143" fmla="*/ f119 1 f72"/>
                <a:gd name="f144" fmla="*/ f121 f66 1"/>
                <a:gd name="f145" fmla="*/ f140 f66 1"/>
                <a:gd name="f146" fmla="*/ f143 f67 1"/>
                <a:gd name="f147" fmla="*/ f142 f67 1"/>
                <a:gd name="f148" fmla="*/ f122 f67 1"/>
                <a:gd name="f149" fmla="*/ f123 f66 1"/>
                <a:gd name="f150" fmla="*/ f124 f67 1"/>
                <a:gd name="f151" fmla="*/ f125 f66 1"/>
                <a:gd name="f152" fmla="*/ f126 f67 1"/>
                <a:gd name="f153" fmla="*/ f127 f66 1"/>
                <a:gd name="f154" fmla="*/ f128 f67 1"/>
                <a:gd name="f155" fmla="*/ f129 f66 1"/>
                <a:gd name="f156" fmla="*/ f130 f67 1"/>
                <a:gd name="f157" fmla="*/ f131 f66 1"/>
                <a:gd name="f158" fmla="*/ f132 f67 1"/>
                <a:gd name="f159" fmla="*/ f133 f66 1"/>
                <a:gd name="f160" fmla="*/ f134 f67 1"/>
                <a:gd name="f161" fmla="*/ f135 f66 1"/>
                <a:gd name="f162" fmla="*/ f136 f67 1"/>
                <a:gd name="f163" fmla="*/ f137 f66 1"/>
                <a:gd name="f164" fmla="*/ f138 f66 1"/>
                <a:gd name="f165" fmla="*/ f139 f67 1"/>
                <a:gd name="f166" fmla="*/ f141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44" y="f148"/>
                </a:cxn>
                <a:cxn ang="f120">
                  <a:pos x="f149" y="f150"/>
                </a:cxn>
                <a:cxn ang="f120">
                  <a:pos x="f151" y="f152"/>
                </a:cxn>
                <a:cxn ang="f120">
                  <a:pos x="f153" y="f154"/>
                </a:cxn>
                <a:cxn ang="f120">
                  <a:pos x="f155" y="f156"/>
                </a:cxn>
                <a:cxn ang="f120">
                  <a:pos x="f157" y="f158"/>
                </a:cxn>
                <a:cxn ang="f120">
                  <a:pos x="f159" y="f160"/>
                </a:cxn>
                <a:cxn ang="f120">
                  <a:pos x="f161" y="f162"/>
                </a:cxn>
                <a:cxn ang="f120">
                  <a:pos x="f163" y="f162"/>
                </a:cxn>
                <a:cxn ang="f120">
                  <a:pos x="f164" y="f165"/>
                </a:cxn>
                <a:cxn ang="f120">
                  <a:pos x="f145" y="f166"/>
                </a:cxn>
              </a:cxnLst>
              <a:rect l="f144" t="f147" r="f145" b="f146"/>
              <a:pathLst>
                <a:path w="8601075" h="1828801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7"/>
                    <a:pt x="f51" y="f52"/>
                    <a:pt x="f53" y="f49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" y="f64"/>
                  </a:cubicBezTo>
                </a:path>
              </a:pathLst>
            </a:custGeom>
            <a:noFill/>
            <a:ln w="38103" cap="flat">
              <a:solidFill>
                <a:srgbClr val="AC7F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" name="Szövegdoboz 71"/>
            <p:cNvSpPr txBox="1"/>
            <p:nvPr/>
          </p:nvSpPr>
          <p:spPr>
            <a:xfrm rot="20940003">
              <a:off x="7953258" y="4781335"/>
              <a:ext cx="1140056" cy="33855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dirty="0">
                  <a:solidFill>
                    <a:srgbClr val="AF926B"/>
                  </a:solidFill>
                  <a:latin typeface="Calibri Light"/>
                </a:rPr>
                <a:t>topography</a:t>
              </a:r>
            </a:p>
          </p:txBody>
        </p:sp>
      </p:grpSp>
      <p:sp>
        <p:nvSpPr>
          <p:cNvPr id="50" name="Szövegdoboz 72"/>
          <p:cNvSpPr txBox="1"/>
          <p:nvPr/>
        </p:nvSpPr>
        <p:spPr>
          <a:xfrm rot="660013">
            <a:off x="5783416" y="2191841"/>
            <a:ext cx="1316707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dirty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Level surface of P</a:t>
            </a:r>
          </a:p>
        </p:txBody>
      </p:sp>
      <p:cxnSp>
        <p:nvCxnSpPr>
          <p:cNvPr id="53" name="Egyenes összekötő nyíllal 52"/>
          <p:cNvCxnSpPr/>
          <p:nvPr/>
        </p:nvCxnSpPr>
        <p:spPr>
          <a:xfrm>
            <a:off x="1739420" y="1275606"/>
            <a:ext cx="273613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>
            <a:off x="4475556" y="1275606"/>
            <a:ext cx="2958763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zövegdoboz 51"/>
          <p:cNvSpPr txBox="1"/>
          <p:nvPr/>
        </p:nvSpPr>
        <p:spPr>
          <a:xfrm>
            <a:off x="2804496" y="942952"/>
            <a:ext cx="326051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500" b="1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hu-HU" sz="1500" b="1" i="1" baseline="-25000" dirty="0" err="1">
                <a:solidFill>
                  <a:srgbClr val="000000"/>
                </a:solidFill>
                <a:latin typeface="Tahoma" pitchFamily="34"/>
              </a:rPr>
              <a:t>P</a:t>
            </a:r>
            <a:endParaRPr lang="hu-HU" sz="1500" b="1" i="1" baseline="-25000" dirty="0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60" name="Szövegdoboz 51"/>
          <p:cNvSpPr txBox="1"/>
          <p:nvPr/>
        </p:nvSpPr>
        <p:spPr>
          <a:xfrm>
            <a:off x="5784698" y="951854"/>
            <a:ext cx="340478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500" b="1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hu-HU" sz="1500" b="1" i="1" baseline="-25000" dirty="0" err="1">
                <a:solidFill>
                  <a:srgbClr val="000000"/>
                </a:solidFill>
                <a:latin typeface="Tahoma" pitchFamily="34"/>
              </a:rPr>
              <a:t>Q</a:t>
            </a:r>
            <a:endParaRPr lang="hu-HU" sz="1500" b="1" i="1" baseline="-25000" dirty="0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61" name="Szövegdoboz 72"/>
          <p:cNvSpPr txBox="1"/>
          <p:nvPr/>
        </p:nvSpPr>
        <p:spPr>
          <a:xfrm rot="660013">
            <a:off x="5464530" y="3364452"/>
            <a:ext cx="1342355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dirty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Level surface of Q</a:t>
            </a:r>
          </a:p>
        </p:txBody>
      </p:sp>
      <p:sp>
        <p:nvSpPr>
          <p:cNvPr id="62" name="Szövegdoboz 72"/>
          <p:cNvSpPr txBox="1"/>
          <p:nvPr/>
        </p:nvSpPr>
        <p:spPr>
          <a:xfrm rot="660013">
            <a:off x="5284385" y="1913773"/>
            <a:ext cx="1948290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dirty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Level surface of instrument</a:t>
            </a: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2125264" y="-51153"/>
            <a:ext cx="4603898" cy="7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3758" tIns="228528" bIns="11426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principle of optical levelling</a:t>
            </a:r>
            <a:endParaRPr lang="hu-HU" altLang="hu-HU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Szövegdoboz 73">
            <a:extLst>
              <a:ext uri="{FF2B5EF4-FFF2-40B4-BE49-F238E27FC236}">
                <a16:creationId xmlns:a16="http://schemas.microsoft.com/office/drawing/2014/main" id="{BFC35B7E-473D-438A-AAE4-3E64F19ABD3F}"/>
              </a:ext>
            </a:extLst>
          </p:cNvPr>
          <p:cNvSpPr txBox="1"/>
          <p:nvPr/>
        </p:nvSpPr>
        <p:spPr>
          <a:xfrm>
            <a:off x="4902429" y="1461061"/>
            <a:ext cx="2486899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Line-of-sight (height of collimation)</a:t>
            </a:r>
          </a:p>
        </p:txBody>
      </p:sp>
    </p:spTree>
    <p:extLst>
      <p:ext uri="{BB962C8B-B14F-4D97-AF65-F5344CB8AC3E}">
        <p14:creationId xmlns:p14="http://schemas.microsoft.com/office/powerpoint/2010/main" val="10310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7" grpId="0" animBg="1"/>
      <p:bldP spid="38" grpId="0"/>
      <p:bldP spid="50" grpId="0"/>
      <p:bldP spid="59" grpId="0"/>
      <p:bldP spid="60" grpId="0"/>
      <p:bldP spid="61" grpId="0"/>
      <p:bldP spid="62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7"/>
              <p:cNvSpPr txBox="1"/>
              <p:nvPr/>
            </p:nvSpPr>
            <p:spPr bwMode="auto">
              <a:xfrm>
                <a:off x="1234917" y="3986511"/>
                <a:ext cx="3536950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𝑅𝐿</m:t>
                          </m:r>
                        </m:e>
                        <m:sub>
                          <m: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hu-H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hu-H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𝑅𝐿</m:t>
                          </m:r>
                        </m:e>
                        <m:sub>
                          <m: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hu-H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𝑅𝐿</m:t>
                          </m:r>
                        </m:e>
                        <m:sub>
                          <m: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u-H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u-H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hu-H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917" y="3986511"/>
                <a:ext cx="3536950" cy="495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33058"/>
              </p:ext>
            </p:extLst>
          </p:nvPr>
        </p:nvGraphicFramePr>
        <p:xfrm>
          <a:off x="1228053" y="4507322"/>
          <a:ext cx="972741" cy="42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4" imgW="545863" imgH="241195" progId="Equation.3">
                  <p:embed/>
                </p:oleObj>
              </mc:Choice>
              <mc:Fallback>
                <p:oleObj name="Microsoft Equation 3.0" r:id="rId4" imgW="54586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053" y="4507322"/>
                        <a:ext cx="972741" cy="427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471856"/>
              </p:ext>
            </p:extLst>
          </p:nvPr>
        </p:nvGraphicFramePr>
        <p:xfrm>
          <a:off x="2794915" y="4507322"/>
          <a:ext cx="2106216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6" imgW="1282700" imgH="241300" progId="Equation.3">
                  <p:embed/>
                </p:oleObj>
              </mc:Choice>
              <mc:Fallback>
                <p:oleObj name="Microsoft Equation 3.0" r:id="rId6" imgW="1282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915" y="4507322"/>
                        <a:ext cx="2106216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2200794" y="4345398"/>
            <a:ext cx="38814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350">
                <a:solidFill>
                  <a:srgbClr val="3333FF"/>
                </a:solidFill>
              </a:rPr>
              <a:t>	 </a:t>
            </a:r>
            <a:r>
              <a:rPr lang="en-US" altLang="hu-HU" sz="1350" b="1"/>
              <a:t>→</a:t>
            </a:r>
            <a:r>
              <a:rPr lang="hu-HU" altLang="hu-HU" sz="1350"/>
              <a:t> </a:t>
            </a:r>
          </a:p>
        </p:txBody>
      </p:sp>
      <p:grpSp>
        <p:nvGrpSpPr>
          <p:cNvPr id="66" name="Csoportba foglalás 74">
            <a:extLst>
              <a:ext uri="{FF2B5EF4-FFF2-40B4-BE49-F238E27FC236}">
                <a16:creationId xmlns:a16="http://schemas.microsoft.com/office/drawing/2014/main" id="{A2312086-562D-4A9C-932A-BBF54D96E5BC}"/>
              </a:ext>
            </a:extLst>
          </p:cNvPr>
          <p:cNvGrpSpPr/>
          <p:nvPr/>
        </p:nvGrpSpPr>
        <p:grpSpPr>
          <a:xfrm>
            <a:off x="1343028" y="1703788"/>
            <a:ext cx="6497234" cy="2250273"/>
            <a:chOff x="266703" y="2271717"/>
            <a:chExt cx="8662979" cy="3000364"/>
          </a:xfrm>
        </p:grpSpPr>
        <p:sp>
          <p:nvSpPr>
            <p:cNvPr id="67" name="Szabadkézi sokszög 25">
              <a:extLst>
                <a:ext uri="{FF2B5EF4-FFF2-40B4-BE49-F238E27FC236}">
                  <a16:creationId xmlns:a16="http://schemas.microsoft.com/office/drawing/2014/main" id="{B5432161-9E4B-4B46-8643-0679E822ED35}"/>
                </a:ext>
              </a:extLst>
            </p:cNvPr>
            <p:cNvSpPr/>
            <p:nvPr/>
          </p:nvSpPr>
          <p:spPr>
            <a:xfrm>
              <a:off x="471482" y="4562471"/>
              <a:ext cx="84582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58200"/>
                <a:gd name="f7" fmla="val 709613"/>
                <a:gd name="f8" fmla="val 652463"/>
                <a:gd name="f9" fmla="val 1402556"/>
                <a:gd name="f10" fmla="val 326231"/>
                <a:gd name="f11" fmla="val 2805113"/>
                <a:gd name="f12" fmla="val 4214813"/>
                <a:gd name="f13" fmla="val 9525"/>
                <a:gd name="f14" fmla="val 5624513"/>
                <a:gd name="f15" fmla="val 19050"/>
                <a:gd name="f16" fmla="+- 0 0 -90"/>
                <a:gd name="f17" fmla="*/ f3 1 8458200"/>
                <a:gd name="f18" fmla="*/ f4 1 709613"/>
                <a:gd name="f19" fmla="+- f7 0 f5"/>
                <a:gd name="f20" fmla="+- f6 0 f5"/>
                <a:gd name="f21" fmla="*/ f16 f0 1"/>
                <a:gd name="f22" fmla="*/ f20 1 8458200"/>
                <a:gd name="f23" fmla="*/ f19 1 709613"/>
                <a:gd name="f24" fmla="*/ 0 f20 1"/>
                <a:gd name="f25" fmla="*/ 652463 f19 1"/>
                <a:gd name="f26" fmla="*/ 4214812 f20 1"/>
                <a:gd name="f27" fmla="*/ 9525 f19 1"/>
                <a:gd name="f28" fmla="*/ 8458200 f20 1"/>
                <a:gd name="f29" fmla="*/ 709613 f19 1"/>
                <a:gd name="f30" fmla="*/ 0 f19 1"/>
                <a:gd name="f31" fmla="*/ f21 1 f2"/>
                <a:gd name="f32" fmla="*/ f24 1 8458200"/>
                <a:gd name="f33" fmla="*/ f25 1 709613"/>
                <a:gd name="f34" fmla="*/ f26 1 8458200"/>
                <a:gd name="f35" fmla="*/ f27 1 709613"/>
                <a:gd name="f36" fmla="*/ f28 1 8458200"/>
                <a:gd name="f37" fmla="*/ f29 1 709613"/>
                <a:gd name="f38" fmla="*/ f30 1 709613"/>
                <a:gd name="f39" fmla="+- f31 0 f1"/>
                <a:gd name="f40" fmla="*/ f32 1 f22"/>
                <a:gd name="f41" fmla="*/ f33 1 f23"/>
                <a:gd name="f42" fmla="*/ f34 1 f22"/>
                <a:gd name="f43" fmla="*/ f35 1 f23"/>
                <a:gd name="f44" fmla="*/ f36 1 f22"/>
                <a:gd name="f45" fmla="*/ f37 1 f23"/>
                <a:gd name="f46" fmla="*/ f38 1 f23"/>
                <a:gd name="f47" fmla="*/ f40 f17 1"/>
                <a:gd name="f48" fmla="*/ f44 f17 1"/>
                <a:gd name="f49" fmla="*/ f45 f18 1"/>
                <a:gd name="f50" fmla="*/ f46 f18 1"/>
                <a:gd name="f51" fmla="*/ f41 f18 1"/>
                <a:gd name="f52" fmla="*/ f42 f17 1"/>
                <a:gd name="f53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51"/>
                </a:cxn>
                <a:cxn ang="f39">
                  <a:pos x="f52" y="f53"/>
                </a:cxn>
                <a:cxn ang="f39">
                  <a:pos x="f48" y="f49"/>
                </a:cxn>
              </a:cxnLst>
              <a:rect l="f47" t="f50" r="f48" b="f49"/>
              <a:pathLst>
                <a:path w="8458200" h="7096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7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B0F0"/>
              </a:solidFill>
              <a:custDash>
                <a:ds d="100000" sp="100000"/>
              </a:custDash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Szabadkézi sokszög 26">
              <a:extLst>
                <a:ext uri="{FF2B5EF4-FFF2-40B4-BE49-F238E27FC236}">
                  <a16:creationId xmlns:a16="http://schemas.microsoft.com/office/drawing/2014/main" id="{1F9874B7-1243-44A5-9920-C8E4BD0F18FB}"/>
                </a:ext>
              </a:extLst>
            </p:cNvPr>
            <p:cNvSpPr/>
            <p:nvPr/>
          </p:nvSpPr>
          <p:spPr>
            <a:xfrm>
              <a:off x="266703" y="2857500"/>
              <a:ext cx="84582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58200"/>
                <a:gd name="f7" fmla="val 709613"/>
                <a:gd name="f8" fmla="val 652463"/>
                <a:gd name="f9" fmla="val 1402556"/>
                <a:gd name="f10" fmla="val 326231"/>
                <a:gd name="f11" fmla="val 2805113"/>
                <a:gd name="f12" fmla="val 4214813"/>
                <a:gd name="f13" fmla="val 9525"/>
                <a:gd name="f14" fmla="val 5624513"/>
                <a:gd name="f15" fmla="val 19050"/>
                <a:gd name="f16" fmla="+- 0 0 -90"/>
                <a:gd name="f17" fmla="*/ f3 1 8458200"/>
                <a:gd name="f18" fmla="*/ f4 1 709613"/>
                <a:gd name="f19" fmla="+- f7 0 f5"/>
                <a:gd name="f20" fmla="+- f6 0 f5"/>
                <a:gd name="f21" fmla="*/ f16 f0 1"/>
                <a:gd name="f22" fmla="*/ f20 1 8458200"/>
                <a:gd name="f23" fmla="*/ f19 1 709613"/>
                <a:gd name="f24" fmla="*/ 0 f20 1"/>
                <a:gd name="f25" fmla="*/ 652463 f19 1"/>
                <a:gd name="f26" fmla="*/ 4214812 f20 1"/>
                <a:gd name="f27" fmla="*/ 9525 f19 1"/>
                <a:gd name="f28" fmla="*/ 8458200 f20 1"/>
                <a:gd name="f29" fmla="*/ 709613 f19 1"/>
                <a:gd name="f30" fmla="*/ 0 f19 1"/>
                <a:gd name="f31" fmla="*/ f21 1 f2"/>
                <a:gd name="f32" fmla="*/ f24 1 8458200"/>
                <a:gd name="f33" fmla="*/ f25 1 709613"/>
                <a:gd name="f34" fmla="*/ f26 1 8458200"/>
                <a:gd name="f35" fmla="*/ f27 1 709613"/>
                <a:gd name="f36" fmla="*/ f28 1 8458200"/>
                <a:gd name="f37" fmla="*/ f29 1 709613"/>
                <a:gd name="f38" fmla="*/ f30 1 709613"/>
                <a:gd name="f39" fmla="+- f31 0 f1"/>
                <a:gd name="f40" fmla="*/ f32 1 f22"/>
                <a:gd name="f41" fmla="*/ f33 1 f23"/>
                <a:gd name="f42" fmla="*/ f34 1 f22"/>
                <a:gd name="f43" fmla="*/ f35 1 f23"/>
                <a:gd name="f44" fmla="*/ f36 1 f22"/>
                <a:gd name="f45" fmla="*/ f37 1 f23"/>
                <a:gd name="f46" fmla="*/ f38 1 f23"/>
                <a:gd name="f47" fmla="*/ f40 f17 1"/>
                <a:gd name="f48" fmla="*/ f44 f17 1"/>
                <a:gd name="f49" fmla="*/ f45 f18 1"/>
                <a:gd name="f50" fmla="*/ f46 f18 1"/>
                <a:gd name="f51" fmla="*/ f41 f18 1"/>
                <a:gd name="f52" fmla="*/ f42 f17 1"/>
                <a:gd name="f53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51"/>
                </a:cxn>
                <a:cxn ang="f39">
                  <a:pos x="f52" y="f53"/>
                </a:cxn>
                <a:cxn ang="f39">
                  <a:pos x="f48" y="f49"/>
                </a:cxn>
              </a:cxnLst>
              <a:rect l="f47" t="f50" r="f48" b="f49"/>
              <a:pathLst>
                <a:path w="8458200" h="7096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7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B0F0"/>
              </a:solidFill>
              <a:custDash>
                <a:ds d="100000" sp="100000"/>
              </a:custDash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9" name="Szabadkézi sokszög 27">
              <a:extLst>
                <a:ext uri="{FF2B5EF4-FFF2-40B4-BE49-F238E27FC236}">
                  <a16:creationId xmlns:a16="http://schemas.microsoft.com/office/drawing/2014/main" id="{8F610B13-CD8B-4B4B-AF46-E226D06331B4}"/>
                </a:ext>
              </a:extLst>
            </p:cNvPr>
            <p:cNvSpPr/>
            <p:nvPr/>
          </p:nvSpPr>
          <p:spPr>
            <a:xfrm>
              <a:off x="323853" y="2271717"/>
              <a:ext cx="84582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58200"/>
                <a:gd name="f7" fmla="val 709613"/>
                <a:gd name="f8" fmla="val 652463"/>
                <a:gd name="f9" fmla="val 1402556"/>
                <a:gd name="f10" fmla="val 326231"/>
                <a:gd name="f11" fmla="val 2805113"/>
                <a:gd name="f12" fmla="val 4214813"/>
                <a:gd name="f13" fmla="val 9525"/>
                <a:gd name="f14" fmla="val 5624513"/>
                <a:gd name="f15" fmla="val 19050"/>
                <a:gd name="f16" fmla="+- 0 0 -90"/>
                <a:gd name="f17" fmla="*/ f3 1 8458200"/>
                <a:gd name="f18" fmla="*/ f4 1 709613"/>
                <a:gd name="f19" fmla="+- f7 0 f5"/>
                <a:gd name="f20" fmla="+- f6 0 f5"/>
                <a:gd name="f21" fmla="*/ f16 f0 1"/>
                <a:gd name="f22" fmla="*/ f20 1 8458200"/>
                <a:gd name="f23" fmla="*/ f19 1 709613"/>
                <a:gd name="f24" fmla="*/ 0 f20 1"/>
                <a:gd name="f25" fmla="*/ 652463 f19 1"/>
                <a:gd name="f26" fmla="*/ 4214812 f20 1"/>
                <a:gd name="f27" fmla="*/ 9525 f19 1"/>
                <a:gd name="f28" fmla="*/ 8458200 f20 1"/>
                <a:gd name="f29" fmla="*/ 709613 f19 1"/>
                <a:gd name="f30" fmla="*/ 0 f19 1"/>
                <a:gd name="f31" fmla="*/ f21 1 f2"/>
                <a:gd name="f32" fmla="*/ f24 1 8458200"/>
                <a:gd name="f33" fmla="*/ f25 1 709613"/>
                <a:gd name="f34" fmla="*/ f26 1 8458200"/>
                <a:gd name="f35" fmla="*/ f27 1 709613"/>
                <a:gd name="f36" fmla="*/ f28 1 8458200"/>
                <a:gd name="f37" fmla="*/ f29 1 709613"/>
                <a:gd name="f38" fmla="*/ f30 1 709613"/>
                <a:gd name="f39" fmla="+- f31 0 f1"/>
                <a:gd name="f40" fmla="*/ f32 1 f22"/>
                <a:gd name="f41" fmla="*/ f33 1 f23"/>
                <a:gd name="f42" fmla="*/ f34 1 f22"/>
                <a:gd name="f43" fmla="*/ f35 1 f23"/>
                <a:gd name="f44" fmla="*/ f36 1 f22"/>
                <a:gd name="f45" fmla="*/ f37 1 f23"/>
                <a:gd name="f46" fmla="*/ f38 1 f23"/>
                <a:gd name="f47" fmla="*/ f40 f17 1"/>
                <a:gd name="f48" fmla="*/ f44 f17 1"/>
                <a:gd name="f49" fmla="*/ f45 f18 1"/>
                <a:gd name="f50" fmla="*/ f46 f18 1"/>
                <a:gd name="f51" fmla="*/ f41 f18 1"/>
                <a:gd name="f52" fmla="*/ f42 f17 1"/>
                <a:gd name="f53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51"/>
                </a:cxn>
                <a:cxn ang="f39">
                  <a:pos x="f52" y="f53"/>
                </a:cxn>
                <a:cxn ang="f39">
                  <a:pos x="f48" y="f49"/>
                </a:cxn>
              </a:cxnLst>
              <a:rect l="f47" t="f50" r="f48" b="f49"/>
              <a:pathLst>
                <a:path w="8458200" h="7096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7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B0F0"/>
              </a:solidFill>
              <a:custDash>
                <a:ds d="100000" sp="100000"/>
              </a:custDash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0" name="Csoportba foglalás 63">
            <a:extLst>
              <a:ext uri="{FF2B5EF4-FFF2-40B4-BE49-F238E27FC236}">
                <a16:creationId xmlns:a16="http://schemas.microsoft.com/office/drawing/2014/main" id="{9EEFDD3A-7D5B-4772-8FA1-8E1349C40F79}"/>
              </a:ext>
            </a:extLst>
          </p:cNvPr>
          <p:cNvGrpSpPr/>
          <p:nvPr/>
        </p:nvGrpSpPr>
        <p:grpSpPr>
          <a:xfrm>
            <a:off x="3788592" y="1644850"/>
            <a:ext cx="1446605" cy="1735931"/>
            <a:chOff x="3414717" y="2185992"/>
            <a:chExt cx="1928807" cy="2314575"/>
          </a:xfrm>
        </p:grpSpPr>
        <p:sp>
          <p:nvSpPr>
            <p:cNvPr id="71" name="Line 6">
              <a:extLst>
                <a:ext uri="{FF2B5EF4-FFF2-40B4-BE49-F238E27FC236}">
                  <a16:creationId xmlns:a16="http://schemas.microsoft.com/office/drawing/2014/main" id="{23CBBFEE-B3F5-40EF-A828-86FBC6F3E61D}"/>
                </a:ext>
              </a:extLst>
            </p:cNvPr>
            <p:cNvSpPr/>
            <p:nvPr/>
          </p:nvSpPr>
          <p:spPr>
            <a:xfrm flipH="1">
              <a:off x="3414717" y="2286000"/>
              <a:ext cx="871532" cy="1885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68580" tIns="34290" rIns="68580" bIns="34290" anchor="ctr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2" name="Line 7">
              <a:extLst>
                <a:ext uri="{FF2B5EF4-FFF2-40B4-BE49-F238E27FC236}">
                  <a16:creationId xmlns:a16="http://schemas.microsoft.com/office/drawing/2014/main" id="{07CF723B-5013-42A4-BD68-8653197329D5}"/>
                </a:ext>
              </a:extLst>
            </p:cNvPr>
            <p:cNvSpPr/>
            <p:nvPr/>
          </p:nvSpPr>
          <p:spPr>
            <a:xfrm>
              <a:off x="4329117" y="2286000"/>
              <a:ext cx="1014407" cy="22145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68580" tIns="34290" rIns="68580" bIns="34290" anchor="ctr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52E81614-0AD7-4E38-A335-992A3F3CE1A1}"/>
                </a:ext>
              </a:extLst>
            </p:cNvPr>
            <p:cNvSpPr/>
            <p:nvPr/>
          </p:nvSpPr>
          <p:spPr>
            <a:xfrm>
              <a:off x="4300532" y="2300282"/>
              <a:ext cx="142875" cy="19431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68580" tIns="34290" rIns="68580" bIns="34290" anchor="ctr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Téglalap 29">
              <a:extLst>
                <a:ext uri="{FF2B5EF4-FFF2-40B4-BE49-F238E27FC236}">
                  <a16:creationId xmlns:a16="http://schemas.microsoft.com/office/drawing/2014/main" id="{083B3BBC-2E18-4BA9-84A8-FC63CDA32BB8}"/>
                </a:ext>
              </a:extLst>
            </p:cNvPr>
            <p:cNvSpPr/>
            <p:nvPr/>
          </p:nvSpPr>
          <p:spPr>
            <a:xfrm>
              <a:off x="4029075" y="2185992"/>
              <a:ext cx="600075" cy="85725"/>
            </a:xfrm>
            <a:prstGeom prst="rect">
              <a:avLst/>
            </a:prstGeom>
            <a:solidFill>
              <a:srgbClr val="FFC000"/>
            </a:solidFill>
            <a:ln w="9528" cap="flat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</p:grpSp>
      <p:grpSp>
        <p:nvGrpSpPr>
          <p:cNvPr id="75" name="Csoportba foglalás 64">
            <a:extLst>
              <a:ext uri="{FF2B5EF4-FFF2-40B4-BE49-F238E27FC236}">
                <a16:creationId xmlns:a16="http://schemas.microsoft.com/office/drawing/2014/main" id="{07037D1C-7D73-4188-948B-75834430A241}"/>
              </a:ext>
            </a:extLst>
          </p:cNvPr>
          <p:cNvGrpSpPr/>
          <p:nvPr/>
        </p:nvGrpSpPr>
        <p:grpSpPr>
          <a:xfrm>
            <a:off x="1143000" y="1671638"/>
            <a:ext cx="6858000" cy="7146"/>
            <a:chOff x="0" y="2228850"/>
            <a:chExt cx="9144000" cy="9528"/>
          </a:xfrm>
        </p:grpSpPr>
        <p:cxnSp>
          <p:nvCxnSpPr>
            <p:cNvPr id="76" name="Egyenes összekötő 31">
              <a:extLst>
                <a:ext uri="{FF2B5EF4-FFF2-40B4-BE49-F238E27FC236}">
                  <a16:creationId xmlns:a16="http://schemas.microsoft.com/office/drawing/2014/main" id="{8E0CEA30-1E98-49E0-A31B-65BA6683DFD7}"/>
                </a:ext>
              </a:extLst>
            </p:cNvPr>
            <p:cNvCxnSpPr/>
            <p:nvPr/>
          </p:nvCxnSpPr>
          <p:spPr>
            <a:xfrm>
              <a:off x="4629149" y="2228850"/>
              <a:ext cx="4514851" cy="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custDash>
                <a:ds d="300000" sp="300000"/>
              </a:custDash>
              <a:round/>
            </a:ln>
          </p:spPr>
        </p:cxnSp>
        <p:cxnSp>
          <p:nvCxnSpPr>
            <p:cNvPr id="77" name="Egyenes összekötő 33">
              <a:extLst>
                <a:ext uri="{FF2B5EF4-FFF2-40B4-BE49-F238E27FC236}">
                  <a16:creationId xmlns:a16="http://schemas.microsoft.com/office/drawing/2014/main" id="{48AAC913-E5BB-418D-B3BB-905B7AC300C5}"/>
                </a:ext>
              </a:extLst>
            </p:cNvPr>
            <p:cNvCxnSpPr/>
            <p:nvPr/>
          </p:nvCxnSpPr>
          <p:spPr>
            <a:xfrm>
              <a:off x="0" y="2238378"/>
              <a:ext cx="4057650" cy="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custDash>
                <a:ds d="300000" sp="300000"/>
              </a:custDash>
              <a:round/>
            </a:ln>
          </p:spPr>
        </p:cxnSp>
      </p:grpSp>
      <p:grpSp>
        <p:nvGrpSpPr>
          <p:cNvPr id="78" name="Csoportba foglalás 75">
            <a:extLst>
              <a:ext uri="{FF2B5EF4-FFF2-40B4-BE49-F238E27FC236}">
                <a16:creationId xmlns:a16="http://schemas.microsoft.com/office/drawing/2014/main" id="{B264513A-3648-40EA-BEA8-C09300944F37}"/>
              </a:ext>
            </a:extLst>
          </p:cNvPr>
          <p:cNvGrpSpPr/>
          <p:nvPr/>
        </p:nvGrpSpPr>
        <p:grpSpPr>
          <a:xfrm>
            <a:off x="1603775" y="1092994"/>
            <a:ext cx="5968586" cy="2603900"/>
            <a:chOff x="614367" y="1457325"/>
            <a:chExt cx="7958114" cy="3471867"/>
          </a:xfrm>
        </p:grpSpPr>
        <p:cxnSp>
          <p:nvCxnSpPr>
            <p:cNvPr id="79" name="Egyenes összekötő 37">
              <a:extLst>
                <a:ext uri="{FF2B5EF4-FFF2-40B4-BE49-F238E27FC236}">
                  <a16:creationId xmlns:a16="http://schemas.microsoft.com/office/drawing/2014/main" id="{60BC7B4E-D8F8-45D8-87B8-D224C8DFF3A8}"/>
                </a:ext>
              </a:extLst>
            </p:cNvPr>
            <p:cNvCxnSpPr/>
            <p:nvPr/>
          </p:nvCxnSpPr>
          <p:spPr>
            <a:xfrm rot="16199987" flipH="1">
              <a:off x="-75004" y="2146696"/>
              <a:ext cx="1814507" cy="435766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80" name="Egyenes összekötő 40">
              <a:extLst>
                <a:ext uri="{FF2B5EF4-FFF2-40B4-BE49-F238E27FC236}">
                  <a16:creationId xmlns:a16="http://schemas.microsoft.com/office/drawing/2014/main" id="{93C95F17-2329-434D-A186-393DC0277A40}"/>
                </a:ext>
              </a:extLst>
            </p:cNvPr>
            <p:cNvCxnSpPr/>
            <p:nvPr/>
          </p:nvCxnSpPr>
          <p:spPr>
            <a:xfrm rot="5400013">
              <a:off x="6418640" y="2775350"/>
              <a:ext cx="3443292" cy="864391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</p:spPr>
        </p:cxnSp>
      </p:grpSp>
      <p:grpSp>
        <p:nvGrpSpPr>
          <p:cNvPr id="81" name="Csoportba foglalás 61">
            <a:extLst>
              <a:ext uri="{FF2B5EF4-FFF2-40B4-BE49-F238E27FC236}">
                <a16:creationId xmlns:a16="http://schemas.microsoft.com/office/drawing/2014/main" id="{7639753C-39DE-47DB-BE93-9F359ED24AC0}"/>
              </a:ext>
            </a:extLst>
          </p:cNvPr>
          <p:cNvGrpSpPr/>
          <p:nvPr/>
        </p:nvGrpSpPr>
        <p:grpSpPr>
          <a:xfrm>
            <a:off x="1796657" y="2453882"/>
            <a:ext cx="5275431" cy="1614493"/>
            <a:chOff x="871542" y="3271842"/>
            <a:chExt cx="7033908" cy="2152657"/>
          </a:xfrm>
        </p:grpSpPr>
        <p:grpSp>
          <p:nvGrpSpPr>
            <p:cNvPr id="82" name="Csoportba foglalás 59">
              <a:extLst>
                <a:ext uri="{FF2B5EF4-FFF2-40B4-BE49-F238E27FC236}">
                  <a16:creationId xmlns:a16="http://schemas.microsoft.com/office/drawing/2014/main" id="{E4229029-665C-482C-A426-5F3CC721C418}"/>
                </a:ext>
              </a:extLst>
            </p:cNvPr>
            <p:cNvGrpSpPr/>
            <p:nvPr/>
          </p:nvGrpSpPr>
          <p:grpSpPr>
            <a:xfrm>
              <a:off x="871542" y="3271842"/>
              <a:ext cx="353516" cy="571549"/>
              <a:chOff x="871542" y="3271842"/>
              <a:chExt cx="353516" cy="571549"/>
            </a:xfrm>
          </p:grpSpPr>
          <p:sp>
            <p:nvSpPr>
              <p:cNvPr id="86" name="Ellipszis 35">
                <a:extLst>
                  <a:ext uri="{FF2B5EF4-FFF2-40B4-BE49-F238E27FC236}">
                    <a16:creationId xmlns:a16="http://schemas.microsoft.com/office/drawing/2014/main" id="{CECF6862-1F5E-42A1-903D-8F2557F064C9}"/>
                  </a:ext>
                </a:extLst>
              </p:cNvPr>
              <p:cNvSpPr/>
              <p:nvPr/>
            </p:nvSpPr>
            <p:spPr>
              <a:xfrm>
                <a:off x="971540" y="3271842"/>
                <a:ext cx="157148" cy="15715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C000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defTabSz="685800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500" b="1">
                  <a:solidFill>
                    <a:srgbClr val="000000"/>
                  </a:solidFill>
                  <a:latin typeface="Tahoma" pitchFamily="34"/>
                </a:endParaRPr>
              </a:p>
            </p:txBody>
          </p:sp>
          <p:sp>
            <p:nvSpPr>
              <p:cNvPr id="87" name="Szövegdoboz 43">
                <a:extLst>
                  <a:ext uri="{FF2B5EF4-FFF2-40B4-BE49-F238E27FC236}">
                    <a16:creationId xmlns:a16="http://schemas.microsoft.com/office/drawing/2014/main" id="{FE23C585-AFD6-4E23-B5DC-2B0B1C7A9BDE}"/>
                  </a:ext>
                </a:extLst>
              </p:cNvPr>
              <p:cNvSpPr txBox="1"/>
              <p:nvPr/>
            </p:nvSpPr>
            <p:spPr>
              <a:xfrm>
                <a:off x="871542" y="3443282"/>
                <a:ext cx="353516" cy="40010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0" compatLnSpc="1">
                <a:spAutoFit/>
              </a:bodyPr>
              <a:lstStyle/>
              <a:p>
                <a:pPr defTabSz="685800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1500" b="1" dirty="0">
                    <a:solidFill>
                      <a:srgbClr val="000000"/>
                    </a:solidFill>
                    <a:latin typeface="Tahoma" pitchFamily="34"/>
                  </a:rPr>
                  <a:t>P</a:t>
                </a:r>
              </a:p>
            </p:txBody>
          </p:sp>
        </p:grpSp>
        <p:grpSp>
          <p:nvGrpSpPr>
            <p:cNvPr id="83" name="Csoportba foglalás 60">
              <a:extLst>
                <a:ext uri="{FF2B5EF4-FFF2-40B4-BE49-F238E27FC236}">
                  <a16:creationId xmlns:a16="http://schemas.microsoft.com/office/drawing/2014/main" id="{7C30D9E1-296B-4482-B051-F4920E7FB7D4}"/>
                </a:ext>
              </a:extLst>
            </p:cNvPr>
            <p:cNvGrpSpPr/>
            <p:nvPr/>
          </p:nvGrpSpPr>
          <p:grpSpPr>
            <a:xfrm>
              <a:off x="7524149" y="4929137"/>
              <a:ext cx="381301" cy="495362"/>
              <a:chOff x="7524149" y="4929137"/>
              <a:chExt cx="381301" cy="495362"/>
            </a:xfrm>
          </p:grpSpPr>
          <p:sp>
            <p:nvSpPr>
              <p:cNvPr id="84" name="Ellipszis 34">
                <a:extLst>
                  <a:ext uri="{FF2B5EF4-FFF2-40B4-BE49-F238E27FC236}">
                    <a16:creationId xmlns:a16="http://schemas.microsoft.com/office/drawing/2014/main" id="{FF38EDB1-E93B-4E39-BD31-CF8E52F4FDDF}"/>
                  </a:ext>
                </a:extLst>
              </p:cNvPr>
              <p:cNvSpPr/>
              <p:nvPr/>
            </p:nvSpPr>
            <p:spPr>
              <a:xfrm>
                <a:off x="7643204" y="4929137"/>
                <a:ext cx="128573" cy="12858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C000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defTabSz="685800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500" b="1">
                  <a:solidFill>
                    <a:srgbClr val="000000"/>
                  </a:solidFill>
                  <a:latin typeface="Tahoma" pitchFamily="34"/>
                </a:endParaRPr>
              </a:p>
            </p:txBody>
          </p:sp>
          <p:sp>
            <p:nvSpPr>
              <p:cNvPr id="85" name="Szövegdoboz 44">
                <a:extLst>
                  <a:ext uri="{FF2B5EF4-FFF2-40B4-BE49-F238E27FC236}">
                    <a16:creationId xmlns:a16="http://schemas.microsoft.com/office/drawing/2014/main" id="{B6FF2E74-1BF5-43B4-ABCA-CC232EAA6790}"/>
                  </a:ext>
                </a:extLst>
              </p:cNvPr>
              <p:cNvSpPr txBox="1"/>
              <p:nvPr/>
            </p:nvSpPr>
            <p:spPr>
              <a:xfrm>
                <a:off x="7524149" y="5024390"/>
                <a:ext cx="381301" cy="40010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68580" tIns="34290" rIns="68580" bIns="34290" anchor="t" anchorCtr="0" compatLnSpc="1">
                <a:spAutoFit/>
              </a:bodyPr>
              <a:lstStyle/>
              <a:p>
                <a:pPr defTabSz="685800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1500" b="1" dirty="0">
                    <a:solidFill>
                      <a:srgbClr val="000000"/>
                    </a:solidFill>
                    <a:latin typeface="Tahoma" pitchFamily="34"/>
                  </a:rPr>
                  <a:t>Q</a:t>
                </a:r>
              </a:p>
            </p:txBody>
          </p:sp>
        </p:grpSp>
      </p:grpSp>
      <p:grpSp>
        <p:nvGrpSpPr>
          <p:cNvPr id="88" name="Csoportba foglalás 65">
            <a:extLst>
              <a:ext uri="{FF2B5EF4-FFF2-40B4-BE49-F238E27FC236}">
                <a16:creationId xmlns:a16="http://schemas.microsoft.com/office/drawing/2014/main" id="{289D10E0-5B04-4743-B6FE-6E44053D6343}"/>
              </a:ext>
            </a:extLst>
          </p:cNvPr>
          <p:cNvGrpSpPr/>
          <p:nvPr/>
        </p:nvGrpSpPr>
        <p:grpSpPr>
          <a:xfrm>
            <a:off x="1293019" y="1703789"/>
            <a:ext cx="460761" cy="857250"/>
            <a:chOff x="200025" y="2271719"/>
            <a:chExt cx="614348" cy="1143000"/>
          </a:xfrm>
        </p:grpSpPr>
        <p:sp>
          <p:nvSpPr>
            <p:cNvPr id="89" name="Jobb oldali kapcsos zárójel 42">
              <a:extLst>
                <a:ext uri="{FF2B5EF4-FFF2-40B4-BE49-F238E27FC236}">
                  <a16:creationId xmlns:a16="http://schemas.microsoft.com/office/drawing/2014/main" id="{243CF4B9-81FE-4954-B041-F0BFFE42805C}"/>
                </a:ext>
              </a:extLst>
            </p:cNvPr>
            <p:cNvSpPr/>
            <p:nvPr/>
          </p:nvSpPr>
          <p:spPr>
            <a:xfrm rot="9960012">
              <a:off x="671498" y="2271719"/>
              <a:ext cx="142875" cy="1143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3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60 0 f1"/>
                <a:gd name="f64" fmla="+- f56 0 f59"/>
                <a:gd name="f65" fmla="+- f42 0 f59"/>
                <a:gd name="f66" fmla="*/ f59 f37 1"/>
                <a:gd name="f67" fmla="cos 1 f63"/>
                <a:gd name="f68" fmla="sin 1 f63"/>
                <a:gd name="f69" fmla="*/ f64 f37 1"/>
                <a:gd name="f70" fmla="*/ f65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90" name="Szövegdoboz 45">
              <a:extLst>
                <a:ext uri="{FF2B5EF4-FFF2-40B4-BE49-F238E27FC236}">
                  <a16:creationId xmlns:a16="http://schemas.microsoft.com/office/drawing/2014/main" id="{0077AA2E-BF63-435E-96B3-19866AFF491E}"/>
                </a:ext>
              </a:extLst>
            </p:cNvPr>
            <p:cNvSpPr txBox="1"/>
            <p:nvPr/>
          </p:nvSpPr>
          <p:spPr>
            <a:xfrm>
              <a:off x="200025" y="2700342"/>
              <a:ext cx="317181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350" i="1" dirty="0" err="1">
                  <a:solidFill>
                    <a:srgbClr val="00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hu-HU" sz="1350" i="1" baseline="-25000" dirty="0" err="1">
                  <a:solidFill>
                    <a:srgbClr val="000000"/>
                  </a:solidFill>
                  <a:latin typeface="Calibri"/>
                </a:rPr>
                <a:t>P</a:t>
              </a:r>
              <a:endParaRPr lang="hu-HU" sz="1350" i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1" name="Csoportba foglalás 66">
            <a:extLst>
              <a:ext uri="{FF2B5EF4-FFF2-40B4-BE49-F238E27FC236}">
                <a16:creationId xmlns:a16="http://schemas.microsoft.com/office/drawing/2014/main" id="{5BC1891E-E125-48BE-BB12-75058FC00611}"/>
              </a:ext>
            </a:extLst>
          </p:cNvPr>
          <p:cNvGrpSpPr/>
          <p:nvPr/>
        </p:nvGrpSpPr>
        <p:grpSpPr>
          <a:xfrm>
            <a:off x="7246151" y="1703781"/>
            <a:ext cx="310287" cy="2119314"/>
            <a:chOff x="8137529" y="2271708"/>
            <a:chExt cx="413715" cy="2825752"/>
          </a:xfrm>
        </p:grpSpPr>
        <p:sp>
          <p:nvSpPr>
            <p:cNvPr id="92" name="Jobb oldali kapcsos zárójel 46">
              <a:extLst>
                <a:ext uri="{FF2B5EF4-FFF2-40B4-BE49-F238E27FC236}">
                  <a16:creationId xmlns:a16="http://schemas.microsoft.com/office/drawing/2014/main" id="{6E7344EA-F692-4A37-92DA-76AA39F3A1D1}"/>
                </a:ext>
              </a:extLst>
            </p:cNvPr>
            <p:cNvSpPr/>
            <p:nvPr/>
          </p:nvSpPr>
          <p:spPr>
            <a:xfrm rot="840013">
              <a:off x="8137529" y="2271708"/>
              <a:ext cx="139583" cy="282575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2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60 0 f1"/>
                <a:gd name="f64" fmla="+- f56 0 f59"/>
                <a:gd name="f65" fmla="+- f42 0 f59"/>
                <a:gd name="f66" fmla="*/ f59 f37 1"/>
                <a:gd name="f67" fmla="cos 1 f63"/>
                <a:gd name="f68" fmla="sin 1 f63"/>
                <a:gd name="f69" fmla="*/ f64 f37 1"/>
                <a:gd name="f70" fmla="*/ f65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93" name="Szövegdoboz 47">
              <a:extLst>
                <a:ext uri="{FF2B5EF4-FFF2-40B4-BE49-F238E27FC236}">
                  <a16:creationId xmlns:a16="http://schemas.microsoft.com/office/drawing/2014/main" id="{84CFA71E-40DC-47F7-9CBD-762DA795457A}"/>
                </a:ext>
              </a:extLst>
            </p:cNvPr>
            <p:cNvSpPr txBox="1"/>
            <p:nvPr/>
          </p:nvSpPr>
          <p:spPr>
            <a:xfrm>
              <a:off x="8210553" y="3552828"/>
              <a:ext cx="340691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350" i="1" dirty="0" err="1">
                  <a:solidFill>
                    <a:srgbClr val="00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hu-HU" sz="1350" i="1" baseline="-25000" dirty="0" err="1">
                  <a:solidFill>
                    <a:srgbClr val="000000"/>
                  </a:solidFill>
                  <a:latin typeface="Calibri"/>
                </a:rPr>
                <a:t>Q</a:t>
              </a:r>
              <a:endParaRPr lang="hu-HU" sz="1350" i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94" name="Jobb oldali kapcsos zárójel 50">
            <a:extLst>
              <a:ext uri="{FF2B5EF4-FFF2-40B4-BE49-F238E27FC236}">
                <a16:creationId xmlns:a16="http://schemas.microsoft.com/office/drawing/2014/main" id="{EBB59224-8461-4155-AF5E-FC91B522D15C}"/>
              </a:ext>
            </a:extLst>
          </p:cNvPr>
          <p:cNvSpPr/>
          <p:nvPr/>
        </p:nvSpPr>
        <p:spPr>
          <a:xfrm rot="-840000">
            <a:off x="1850231" y="1671638"/>
            <a:ext cx="139307" cy="3857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500" b="1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95" name="Szövegdoboz 51">
            <a:extLst>
              <a:ext uri="{FF2B5EF4-FFF2-40B4-BE49-F238E27FC236}">
                <a16:creationId xmlns:a16="http://schemas.microsoft.com/office/drawing/2014/main" id="{DF80F734-21DE-4369-959C-F332D80E6FC2}"/>
              </a:ext>
            </a:extLst>
          </p:cNvPr>
          <p:cNvSpPr txBox="1"/>
          <p:nvPr/>
        </p:nvSpPr>
        <p:spPr>
          <a:xfrm>
            <a:off x="2014535" y="1685922"/>
            <a:ext cx="340478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500" b="1" i="1" dirty="0">
                <a:solidFill>
                  <a:srgbClr val="000000"/>
                </a:solidFill>
                <a:latin typeface="Symbol" pitchFamily="18"/>
              </a:rPr>
              <a:t>D</a:t>
            </a:r>
            <a:r>
              <a:rPr lang="hu-HU" sz="1500" b="1" i="1" baseline="-25000" dirty="0">
                <a:solidFill>
                  <a:srgbClr val="000000"/>
                </a:solidFill>
                <a:latin typeface="Tahoma" pitchFamily="34"/>
              </a:rPr>
              <a:t>P</a:t>
            </a:r>
          </a:p>
        </p:txBody>
      </p:sp>
      <p:grpSp>
        <p:nvGrpSpPr>
          <p:cNvPr id="96" name="Csoportba foglalás 62">
            <a:extLst>
              <a:ext uri="{FF2B5EF4-FFF2-40B4-BE49-F238E27FC236}">
                <a16:creationId xmlns:a16="http://schemas.microsoft.com/office/drawing/2014/main" id="{C749F7A0-5DC3-4F7B-85A2-BDA0A067A278}"/>
              </a:ext>
            </a:extLst>
          </p:cNvPr>
          <p:cNvGrpSpPr/>
          <p:nvPr/>
        </p:nvGrpSpPr>
        <p:grpSpPr>
          <a:xfrm>
            <a:off x="1314450" y="2537227"/>
            <a:ext cx="717958" cy="1259684"/>
            <a:chOff x="228600" y="3382968"/>
            <a:chExt cx="957277" cy="1679579"/>
          </a:xfrm>
        </p:grpSpPr>
        <p:sp>
          <p:nvSpPr>
            <p:cNvPr id="97" name="Bal oldali kapcsos zárójel 52">
              <a:extLst>
                <a:ext uri="{FF2B5EF4-FFF2-40B4-BE49-F238E27FC236}">
                  <a16:creationId xmlns:a16="http://schemas.microsoft.com/office/drawing/2014/main" id="{0D38E7A4-2697-4FCD-B3B3-7C7962672284}"/>
                </a:ext>
              </a:extLst>
            </p:cNvPr>
            <p:cNvSpPr/>
            <p:nvPr/>
          </p:nvSpPr>
          <p:spPr>
            <a:xfrm rot="20760003">
              <a:off x="995563" y="3382968"/>
              <a:ext cx="190314" cy="16795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5400000"/>
                <a:gd name="f9" fmla="val 8341"/>
                <a:gd name="f10" fmla="val 50000"/>
                <a:gd name="f11" fmla="+- 0 0 -180"/>
                <a:gd name="f12" fmla="+- 0 0 -270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+- f17 0 f1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f1 0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*/ f32 f7 1"/>
                <a:gd name="f40" fmla="val f37"/>
                <a:gd name="f41" fmla="val f38"/>
                <a:gd name="f42" fmla="*/ f39 1 f0"/>
                <a:gd name="f43" fmla="*/ f6 f36 1"/>
                <a:gd name="f44" fmla="+- f41 0 f6"/>
                <a:gd name="f45" fmla="+- f40 0 f6"/>
                <a:gd name="f46" fmla="+- 0 0 f42"/>
                <a:gd name="f47" fmla="*/ f40 f36 1"/>
                <a:gd name="f48" fmla="*/ f41 f36 1"/>
                <a:gd name="f49" fmla="*/ f45 1 2"/>
                <a:gd name="f50" fmla="min f45 f44"/>
                <a:gd name="f51" fmla="*/ f44 f10 1"/>
                <a:gd name="f52" fmla="+- 0 0 f46"/>
                <a:gd name="f53" fmla="+- f6 f49 0"/>
                <a:gd name="f54" fmla="*/ f50 f9 1"/>
                <a:gd name="f55" fmla="*/ f51 1 100000"/>
                <a:gd name="f56" fmla="*/ f52 f0 1"/>
                <a:gd name="f57" fmla="*/ f49 f36 1"/>
                <a:gd name="f58" fmla="*/ f54 1 100000"/>
                <a:gd name="f59" fmla="*/ f56 1 f7"/>
                <a:gd name="f60" fmla="*/ f53 f36 1"/>
                <a:gd name="f61" fmla="*/ f55 f36 1"/>
                <a:gd name="f62" fmla="+- f59 0 f1"/>
                <a:gd name="f63" fmla="+- f55 f58 0"/>
                <a:gd name="f64" fmla="*/ f58 f36 1"/>
                <a:gd name="f65" fmla="cos 1 f62"/>
                <a:gd name="f66" fmla="sin 1 f62"/>
                <a:gd name="f67" fmla="*/ f63 f36 1"/>
                <a:gd name="f68" fmla="+- 0 0 f65"/>
                <a:gd name="f69" fmla="+- 0 0 f66"/>
                <a:gd name="f70" fmla="+- 0 0 f68"/>
                <a:gd name="f71" fmla="+- 0 0 f69"/>
                <a:gd name="f72" fmla="val f70"/>
                <a:gd name="f73" fmla="val f71"/>
                <a:gd name="f74" fmla="*/ f72 f49 1"/>
                <a:gd name="f75" fmla="*/ f73 f58 1"/>
                <a:gd name="f76" fmla="+- f40 0 f74"/>
                <a:gd name="f77" fmla="+- f58 0 f75"/>
                <a:gd name="f78" fmla="+- f41 f75 0"/>
                <a:gd name="f79" fmla="+- f78 0 f58"/>
                <a:gd name="f80" fmla="*/ f76 f36 1"/>
                <a:gd name="f81" fmla="*/ f77 f36 1"/>
                <a:gd name="f82" fmla="*/ f7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7" y="f43"/>
                </a:cxn>
                <a:cxn ang="f34">
                  <a:pos x="f43" y="f61"/>
                </a:cxn>
                <a:cxn ang="f35">
                  <a:pos x="f47" y="f48"/>
                </a:cxn>
              </a:cxnLst>
              <a:rect l="f80" t="f81" r="f47" b="f82"/>
              <a:pathLst>
                <a:path stroke="0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  <a:close/>
                </a:path>
                <a:path fill="none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98" name="Szövegdoboz 53">
              <a:extLst>
                <a:ext uri="{FF2B5EF4-FFF2-40B4-BE49-F238E27FC236}">
                  <a16:creationId xmlns:a16="http://schemas.microsoft.com/office/drawing/2014/main" id="{5C07C0A9-3129-4249-AA0F-9A9EB85316E7}"/>
                </a:ext>
              </a:extLst>
            </p:cNvPr>
            <p:cNvSpPr txBox="1"/>
            <p:nvPr/>
          </p:nvSpPr>
          <p:spPr>
            <a:xfrm>
              <a:off x="228600" y="4067177"/>
              <a:ext cx="729688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350" i="1" dirty="0">
                  <a:solidFill>
                    <a:srgbClr val="000000"/>
                  </a:solidFill>
                  <a:latin typeface="Symbol" pitchFamily="18"/>
                </a:rPr>
                <a:t>D</a:t>
              </a:r>
              <a:r>
                <a:rPr lang="hu-HU" sz="1350" i="1" dirty="0">
                  <a:solidFill>
                    <a:srgbClr val="000000"/>
                  </a:solidFill>
                  <a:latin typeface="Calibri"/>
                </a:rPr>
                <a:t>RL</a:t>
              </a:r>
              <a:r>
                <a:rPr lang="hu-HU" sz="1350" i="1" baseline="-25000" dirty="0">
                  <a:solidFill>
                    <a:srgbClr val="000000"/>
                  </a:solidFill>
                  <a:latin typeface="Calibri"/>
                </a:rPr>
                <a:t>PQ</a:t>
              </a:r>
            </a:p>
          </p:txBody>
        </p:sp>
      </p:grpSp>
      <p:sp>
        <p:nvSpPr>
          <p:cNvPr id="99" name="Jobb oldali kapcsos zárójel 54">
            <a:extLst>
              <a:ext uri="{FF2B5EF4-FFF2-40B4-BE49-F238E27FC236}">
                <a16:creationId xmlns:a16="http://schemas.microsoft.com/office/drawing/2014/main" id="{087CAD1E-42C7-4822-BEEC-194FA705A59C}"/>
              </a:ext>
            </a:extLst>
          </p:cNvPr>
          <p:cNvSpPr/>
          <p:nvPr/>
        </p:nvSpPr>
        <p:spPr>
          <a:xfrm rot="-840000">
            <a:off x="1957388" y="2062159"/>
            <a:ext cx="155971" cy="4167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12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500" b="1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100" name="Szövegdoboz 55">
            <a:extLst>
              <a:ext uri="{FF2B5EF4-FFF2-40B4-BE49-F238E27FC236}">
                <a16:creationId xmlns:a16="http://schemas.microsoft.com/office/drawing/2014/main" id="{14184E35-409D-433A-8807-5DA43A5633CF}"/>
              </a:ext>
            </a:extLst>
          </p:cNvPr>
          <p:cNvSpPr txBox="1"/>
          <p:nvPr/>
        </p:nvSpPr>
        <p:spPr>
          <a:xfrm>
            <a:off x="2125264" y="2064546"/>
            <a:ext cx="34849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350" i="1" dirty="0">
                <a:solidFill>
                  <a:srgbClr val="000000"/>
                </a:solidFill>
                <a:latin typeface="Brush Script MT" panose="03060802040406070304" pitchFamily="66" charset="0"/>
              </a:rPr>
              <a:t>(</a:t>
            </a:r>
            <a:r>
              <a:rPr lang="hu-HU" sz="1350" i="1" dirty="0" err="1">
                <a:solidFill>
                  <a:srgbClr val="000000"/>
                </a:solidFill>
                <a:latin typeface="Brush Script MT" panose="03060802040406070304" pitchFamily="66" charset="0"/>
              </a:rPr>
              <a:t>l</a:t>
            </a:r>
            <a:r>
              <a:rPr lang="hu-HU" sz="1350" i="1" baseline="-25000" dirty="0" err="1">
                <a:solidFill>
                  <a:srgbClr val="000000"/>
                </a:solidFill>
                <a:latin typeface="Calibri"/>
              </a:rPr>
              <a:t>P</a:t>
            </a:r>
            <a:r>
              <a:rPr lang="hu-HU" sz="1350" i="1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grpSp>
        <p:nvGrpSpPr>
          <p:cNvPr id="101" name="Csoportba foglalás 67">
            <a:extLst>
              <a:ext uri="{FF2B5EF4-FFF2-40B4-BE49-F238E27FC236}">
                <a16:creationId xmlns:a16="http://schemas.microsoft.com/office/drawing/2014/main" id="{43B5455E-2B99-4C68-A410-CDA56EFD7415}"/>
              </a:ext>
            </a:extLst>
          </p:cNvPr>
          <p:cNvGrpSpPr/>
          <p:nvPr/>
        </p:nvGrpSpPr>
        <p:grpSpPr>
          <a:xfrm>
            <a:off x="6697267" y="1660919"/>
            <a:ext cx="639357" cy="2071692"/>
            <a:chOff x="7405689" y="2214559"/>
            <a:chExt cx="852476" cy="2762256"/>
          </a:xfrm>
        </p:grpSpPr>
        <p:sp>
          <p:nvSpPr>
            <p:cNvPr id="102" name="Bal oldali kapcsos zárójel 48">
              <a:extLst>
                <a:ext uri="{FF2B5EF4-FFF2-40B4-BE49-F238E27FC236}">
                  <a16:creationId xmlns:a16="http://schemas.microsoft.com/office/drawing/2014/main" id="{40ED0513-A3D1-4339-A7FD-F4CD6DC37C36}"/>
                </a:ext>
              </a:extLst>
            </p:cNvPr>
            <p:cNvSpPr/>
            <p:nvPr/>
          </p:nvSpPr>
          <p:spPr>
            <a:xfrm rot="840013">
              <a:off x="8101008" y="2214559"/>
              <a:ext cx="157157" cy="600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5400000"/>
                <a:gd name="f9" fmla="val 8326"/>
                <a:gd name="f10" fmla="val 50000"/>
                <a:gd name="f11" fmla="+- 0 0 -180"/>
                <a:gd name="f12" fmla="+- 0 0 -270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+- f17 0 f1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f1 0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*/ f32 f7 1"/>
                <a:gd name="f40" fmla="val f37"/>
                <a:gd name="f41" fmla="val f38"/>
                <a:gd name="f42" fmla="*/ f39 1 f0"/>
                <a:gd name="f43" fmla="*/ f6 f36 1"/>
                <a:gd name="f44" fmla="+- f41 0 f6"/>
                <a:gd name="f45" fmla="+- f40 0 f6"/>
                <a:gd name="f46" fmla="+- 0 0 f42"/>
                <a:gd name="f47" fmla="*/ f40 f36 1"/>
                <a:gd name="f48" fmla="*/ f41 f36 1"/>
                <a:gd name="f49" fmla="*/ f45 1 2"/>
                <a:gd name="f50" fmla="min f45 f44"/>
                <a:gd name="f51" fmla="*/ f44 f10 1"/>
                <a:gd name="f52" fmla="+- 0 0 f46"/>
                <a:gd name="f53" fmla="+- f6 f49 0"/>
                <a:gd name="f54" fmla="*/ f50 f9 1"/>
                <a:gd name="f55" fmla="*/ f51 1 100000"/>
                <a:gd name="f56" fmla="*/ f52 f0 1"/>
                <a:gd name="f57" fmla="*/ f49 f36 1"/>
                <a:gd name="f58" fmla="*/ f54 1 100000"/>
                <a:gd name="f59" fmla="*/ f56 1 f7"/>
                <a:gd name="f60" fmla="*/ f53 f36 1"/>
                <a:gd name="f61" fmla="*/ f55 f36 1"/>
                <a:gd name="f62" fmla="+- f59 0 f1"/>
                <a:gd name="f63" fmla="+- f55 f58 0"/>
                <a:gd name="f64" fmla="*/ f58 f36 1"/>
                <a:gd name="f65" fmla="cos 1 f62"/>
                <a:gd name="f66" fmla="sin 1 f62"/>
                <a:gd name="f67" fmla="*/ f63 f36 1"/>
                <a:gd name="f68" fmla="+- 0 0 f65"/>
                <a:gd name="f69" fmla="+- 0 0 f66"/>
                <a:gd name="f70" fmla="+- 0 0 f68"/>
                <a:gd name="f71" fmla="+- 0 0 f69"/>
                <a:gd name="f72" fmla="val f70"/>
                <a:gd name="f73" fmla="val f71"/>
                <a:gd name="f74" fmla="*/ f72 f49 1"/>
                <a:gd name="f75" fmla="*/ f73 f58 1"/>
                <a:gd name="f76" fmla="+- f40 0 f74"/>
                <a:gd name="f77" fmla="+- f58 0 f75"/>
                <a:gd name="f78" fmla="+- f41 f75 0"/>
                <a:gd name="f79" fmla="+- f78 0 f58"/>
                <a:gd name="f80" fmla="*/ f76 f36 1"/>
                <a:gd name="f81" fmla="*/ f77 f36 1"/>
                <a:gd name="f82" fmla="*/ f7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7" y="f43"/>
                </a:cxn>
                <a:cxn ang="f34">
                  <a:pos x="f43" y="f61"/>
                </a:cxn>
                <a:cxn ang="f35">
                  <a:pos x="f47" y="f48"/>
                </a:cxn>
              </a:cxnLst>
              <a:rect l="f80" t="f81" r="f47" b="f82"/>
              <a:pathLst>
                <a:path stroke="0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  <a:close/>
                </a:path>
                <a:path fill="none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103" name="Szövegdoboz 49">
              <a:extLst>
                <a:ext uri="{FF2B5EF4-FFF2-40B4-BE49-F238E27FC236}">
                  <a16:creationId xmlns:a16="http://schemas.microsoft.com/office/drawing/2014/main" id="{7A86F119-5E8D-4F9E-8E23-103E4DA26EA5}"/>
                </a:ext>
              </a:extLst>
            </p:cNvPr>
            <p:cNvSpPr txBox="1"/>
            <p:nvPr/>
          </p:nvSpPr>
          <p:spPr>
            <a:xfrm>
              <a:off x="7667628" y="2266962"/>
              <a:ext cx="473207" cy="4001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500" b="1" i="1" dirty="0">
                  <a:solidFill>
                    <a:srgbClr val="000000"/>
                  </a:solidFill>
                  <a:latin typeface="Symbol" pitchFamily="18"/>
                </a:rPr>
                <a:t>D</a:t>
              </a:r>
              <a:r>
                <a:rPr lang="hu-HU" sz="1500" b="1" i="1" baseline="-25000" dirty="0">
                  <a:solidFill>
                    <a:srgbClr val="000000"/>
                  </a:solidFill>
                  <a:latin typeface="Tahoma" pitchFamily="34"/>
                </a:rPr>
                <a:t>Q</a:t>
              </a:r>
            </a:p>
          </p:txBody>
        </p:sp>
        <p:sp>
          <p:nvSpPr>
            <p:cNvPr id="104" name="Bal oldali kapcsos zárójel 56">
              <a:extLst>
                <a:ext uri="{FF2B5EF4-FFF2-40B4-BE49-F238E27FC236}">
                  <a16:creationId xmlns:a16="http://schemas.microsoft.com/office/drawing/2014/main" id="{8BD38E87-45D6-4CA3-A373-0DDD0C8AFDBE}"/>
                </a:ext>
              </a:extLst>
            </p:cNvPr>
            <p:cNvSpPr/>
            <p:nvPr/>
          </p:nvSpPr>
          <p:spPr>
            <a:xfrm rot="840013">
              <a:off x="7764599" y="2810172"/>
              <a:ext cx="114364" cy="2166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5400000"/>
                <a:gd name="f9" fmla="val 8330"/>
                <a:gd name="f10" fmla="val 50000"/>
                <a:gd name="f11" fmla="+- 0 0 -180"/>
                <a:gd name="f12" fmla="+- 0 0 -270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+- f17 0 f1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f1 0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*/ f32 f7 1"/>
                <a:gd name="f40" fmla="val f37"/>
                <a:gd name="f41" fmla="val f38"/>
                <a:gd name="f42" fmla="*/ f39 1 f0"/>
                <a:gd name="f43" fmla="*/ f6 f36 1"/>
                <a:gd name="f44" fmla="+- f41 0 f6"/>
                <a:gd name="f45" fmla="+- f40 0 f6"/>
                <a:gd name="f46" fmla="+- 0 0 f42"/>
                <a:gd name="f47" fmla="*/ f40 f36 1"/>
                <a:gd name="f48" fmla="*/ f41 f36 1"/>
                <a:gd name="f49" fmla="*/ f45 1 2"/>
                <a:gd name="f50" fmla="min f45 f44"/>
                <a:gd name="f51" fmla="*/ f44 f10 1"/>
                <a:gd name="f52" fmla="+- 0 0 f46"/>
                <a:gd name="f53" fmla="+- f6 f49 0"/>
                <a:gd name="f54" fmla="*/ f50 f9 1"/>
                <a:gd name="f55" fmla="*/ f51 1 100000"/>
                <a:gd name="f56" fmla="*/ f52 f0 1"/>
                <a:gd name="f57" fmla="*/ f49 f36 1"/>
                <a:gd name="f58" fmla="*/ f54 1 100000"/>
                <a:gd name="f59" fmla="*/ f56 1 f7"/>
                <a:gd name="f60" fmla="*/ f53 f36 1"/>
                <a:gd name="f61" fmla="*/ f55 f36 1"/>
                <a:gd name="f62" fmla="+- f59 0 f1"/>
                <a:gd name="f63" fmla="+- f55 f58 0"/>
                <a:gd name="f64" fmla="*/ f58 f36 1"/>
                <a:gd name="f65" fmla="cos 1 f62"/>
                <a:gd name="f66" fmla="sin 1 f62"/>
                <a:gd name="f67" fmla="*/ f63 f36 1"/>
                <a:gd name="f68" fmla="+- 0 0 f65"/>
                <a:gd name="f69" fmla="+- 0 0 f66"/>
                <a:gd name="f70" fmla="+- 0 0 f68"/>
                <a:gd name="f71" fmla="+- 0 0 f69"/>
                <a:gd name="f72" fmla="val f70"/>
                <a:gd name="f73" fmla="val f71"/>
                <a:gd name="f74" fmla="*/ f72 f49 1"/>
                <a:gd name="f75" fmla="*/ f73 f58 1"/>
                <a:gd name="f76" fmla="+- f40 0 f74"/>
                <a:gd name="f77" fmla="+- f58 0 f75"/>
                <a:gd name="f78" fmla="+- f41 f75 0"/>
                <a:gd name="f79" fmla="+- f78 0 f58"/>
                <a:gd name="f80" fmla="*/ f76 f36 1"/>
                <a:gd name="f81" fmla="*/ f77 f36 1"/>
                <a:gd name="f82" fmla="*/ f7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7" y="f43"/>
                </a:cxn>
                <a:cxn ang="f34">
                  <a:pos x="f43" y="f61"/>
                </a:cxn>
                <a:cxn ang="f35">
                  <a:pos x="f47" y="f48"/>
                </a:cxn>
              </a:cxnLst>
              <a:rect l="f80" t="f81" r="f47" b="f82"/>
              <a:pathLst>
                <a:path stroke="0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  <a:close/>
                </a:path>
                <a:path fill="none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500" b="1">
                <a:solidFill>
                  <a:srgbClr val="000000"/>
                </a:solidFill>
                <a:latin typeface="Tahoma" pitchFamily="34"/>
              </a:endParaRPr>
            </a:p>
          </p:txBody>
        </p:sp>
        <p:sp>
          <p:nvSpPr>
            <p:cNvPr id="105" name="Szövegdoboz 57">
              <a:extLst>
                <a:ext uri="{FF2B5EF4-FFF2-40B4-BE49-F238E27FC236}">
                  <a16:creationId xmlns:a16="http://schemas.microsoft.com/office/drawing/2014/main" id="{83C568A0-E642-463C-8E45-C4E9C03639E7}"/>
                </a:ext>
              </a:extLst>
            </p:cNvPr>
            <p:cNvSpPr txBox="1"/>
            <p:nvPr/>
          </p:nvSpPr>
          <p:spPr>
            <a:xfrm>
              <a:off x="7405689" y="3662364"/>
              <a:ext cx="488168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350" i="1" dirty="0">
                  <a:solidFill>
                    <a:srgbClr val="000000"/>
                  </a:solidFill>
                  <a:latin typeface="Brush Script MT" panose="03060802040406070304" pitchFamily="66" charset="0"/>
                </a:rPr>
                <a:t>(</a:t>
              </a:r>
              <a:r>
                <a:rPr lang="hu-HU" sz="1350" i="1" dirty="0" err="1">
                  <a:solidFill>
                    <a:srgbClr val="00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hu-HU" sz="1350" i="1" baseline="-25000" dirty="0" err="1">
                  <a:solidFill>
                    <a:srgbClr val="000000"/>
                  </a:solidFill>
                  <a:latin typeface="Calibri"/>
                </a:rPr>
                <a:t>Q</a:t>
              </a:r>
              <a:r>
                <a:rPr lang="hu-HU" sz="1350" i="1" dirty="0">
                  <a:solidFill>
                    <a:srgbClr val="000000"/>
                  </a:solidFill>
                  <a:latin typeface="Calibri"/>
                </a:rPr>
                <a:t>)</a:t>
              </a:r>
            </a:p>
          </p:txBody>
        </p:sp>
      </p:grpSp>
      <p:grpSp>
        <p:nvGrpSpPr>
          <p:cNvPr id="106" name="Csoportba foglalás 76">
            <a:extLst>
              <a:ext uri="{FF2B5EF4-FFF2-40B4-BE49-F238E27FC236}">
                <a16:creationId xmlns:a16="http://schemas.microsoft.com/office/drawing/2014/main" id="{17558D48-B339-4E34-B9DE-A35E2D6ED72E}"/>
              </a:ext>
            </a:extLst>
          </p:cNvPr>
          <p:cNvGrpSpPr/>
          <p:nvPr/>
        </p:nvGrpSpPr>
        <p:grpSpPr>
          <a:xfrm>
            <a:off x="1378744" y="2493171"/>
            <a:ext cx="6584243" cy="1371600"/>
            <a:chOff x="314325" y="3324228"/>
            <a:chExt cx="8778989" cy="1828800"/>
          </a:xfrm>
        </p:grpSpPr>
        <p:sp>
          <p:nvSpPr>
            <p:cNvPr id="107" name="Szabadkézi sokszög 28">
              <a:extLst>
                <a:ext uri="{FF2B5EF4-FFF2-40B4-BE49-F238E27FC236}">
                  <a16:creationId xmlns:a16="http://schemas.microsoft.com/office/drawing/2014/main" id="{4DE3D561-FBB8-4649-BC20-E91DE31C70CE}"/>
                </a:ext>
              </a:extLst>
            </p:cNvPr>
            <p:cNvSpPr/>
            <p:nvPr/>
          </p:nvSpPr>
          <p:spPr>
            <a:xfrm>
              <a:off x="314325" y="3324228"/>
              <a:ext cx="8601705" cy="1828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01075"/>
                <a:gd name="f7" fmla="val 1828801"/>
                <a:gd name="f8" fmla="val 119063"/>
                <a:gd name="f9" fmla="val 272653"/>
                <a:gd name="f10" fmla="val 59531"/>
                <a:gd name="f11" fmla="val 545307"/>
                <a:gd name="f12" fmla="val 814388"/>
                <a:gd name="f13" fmla="val 19050"/>
                <a:gd name="f14" fmla="val 1083469"/>
                <a:gd name="f15" fmla="val 38100"/>
                <a:gd name="f16" fmla="val 1338263"/>
                <a:gd name="f17" fmla="val 102394"/>
                <a:gd name="f18" fmla="val 1614488"/>
                <a:gd name="f19" fmla="val 233363"/>
                <a:gd name="f20" fmla="val 1890713"/>
                <a:gd name="f21" fmla="val 364332"/>
                <a:gd name="f22" fmla="val 2219326"/>
                <a:gd name="f23" fmla="val 700088"/>
                <a:gd name="f24" fmla="val 2471738"/>
                <a:gd name="f25" fmla="val 804863"/>
                <a:gd name="f26" fmla="val 2724150"/>
                <a:gd name="f27" fmla="val 909638"/>
                <a:gd name="f28" fmla="val 2855119"/>
                <a:gd name="f29" fmla="val 845344"/>
                <a:gd name="f30" fmla="val 3128963"/>
                <a:gd name="f31" fmla="val 862013"/>
                <a:gd name="f32" fmla="val 3402807"/>
                <a:gd name="f33" fmla="val 878682"/>
                <a:gd name="f34" fmla="val 3767138"/>
                <a:gd name="f35" fmla="val 838200"/>
                <a:gd name="f36" fmla="val 4114800"/>
                <a:gd name="f37" fmla="val 904875"/>
                <a:gd name="f38" fmla="val 4462463"/>
                <a:gd name="f39" fmla="val 971550"/>
                <a:gd name="f40" fmla="val 4869657"/>
                <a:gd name="f41" fmla="val 1121569"/>
                <a:gd name="f42" fmla="val 5214938"/>
                <a:gd name="f43" fmla="val 1262063"/>
                <a:gd name="f44" fmla="val 5560219"/>
                <a:gd name="f45" fmla="val 1402557"/>
                <a:gd name="f46" fmla="val 5900738"/>
                <a:gd name="f47" fmla="val 1666876"/>
                <a:gd name="f48" fmla="val 6186488"/>
                <a:gd name="f49" fmla="val 1747838"/>
                <a:gd name="f50" fmla="val 6472238"/>
                <a:gd name="f51" fmla="val 6669882"/>
                <a:gd name="f52" fmla="val 1776413"/>
                <a:gd name="f53" fmla="val 6929438"/>
                <a:gd name="f54" fmla="val 7188994"/>
                <a:gd name="f55" fmla="val 1719263"/>
                <a:gd name="f56" fmla="val 7465219"/>
                <a:gd name="f57" fmla="val 1628775"/>
                <a:gd name="f58" fmla="val 7743825"/>
                <a:gd name="f59" fmla="val 1576388"/>
                <a:gd name="f60" fmla="val 8022431"/>
                <a:gd name="f61" fmla="val 1524001"/>
                <a:gd name="f62" fmla="val 8498681"/>
                <a:gd name="f63" fmla="val 1466850"/>
                <a:gd name="f64" fmla="val 1433513"/>
                <a:gd name="f65" fmla="+- 0 0 -90"/>
                <a:gd name="f66" fmla="*/ f3 1 8601075"/>
                <a:gd name="f67" fmla="*/ f4 1 1828801"/>
                <a:gd name="f68" fmla="+- f7 0 f5"/>
                <a:gd name="f69" fmla="+- f6 0 f5"/>
                <a:gd name="f70" fmla="*/ f65 f0 1"/>
                <a:gd name="f71" fmla="*/ f69 1 8601075"/>
                <a:gd name="f72" fmla="*/ f68 1 1828801"/>
                <a:gd name="f73" fmla="*/ 0 f69 1"/>
                <a:gd name="f74" fmla="*/ 119063 f68 1"/>
                <a:gd name="f75" fmla="*/ 814388 f69 1"/>
                <a:gd name="f76" fmla="*/ 19050 f68 1"/>
                <a:gd name="f77" fmla="*/ 1614488 f69 1"/>
                <a:gd name="f78" fmla="*/ 233363 f68 1"/>
                <a:gd name="f79" fmla="*/ 2471739 f69 1"/>
                <a:gd name="f80" fmla="*/ 804863 f68 1"/>
                <a:gd name="f81" fmla="*/ 3128963 f69 1"/>
                <a:gd name="f82" fmla="*/ 862013 f68 1"/>
                <a:gd name="f83" fmla="*/ 4114801 f69 1"/>
                <a:gd name="f84" fmla="*/ 904875 f68 1"/>
                <a:gd name="f85" fmla="*/ 5214937 f69 1"/>
                <a:gd name="f86" fmla="*/ 1262063 f68 1"/>
                <a:gd name="f87" fmla="*/ 6186489 f69 1"/>
                <a:gd name="f88" fmla="*/ 1747838 f68 1"/>
                <a:gd name="f89" fmla="*/ 6929437 f69 1"/>
                <a:gd name="f90" fmla="*/ 7743825 f69 1"/>
                <a:gd name="f91" fmla="*/ 1576388 f68 1"/>
                <a:gd name="f92" fmla="*/ 8601075 f69 1"/>
                <a:gd name="f93" fmla="*/ 1433513 f68 1"/>
                <a:gd name="f94" fmla="*/ 0 f68 1"/>
                <a:gd name="f95" fmla="*/ 1828801 f68 1"/>
                <a:gd name="f96" fmla="*/ f70 1 f2"/>
                <a:gd name="f97" fmla="*/ f73 1 8601075"/>
                <a:gd name="f98" fmla="*/ f74 1 1828801"/>
                <a:gd name="f99" fmla="*/ f75 1 8601075"/>
                <a:gd name="f100" fmla="*/ f76 1 1828801"/>
                <a:gd name="f101" fmla="*/ f77 1 8601075"/>
                <a:gd name="f102" fmla="*/ f78 1 1828801"/>
                <a:gd name="f103" fmla="*/ f79 1 8601075"/>
                <a:gd name="f104" fmla="*/ f80 1 1828801"/>
                <a:gd name="f105" fmla="*/ f81 1 8601075"/>
                <a:gd name="f106" fmla="*/ f82 1 1828801"/>
                <a:gd name="f107" fmla="*/ f83 1 8601075"/>
                <a:gd name="f108" fmla="*/ f84 1 1828801"/>
                <a:gd name="f109" fmla="*/ f85 1 8601075"/>
                <a:gd name="f110" fmla="*/ f86 1 1828801"/>
                <a:gd name="f111" fmla="*/ f87 1 8601075"/>
                <a:gd name="f112" fmla="*/ f88 1 1828801"/>
                <a:gd name="f113" fmla="*/ f89 1 8601075"/>
                <a:gd name="f114" fmla="*/ f90 1 8601075"/>
                <a:gd name="f115" fmla="*/ f91 1 1828801"/>
                <a:gd name="f116" fmla="*/ f92 1 8601075"/>
                <a:gd name="f117" fmla="*/ f93 1 1828801"/>
                <a:gd name="f118" fmla="*/ f94 1 1828801"/>
                <a:gd name="f119" fmla="*/ f95 1 1828801"/>
                <a:gd name="f120" fmla="+- f96 0 f1"/>
                <a:gd name="f121" fmla="*/ f97 1 f71"/>
                <a:gd name="f122" fmla="*/ f98 1 f72"/>
                <a:gd name="f123" fmla="*/ f99 1 f71"/>
                <a:gd name="f124" fmla="*/ f100 1 f72"/>
                <a:gd name="f125" fmla="*/ f101 1 f71"/>
                <a:gd name="f126" fmla="*/ f102 1 f72"/>
                <a:gd name="f127" fmla="*/ f103 1 f71"/>
                <a:gd name="f128" fmla="*/ f104 1 f72"/>
                <a:gd name="f129" fmla="*/ f105 1 f71"/>
                <a:gd name="f130" fmla="*/ f106 1 f72"/>
                <a:gd name="f131" fmla="*/ f107 1 f71"/>
                <a:gd name="f132" fmla="*/ f108 1 f72"/>
                <a:gd name="f133" fmla="*/ f109 1 f71"/>
                <a:gd name="f134" fmla="*/ f110 1 f72"/>
                <a:gd name="f135" fmla="*/ f111 1 f71"/>
                <a:gd name="f136" fmla="*/ f112 1 f72"/>
                <a:gd name="f137" fmla="*/ f113 1 f71"/>
                <a:gd name="f138" fmla="*/ f114 1 f71"/>
                <a:gd name="f139" fmla="*/ f115 1 f72"/>
                <a:gd name="f140" fmla="*/ f116 1 f71"/>
                <a:gd name="f141" fmla="*/ f117 1 f72"/>
                <a:gd name="f142" fmla="*/ f118 1 f72"/>
                <a:gd name="f143" fmla="*/ f119 1 f72"/>
                <a:gd name="f144" fmla="*/ f121 f66 1"/>
                <a:gd name="f145" fmla="*/ f140 f66 1"/>
                <a:gd name="f146" fmla="*/ f143 f67 1"/>
                <a:gd name="f147" fmla="*/ f142 f67 1"/>
                <a:gd name="f148" fmla="*/ f122 f67 1"/>
                <a:gd name="f149" fmla="*/ f123 f66 1"/>
                <a:gd name="f150" fmla="*/ f124 f67 1"/>
                <a:gd name="f151" fmla="*/ f125 f66 1"/>
                <a:gd name="f152" fmla="*/ f126 f67 1"/>
                <a:gd name="f153" fmla="*/ f127 f66 1"/>
                <a:gd name="f154" fmla="*/ f128 f67 1"/>
                <a:gd name="f155" fmla="*/ f129 f66 1"/>
                <a:gd name="f156" fmla="*/ f130 f67 1"/>
                <a:gd name="f157" fmla="*/ f131 f66 1"/>
                <a:gd name="f158" fmla="*/ f132 f67 1"/>
                <a:gd name="f159" fmla="*/ f133 f66 1"/>
                <a:gd name="f160" fmla="*/ f134 f67 1"/>
                <a:gd name="f161" fmla="*/ f135 f66 1"/>
                <a:gd name="f162" fmla="*/ f136 f67 1"/>
                <a:gd name="f163" fmla="*/ f137 f66 1"/>
                <a:gd name="f164" fmla="*/ f138 f66 1"/>
                <a:gd name="f165" fmla="*/ f139 f67 1"/>
                <a:gd name="f166" fmla="*/ f141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44" y="f148"/>
                </a:cxn>
                <a:cxn ang="f120">
                  <a:pos x="f149" y="f150"/>
                </a:cxn>
                <a:cxn ang="f120">
                  <a:pos x="f151" y="f152"/>
                </a:cxn>
                <a:cxn ang="f120">
                  <a:pos x="f153" y="f154"/>
                </a:cxn>
                <a:cxn ang="f120">
                  <a:pos x="f155" y="f156"/>
                </a:cxn>
                <a:cxn ang="f120">
                  <a:pos x="f157" y="f158"/>
                </a:cxn>
                <a:cxn ang="f120">
                  <a:pos x="f159" y="f160"/>
                </a:cxn>
                <a:cxn ang="f120">
                  <a:pos x="f161" y="f162"/>
                </a:cxn>
                <a:cxn ang="f120">
                  <a:pos x="f163" y="f162"/>
                </a:cxn>
                <a:cxn ang="f120">
                  <a:pos x="f164" y="f165"/>
                </a:cxn>
                <a:cxn ang="f120">
                  <a:pos x="f145" y="f166"/>
                </a:cxn>
              </a:cxnLst>
              <a:rect l="f144" t="f147" r="f145" b="f146"/>
              <a:pathLst>
                <a:path w="8601075" h="1828801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7"/>
                    <a:pt x="f51" y="f52"/>
                    <a:pt x="f53" y="f49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" y="f64"/>
                  </a:cubicBezTo>
                </a:path>
              </a:pathLst>
            </a:custGeom>
            <a:noFill/>
            <a:ln w="38103" cap="flat">
              <a:solidFill>
                <a:srgbClr val="AC7F00"/>
              </a:solidFill>
              <a:prstDash val="solid"/>
              <a:round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8" name="Szövegdoboz 71">
              <a:extLst>
                <a:ext uri="{FF2B5EF4-FFF2-40B4-BE49-F238E27FC236}">
                  <a16:creationId xmlns:a16="http://schemas.microsoft.com/office/drawing/2014/main" id="{AD3A4C8A-3380-4FFB-8309-7BB1AF786B63}"/>
                </a:ext>
              </a:extLst>
            </p:cNvPr>
            <p:cNvSpPr txBox="1"/>
            <p:nvPr/>
          </p:nvSpPr>
          <p:spPr>
            <a:xfrm rot="20940003">
              <a:off x="7953258" y="4781335"/>
              <a:ext cx="1140056" cy="33855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defTabSz="685800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dirty="0">
                  <a:solidFill>
                    <a:srgbClr val="AF926B"/>
                  </a:solidFill>
                  <a:latin typeface="Calibri Light"/>
                </a:rPr>
                <a:t>topography</a:t>
              </a:r>
            </a:p>
          </p:txBody>
        </p:sp>
      </p:grpSp>
      <p:sp>
        <p:nvSpPr>
          <p:cNvPr id="109" name="Szövegdoboz 72">
            <a:extLst>
              <a:ext uri="{FF2B5EF4-FFF2-40B4-BE49-F238E27FC236}">
                <a16:creationId xmlns:a16="http://schemas.microsoft.com/office/drawing/2014/main" id="{1DBFD5C1-226A-4709-84E2-ED7C6B0CDD19}"/>
              </a:ext>
            </a:extLst>
          </p:cNvPr>
          <p:cNvSpPr txBox="1"/>
          <p:nvPr/>
        </p:nvSpPr>
        <p:spPr>
          <a:xfrm rot="660013">
            <a:off x="5783416" y="2191841"/>
            <a:ext cx="1316707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dirty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Level surface of P</a:t>
            </a:r>
          </a:p>
        </p:txBody>
      </p:sp>
      <p:cxnSp>
        <p:nvCxnSpPr>
          <p:cNvPr id="110" name="Egyenes összekötő nyíllal 52">
            <a:extLst>
              <a:ext uri="{FF2B5EF4-FFF2-40B4-BE49-F238E27FC236}">
                <a16:creationId xmlns:a16="http://schemas.microsoft.com/office/drawing/2014/main" id="{5089F558-EB00-4E51-8474-72A071D65CAD}"/>
              </a:ext>
            </a:extLst>
          </p:cNvPr>
          <p:cNvCxnSpPr/>
          <p:nvPr/>
        </p:nvCxnSpPr>
        <p:spPr>
          <a:xfrm>
            <a:off x="1739420" y="1275606"/>
            <a:ext cx="273613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nyíllal 53">
            <a:extLst>
              <a:ext uri="{FF2B5EF4-FFF2-40B4-BE49-F238E27FC236}">
                <a16:creationId xmlns:a16="http://schemas.microsoft.com/office/drawing/2014/main" id="{2C414A0A-4675-47B3-AB0B-E2CEE7E6CABB}"/>
              </a:ext>
            </a:extLst>
          </p:cNvPr>
          <p:cNvCxnSpPr/>
          <p:nvPr/>
        </p:nvCxnSpPr>
        <p:spPr>
          <a:xfrm>
            <a:off x="4475556" y="1275606"/>
            <a:ext cx="2958763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zövegdoboz 51">
            <a:extLst>
              <a:ext uri="{FF2B5EF4-FFF2-40B4-BE49-F238E27FC236}">
                <a16:creationId xmlns:a16="http://schemas.microsoft.com/office/drawing/2014/main" id="{870E7F48-29CF-479F-BFD5-76727F13E405}"/>
              </a:ext>
            </a:extLst>
          </p:cNvPr>
          <p:cNvSpPr txBox="1"/>
          <p:nvPr/>
        </p:nvSpPr>
        <p:spPr>
          <a:xfrm>
            <a:off x="2804496" y="942952"/>
            <a:ext cx="326051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500" b="1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hu-HU" sz="1500" b="1" i="1" baseline="-25000" dirty="0" err="1">
                <a:solidFill>
                  <a:srgbClr val="000000"/>
                </a:solidFill>
                <a:latin typeface="Tahoma" pitchFamily="34"/>
              </a:rPr>
              <a:t>P</a:t>
            </a:r>
            <a:endParaRPr lang="hu-HU" sz="1500" b="1" i="1" baseline="-25000" dirty="0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113" name="Szövegdoboz 51">
            <a:extLst>
              <a:ext uri="{FF2B5EF4-FFF2-40B4-BE49-F238E27FC236}">
                <a16:creationId xmlns:a16="http://schemas.microsoft.com/office/drawing/2014/main" id="{C29DBB54-D07D-4FDD-A0DA-97F00133AF68}"/>
              </a:ext>
            </a:extLst>
          </p:cNvPr>
          <p:cNvSpPr txBox="1"/>
          <p:nvPr/>
        </p:nvSpPr>
        <p:spPr>
          <a:xfrm>
            <a:off x="5784698" y="951854"/>
            <a:ext cx="340478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500" b="1" i="1" dirty="0" err="1">
                <a:solidFill>
                  <a:srgbClr val="000000"/>
                </a:solidFill>
                <a:latin typeface="+mj-lt"/>
              </a:rPr>
              <a:t>d</a:t>
            </a:r>
            <a:r>
              <a:rPr lang="hu-HU" sz="1500" b="1" i="1" baseline="-25000" dirty="0" err="1">
                <a:solidFill>
                  <a:srgbClr val="000000"/>
                </a:solidFill>
                <a:latin typeface="Tahoma" pitchFamily="34"/>
              </a:rPr>
              <a:t>Q</a:t>
            </a:r>
            <a:endParaRPr lang="hu-HU" sz="1500" b="1" i="1" baseline="-25000" dirty="0">
              <a:solidFill>
                <a:srgbClr val="000000"/>
              </a:solidFill>
              <a:latin typeface="Tahoma" pitchFamily="34"/>
            </a:endParaRPr>
          </a:p>
        </p:txBody>
      </p:sp>
      <p:sp>
        <p:nvSpPr>
          <p:cNvPr id="114" name="Szövegdoboz 72">
            <a:extLst>
              <a:ext uri="{FF2B5EF4-FFF2-40B4-BE49-F238E27FC236}">
                <a16:creationId xmlns:a16="http://schemas.microsoft.com/office/drawing/2014/main" id="{0CD0B956-F376-4B33-AF53-3BF8A62E9BCA}"/>
              </a:ext>
            </a:extLst>
          </p:cNvPr>
          <p:cNvSpPr txBox="1"/>
          <p:nvPr/>
        </p:nvSpPr>
        <p:spPr>
          <a:xfrm rot="660013">
            <a:off x="5464530" y="3364452"/>
            <a:ext cx="1342355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dirty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Level surface of Q</a:t>
            </a:r>
          </a:p>
        </p:txBody>
      </p:sp>
      <p:sp>
        <p:nvSpPr>
          <p:cNvPr id="115" name="Szövegdoboz 72">
            <a:extLst>
              <a:ext uri="{FF2B5EF4-FFF2-40B4-BE49-F238E27FC236}">
                <a16:creationId xmlns:a16="http://schemas.microsoft.com/office/drawing/2014/main" id="{647FEB0F-A566-429A-8F04-AB4C5CB06834}"/>
              </a:ext>
            </a:extLst>
          </p:cNvPr>
          <p:cNvSpPr txBox="1"/>
          <p:nvPr/>
        </p:nvSpPr>
        <p:spPr>
          <a:xfrm rot="660013">
            <a:off x="5284385" y="1913773"/>
            <a:ext cx="1948290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dirty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Level surface of instrument</a:t>
            </a: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FE59952F-FDA6-4557-8BE1-9A5DA7E1C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264" y="-51153"/>
            <a:ext cx="4603898" cy="7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3758" tIns="228528" bIns="114264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principle of optical levelling</a:t>
            </a:r>
            <a:endParaRPr lang="hu-HU" altLang="hu-HU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" name="Szövegdoboz 73">
            <a:extLst>
              <a:ext uri="{FF2B5EF4-FFF2-40B4-BE49-F238E27FC236}">
                <a16:creationId xmlns:a16="http://schemas.microsoft.com/office/drawing/2014/main" id="{89A01B0B-73C8-4CFD-B63E-C23F406A5B1D}"/>
              </a:ext>
            </a:extLst>
          </p:cNvPr>
          <p:cNvSpPr txBox="1"/>
          <p:nvPr/>
        </p:nvSpPr>
        <p:spPr>
          <a:xfrm>
            <a:off x="4902429" y="1461061"/>
            <a:ext cx="2486899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Line-of-sight (height of collimation)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7">
                <a:extLst>
                  <a:ext uri="{FF2B5EF4-FFF2-40B4-BE49-F238E27FC236}">
                    <a16:creationId xmlns:a16="http://schemas.microsoft.com/office/drawing/2014/main" id="{50AA8A4B-CBEC-47D7-9ED5-8A57B73E5114}"/>
                  </a:ext>
                </a:extLst>
              </p:cNvPr>
              <p:cNvSpPr txBox="1"/>
              <p:nvPr/>
            </p:nvSpPr>
            <p:spPr bwMode="auto">
              <a:xfrm>
                <a:off x="6559612" y="4270778"/>
                <a:ext cx="1680066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hu-H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𝑅𝐿</m:t>
                        </m:r>
                      </m:e>
                      <m:sub>
                        <m:r>
                          <a:rPr lang="hu-H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hu-H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</m:sSubSup>
                    <m:r>
                      <a:rPr lang="hu-H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hu-H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hu-HU" dirty="0"/>
                  <a:t>-</a:t>
                </a:r>
                <a:r>
                  <a:rPr lang="hu-HU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hu-H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45" name="Object 7">
                <a:extLst>
                  <a:ext uri="{FF2B5EF4-FFF2-40B4-BE49-F238E27FC236}">
                    <a16:creationId xmlns:a16="http://schemas.microsoft.com/office/drawing/2014/main" id="{50AA8A4B-CBEC-47D7-9ED5-8A57B73E5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9612" y="4270778"/>
                <a:ext cx="1680066" cy="495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041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72E801C4-5BD9-4F53-83C3-8A03D048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7707"/>
            <a:ext cx="7074957" cy="365255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357188"/>
            <a:ext cx="6807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structure of the tilting (dumpy) level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8388424" y="1006079"/>
            <a:ext cx="25003" cy="210621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 flipV="1">
            <a:off x="8371755" y="3097630"/>
            <a:ext cx="16669" cy="97869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8"/>
          <p:cNvSpPr txBox="1">
            <a:spLocks noChangeArrowheads="1"/>
          </p:cNvSpPr>
          <p:nvPr/>
        </p:nvSpPr>
        <p:spPr bwMode="auto">
          <a:xfrm rot="-5400000">
            <a:off x="7245084" y="3436936"/>
            <a:ext cx="1728788" cy="300082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350" b="1" dirty="0">
                <a:solidFill>
                  <a:srgbClr val="FF0000"/>
                </a:solidFill>
              </a:rPr>
              <a:t>tribrach</a:t>
            </a:r>
          </a:p>
        </p:txBody>
      </p:sp>
      <p:sp>
        <p:nvSpPr>
          <p:cNvPr id="6" name="Szövegdoboz 4"/>
          <p:cNvSpPr txBox="1">
            <a:spLocks noChangeArrowheads="1"/>
          </p:cNvSpPr>
          <p:nvPr/>
        </p:nvSpPr>
        <p:spPr bwMode="auto">
          <a:xfrm rot="-5400000">
            <a:off x="7149073" y="1911177"/>
            <a:ext cx="1943414" cy="300082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350" b="1" dirty="0">
                <a:solidFill>
                  <a:srgbClr val="FF0000"/>
                </a:solidFill>
              </a:rPr>
              <a:t>Alidade / upper part</a:t>
            </a:r>
          </a:p>
        </p:txBody>
      </p:sp>
    </p:spTree>
    <p:extLst>
      <p:ext uri="{BB962C8B-B14F-4D97-AF65-F5344CB8AC3E}">
        <p14:creationId xmlns:p14="http://schemas.microsoft.com/office/powerpoint/2010/main" val="3082318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357188"/>
            <a:ext cx="6807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principle of astronomical telescopes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9" y="1491630"/>
            <a:ext cx="87419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6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Surveying vs Geodesy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123984" y="757863"/>
            <a:ext cx="6858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1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Surveying: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 the determination of the location and the shape of natural or man-made objects on the ground (or above/below) (</a:t>
            </a:r>
            <a:r>
              <a:rPr lang="hu-HU" altLang="hu-HU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survey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), and present </a:t>
            </a:r>
            <a:r>
              <a:rPr lang="hu-HU" altLang="hu-HU" sz="2100" dirty="0" err="1">
                <a:solidFill>
                  <a:srgbClr val="4E7A45"/>
                </a:solidFill>
                <a:latin typeface="Times New Roman" panose="02020603050405020304" pitchFamily="18" charset="0"/>
              </a:rPr>
              <a:t>the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100" dirty="0" err="1">
                <a:solidFill>
                  <a:srgbClr val="4E7A45"/>
                </a:solidFill>
                <a:latin typeface="Times New Roman" panose="02020603050405020304" pitchFamily="18" charset="0"/>
              </a:rPr>
              <a:t>results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 numerically or graphically (</a:t>
            </a:r>
            <a:r>
              <a:rPr lang="hu-HU" altLang="hu-HU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mapping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) and the localization of the characteristic points of planned structures on the field (</a:t>
            </a:r>
            <a:r>
              <a:rPr lang="hu-HU" altLang="hu-HU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stake out/set out</a:t>
            </a:r>
            <a:r>
              <a:rPr lang="hu-HU" altLang="hu-HU" sz="2100" dirty="0">
                <a:solidFill>
                  <a:srgbClr val="4E7A45"/>
                </a:solidFill>
                <a:latin typeface="Times New Roman" panose="02020603050405020304" pitchFamily="18" charset="0"/>
              </a:rPr>
              <a:t>).</a:t>
            </a:r>
          </a:p>
        </p:txBody>
      </p:sp>
      <p:pic>
        <p:nvPicPr>
          <p:cNvPr id="3" name="Picture 2" descr="A painting of a person&#10;&#10;Description automatically generated">
            <a:extLst>
              <a:ext uri="{FF2B5EF4-FFF2-40B4-BE49-F238E27FC236}">
                <a16:creationId xmlns:a16="http://schemas.microsoft.com/office/drawing/2014/main" id="{FDA7B765-A90F-4D13-803C-F8720BD28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36" y="2490669"/>
            <a:ext cx="3846413" cy="2620813"/>
          </a:xfrm>
          <a:prstGeom prst="rect">
            <a:avLst/>
          </a:prstGeom>
        </p:spPr>
      </p:pic>
      <p:pic>
        <p:nvPicPr>
          <p:cNvPr id="5" name="Picture 4" descr="A tree in a forest&#10;&#10;Description automatically generated">
            <a:extLst>
              <a:ext uri="{FF2B5EF4-FFF2-40B4-BE49-F238E27FC236}">
                <a16:creationId xmlns:a16="http://schemas.microsoft.com/office/drawing/2014/main" id="{4323A26C-61F7-446E-8474-9E3809799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4" y="2462336"/>
            <a:ext cx="2016510" cy="26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90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357188"/>
            <a:ext cx="6807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structure of surveyors’ telescope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627784" y="4098846"/>
            <a:ext cx="4136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+mj-lt"/>
              </a:rPr>
              <a:t>Surveyors’ telescope with external focusing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EA12A4A-2E39-4EC4-B9E6-8A2FBBBF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7" y="915566"/>
            <a:ext cx="7891881" cy="31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1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357188"/>
            <a:ext cx="6807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structure of surveyors’ telescope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627784" y="4098846"/>
            <a:ext cx="4136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4E7A45"/>
                </a:solidFill>
                <a:latin typeface="+mj-lt"/>
              </a:rPr>
              <a:t>Surveyors’ telescope with internal focusing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F442A2A-7389-4D15-8B39-49647BA2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6" y="1218526"/>
            <a:ext cx="86278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8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357188"/>
            <a:ext cx="6807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parallax</a:t>
            </a:r>
          </a:p>
        </p:txBody>
      </p:sp>
      <p:sp>
        <p:nvSpPr>
          <p:cNvPr id="3" name="Szövegdoboz 3"/>
          <p:cNvSpPr txBox="1">
            <a:spLocks noChangeArrowheads="1"/>
          </p:cNvSpPr>
          <p:nvPr/>
        </p:nvSpPr>
        <p:spPr bwMode="auto">
          <a:xfrm>
            <a:off x="3087560" y="3813163"/>
            <a:ext cx="2998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4E7A45"/>
                </a:solidFill>
                <a:latin typeface="+mj-lt"/>
              </a:rPr>
              <a:t>The phenomena of parallax</a:t>
            </a:r>
          </a:p>
        </p:txBody>
      </p:sp>
      <p:pic>
        <p:nvPicPr>
          <p:cNvPr id="6" name="Picture 5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5A13561-178B-4E15-B8B5-8D930BFFB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0" y="1059582"/>
            <a:ext cx="8352203" cy="2620574"/>
          </a:xfrm>
          <a:prstGeom prst="rect">
            <a:avLst/>
          </a:prstGeom>
        </p:spPr>
      </p:pic>
      <p:sp>
        <p:nvSpPr>
          <p:cNvPr id="8" name="Szövegdoboz 3">
            <a:extLst>
              <a:ext uri="{FF2B5EF4-FFF2-40B4-BE49-F238E27FC236}">
                <a16:creationId xmlns:a16="http://schemas.microsoft.com/office/drawing/2014/main" id="{3D02AF53-2429-4866-BBE5-91567A08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213273"/>
            <a:ext cx="7344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dirty="0">
                <a:solidFill>
                  <a:srgbClr val="4E7A45"/>
                </a:solidFill>
                <a:latin typeface="+mj-lt"/>
              </a:rPr>
              <a:t>Note that in case of parallax, the reading changes depending on the position of the observer.</a:t>
            </a:r>
          </a:p>
        </p:txBody>
      </p:sp>
    </p:spTree>
    <p:extLst>
      <p:ext uri="{BB962C8B-B14F-4D97-AF65-F5344CB8AC3E}">
        <p14:creationId xmlns:p14="http://schemas.microsoft.com/office/powerpoint/2010/main" val="2583733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123478"/>
            <a:ext cx="6807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The measurement of height differences using surveyors’ level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64632" y="3075806"/>
            <a:ext cx="1782365" cy="59412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35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4719E14-266A-4398-8246-C3FC6AD9C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6795"/>
            <a:ext cx="4248472" cy="4276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8DF5C1-B584-4428-83D7-675F786C82AE}"/>
                  </a:ext>
                </a:extLst>
              </p:cNvPr>
              <p:cNvSpPr txBox="1"/>
              <p:nvPr/>
            </p:nvSpPr>
            <p:spPr>
              <a:xfrm>
                <a:off x="5004048" y="1923678"/>
                <a:ext cx="3373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9E2D40"/>
                  </a:buClr>
                  <a:buSzPct val="8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4E7A4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4E7A45"/>
                              </a:solidFill>
                              <a:latin typeface="Cambria Math" panose="02040503050406030204" pitchFamily="18" charset="0"/>
                            </a:rPr>
                            <m:t>𝑅𝐿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4E7A4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rgbClr val="4E7A4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solidFill>
                                <a:srgbClr val="4E7A4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rgbClr val="4E7A45"/>
                              </a:solidFill>
                              <a:latin typeface="Cambria Math" panose="02040503050406030204" pitchFamily="18" charset="0"/>
                            </a:rPr>
                            <m:t>𝑅𝐿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rgbClr val="4E7A4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rgbClr val="4E7A4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rgbClr val="4E7A4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4E7A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4E7A45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4E7A45"/>
                                  </a:solidFill>
                                  <a:latin typeface="Cambria Math" panose="02040503050406030204" pitchFamily="18" charset="0"/>
                                </a:rPr>
                                <m:t>𝐵𝑆</m:t>
                              </m:r>
                            </m:sub>
                          </m:sSub>
                          <m:r>
                            <a:rPr lang="hu-HU" sz="2400" b="0" i="1" smtClean="0">
                              <a:solidFill>
                                <a:srgbClr val="4E7A4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solidFill>
                                    <a:srgbClr val="4E7A4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solidFill>
                                    <a:srgbClr val="4E7A45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hu-HU" sz="2400" b="0" i="1" smtClean="0">
                                  <a:solidFill>
                                    <a:srgbClr val="4E7A45"/>
                                  </a:solidFill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400" dirty="0" err="1">
                  <a:solidFill>
                    <a:srgbClr val="4E7A45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8DF5C1-B584-4428-83D7-675F786C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23678"/>
                <a:ext cx="3373616" cy="369332"/>
              </a:xfrm>
              <a:prstGeom prst="rect">
                <a:avLst/>
              </a:prstGeom>
              <a:blipFill>
                <a:blip r:embed="rId3"/>
                <a:stretch>
                  <a:fillRect l="-181" b="-11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868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zintezőlé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7815" y="951307"/>
            <a:ext cx="3193256" cy="39862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3"/>
          <p:cNvSpPr/>
          <p:nvPr/>
        </p:nvSpPr>
        <p:spPr>
          <a:xfrm>
            <a:off x="1143000" y="138165"/>
            <a:ext cx="6858000" cy="71546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273758" tIns="228529" rIns="68580" bIns="114261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The levelling staff</a:t>
            </a:r>
            <a:endParaRPr lang="hu-HU" sz="1350" dirty="0">
              <a:solidFill>
                <a:srgbClr val="4E7A45"/>
              </a:solidFill>
              <a:latin typeface="+mj-lt"/>
              <a:ea typeface="Tahoma" pitchFamily="34"/>
              <a:cs typeface="Tahoma" pitchFamily="34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274472" y="1437087"/>
            <a:ext cx="2294539" cy="438582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Staff reading:</a:t>
            </a:r>
            <a:r>
              <a:rPr lang="hu-HU" b="1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hu-HU" sz="2400" b="1" dirty="0">
                <a:solidFill>
                  <a:srgbClr val="FF3300"/>
                </a:solidFill>
                <a:latin typeface="Tahoma" pitchFamily="34"/>
                <a:ea typeface="Tahoma" pitchFamily="34"/>
                <a:cs typeface="Tahoma" pitchFamily="34"/>
              </a:rPr>
              <a:t>1664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H="1" flipV="1">
            <a:off x="3810000" y="2162175"/>
            <a:ext cx="1876425" cy="933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3819525" y="3219450"/>
            <a:ext cx="1885950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5819548" y="3080950"/>
            <a:ext cx="16426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>
                <a:solidFill>
                  <a:srgbClr val="4E7A45"/>
                </a:solidFill>
              </a:rPr>
              <a:t>stadia lines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3438525" y="2390776"/>
            <a:ext cx="2266950" cy="553637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5725412" y="2143125"/>
            <a:ext cx="20576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>
                <a:solidFill>
                  <a:srgbClr val="4E7A45"/>
                </a:solidFill>
              </a:rPr>
              <a:t>Horizontal crosshair</a:t>
            </a:r>
          </a:p>
        </p:txBody>
      </p:sp>
    </p:spTree>
    <p:extLst>
      <p:ext uri="{BB962C8B-B14F-4D97-AF65-F5344CB8AC3E}">
        <p14:creationId xmlns:p14="http://schemas.microsoft.com/office/powerpoint/2010/main" val="1062874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143000" y="-46501"/>
            <a:ext cx="6858000" cy="10848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273758" tIns="228529" rIns="68580" bIns="114261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Measuring instrument-staff distance with the stadia lines</a:t>
            </a:r>
            <a:endParaRPr lang="hu-HU" sz="1350" dirty="0">
              <a:solidFill>
                <a:srgbClr val="4E7A45"/>
              </a:solidFill>
              <a:latin typeface="+mj-lt"/>
              <a:ea typeface="Tahoma" pitchFamily="34"/>
              <a:cs typeface="Tahoma" pitchFamily="34"/>
            </a:endParaRPr>
          </a:p>
        </p:txBody>
      </p:sp>
      <p:pic>
        <p:nvPicPr>
          <p:cNvPr id="3" name="Picture 2" descr="szintezőlé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7815" y="951307"/>
            <a:ext cx="3193256" cy="39862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4"/>
          <p:cNvSpPr/>
          <p:nvPr/>
        </p:nvSpPr>
        <p:spPr>
          <a:xfrm>
            <a:off x="5705475" y="893921"/>
            <a:ext cx="2272097" cy="2008242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Reading on the upper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stadia line:</a:t>
            </a:r>
            <a:r>
              <a:rPr lang="hu-HU" b="1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hu-HU" sz="2400" b="1" dirty="0">
                <a:solidFill>
                  <a:srgbClr val="FF3300"/>
                </a:solidFill>
                <a:latin typeface="Tahoma" pitchFamily="34"/>
                <a:ea typeface="Tahoma" pitchFamily="34"/>
                <a:cs typeface="Tahoma" pitchFamily="34"/>
              </a:rPr>
              <a:t>1743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b="1" dirty="0">
              <a:solidFill>
                <a:srgbClr val="ED7D31"/>
              </a:solidFill>
              <a:latin typeface="Tahoma" pitchFamily="34"/>
              <a:ea typeface="Tahoma" pitchFamily="34"/>
              <a:cs typeface="Tahom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Reading on the lower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stadia line:</a:t>
            </a:r>
            <a:r>
              <a:rPr lang="hu-HU" sz="2400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 </a:t>
            </a:r>
            <a:r>
              <a:rPr lang="hu-HU" sz="2400" b="1" dirty="0">
                <a:solidFill>
                  <a:srgbClr val="FF3300"/>
                </a:solidFill>
                <a:latin typeface="Tahoma" pitchFamily="34"/>
                <a:ea typeface="Tahoma" pitchFamily="34"/>
                <a:cs typeface="Tahoma" pitchFamily="34"/>
              </a:rPr>
              <a:t>1586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dirty="0">
              <a:solidFill>
                <a:srgbClr val="FF3300"/>
              </a:solidFill>
              <a:latin typeface="Tahoma" pitchFamily="34"/>
              <a:ea typeface="Tahoma" pitchFamily="34"/>
              <a:cs typeface="Tahoma" pitchFamily="34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 flipV="1">
            <a:off x="3810000" y="2162175"/>
            <a:ext cx="1876425" cy="933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>
            <a:off x="3819525" y="3219450"/>
            <a:ext cx="1885950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819547" y="3080950"/>
            <a:ext cx="968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>
                <a:solidFill>
                  <a:srgbClr val="4E7A45"/>
                </a:solidFill>
              </a:rPr>
              <a:t>stadia lines</a:t>
            </a:r>
          </a:p>
        </p:txBody>
      </p:sp>
    </p:spTree>
    <p:extLst>
      <p:ext uri="{BB962C8B-B14F-4D97-AF65-F5344CB8AC3E}">
        <p14:creationId xmlns:p14="http://schemas.microsoft.com/office/powerpoint/2010/main" val="2817675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143000" y="-46501"/>
            <a:ext cx="6858000" cy="10848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273758" tIns="228529" rIns="68580" bIns="114261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Measuring instrument-staff distance with the stadia lines</a:t>
            </a:r>
            <a:endParaRPr lang="hu-HU" sz="1350" dirty="0">
              <a:solidFill>
                <a:srgbClr val="4E7A45"/>
              </a:solidFill>
              <a:latin typeface="+mj-lt"/>
              <a:ea typeface="Tahoma" pitchFamily="34"/>
              <a:cs typeface="Tahoma" pitchFamily="34"/>
            </a:endParaRPr>
          </a:p>
        </p:txBody>
      </p:sp>
      <p:graphicFrame>
        <p:nvGraphicFramePr>
          <p:cNvPr id="8" name="Object 12"/>
          <p:cNvGraphicFramePr/>
          <p:nvPr/>
        </p:nvGraphicFramePr>
        <p:xfrm>
          <a:off x="1616872" y="3209925"/>
          <a:ext cx="1669254" cy="99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332501" imgH="2576250" progId="CorelDRAW.Graphic.11">
                  <p:embed/>
                </p:oleObj>
              </mc:Choice>
              <mc:Fallback>
                <p:oleObj name="CorelDRAW" r:id="rId2" imgW="5332501" imgH="2576250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6872" y="3209925"/>
                        <a:ext cx="1669254" cy="99060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églalap 9"/>
          <p:cNvSpPr/>
          <p:nvPr/>
        </p:nvSpPr>
        <p:spPr>
          <a:xfrm>
            <a:off x="6572250" y="439102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Téglalap 10"/>
          <p:cNvSpPr/>
          <p:nvPr/>
        </p:nvSpPr>
        <p:spPr>
          <a:xfrm>
            <a:off x="6572250" y="426720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Téglalap 11"/>
          <p:cNvSpPr/>
          <p:nvPr/>
        </p:nvSpPr>
        <p:spPr>
          <a:xfrm>
            <a:off x="6572250" y="414337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/>
          <p:cNvSpPr/>
          <p:nvPr/>
        </p:nvSpPr>
        <p:spPr>
          <a:xfrm>
            <a:off x="6572250" y="401955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Téglalap 13"/>
          <p:cNvSpPr/>
          <p:nvPr/>
        </p:nvSpPr>
        <p:spPr>
          <a:xfrm>
            <a:off x="6572250" y="389572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Téglalap 14"/>
          <p:cNvSpPr/>
          <p:nvPr/>
        </p:nvSpPr>
        <p:spPr>
          <a:xfrm>
            <a:off x="6572250" y="377190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Téglalap 15"/>
          <p:cNvSpPr/>
          <p:nvPr/>
        </p:nvSpPr>
        <p:spPr>
          <a:xfrm>
            <a:off x="6572250" y="364807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Téglalap 16"/>
          <p:cNvSpPr/>
          <p:nvPr/>
        </p:nvSpPr>
        <p:spPr>
          <a:xfrm>
            <a:off x="6572250" y="352425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églalap 17"/>
          <p:cNvSpPr/>
          <p:nvPr/>
        </p:nvSpPr>
        <p:spPr>
          <a:xfrm>
            <a:off x="6572250" y="3395663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9" name="Téglalap 18"/>
          <p:cNvSpPr/>
          <p:nvPr/>
        </p:nvSpPr>
        <p:spPr>
          <a:xfrm>
            <a:off x="6572250" y="3271838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0" name="Téglalap 19"/>
          <p:cNvSpPr/>
          <p:nvPr/>
        </p:nvSpPr>
        <p:spPr>
          <a:xfrm>
            <a:off x="6572250" y="3148013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1" name="Téglalap 20"/>
          <p:cNvSpPr/>
          <p:nvPr/>
        </p:nvSpPr>
        <p:spPr>
          <a:xfrm>
            <a:off x="6572250" y="3024188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2" name="Téglalap 21"/>
          <p:cNvSpPr/>
          <p:nvPr/>
        </p:nvSpPr>
        <p:spPr>
          <a:xfrm>
            <a:off x="6572250" y="290512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3" name="Téglalap 22"/>
          <p:cNvSpPr/>
          <p:nvPr/>
        </p:nvSpPr>
        <p:spPr>
          <a:xfrm>
            <a:off x="6572250" y="278130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4" name="Téglalap 23"/>
          <p:cNvSpPr/>
          <p:nvPr/>
        </p:nvSpPr>
        <p:spPr>
          <a:xfrm>
            <a:off x="6572250" y="265747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5" name="Téglalap 24"/>
          <p:cNvSpPr/>
          <p:nvPr/>
        </p:nvSpPr>
        <p:spPr>
          <a:xfrm>
            <a:off x="6572250" y="253365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6" name="Szövegdoboz 25"/>
          <p:cNvSpPr txBox="1"/>
          <p:nvPr/>
        </p:nvSpPr>
        <p:spPr>
          <a:xfrm rot="16200000">
            <a:off x="6129987" y="4400177"/>
            <a:ext cx="11503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>
                <a:solidFill>
                  <a:srgbClr val="4E7A45"/>
                </a:solidFill>
              </a:rPr>
              <a:t>Levelling staff</a:t>
            </a:r>
          </a:p>
        </p:txBody>
      </p:sp>
      <p:cxnSp>
        <p:nvCxnSpPr>
          <p:cNvPr id="28" name="Egyenes összekötő 27"/>
          <p:cNvCxnSpPr>
            <a:endCxn id="14" idx="0"/>
          </p:cNvCxnSpPr>
          <p:nvPr/>
        </p:nvCxnSpPr>
        <p:spPr>
          <a:xfrm>
            <a:off x="2247900" y="3333750"/>
            <a:ext cx="4348163" cy="5619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V="1">
            <a:off x="2247901" y="3019425"/>
            <a:ext cx="4324349" cy="5238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endCxn id="22" idx="0"/>
          </p:cNvCxnSpPr>
          <p:nvPr/>
        </p:nvCxnSpPr>
        <p:spPr>
          <a:xfrm>
            <a:off x="3086100" y="2905125"/>
            <a:ext cx="35099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2247900" y="2905125"/>
            <a:ext cx="838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flipH="1">
            <a:off x="3081726" y="2843213"/>
            <a:ext cx="4375" cy="1166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flipH="1">
            <a:off x="2268306" y="2837260"/>
            <a:ext cx="4375" cy="1166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4410074" y="259002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i="1" dirty="0"/>
              <a:t>d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2552824" y="2603927"/>
            <a:ext cx="2503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i="1" dirty="0"/>
              <a:t>c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1883914" y="2994838"/>
            <a:ext cx="256802" cy="3000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hu-HU" sz="1350" i="1" dirty="0"/>
              <a:t>z</a:t>
            </a:r>
          </a:p>
        </p:txBody>
      </p:sp>
      <p:cxnSp>
        <p:nvCxnSpPr>
          <p:cNvPr id="46" name="Egyenes összekötő 45"/>
          <p:cNvCxnSpPr/>
          <p:nvPr/>
        </p:nvCxnSpPr>
        <p:spPr>
          <a:xfrm flipH="1">
            <a:off x="2247900" y="3332068"/>
            <a:ext cx="9527" cy="1996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44" idx="3"/>
          </p:cNvCxnSpPr>
          <p:nvPr/>
        </p:nvCxnSpPr>
        <p:spPr>
          <a:xfrm>
            <a:off x="2140716" y="3144879"/>
            <a:ext cx="99899" cy="307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6607615" y="2811482"/>
            <a:ext cx="5180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1743</a:t>
            </a:r>
          </a:p>
        </p:txBody>
      </p:sp>
      <p:sp>
        <p:nvSpPr>
          <p:cNvPr id="53" name="Szövegdoboz 52"/>
          <p:cNvSpPr txBox="1"/>
          <p:nvPr/>
        </p:nvSpPr>
        <p:spPr>
          <a:xfrm>
            <a:off x="6577213" y="3764370"/>
            <a:ext cx="5180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1586</a:t>
            </a:r>
          </a:p>
        </p:txBody>
      </p:sp>
      <p:sp>
        <p:nvSpPr>
          <p:cNvPr id="36" name="Rectangle 4"/>
          <p:cNvSpPr/>
          <p:nvPr/>
        </p:nvSpPr>
        <p:spPr>
          <a:xfrm>
            <a:off x="131798" y="656415"/>
            <a:ext cx="2222403" cy="2008242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Reading on the upper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stadia line: </a:t>
            </a:r>
            <a:r>
              <a:rPr lang="hu-HU" sz="2400" b="1" dirty="0">
                <a:solidFill>
                  <a:srgbClr val="FF3300"/>
                </a:solidFill>
                <a:latin typeface="Tahoma" pitchFamily="34"/>
                <a:ea typeface="Tahoma" pitchFamily="34"/>
                <a:cs typeface="Tahoma" pitchFamily="34"/>
              </a:rPr>
              <a:t>1743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b="1" dirty="0">
              <a:solidFill>
                <a:srgbClr val="ED7D31"/>
              </a:solidFill>
              <a:latin typeface="Tahoma" pitchFamily="34"/>
              <a:ea typeface="Tahoma" pitchFamily="34"/>
              <a:cs typeface="Tahom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Reading on the lower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stadia line: </a:t>
            </a:r>
            <a:r>
              <a:rPr lang="hu-HU" sz="2400" b="1" dirty="0">
                <a:solidFill>
                  <a:srgbClr val="FF3300"/>
                </a:solidFill>
                <a:latin typeface="Tahoma" pitchFamily="34"/>
                <a:ea typeface="Tahoma" pitchFamily="34"/>
                <a:cs typeface="Tahoma" pitchFamily="34"/>
              </a:rPr>
              <a:t>1586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dirty="0">
              <a:solidFill>
                <a:srgbClr val="FF3300"/>
              </a:solidFill>
              <a:latin typeface="Tahoma" pitchFamily="34"/>
              <a:ea typeface="Tahoma" pitchFamily="34"/>
              <a:cs typeface="Tahom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89269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2"/>
          <p:cNvGraphicFramePr/>
          <p:nvPr/>
        </p:nvGraphicFramePr>
        <p:xfrm>
          <a:off x="1616872" y="3209925"/>
          <a:ext cx="1669254" cy="99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332501" imgH="2576250" progId="CorelDRAW.Graphic.11">
                  <p:embed/>
                </p:oleObj>
              </mc:Choice>
              <mc:Fallback>
                <p:oleObj name="CorelDRAW" r:id="rId2" imgW="5332501" imgH="2576250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6872" y="3209925"/>
                        <a:ext cx="1669254" cy="99060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églalap 9"/>
          <p:cNvSpPr/>
          <p:nvPr/>
        </p:nvSpPr>
        <p:spPr>
          <a:xfrm>
            <a:off x="6572250" y="439102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Téglalap 10"/>
          <p:cNvSpPr/>
          <p:nvPr/>
        </p:nvSpPr>
        <p:spPr>
          <a:xfrm>
            <a:off x="6572250" y="426720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Téglalap 11"/>
          <p:cNvSpPr/>
          <p:nvPr/>
        </p:nvSpPr>
        <p:spPr>
          <a:xfrm>
            <a:off x="6572250" y="414337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/>
          <p:cNvSpPr/>
          <p:nvPr/>
        </p:nvSpPr>
        <p:spPr>
          <a:xfrm>
            <a:off x="6572250" y="401955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4" name="Téglalap 13"/>
          <p:cNvSpPr/>
          <p:nvPr/>
        </p:nvSpPr>
        <p:spPr>
          <a:xfrm>
            <a:off x="6572250" y="389572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5" name="Téglalap 14"/>
          <p:cNvSpPr/>
          <p:nvPr/>
        </p:nvSpPr>
        <p:spPr>
          <a:xfrm>
            <a:off x="6572250" y="377190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6" name="Téglalap 15"/>
          <p:cNvSpPr/>
          <p:nvPr/>
        </p:nvSpPr>
        <p:spPr>
          <a:xfrm>
            <a:off x="6572250" y="364807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Téglalap 16"/>
          <p:cNvSpPr/>
          <p:nvPr/>
        </p:nvSpPr>
        <p:spPr>
          <a:xfrm>
            <a:off x="6572250" y="352425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8" name="Téglalap 17"/>
          <p:cNvSpPr/>
          <p:nvPr/>
        </p:nvSpPr>
        <p:spPr>
          <a:xfrm>
            <a:off x="6572250" y="3395663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9" name="Téglalap 18"/>
          <p:cNvSpPr/>
          <p:nvPr/>
        </p:nvSpPr>
        <p:spPr>
          <a:xfrm>
            <a:off x="6572250" y="3271838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0" name="Téglalap 19"/>
          <p:cNvSpPr/>
          <p:nvPr/>
        </p:nvSpPr>
        <p:spPr>
          <a:xfrm>
            <a:off x="6572250" y="3148013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1" name="Téglalap 20"/>
          <p:cNvSpPr/>
          <p:nvPr/>
        </p:nvSpPr>
        <p:spPr>
          <a:xfrm>
            <a:off x="6572250" y="3024188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2" name="Téglalap 21"/>
          <p:cNvSpPr/>
          <p:nvPr/>
        </p:nvSpPr>
        <p:spPr>
          <a:xfrm>
            <a:off x="6572250" y="290512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3" name="Téglalap 22"/>
          <p:cNvSpPr/>
          <p:nvPr/>
        </p:nvSpPr>
        <p:spPr>
          <a:xfrm>
            <a:off x="6572250" y="278130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4" name="Téglalap 23"/>
          <p:cNvSpPr/>
          <p:nvPr/>
        </p:nvSpPr>
        <p:spPr>
          <a:xfrm>
            <a:off x="6572250" y="2657475"/>
            <a:ext cx="47625" cy="1238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5" name="Téglalap 24"/>
          <p:cNvSpPr/>
          <p:nvPr/>
        </p:nvSpPr>
        <p:spPr>
          <a:xfrm>
            <a:off x="6572250" y="2533650"/>
            <a:ext cx="47625" cy="123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6" name="Szövegdoboz 25"/>
          <p:cNvSpPr txBox="1"/>
          <p:nvPr/>
        </p:nvSpPr>
        <p:spPr>
          <a:xfrm rot="16200000">
            <a:off x="6129987" y="4400177"/>
            <a:ext cx="11503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>
                <a:solidFill>
                  <a:srgbClr val="4E7A45"/>
                </a:solidFill>
              </a:rPr>
              <a:t>Levelling staff</a:t>
            </a:r>
          </a:p>
        </p:txBody>
      </p:sp>
      <p:cxnSp>
        <p:nvCxnSpPr>
          <p:cNvPr id="28" name="Egyenes összekötő 27"/>
          <p:cNvCxnSpPr>
            <a:endCxn id="14" idx="0"/>
          </p:cNvCxnSpPr>
          <p:nvPr/>
        </p:nvCxnSpPr>
        <p:spPr>
          <a:xfrm>
            <a:off x="2247900" y="3333750"/>
            <a:ext cx="4348163" cy="5619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V="1">
            <a:off x="2247901" y="3019425"/>
            <a:ext cx="4324349" cy="52387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endCxn id="22" idx="0"/>
          </p:cNvCxnSpPr>
          <p:nvPr/>
        </p:nvCxnSpPr>
        <p:spPr>
          <a:xfrm>
            <a:off x="3086100" y="2905125"/>
            <a:ext cx="35099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2247900" y="2905125"/>
            <a:ext cx="838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flipH="1">
            <a:off x="3081726" y="2843213"/>
            <a:ext cx="4375" cy="1166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flipH="1">
            <a:off x="2268306" y="2837260"/>
            <a:ext cx="4375" cy="1166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4410074" y="259002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i="1" dirty="0"/>
              <a:t>d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2552824" y="2603927"/>
            <a:ext cx="2503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i="1" dirty="0"/>
              <a:t>c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1883914" y="2994838"/>
            <a:ext cx="256802" cy="3000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hu-HU" sz="1350" i="1" dirty="0"/>
              <a:t>z</a:t>
            </a:r>
          </a:p>
        </p:txBody>
      </p:sp>
      <p:cxnSp>
        <p:nvCxnSpPr>
          <p:cNvPr id="46" name="Egyenes összekötő 45"/>
          <p:cNvCxnSpPr/>
          <p:nvPr/>
        </p:nvCxnSpPr>
        <p:spPr>
          <a:xfrm flipH="1">
            <a:off x="2247900" y="3332068"/>
            <a:ext cx="9527" cy="1996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44" idx="3"/>
          </p:cNvCxnSpPr>
          <p:nvPr/>
        </p:nvCxnSpPr>
        <p:spPr>
          <a:xfrm>
            <a:off x="2140716" y="3144879"/>
            <a:ext cx="99899" cy="307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6603895" y="2916481"/>
            <a:ext cx="5180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1743</a:t>
            </a:r>
          </a:p>
        </p:txBody>
      </p:sp>
      <p:sp>
        <p:nvSpPr>
          <p:cNvPr id="53" name="Szövegdoboz 52"/>
          <p:cNvSpPr txBox="1"/>
          <p:nvPr/>
        </p:nvSpPr>
        <p:spPr>
          <a:xfrm>
            <a:off x="6577213" y="3764370"/>
            <a:ext cx="5180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1586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3953073" y="1198950"/>
                <a:ext cx="2895600" cy="4523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3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hu-HU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35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hu-HU" sz="1350" b="0" i="1" smtClean="0">
                                  <a:latin typeface="Cambria Math" panose="02040503050406030204" pitchFamily="18" charset="0"/>
                                </a:rPr>
                                <m:t>𝑢𝑝𝑝𝑒𝑟</m:t>
                              </m:r>
                            </m:sub>
                          </m:sSub>
                          <m:r>
                            <a:rPr lang="hu-HU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35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hu-HU" sz="1350" b="0" i="1" smtClean="0">
                                  <a:latin typeface="Cambria Math" panose="02040503050406030204" pitchFamily="18" charset="0"/>
                                </a:rPr>
                                <m:t>𝑙𝑜𝑤𝑒𝑟</m:t>
                              </m:r>
                            </m:sub>
                          </m:sSub>
                        </m:den>
                      </m:f>
                      <m:r>
                        <a:rPr lang="hu-HU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hu-HU" sz="135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hu-HU" sz="1350" i="1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hu-HU" sz="1350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73" y="1198950"/>
                <a:ext cx="2895600" cy="452303"/>
              </a:xfrm>
              <a:prstGeom prst="rect">
                <a:avLst/>
              </a:prstGeom>
              <a:blipFill>
                <a:blip r:embed="rId5"/>
                <a:stretch>
                  <a:fillRect t="-2703" b="-94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zis 4"/>
          <p:cNvSpPr/>
          <p:nvPr/>
        </p:nvSpPr>
        <p:spPr>
          <a:xfrm>
            <a:off x="6552955" y="2970610"/>
            <a:ext cx="69696" cy="6969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37" name="Ellipszis 36"/>
          <p:cNvSpPr/>
          <p:nvPr/>
        </p:nvSpPr>
        <p:spPr>
          <a:xfrm>
            <a:off x="6542364" y="3855250"/>
            <a:ext cx="69696" cy="6969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4399952" y="1804508"/>
                <a:ext cx="2017347" cy="238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35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hu-HU" sz="1350" i="1" smtClean="0">
                          <a:latin typeface="Cambria Math" panose="02040503050406030204" pitchFamily="18" charset="0"/>
                        </a:rPr>
                        <m:t>=100∙</m:t>
                      </m:r>
                      <m:d>
                        <m:dPr>
                          <m:ctrlPr>
                            <a:rPr lang="hu-HU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hu-HU" sz="13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𝑢𝑝𝑝𝑒𝑟</m:t>
                              </m:r>
                            </m:sub>
                          </m:sSub>
                          <m:r>
                            <a:rPr lang="hu-HU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hu-HU" sz="13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𝑙𝑜𝑤𝑒𝑟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135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52" y="1804508"/>
                <a:ext cx="2017347" cy="238655"/>
              </a:xfrm>
              <a:prstGeom prst="rect">
                <a:avLst/>
              </a:prstGeom>
              <a:blipFill>
                <a:blip r:embed="rId6"/>
                <a:stretch>
                  <a:fillRect l="-1813" b="-205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399952" y="2157430"/>
                <a:ext cx="3194208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35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hu-HU" sz="1350" i="1">
                          <a:latin typeface="Cambria Math" panose="02040503050406030204" pitchFamily="18" charset="0"/>
                        </a:rPr>
                        <m:t>=100∙</m:t>
                      </m:r>
                      <m:d>
                        <m:dPr>
                          <m:ctrlPr>
                            <a:rPr lang="hu-HU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1743</m:t>
                          </m:r>
                          <m:r>
                            <a:rPr lang="hu-HU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  <m:r>
                            <a:rPr lang="hu-HU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−1586</m:t>
                          </m:r>
                          <m:r>
                            <a:rPr lang="hu-HU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  <m:r>
                        <a:rPr lang="hu-HU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=15,7</m:t>
                      </m:r>
                      <m:r>
                        <a:rPr lang="hu-HU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u-HU" sz="135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02" y="2876573"/>
                <a:ext cx="425680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58" r="-858" b="-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32387E4D-144F-4FCD-B510-77AB170ECF10}"/>
              </a:ext>
            </a:extLst>
          </p:cNvPr>
          <p:cNvSpPr/>
          <p:nvPr/>
        </p:nvSpPr>
        <p:spPr>
          <a:xfrm>
            <a:off x="131798" y="656415"/>
            <a:ext cx="2222403" cy="2008242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Reading on the upper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stadia line: </a:t>
            </a:r>
            <a:r>
              <a:rPr lang="hu-HU" sz="2400" b="1" dirty="0">
                <a:solidFill>
                  <a:srgbClr val="FF3300"/>
                </a:solidFill>
                <a:latin typeface="Tahoma" pitchFamily="34"/>
                <a:ea typeface="Tahoma" pitchFamily="34"/>
                <a:cs typeface="Tahoma" pitchFamily="34"/>
              </a:rPr>
              <a:t>1743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b="1" dirty="0">
              <a:solidFill>
                <a:srgbClr val="ED7D31"/>
              </a:solidFill>
              <a:latin typeface="Tahoma" pitchFamily="34"/>
              <a:ea typeface="Tahoma" pitchFamily="34"/>
              <a:cs typeface="Tahoma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Reading on the lower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stadia line: </a:t>
            </a:r>
            <a:r>
              <a:rPr lang="hu-HU" sz="2400" b="1" dirty="0">
                <a:solidFill>
                  <a:srgbClr val="FF3300"/>
                </a:solidFill>
                <a:latin typeface="Tahoma" pitchFamily="34"/>
                <a:ea typeface="Tahoma" pitchFamily="34"/>
                <a:cs typeface="Tahoma" pitchFamily="34"/>
              </a:rPr>
              <a:t>1586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dirty="0">
              <a:solidFill>
                <a:srgbClr val="FF3300"/>
              </a:solidFill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E93C4EC-B846-40FA-8750-A915E6761D1D}"/>
              </a:ext>
            </a:extLst>
          </p:cNvPr>
          <p:cNvSpPr/>
          <p:nvPr/>
        </p:nvSpPr>
        <p:spPr>
          <a:xfrm>
            <a:off x="1143000" y="-46501"/>
            <a:ext cx="6858000" cy="10848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273758" tIns="228529" rIns="68580" bIns="114261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>
                <a:solidFill>
                  <a:srgbClr val="4E7A45"/>
                </a:solidFill>
                <a:latin typeface="+mj-lt"/>
                <a:ea typeface="Tahoma" pitchFamily="34"/>
                <a:cs typeface="Tahoma" pitchFamily="34"/>
              </a:rPr>
              <a:t>Measuring instrument-staff distance with the stadia lines</a:t>
            </a:r>
            <a:endParaRPr lang="hu-HU" sz="1350" dirty="0">
              <a:solidFill>
                <a:srgbClr val="4E7A45"/>
              </a:solidFill>
              <a:latin typeface="+mj-lt"/>
              <a:ea typeface="Tahoma" pitchFamily="34"/>
              <a:cs typeface="Tahom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40025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1995686"/>
            <a:ext cx="4174232" cy="1152128"/>
          </a:xfrm>
        </p:spPr>
        <p:txBody>
          <a:bodyPr/>
          <a:lstStyle/>
          <a:p>
            <a:pPr algn="ctr"/>
            <a:r>
              <a:rPr lang="hu-HU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27445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B6A9B9B-C77F-462B-B76D-EA5FB70F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933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94DD1A9D-0256-4CFF-A3CC-941320048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22" y="276933"/>
            <a:ext cx="3181012" cy="1575188"/>
          </a:xfrm>
          <a:prstGeom prst="rect">
            <a:avLst/>
          </a:prstGeom>
        </p:spPr>
      </p:pic>
      <p:pic>
        <p:nvPicPr>
          <p:cNvPr id="6" name="Picture 5" descr="A stone building that has a rock wall&#10;&#10;Description automatically generated">
            <a:extLst>
              <a:ext uri="{FF2B5EF4-FFF2-40B4-BE49-F238E27FC236}">
                <a16:creationId xmlns:a16="http://schemas.microsoft.com/office/drawing/2014/main" id="{94069485-C11C-452B-852E-E312AA1F5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80" y="2003803"/>
            <a:ext cx="1769530" cy="1575188"/>
          </a:xfrm>
          <a:prstGeom prst="rect">
            <a:avLst/>
          </a:prstGeom>
        </p:spPr>
      </p:pic>
      <p:pic>
        <p:nvPicPr>
          <p:cNvPr id="8" name="Picture 7" descr="A picture containing outdoor, building, grass, large&#10;&#10;Description automatically generated">
            <a:extLst>
              <a:ext uri="{FF2B5EF4-FFF2-40B4-BE49-F238E27FC236}">
                <a16:creationId xmlns:a16="http://schemas.microsoft.com/office/drawing/2014/main" id="{AAF9C504-BC49-4D6F-80EB-15239EC0E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20" y="3730673"/>
            <a:ext cx="1935631" cy="1386948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9E1D1BA-3792-4762-B910-92128F503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5" y="-150138"/>
            <a:ext cx="4248472" cy="4886773"/>
          </a:xfrm>
          <a:prstGeom prst="rect">
            <a:avLst/>
          </a:prstGeom>
        </p:spPr>
      </p:pic>
      <p:pic>
        <p:nvPicPr>
          <p:cNvPr id="11" name="Picture 10" descr="A picture containing person, photo, person, different&#10;&#10;Description automatically generated">
            <a:extLst>
              <a:ext uri="{FF2B5EF4-FFF2-40B4-BE49-F238E27FC236}">
                <a16:creationId xmlns:a16="http://schemas.microsoft.com/office/drawing/2014/main" id="{E01EFDF6-63F2-4CAB-AC52-767919561A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0" y="3311985"/>
            <a:ext cx="3655535" cy="2010544"/>
          </a:xfrm>
          <a:prstGeom prst="rect">
            <a:avLst/>
          </a:prstGeom>
        </p:spPr>
      </p:pic>
      <p:pic>
        <p:nvPicPr>
          <p:cNvPr id="10" name="Picture 9" descr="A picture containing circuit&#10;&#10;Description automatically generated">
            <a:extLst>
              <a:ext uri="{FF2B5EF4-FFF2-40B4-BE49-F238E27FC236}">
                <a16:creationId xmlns:a16="http://schemas.microsoft.com/office/drawing/2014/main" id="{E51F147B-3412-482E-941F-774559D647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84" y="276933"/>
            <a:ext cx="871012" cy="782649"/>
          </a:xfrm>
          <a:prstGeom prst="rect">
            <a:avLst/>
          </a:prstGeom>
        </p:spPr>
      </p:pic>
      <p:pic>
        <p:nvPicPr>
          <p:cNvPr id="13" name="Picture 12" descr="A building in the background&#10;&#10;Description automatically generated">
            <a:extLst>
              <a:ext uri="{FF2B5EF4-FFF2-40B4-BE49-F238E27FC236}">
                <a16:creationId xmlns:a16="http://schemas.microsoft.com/office/drawing/2014/main" id="{B0F05ACB-FA8A-4ECE-BA40-D39DCF9C85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91083"/>
            <a:ext cx="826934" cy="585332"/>
          </a:xfrm>
          <a:prstGeom prst="rect">
            <a:avLst/>
          </a:prstGeom>
        </p:spPr>
      </p:pic>
      <p:pic>
        <p:nvPicPr>
          <p:cNvPr id="15" name="Picture 14" descr="A picture containing indoor, sitting, table, light&#10;&#10;Description automatically generated">
            <a:extLst>
              <a:ext uri="{FF2B5EF4-FFF2-40B4-BE49-F238E27FC236}">
                <a16:creationId xmlns:a16="http://schemas.microsoft.com/office/drawing/2014/main" id="{6F0CDC03-267F-421F-BA50-16AF5578CB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707916"/>
            <a:ext cx="663834" cy="5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07504" y="250032"/>
            <a:ext cx="892899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What can happen, when no surveyors are available on site?</a:t>
            </a:r>
          </a:p>
        </p:txBody>
      </p:sp>
      <p:pic>
        <p:nvPicPr>
          <p:cNvPr id="7171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897731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16" y="897731"/>
            <a:ext cx="2181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41" y="894160"/>
            <a:ext cx="2045494" cy="294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2725341"/>
            <a:ext cx="3078956" cy="23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69" y="2719388"/>
            <a:ext cx="3192066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97" y="901303"/>
            <a:ext cx="5605463" cy="42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34C21FAA-DD8A-4D51-AB59-738D34871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50032"/>
            <a:ext cx="892899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What can happen, when no surveyors are available on site?</a:t>
            </a:r>
          </a:p>
        </p:txBody>
      </p:sp>
    </p:spTree>
    <p:extLst>
      <p:ext uri="{BB962C8B-B14F-4D97-AF65-F5344CB8AC3E}">
        <p14:creationId xmlns:p14="http://schemas.microsoft.com/office/powerpoint/2010/main" val="6513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1143000" y="250032"/>
            <a:ext cx="685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7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What will this course provide you?</a:t>
            </a:r>
          </a:p>
        </p:txBody>
      </p:sp>
      <p:sp>
        <p:nvSpPr>
          <p:cNvPr id="9219" name="Szövegdoboz 2"/>
          <p:cNvSpPr txBox="1">
            <a:spLocks noChangeArrowheads="1"/>
          </p:cNvSpPr>
          <p:nvPr/>
        </p:nvSpPr>
        <p:spPr bwMode="auto">
          <a:xfrm>
            <a:off x="395536" y="1347614"/>
            <a:ext cx="813690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dirty="0">
                <a:latin typeface="+mj-lt"/>
              </a:rPr>
              <a:t>You’ll start thinking as a civil engineer.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sz="18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dirty="0">
                <a:latin typeface="+mj-lt"/>
              </a:rPr>
              <a:t>Knowledge on Land Surveying: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sz="1800" dirty="0">
              <a:latin typeface="+mj-lt"/>
            </a:endParaRPr>
          </a:p>
          <a:p>
            <a:pPr lvl="3"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dirty="0">
                <a:latin typeface="+mj-lt"/>
              </a:rPr>
              <a:t>You’ll be able to carry out smaller surveying works. </a:t>
            </a:r>
          </a:p>
          <a:p>
            <a:pPr lvl="3" eaLnBrk="1" hangingPunct="1">
              <a:spcBef>
                <a:spcPct val="0"/>
              </a:spcBef>
              <a:buFontTx/>
              <a:buChar char="-"/>
            </a:pPr>
            <a:endParaRPr lang="hu-HU" altLang="hu-HU" sz="1800" dirty="0">
              <a:latin typeface="+mj-lt"/>
            </a:endParaRPr>
          </a:p>
          <a:p>
            <a:pPr lvl="3" eaLnBrk="1" hangingPunct="1">
              <a:spcBef>
                <a:spcPct val="0"/>
              </a:spcBef>
              <a:buFontTx/>
              <a:buChar char="-"/>
            </a:pPr>
            <a:r>
              <a:rPr lang="hu-HU" altLang="hu-HU" sz="1800" dirty="0">
                <a:latin typeface="+mj-lt"/>
              </a:rPr>
              <a:t>You’ll be able to communicate your goals with the surveyor and you’ll understand his answers.</a:t>
            </a:r>
          </a:p>
          <a:p>
            <a:pPr lvl="3" eaLnBrk="1" hangingPunct="1">
              <a:spcBef>
                <a:spcPct val="0"/>
              </a:spcBef>
              <a:buFontTx/>
              <a:buChar char="-"/>
            </a:pPr>
            <a:endParaRPr lang="hu-HU" altLang="hu-H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092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331640" y="62504"/>
            <a:ext cx="589584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>
              <a:spcBef>
                <a:spcPct val="20000"/>
              </a:spcBef>
              <a:buChar char="•"/>
              <a:tabLst>
                <a:tab pos="1600200" algn="r"/>
                <a:tab pos="1828800" algn="l"/>
                <a:tab pos="2171700" algn="r"/>
                <a:tab pos="2400300" algn="l"/>
                <a:tab pos="2628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600200" algn="r"/>
                <a:tab pos="1828800" algn="l"/>
                <a:tab pos="2171700" algn="r"/>
                <a:tab pos="2400300" algn="l"/>
                <a:tab pos="2628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600200" algn="r"/>
                <a:tab pos="1828800" algn="l"/>
                <a:tab pos="2171700" algn="r"/>
                <a:tab pos="2400300" algn="l"/>
                <a:tab pos="2628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600200" algn="r"/>
                <a:tab pos="1828800" algn="l"/>
                <a:tab pos="2171700" algn="r"/>
                <a:tab pos="2400300" algn="l"/>
                <a:tab pos="2628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600200" algn="r"/>
                <a:tab pos="1828800" algn="l"/>
                <a:tab pos="2171700" algn="r"/>
                <a:tab pos="2400300" algn="l"/>
                <a:tab pos="2628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0200" algn="r"/>
                <a:tab pos="1828800" algn="l"/>
                <a:tab pos="2171700" algn="r"/>
                <a:tab pos="2400300" algn="l"/>
                <a:tab pos="2628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0200" algn="r"/>
                <a:tab pos="1828800" algn="l"/>
                <a:tab pos="2171700" algn="r"/>
                <a:tab pos="2400300" algn="l"/>
                <a:tab pos="2628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0200" algn="r"/>
                <a:tab pos="1828800" algn="l"/>
                <a:tab pos="2171700" algn="r"/>
                <a:tab pos="2400300" algn="l"/>
                <a:tab pos="2628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0200" algn="r"/>
                <a:tab pos="1828800" algn="l"/>
                <a:tab pos="2171700" algn="r"/>
                <a:tab pos="2400300" algn="l"/>
                <a:tab pos="2628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Assessments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MT1		max.  20  points (min. 10 is required)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MT2		max.  20  points (min. 10 is required)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PT		passed/failed (requirement: pass)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Sum:		max. 40 points (min. requirement is 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4E7A45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Exam:		max. 60 points (min. requirement is 30)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Final grade: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failed (1)				0	 	- 49	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pass (2)				50	- 62	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satisfactory (3)		63	- 75	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good (4)				76	- 87	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excellent (5)			88	- 100	points</a:t>
            </a:r>
          </a:p>
        </p:txBody>
      </p:sp>
    </p:spTree>
    <p:extLst>
      <p:ext uri="{BB962C8B-B14F-4D97-AF65-F5344CB8AC3E}">
        <p14:creationId xmlns:p14="http://schemas.microsoft.com/office/powerpoint/2010/main" val="56114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210270" y="217554"/>
            <a:ext cx="672346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4E7A45"/>
                </a:solidFill>
                <a:latin typeface="Times New Roman" panose="02020603050405020304" pitchFamily="18" charset="0"/>
              </a:rPr>
              <a:t>Textbooks, notes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</a:t>
            </a:r>
            <a:r>
              <a:rPr lang="hu-HU" altLang="hu-H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Bannister-Raymond-Baker: Surveying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3333FF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</a:t>
            </a:r>
            <a:r>
              <a:rPr lang="hu-HU" altLang="hu-H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Draft notes of the Lectures + slides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3333FF"/>
                </a:solidFill>
                <a:latin typeface="Times New Roman" panose="02020603050405020304" pitchFamily="18" charset="0"/>
              </a:rPr>
              <a:t>	</a:t>
            </a: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  <a:hlinkClick r:id="rId3"/>
              </a:rPr>
              <a:t>http://edu.epito.bme.hu</a:t>
            </a:r>
            <a:endParaRPr lang="hu-HU" altLang="hu-HU" sz="1800" dirty="0">
              <a:solidFill>
                <a:srgbClr val="4E7A45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</a:t>
            </a:r>
            <a:r>
              <a:rPr lang="hu-HU" altLang="hu-H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Electronic handouts for the practicals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3333FF"/>
                </a:solidFill>
                <a:latin typeface="Times New Roman" panose="02020603050405020304" pitchFamily="18" charset="0"/>
              </a:rPr>
              <a:t>	</a:t>
            </a: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  <a:hlinkClick r:id="rId3"/>
              </a:rPr>
              <a:t>http://edu.epito.bme.hu</a:t>
            </a:r>
            <a:r>
              <a:rPr lang="hu-HU" altLang="hu-HU" sz="1800" dirty="0">
                <a:solidFill>
                  <a:srgbClr val="4E7A45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4E7A45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4.</a:t>
            </a:r>
            <a:r>
              <a:rPr lang="hu-HU" altLang="hu-H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Last, but not least: YOUR OWN NOTES TAKEN ON THE CLASSES!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4E7A45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9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ME - Minion Pro betűtípus">
      <a:majorFont>
        <a:latin typeface="Minion Pro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Clr>
            <a:srgbClr val="9E2D40"/>
          </a:buClr>
          <a:buSzPct val="85000"/>
          <a:defRPr sz="2400" dirty="0" err="1" smtClean="0">
            <a:solidFill>
              <a:srgbClr val="4E7A4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1302</Words>
  <Application>Microsoft Office PowerPoint</Application>
  <PresentationFormat>Diavetítés a képernyőre (16:9 oldalarány)</PresentationFormat>
  <Paragraphs>213</Paragraphs>
  <Slides>38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38</vt:i4>
      </vt:variant>
    </vt:vector>
  </HeadingPairs>
  <TitlesOfParts>
    <vt:vector size="52" baseType="lpstr">
      <vt:lpstr>Calibri</vt:lpstr>
      <vt:lpstr>Calibri Light</vt:lpstr>
      <vt:lpstr>Brush Script MT</vt:lpstr>
      <vt:lpstr>Cambria Math</vt:lpstr>
      <vt:lpstr>Arial</vt:lpstr>
      <vt:lpstr>Minion Pro</vt:lpstr>
      <vt:lpstr>Tahoma</vt:lpstr>
      <vt:lpstr>Wingdings</vt:lpstr>
      <vt:lpstr>Symbol</vt:lpstr>
      <vt:lpstr>Times New Roman</vt:lpstr>
      <vt:lpstr>Office-téma</vt:lpstr>
      <vt:lpstr>Equation</vt:lpstr>
      <vt:lpstr>Microsoft Equation 3.0</vt:lpstr>
      <vt:lpstr>CorelDRAW</vt:lpstr>
      <vt:lpstr>Surveying I.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Surveying I.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Admin</dc:creator>
  <cp:lastModifiedBy>Reviewer</cp:lastModifiedBy>
  <cp:revision>78</cp:revision>
  <dcterms:created xsi:type="dcterms:W3CDTF">2016-10-27T10:38:12Z</dcterms:created>
  <dcterms:modified xsi:type="dcterms:W3CDTF">2024-09-09T09:38:06Z</dcterms:modified>
</cp:coreProperties>
</file>