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C8DD3D-0612-4DE5-86B5-F2B649CE79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D62107-D0DF-4431-9F80-66CEE0F73B9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338AA5-4157-443E-ACA9-D2FFDB7D4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2B0020B-4C5E-4C20-BD2C-703CF56AD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6217BF-7864-4256-BD10-804EE5EE5C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3140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C0EFB-B1FB-4017-9F69-7BD9DAC0B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D68B769-F103-4B53-B69C-D9B2B9CCC2E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7438536-5124-4AC4-8B5C-B9102606D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1CA347-20CC-4D9D-AFFA-89437A539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E72D45-A454-487C-9B20-D1633FA5B9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8181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79DDE80-F92D-42AA-BDF3-7CFD901D689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94CFCD7-04C9-41DD-BF2F-8932E5D350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5D706C-3D70-4DA8-A743-C53D578253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E61A5C-C8D7-46CA-8E1C-4F622639ED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86769-05CF-4F76-B63C-C311A40A07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446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AC2C14-FF91-4B58-90F8-C381BA7B04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0F08E9-13FF-46A2-9809-854C5D4638F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73FB77-FF86-43A8-9E5C-BD324725FE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E62599-8EBF-4C38-9DF8-EBE2C33FC3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8718A25-4361-4BAB-8FEC-12D92E4511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4441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A4732C-2A37-42CB-98DD-7E747AD8D2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347EFC-5A1E-4C58-88A7-90FD2D665A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BA1102-FB7F-42F5-952F-A59DCA0B2D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A146F2-B257-4E89-8856-4F383CDB39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5FAA07-14CB-4594-B3DE-01DE4CBE3E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9478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73A5AE-9662-4AB5-B759-E5A532B652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4D06AB-824D-4313-937F-CC9B003E623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25FCD95-C1CC-46BB-929A-C0D6E26B92D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17A642-E896-4453-8351-AD6BB4F330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D74D35-CADB-46E3-8997-A48871670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CBA7E1E-07E7-4482-97BD-F513B96AA6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147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C3A9C4-54BB-4F2D-8C2D-7919684E9A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A38FDF-06CB-45F0-8F92-B91B7A2153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0C90C8-5E51-4C44-8C6C-B191D43512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2EE9E7-A3FC-4E52-A577-23D1E36CF78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420C6FC-1719-459E-9641-FC4ED2CEA39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AD2689C-094F-489C-B083-436AE49978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1E4D8D-ACFE-4A3E-A63F-83929F375E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B16690-778B-4ED7-B63C-33176C3538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883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573013-7791-477E-B520-C45351380B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0284B10-450F-4787-8EFD-CA326CFA09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682F72-5A9A-44CF-846C-1F867DBC38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C6F8A0F-A189-4205-8557-7488473AF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9511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AB4554-042B-46FF-8283-C7171AF8A2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F350D3F-5963-44EB-BB39-125ADD380E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985EACC-80A7-4823-BA7D-EC23E3A46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63541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D8CC8F-CEBA-48BA-A924-5F90282B8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7CCF3A-CBD6-487F-A535-2B1596B998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6E5928-ECE7-4766-8D92-194F2FFD6F6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0D852DA-4634-4CF6-8CAF-6CAC603862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2E0A84D-716F-402A-8CB2-599EDD1898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BBAFA54-4F2D-4DF0-B1FA-F9F23D031A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1321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6F0AA1-2FC5-4048-982A-5139B1B3C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487651-5F17-415C-AA9D-2B4DB80C4D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AB93EAC-1E9C-4793-BE70-30485BE3CC7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A259EF-7413-4CC0-8B29-91E2334F38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EAD58D8-1AF1-4732-BD3C-061A354E48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36747-749D-4865-99DA-8C361166FD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537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013D02F-D5B3-43A9-AC8B-352CB25F27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6B1024-FC41-466C-AD88-4749091FAC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F6DF1B-444E-4545-87C5-D213CA5AF09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45A80-7E85-40A7-8094-366A166C26D7}" type="datetimeFigureOut">
              <a:rPr lang="en-US" smtClean="0"/>
              <a:t>3/11/2022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C707B0-7CE9-4634-AB4A-F5955CB6760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5E222F-D39E-49CF-8775-CC4130BC80B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C35618-E161-4A9A-B2C0-AA22ADE35E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2241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3" Type="http://schemas.openxmlformats.org/officeDocument/2006/relationships/image" Target="../media/image3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60.png"/><Relationship Id="rId11" Type="http://schemas.openxmlformats.org/officeDocument/2006/relationships/image" Target="../media/image11.png"/><Relationship Id="rId5" Type="http://schemas.openxmlformats.org/officeDocument/2006/relationships/image" Target="../media/image2.emf"/><Relationship Id="rId10" Type="http://schemas.openxmlformats.org/officeDocument/2006/relationships/image" Target="../media/image10.png"/><Relationship Id="rId4" Type="http://schemas.openxmlformats.org/officeDocument/2006/relationships/oleObject" Target="../embeddings/oleObject1.bin"/><Relationship Id="rId9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5.emf"/><Relationship Id="rId4" Type="http://schemas.openxmlformats.org/officeDocument/2006/relationships/oleObject" Target="../embeddings/oleObject2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A165C72-571B-4602-A645-079E4A7B3D0D}"/>
              </a:ext>
            </a:extLst>
          </p:cNvPr>
          <p:cNvSpPr txBox="1"/>
          <p:nvPr/>
        </p:nvSpPr>
        <p:spPr>
          <a:xfrm>
            <a:off x="2955234" y="291548"/>
            <a:ext cx="69838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GENERAL SYSTEM OF FORCES IN THE PLANE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" name="Straight Arrow Connector 3">
            <a:extLst>
              <a:ext uri="{FF2B5EF4-FFF2-40B4-BE49-F238E27FC236}">
                <a16:creationId xmlns:a16="http://schemas.microsoft.com/office/drawing/2014/main" id="{700E4EB3-9C72-44DC-B9DA-E4B8F46BA7FB}"/>
              </a:ext>
            </a:extLst>
          </p:cNvPr>
          <p:cNvCxnSpPr/>
          <p:nvPr/>
        </p:nvCxnSpPr>
        <p:spPr>
          <a:xfrm flipH="1">
            <a:off x="1683021" y="1325217"/>
            <a:ext cx="463826" cy="15107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6308607B-5E8D-4143-9077-85AE141307E8}"/>
              </a:ext>
            </a:extLst>
          </p:cNvPr>
          <p:cNvCxnSpPr/>
          <p:nvPr/>
        </p:nvCxnSpPr>
        <p:spPr>
          <a:xfrm>
            <a:off x="2317470" y="1815548"/>
            <a:ext cx="1537252" cy="450574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8CBDF2B8-A90A-479D-AA99-6E525FC7FF76}"/>
              </a:ext>
            </a:extLst>
          </p:cNvPr>
          <p:cNvCxnSpPr/>
          <p:nvPr/>
        </p:nvCxnSpPr>
        <p:spPr>
          <a:xfrm flipH="1" flipV="1">
            <a:off x="3667535" y="1325217"/>
            <a:ext cx="821636" cy="1510748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B7394ED9-FE93-4EE0-BD93-AF67A893A74D}"/>
              </a:ext>
            </a:extLst>
          </p:cNvPr>
          <p:cNvCxnSpPr/>
          <p:nvPr/>
        </p:nvCxnSpPr>
        <p:spPr>
          <a:xfrm flipH="1">
            <a:off x="4625006" y="1603513"/>
            <a:ext cx="755374" cy="742122"/>
          </a:xfrm>
          <a:prstGeom prst="straightConnector1">
            <a:avLst/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Arc 14">
            <a:extLst>
              <a:ext uri="{FF2B5EF4-FFF2-40B4-BE49-F238E27FC236}">
                <a16:creationId xmlns:a16="http://schemas.microsoft.com/office/drawing/2014/main" id="{93719967-E892-4569-965B-050CE9D3C75E}"/>
              </a:ext>
            </a:extLst>
          </p:cNvPr>
          <p:cNvSpPr/>
          <p:nvPr/>
        </p:nvSpPr>
        <p:spPr>
          <a:xfrm>
            <a:off x="5652050" y="1524000"/>
            <a:ext cx="821636" cy="742122"/>
          </a:xfrm>
          <a:prstGeom prst="arc">
            <a:avLst>
              <a:gd name="adj1" fmla="val 16200000"/>
              <a:gd name="adj2" fmla="val 529585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Arc 15">
            <a:extLst>
              <a:ext uri="{FF2B5EF4-FFF2-40B4-BE49-F238E27FC236}">
                <a16:creationId xmlns:a16="http://schemas.microsoft.com/office/drawing/2014/main" id="{DED59328-4D48-49ED-BE31-A4069DD23FF4}"/>
              </a:ext>
            </a:extLst>
          </p:cNvPr>
          <p:cNvSpPr/>
          <p:nvPr/>
        </p:nvSpPr>
        <p:spPr>
          <a:xfrm flipH="1">
            <a:off x="1260608" y="993913"/>
            <a:ext cx="886239" cy="821635"/>
          </a:xfrm>
          <a:prstGeom prst="arc">
            <a:avLst>
              <a:gd name="adj1" fmla="val 16200000"/>
              <a:gd name="adj2" fmla="val 5295851"/>
            </a:avLst>
          </a:prstGeom>
          <a:ln w="2857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1F26340A-5257-4333-B611-F26AE72F83FF}"/>
              </a:ext>
            </a:extLst>
          </p:cNvPr>
          <p:cNvSpPr txBox="1"/>
          <p:nvPr/>
        </p:nvSpPr>
        <p:spPr>
          <a:xfrm>
            <a:off x="1914934" y="887896"/>
            <a:ext cx="65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M</a:t>
            </a:r>
            <a:r>
              <a:rPr lang="hu-HU" baseline="-25000"/>
              <a:t>1</a:t>
            </a:r>
            <a:endParaRPr lang="en-US" baseline="-25000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B4B4605-D0C2-4C56-812B-C9EE3F9BC8B6}"/>
              </a:ext>
            </a:extLst>
          </p:cNvPr>
          <p:cNvSpPr txBox="1"/>
          <p:nvPr/>
        </p:nvSpPr>
        <p:spPr>
          <a:xfrm>
            <a:off x="6473686" y="1623392"/>
            <a:ext cx="65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M</a:t>
            </a:r>
            <a:r>
              <a:rPr lang="hu-HU" baseline="-25000"/>
              <a:t>2</a:t>
            </a:r>
            <a:endParaRPr lang="en-US" baseline="-2500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C54C26A-4258-4E65-813B-F273E6672593}"/>
              </a:ext>
            </a:extLst>
          </p:cNvPr>
          <p:cNvSpPr txBox="1"/>
          <p:nvPr/>
        </p:nvSpPr>
        <p:spPr>
          <a:xfrm>
            <a:off x="2628071" y="2035073"/>
            <a:ext cx="65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1</a:t>
            </a:r>
            <a:endParaRPr lang="en-US" baseline="-2500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3CD6FF2E-2480-49BB-9D0E-E50A1080D49A}"/>
              </a:ext>
            </a:extLst>
          </p:cNvPr>
          <p:cNvSpPr txBox="1"/>
          <p:nvPr/>
        </p:nvSpPr>
        <p:spPr>
          <a:xfrm>
            <a:off x="3902763" y="1418847"/>
            <a:ext cx="65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2</a:t>
            </a:r>
            <a:endParaRPr lang="en-US" baseline="-25000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7A80A8AE-8456-41D2-93B7-E3F666C626F5}"/>
              </a:ext>
            </a:extLst>
          </p:cNvPr>
          <p:cNvSpPr txBox="1"/>
          <p:nvPr/>
        </p:nvSpPr>
        <p:spPr>
          <a:xfrm>
            <a:off x="4949683" y="2009433"/>
            <a:ext cx="6543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/>
              <a:t>F</a:t>
            </a:r>
            <a:r>
              <a:rPr lang="hu-HU" baseline="-25000"/>
              <a:t>3</a:t>
            </a:r>
            <a:endParaRPr lang="en-US" baseline="-2500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EE3057-4FF0-48B0-B2B2-340375C53122}"/>
              </a:ext>
            </a:extLst>
          </p:cNvPr>
          <p:cNvSpPr txBox="1"/>
          <p:nvPr/>
        </p:nvSpPr>
        <p:spPr>
          <a:xfrm>
            <a:off x="7128012" y="887896"/>
            <a:ext cx="449414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Properties:</a:t>
            </a:r>
          </a:p>
          <a:p>
            <a:pPr algn="l"/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1) The lines of actions don’t intersect in one point.</a:t>
            </a:r>
          </a:p>
          <a:p>
            <a:pPr algn="l"/>
            <a:r>
              <a:rPr lang="hu-HU" sz="2400">
                <a:latin typeface="Times New Roman" panose="02020603050405020304" pitchFamily="18" charset="0"/>
                <a:cs typeface="Times New Roman" panose="02020603050405020304" pitchFamily="18" charset="0"/>
              </a:rPr>
              <a:t>2) There can be couples in the system.</a:t>
            </a:r>
            <a:endParaRPr lang="en-US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861CD87A-4E44-46D0-9A11-E680765E088C}"/>
              </a:ext>
            </a:extLst>
          </p:cNvPr>
          <p:cNvSpPr txBox="1"/>
          <p:nvPr/>
        </p:nvSpPr>
        <p:spPr>
          <a:xfrm>
            <a:off x="689111" y="3074504"/>
            <a:ext cx="6718853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Questions: </a:t>
            </a:r>
          </a:p>
          <a:p>
            <a:pPr algn="l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1)When are 2 general systems equivalent?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(F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,M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≡ (P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,W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This is the equivalence statement</a:t>
            </a:r>
          </a:p>
          <a:p>
            <a:pPr algn="l"/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Answer:</a:t>
            </a:r>
          </a:p>
          <a:p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When their force projections to the x and y axes are the same: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kx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iy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ky 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and their moments around the origin is the same. </a:t>
            </a:r>
          </a:p>
          <a:p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 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hu-HU" sz="24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hu-HU" sz="24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</a:t>
            </a:r>
            <a:r>
              <a:rPr lang="hu-H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The moment includes the moments of the forces and the couples.</a:t>
            </a:r>
          </a:p>
          <a:p>
            <a:pPr algn="l"/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8" name="Straight Arrow Connector 27">
            <a:extLst>
              <a:ext uri="{FF2B5EF4-FFF2-40B4-BE49-F238E27FC236}">
                <a16:creationId xmlns:a16="http://schemas.microsoft.com/office/drawing/2014/main" id="{FF2E6473-2BAE-4837-83A5-95654F261AF8}"/>
              </a:ext>
            </a:extLst>
          </p:cNvPr>
          <p:cNvCxnSpPr/>
          <p:nvPr/>
        </p:nvCxnSpPr>
        <p:spPr>
          <a:xfrm flipV="1">
            <a:off x="874643" y="887896"/>
            <a:ext cx="0" cy="1656521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4A4F0888-97D4-4E64-9F9F-DCB1178F2474}"/>
              </a:ext>
            </a:extLst>
          </p:cNvPr>
          <p:cNvCxnSpPr/>
          <p:nvPr/>
        </p:nvCxnSpPr>
        <p:spPr>
          <a:xfrm>
            <a:off x="689112" y="2345635"/>
            <a:ext cx="1628358" cy="0"/>
          </a:xfrm>
          <a:prstGeom prst="straightConnector1">
            <a:avLst/>
          </a:prstGeom>
          <a:ln w="95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TextBox 30">
            <a:extLst>
              <a:ext uri="{FF2B5EF4-FFF2-40B4-BE49-F238E27FC236}">
                <a16:creationId xmlns:a16="http://schemas.microsoft.com/office/drawing/2014/main" id="{C44E918A-1257-45B9-BDB5-474FA88088E7}"/>
              </a:ext>
            </a:extLst>
          </p:cNvPr>
          <p:cNvSpPr txBox="1"/>
          <p:nvPr/>
        </p:nvSpPr>
        <p:spPr>
          <a:xfrm>
            <a:off x="2162580" y="2294788"/>
            <a:ext cx="3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9254641F-9A6C-422F-B84A-AFDC53EDA86A}"/>
              </a:ext>
            </a:extLst>
          </p:cNvPr>
          <p:cNvSpPr txBox="1"/>
          <p:nvPr/>
        </p:nvSpPr>
        <p:spPr>
          <a:xfrm>
            <a:off x="548307" y="672452"/>
            <a:ext cx="3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0AD42179-173A-4C3F-B24E-D1C3DDDCE0C3}"/>
              </a:ext>
            </a:extLst>
          </p:cNvPr>
          <p:cNvSpPr txBox="1"/>
          <p:nvPr/>
        </p:nvSpPr>
        <p:spPr>
          <a:xfrm>
            <a:off x="638577" y="2250709"/>
            <a:ext cx="3851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0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98620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6" name="Group 65">
            <a:extLst>
              <a:ext uri="{FF2B5EF4-FFF2-40B4-BE49-F238E27FC236}">
                <a16:creationId xmlns:a16="http://schemas.microsoft.com/office/drawing/2014/main" id="{EF0D7B0A-1526-4F91-A910-887A57766AC5}"/>
              </a:ext>
            </a:extLst>
          </p:cNvPr>
          <p:cNvGrpSpPr/>
          <p:nvPr/>
        </p:nvGrpSpPr>
        <p:grpSpPr>
          <a:xfrm>
            <a:off x="371061" y="304800"/>
            <a:ext cx="11298425" cy="6348256"/>
            <a:chOff x="371061" y="304800"/>
            <a:chExt cx="11298425" cy="6348256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AFE0580E-07E8-4B19-A341-893BED9E7696}"/>
                </a:ext>
              </a:extLst>
            </p:cNvPr>
            <p:cNvSpPr txBox="1"/>
            <p:nvPr/>
          </p:nvSpPr>
          <p:spPr>
            <a:xfrm>
              <a:off x="636103" y="304800"/>
              <a:ext cx="1057523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THREE FUNDAMENTAL PROBLEMS OF FORCE SYSTEMS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" name="TextBox 2">
              <a:extLst>
                <a:ext uri="{FF2B5EF4-FFF2-40B4-BE49-F238E27FC236}">
                  <a16:creationId xmlns:a16="http://schemas.microsoft.com/office/drawing/2014/main" id="{9B9AB4D8-3B13-4E98-AC46-7E7F137FC305}"/>
                </a:ext>
              </a:extLst>
            </p:cNvPr>
            <p:cNvSpPr txBox="1"/>
            <p:nvPr/>
          </p:nvSpPr>
          <p:spPr>
            <a:xfrm>
              <a:off x="371061" y="1391479"/>
              <a:ext cx="838862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</a:t>
              </a:r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Determination of the resultant.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05F58958-2D72-4612-B29F-BF25C56A3D05}"/>
                    </a:ext>
                  </a:extLst>
                </p:cNvPr>
                <p:cNvSpPr txBox="1"/>
                <p:nvPr/>
              </p:nvSpPr>
              <p:spPr>
                <a:xfrm>
                  <a:off x="377685" y="1895062"/>
                  <a:ext cx="11092069" cy="193899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resultant is a single static object which is equivalent to a given force system.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For the moment, there are 3 single static objects:  the force, the couple and the zero force.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equivalence statement: R ≡ (F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M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corresponding equations in 2D: 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x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ix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iy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 </a:t>
                  </a:r>
                  <a14:m>
                    <m:oMath xmlns:m="http://schemas.openxmlformats.org/officeDocument/2006/math">
                      <m:r>
                        <a:rPr lang="hu-HU" sz="2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±</m:t>
                      </m:r>
                    </m:oMath>
                  </a14:m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y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∙x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M</a:t>
                  </a:r>
                  <a:r>
                    <a:rPr lang="hu-HU" sz="2400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(0)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 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</p:txBody>
            </p:sp>
          </mc:Choice>
          <mc:Fallback xmlns="">
            <p:sp>
              <p:nvSpPr>
                <p:cNvPr id="4" name="TextBox 3">
                  <a:extLst>
                    <a:ext uri="{FF2B5EF4-FFF2-40B4-BE49-F238E27FC236}">
                      <a16:creationId xmlns:a16="http://schemas.microsoft.com/office/drawing/2014/main" id="{05F58958-2D72-4612-B29F-BF25C56A3D05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377685" y="1895062"/>
                  <a:ext cx="11092069" cy="1938992"/>
                </a:xfrm>
                <a:prstGeom prst="rect">
                  <a:avLst/>
                </a:prstGeom>
                <a:blipFill>
                  <a:blip r:embed="rId2"/>
                  <a:stretch>
                    <a:fillRect l="-879" t="-2516" r="-714" b="-6289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1BF8914-FBED-459D-8041-69A1DA6FBAA3}"/>
                </a:ext>
              </a:extLst>
            </p:cNvPr>
            <p:cNvSpPr txBox="1"/>
            <p:nvPr/>
          </p:nvSpPr>
          <p:spPr>
            <a:xfrm>
              <a:off x="371061" y="887896"/>
              <a:ext cx="1119808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Equivalence problems: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4B65E46F-EAFE-4774-9589-812A34E2FD4B}"/>
                </a:ext>
              </a:extLst>
            </p:cNvPr>
            <p:cNvSpPr txBox="1"/>
            <p:nvPr/>
          </p:nvSpPr>
          <p:spPr>
            <a:xfrm>
              <a:off x="10042945" y="2600751"/>
              <a:ext cx="4903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hu-HU" sz="2400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0" name="Group 19">
              <a:extLst>
                <a:ext uri="{FF2B5EF4-FFF2-40B4-BE49-F238E27FC236}">
                  <a16:creationId xmlns:a16="http://schemas.microsoft.com/office/drawing/2014/main" id="{8DE14EF0-E24C-45A8-A878-8E9C97B06C00}"/>
                </a:ext>
              </a:extLst>
            </p:cNvPr>
            <p:cNvGrpSpPr/>
            <p:nvPr/>
          </p:nvGrpSpPr>
          <p:grpSpPr>
            <a:xfrm>
              <a:off x="9750445" y="2776116"/>
              <a:ext cx="1510747" cy="1377211"/>
              <a:chOff x="9240234" y="3836370"/>
              <a:chExt cx="1510747" cy="1377211"/>
            </a:xfrm>
          </p:grpSpPr>
          <p:cxnSp>
            <p:nvCxnSpPr>
              <p:cNvPr id="7" name="Straight Arrow Connector 6">
                <a:extLst>
                  <a:ext uri="{FF2B5EF4-FFF2-40B4-BE49-F238E27FC236}">
                    <a16:creationId xmlns:a16="http://schemas.microsoft.com/office/drawing/2014/main" id="{36892F57-8A86-41D9-89FB-37D4DAF0BE5A}"/>
                  </a:ext>
                </a:extLst>
              </p:cNvPr>
              <p:cNvCxnSpPr/>
              <p:nvPr/>
            </p:nvCxnSpPr>
            <p:spPr>
              <a:xfrm>
                <a:off x="9240234" y="5009909"/>
                <a:ext cx="1510747" cy="0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9" name="Straight Arrow Connector 8">
                <a:extLst>
                  <a:ext uri="{FF2B5EF4-FFF2-40B4-BE49-F238E27FC236}">
                    <a16:creationId xmlns:a16="http://schemas.microsoft.com/office/drawing/2014/main" id="{06DA83B8-A100-4EB2-B02B-084AA555D24C}"/>
                  </a:ext>
                </a:extLst>
              </p:cNvPr>
              <p:cNvCxnSpPr/>
              <p:nvPr/>
            </p:nvCxnSpPr>
            <p:spPr>
              <a:xfrm flipV="1">
                <a:off x="9240234" y="3836370"/>
                <a:ext cx="0" cy="117353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1" name="Straight Arrow Connector 10">
                <a:extLst>
                  <a:ext uri="{FF2B5EF4-FFF2-40B4-BE49-F238E27FC236}">
                    <a16:creationId xmlns:a16="http://schemas.microsoft.com/office/drawing/2014/main" id="{07E8E440-6174-4366-9933-063A988D60DA}"/>
                  </a:ext>
                </a:extLst>
              </p:cNvPr>
              <p:cNvCxnSpPr/>
              <p:nvPr/>
            </p:nvCxnSpPr>
            <p:spPr>
              <a:xfrm flipV="1">
                <a:off x="9538408" y="4060642"/>
                <a:ext cx="940904" cy="1152939"/>
              </a:xfrm>
              <a:prstGeom prst="straightConnector1">
                <a:avLst/>
              </a:prstGeom>
              <a:ln w="25400">
                <a:solidFill>
                  <a:schemeClr val="tx1"/>
                </a:solidFill>
                <a:prstDash val="dashDot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3" name="Straight Arrow Connector 12">
                <a:extLst>
                  <a:ext uri="{FF2B5EF4-FFF2-40B4-BE49-F238E27FC236}">
                    <a16:creationId xmlns:a16="http://schemas.microsoft.com/office/drawing/2014/main" id="{19677AA1-33B2-444A-9BA1-F4874AED5A71}"/>
                  </a:ext>
                </a:extLst>
              </p:cNvPr>
              <p:cNvCxnSpPr/>
              <p:nvPr/>
            </p:nvCxnSpPr>
            <p:spPr>
              <a:xfrm flipV="1">
                <a:off x="9730563" y="4042500"/>
                <a:ext cx="0" cy="967409"/>
              </a:xfrm>
              <a:prstGeom prst="straightConnector1">
                <a:avLst/>
              </a:prstGeom>
              <a:ln w="9525">
                <a:solidFill>
                  <a:schemeClr val="tx1"/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15" name="Straight Connector 14">
                <a:extLst>
                  <a:ext uri="{FF2B5EF4-FFF2-40B4-BE49-F238E27FC236}">
                    <a16:creationId xmlns:a16="http://schemas.microsoft.com/office/drawing/2014/main" id="{D6E1B0CA-69F9-4F08-B0DB-58A64CF7DA32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9240234" y="4557174"/>
                <a:ext cx="490329" cy="0"/>
              </a:xfrm>
              <a:prstGeom prst="line">
                <a:avLst/>
              </a:prstGeom>
              <a:ln w="9525">
                <a:solidFill>
                  <a:schemeClr val="tx1"/>
                </a:solidFill>
                <a:prstDash val="solid"/>
                <a:headEnd type="triangle"/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6974BCF4-5525-4BEC-AED4-41CFDDAE2564}"/>
                  </a:ext>
                </a:extLst>
              </p:cNvPr>
              <p:cNvSpPr txBox="1"/>
              <p:nvPr/>
            </p:nvSpPr>
            <p:spPr>
              <a:xfrm>
                <a:off x="9240234" y="4095509"/>
                <a:ext cx="737391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4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x</a:t>
                </a:r>
                <a:r>
                  <a:rPr lang="hu-HU" sz="24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endParaRPr lang="en-US" sz="24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p:grpSp>
        <p:sp>
          <p:nvSpPr>
            <p:cNvPr id="22" name="TextBox 21">
              <a:extLst>
                <a:ext uri="{FF2B5EF4-FFF2-40B4-BE49-F238E27FC236}">
                  <a16:creationId xmlns:a16="http://schemas.microsoft.com/office/drawing/2014/main" id="{C828198E-226F-471C-AFA1-1290447F32F2}"/>
                </a:ext>
              </a:extLst>
            </p:cNvPr>
            <p:cNvSpPr txBox="1"/>
            <p:nvPr/>
          </p:nvSpPr>
          <p:spPr>
            <a:xfrm>
              <a:off x="10825763" y="3021199"/>
              <a:ext cx="435429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44E01CC0-8DFA-4361-8025-C306209F02CC}"/>
                </a:ext>
              </a:extLst>
            </p:cNvPr>
            <p:cNvSpPr txBox="1"/>
            <p:nvPr/>
          </p:nvSpPr>
          <p:spPr>
            <a:xfrm>
              <a:off x="377684" y="4159670"/>
              <a:ext cx="11291802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</a:t>
              </a:r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Replacement of a force system to a force and a couple acting in a given point.</a:t>
              </a:r>
            </a:p>
            <a:p>
              <a:pPr algn="l"/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    This is also called reduction.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6" name="Straight Arrow Connector 35">
              <a:extLst>
                <a:ext uri="{FF2B5EF4-FFF2-40B4-BE49-F238E27FC236}">
                  <a16:creationId xmlns:a16="http://schemas.microsoft.com/office/drawing/2014/main" id="{B2EB5D1C-6250-40F7-B0E8-C23E63571C2F}"/>
                </a:ext>
              </a:extLst>
            </p:cNvPr>
            <p:cNvCxnSpPr/>
            <p:nvPr/>
          </p:nvCxnSpPr>
          <p:spPr>
            <a:xfrm>
              <a:off x="9328110" y="6226684"/>
              <a:ext cx="1510747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Arrow Connector 36">
              <a:extLst>
                <a:ext uri="{FF2B5EF4-FFF2-40B4-BE49-F238E27FC236}">
                  <a16:creationId xmlns:a16="http://schemas.microsoft.com/office/drawing/2014/main" id="{3CA46B0B-5159-4E61-9E00-CD3C7D876DCB}"/>
                </a:ext>
              </a:extLst>
            </p:cNvPr>
            <p:cNvCxnSpPr/>
            <p:nvPr/>
          </p:nvCxnSpPr>
          <p:spPr>
            <a:xfrm flipV="1">
              <a:off x="9328110" y="5053145"/>
              <a:ext cx="0" cy="1173539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Arrow Connector 37">
              <a:extLst>
                <a:ext uri="{FF2B5EF4-FFF2-40B4-BE49-F238E27FC236}">
                  <a16:creationId xmlns:a16="http://schemas.microsoft.com/office/drawing/2014/main" id="{C06B66B6-46AA-49B6-BED8-FD60E1255BDA}"/>
                </a:ext>
              </a:extLst>
            </p:cNvPr>
            <p:cNvCxnSpPr/>
            <p:nvPr/>
          </p:nvCxnSpPr>
          <p:spPr>
            <a:xfrm flipV="1">
              <a:off x="9132800" y="5306914"/>
              <a:ext cx="940904" cy="1152939"/>
            </a:xfrm>
            <a:prstGeom prst="straightConnector1">
              <a:avLst/>
            </a:prstGeom>
            <a:ln w="31750">
              <a:solidFill>
                <a:schemeClr val="tx1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TextBox 34">
              <a:extLst>
                <a:ext uri="{FF2B5EF4-FFF2-40B4-BE49-F238E27FC236}">
                  <a16:creationId xmlns:a16="http://schemas.microsoft.com/office/drawing/2014/main" id="{8758B321-BE53-46D7-92D0-D54E5D9AAFAB}"/>
                </a:ext>
              </a:extLst>
            </p:cNvPr>
            <p:cNvSpPr txBox="1"/>
            <p:nvPr/>
          </p:nvSpPr>
          <p:spPr>
            <a:xfrm>
              <a:off x="9750445" y="5574331"/>
              <a:ext cx="782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Ro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Arc 42">
              <a:extLst>
                <a:ext uri="{FF2B5EF4-FFF2-40B4-BE49-F238E27FC236}">
                  <a16:creationId xmlns:a16="http://schemas.microsoft.com/office/drawing/2014/main" id="{491B387F-E099-4DDE-A696-4A2F30A6A59C}"/>
                </a:ext>
              </a:extLst>
            </p:cNvPr>
            <p:cNvSpPr/>
            <p:nvPr/>
          </p:nvSpPr>
          <p:spPr>
            <a:xfrm flipH="1">
              <a:off x="8498117" y="5666085"/>
              <a:ext cx="1074057" cy="986971"/>
            </a:xfrm>
            <a:prstGeom prst="arc">
              <a:avLst>
                <a:gd name="adj1" fmla="val 5606915"/>
                <a:gd name="adj2" fmla="val 15923208"/>
              </a:avLst>
            </a:prstGeom>
            <a:ln w="28575">
              <a:solidFill>
                <a:schemeClr val="tx1"/>
              </a:solidFill>
              <a:prstDash val="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4DA0ECCE-ED3F-4CC3-B911-EE90B62134A3}"/>
                </a:ext>
              </a:extLst>
            </p:cNvPr>
            <p:cNvSpPr txBox="1"/>
            <p:nvPr/>
          </p:nvSpPr>
          <p:spPr>
            <a:xfrm>
              <a:off x="8787297" y="5189687"/>
              <a:ext cx="78282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Mo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E8D806D4-3225-4DD9-A436-361AF97CEFC9}"/>
                    </a:ext>
                  </a:extLst>
                </p:cNvPr>
                <p:cNvSpPr txBox="1"/>
                <p:nvPr/>
              </p:nvSpPr>
              <p:spPr>
                <a:xfrm>
                  <a:off x="485284" y="5020333"/>
                  <a:ext cx="8187952" cy="1569660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equivalence statement: (R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M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 ≡ (F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M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)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The corresponding equations in 2D: </a:t>
                  </a:r>
                </a:p>
                <a:p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ox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ix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R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oy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F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iy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,  </a:t>
                  </a:r>
                  <a14:m>
                    <m:oMath xmlns:m="http://schemas.openxmlformats.org/officeDocument/2006/math">
                      <m:r>
                        <m:rPr>
                          <m:sty m:val="p"/>
                        </m:rPr>
                        <a:rPr lang="hu-HU" sz="2400" b="0" i="0" smtClean="0"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Times New Roman" panose="02020603050405020304" pitchFamily="18" charset="0"/>
                        </a:rPr>
                        <m:t>M</m:t>
                      </m:r>
                    </m:oMath>
                  </a14:m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o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= </a:t>
                  </a:r>
                  <a:r>
                    <a:rPr lang="el-GR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Σ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M</a:t>
                  </a:r>
                  <a:r>
                    <a:rPr lang="hu-HU" sz="2400" baseline="30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(o)</a:t>
                  </a:r>
                  <a:r>
                    <a:rPr lang="hu-HU" sz="2400" baseline="-250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j  </a:t>
                  </a:r>
                  <a:r>
                    <a:rPr lang="hu-HU" sz="240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 </a:t>
                  </a:r>
                </a:p>
                <a:p>
                  <a:pPr algn="l"/>
                  <a:endParaRPr lang="en-US" sz="240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mc:Choice>
          <mc:Fallback xmlns="">
            <p:sp>
              <p:nvSpPr>
                <p:cNvPr id="63" name="TextBox 62">
                  <a:extLst>
                    <a:ext uri="{FF2B5EF4-FFF2-40B4-BE49-F238E27FC236}">
                      <a16:creationId xmlns:a16="http://schemas.microsoft.com/office/drawing/2014/main" id="{E8D806D4-3225-4DD9-A436-361AF97CEFC9}"/>
                    </a:ext>
                  </a:extLst>
                </p:cNvPr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284" y="5020333"/>
                  <a:ext cx="8187952" cy="1569660"/>
                </a:xfrm>
                <a:prstGeom prst="rect">
                  <a:avLst/>
                </a:prstGeom>
                <a:blipFill>
                  <a:blip r:embed="rId3"/>
                  <a:stretch>
                    <a:fillRect l="-1191" t="-3113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</p:grpSp>
    </p:spTree>
    <p:extLst>
      <p:ext uri="{BB962C8B-B14F-4D97-AF65-F5344CB8AC3E}">
        <p14:creationId xmlns:p14="http://schemas.microsoft.com/office/powerpoint/2010/main" val="440170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>
            <a:extLst>
              <a:ext uri="{FF2B5EF4-FFF2-40B4-BE49-F238E27FC236}">
                <a16:creationId xmlns:a16="http://schemas.microsoft.com/office/drawing/2014/main" id="{CEBA7ACC-AAF8-4EC4-8FED-06FD0BD85EBC}"/>
              </a:ext>
            </a:extLst>
          </p:cNvPr>
          <p:cNvGrpSpPr/>
          <p:nvPr/>
        </p:nvGrpSpPr>
        <p:grpSpPr>
          <a:xfrm>
            <a:off x="393700" y="317500"/>
            <a:ext cx="11582400" cy="6060321"/>
            <a:chOff x="393700" y="317500"/>
            <a:chExt cx="11582400" cy="6060321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D10A20A9-7EB8-4594-ACE8-BC4086D4E560}"/>
                </a:ext>
              </a:extLst>
            </p:cNvPr>
            <p:cNvSpPr txBox="1"/>
            <p:nvPr/>
          </p:nvSpPr>
          <p:spPr>
            <a:xfrm>
              <a:off x="596900" y="317500"/>
              <a:ext cx="11379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3) THE EQUILIBRIUM PROBLEM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911B3FE4-C0F3-46C7-9895-9A08C113A645}"/>
                </a:ext>
              </a:extLst>
            </p:cNvPr>
            <p:cNvSpPr txBox="1"/>
            <p:nvPr/>
          </p:nvSpPr>
          <p:spPr>
            <a:xfrm>
              <a:off x="393700" y="990600"/>
              <a:ext cx="11582400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On the contrary to the equivalence problems, the equlibrium problem </a:t>
              </a:r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concerns only one force system</a:t>
              </a:r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. The question: When is a force system is in equilibrium? The answer: When the resultant is a zero force.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BE12E06C-461E-4980-B96E-67182C92135F}"/>
                </a:ext>
              </a:extLst>
            </p:cNvPr>
            <p:cNvSpPr txBox="1"/>
            <p:nvPr/>
          </p:nvSpPr>
          <p:spPr>
            <a:xfrm>
              <a:off x="393700" y="2402364"/>
              <a:ext cx="9067800" cy="193899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hu-H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equilibrium statement: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, M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) ≡ 0</a:t>
              </a:r>
            </a:p>
            <a:p>
              <a:r>
                <a:rPr lang="hu-H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equilibrium equations in 2D:</a:t>
              </a:r>
            </a:p>
            <a:p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ix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0,  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0,  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r>
                <a:rPr lang="hu-HU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(0)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 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 </a:t>
              </a:r>
            </a:p>
            <a:p>
              <a:endParaRPr lang="hu-HU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l"/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" name="TextBox 5">
              <a:extLst>
                <a:ext uri="{FF2B5EF4-FFF2-40B4-BE49-F238E27FC236}">
                  <a16:creationId xmlns:a16="http://schemas.microsoft.com/office/drawing/2014/main" id="{99BCA71F-E8A4-4601-8271-550C18AA54AB}"/>
                </a:ext>
              </a:extLst>
            </p:cNvPr>
            <p:cNvSpPr txBox="1"/>
            <p:nvPr/>
          </p:nvSpPr>
          <p:spPr>
            <a:xfrm>
              <a:off x="393700" y="3700165"/>
              <a:ext cx="11404600" cy="26776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/>
              <a:r>
                <a:rPr lang="hu-H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Special cases:</a:t>
              </a:r>
            </a:p>
            <a:p>
              <a:pPr algn="just"/>
              <a:r>
                <a:rPr lang="hu-H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1) Parallel force </a:t>
              </a:r>
              <a:r>
                <a:rPr lang="hu-H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systems:</a:t>
              </a:r>
              <a:endPara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In this case we take one axis (for example the y direction) parallel to the common force direction so only one force equation remains: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0,  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M</a:t>
              </a:r>
              <a:r>
                <a:rPr lang="hu-HU" sz="2400" baseline="30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(0)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j 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0. </a:t>
              </a:r>
            </a:p>
            <a:p>
              <a:pPr algn="just"/>
              <a:r>
                <a:rPr lang="hu-HU" sz="2400" b="1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2) Concurrent force </a:t>
              </a:r>
              <a:r>
                <a:rPr lang="hu-HU" sz="2400" b="1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systems:</a:t>
              </a:r>
              <a:endParaRPr lang="hu-HU" sz="2400" b="1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  <a:p>
              <a:pPr algn="just"/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We have only the 2 force equations as the moment equation to the common intersection point is automatically satisfied: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ix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0,   </a:t>
              </a:r>
              <a:r>
                <a:rPr lang="el-GR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Σ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F</a:t>
              </a:r>
              <a:r>
                <a:rPr lang="hu-HU" sz="2400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iy </a:t>
              </a:r>
              <a:r>
                <a:rPr lang="hu-HU" sz="24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= 0.</a:t>
              </a:r>
              <a:endParaRPr lang="en-US" sz="24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07063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D7CDEF9-4816-4EA3-BC53-E0F8F1DD43DC}"/>
              </a:ext>
            </a:extLst>
          </p:cNvPr>
          <p:cNvSpPr txBox="1"/>
          <p:nvPr/>
        </p:nvSpPr>
        <p:spPr>
          <a:xfrm>
            <a:off x="88900" y="177800"/>
            <a:ext cx="600551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Exercise 1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Find the magnitude and position of the resultant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of five forces shown in the figure.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AF72AE4-A5E5-4677-8DCF-8A6BF5CB1B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7589" y="0"/>
            <a:ext cx="3400425" cy="25717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FAFE8716-6B85-4053-833A-C8AA60664A25}"/>
              </a:ext>
            </a:extLst>
          </p:cNvPr>
          <p:cNvSpPr txBox="1"/>
          <p:nvPr/>
        </p:nvSpPr>
        <p:spPr>
          <a:xfrm>
            <a:off x="88900" y="1256704"/>
            <a:ext cx="3022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equivalence statement: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E7D9898-D471-4510-8590-3B3330088154}"/>
              </a:ext>
            </a:extLst>
          </p:cNvPr>
          <p:cNvSpPr txBox="1"/>
          <p:nvPr/>
        </p:nvSpPr>
        <p:spPr>
          <a:xfrm>
            <a:off x="3251200" y="1256704"/>
            <a:ext cx="28432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R≡(F1,F2,F3,F4,F5)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6D89943-712B-4B8C-BE57-F7CC6105A5FD}"/>
              </a:ext>
            </a:extLst>
          </p:cNvPr>
          <p:cNvSpPr txBox="1"/>
          <p:nvPr/>
        </p:nvSpPr>
        <p:spPr>
          <a:xfrm>
            <a:off x="88900" y="1745455"/>
            <a:ext cx="3225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equivalence equations: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2EEF889F-90AB-4CA2-A649-0930E370BA7A}"/>
              </a:ext>
            </a:extLst>
          </p:cNvPr>
          <p:cNvSpPr txBox="1"/>
          <p:nvPr/>
        </p:nvSpPr>
        <p:spPr>
          <a:xfrm>
            <a:off x="228600" y="2145565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 </a:t>
            </a:r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iy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9C9761F-5BA7-4BED-965B-E19F54075878}"/>
              </a:ext>
            </a:extLst>
          </p:cNvPr>
          <p:cNvSpPr txBox="1"/>
          <p:nvPr/>
        </p:nvSpPr>
        <p:spPr>
          <a:xfrm>
            <a:off x="1816100" y="2145565"/>
            <a:ext cx="1435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-15 kN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7C8905D9-B6FF-412D-8D4F-21CB822801BF}"/>
              </a:ext>
            </a:extLst>
          </p:cNvPr>
          <p:cNvCxnSpPr/>
          <p:nvPr/>
        </p:nvCxnSpPr>
        <p:spPr>
          <a:xfrm>
            <a:off x="8128000" y="571500"/>
            <a:ext cx="0" cy="2400300"/>
          </a:xfrm>
          <a:prstGeom prst="straightConnector1">
            <a:avLst/>
          </a:prstGeom>
          <a:ln w="31750">
            <a:solidFill>
              <a:schemeClr val="tx1"/>
            </a:solidFill>
            <a:prstDash val="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C1D15943-6EA8-434E-A6C0-D6123B0AB168}"/>
              </a:ext>
            </a:extLst>
          </p:cNvPr>
          <p:cNvCxnSpPr>
            <a:cxnSpLocks/>
          </p:cNvCxnSpPr>
          <p:nvPr/>
        </p:nvCxnSpPr>
        <p:spPr>
          <a:xfrm>
            <a:off x="6489700" y="736600"/>
            <a:ext cx="1638300" cy="0"/>
          </a:xfrm>
          <a:prstGeom prst="line">
            <a:avLst/>
          </a:prstGeom>
          <a:ln w="95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>
            <a:extLst>
              <a:ext uri="{FF2B5EF4-FFF2-40B4-BE49-F238E27FC236}">
                <a16:creationId xmlns:a16="http://schemas.microsoft.com/office/drawing/2014/main" id="{EA8D289F-FF68-46C3-A315-B7D4DFAD86A3}"/>
              </a:ext>
            </a:extLst>
          </p:cNvPr>
          <p:cNvSpPr txBox="1"/>
          <p:nvPr/>
        </p:nvSpPr>
        <p:spPr>
          <a:xfrm>
            <a:off x="7042152" y="371445"/>
            <a:ext cx="5333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99704C35-8A1B-4CAC-A1B7-44D772F80F95}"/>
              </a:ext>
            </a:extLst>
          </p:cNvPr>
          <p:cNvSpPr txBox="1"/>
          <p:nvPr/>
        </p:nvSpPr>
        <p:spPr>
          <a:xfrm>
            <a:off x="228600" y="2571750"/>
            <a:ext cx="28828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y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∙ x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hu-HU" sz="2000" baseline="3000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40BD3AC5-CBFA-4136-8FE9-1A53CD8BFF65}"/>
              </a:ext>
            </a:extLst>
          </p:cNvPr>
          <p:cNvSpPr txBox="1"/>
          <p:nvPr/>
        </p:nvSpPr>
        <p:spPr>
          <a:xfrm>
            <a:off x="355600" y="3187700"/>
            <a:ext cx="4521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-15 ∙ x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-1 ∙ 1 - 2 ∙ 2 - 3 ∙ 3 - 4 ∙ 4 - 5 ∙ 5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C9A65197-7C01-4F9C-8E32-CE1D274CE787}"/>
              </a:ext>
            </a:extLst>
          </p:cNvPr>
          <p:cNvSpPr txBox="1"/>
          <p:nvPr/>
        </p:nvSpPr>
        <p:spPr>
          <a:xfrm>
            <a:off x="5003800" y="3187700"/>
            <a:ext cx="2171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3.667m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8256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/>
      <p:bldP spid="7" grpId="0"/>
      <p:bldP spid="11" grpId="0"/>
      <p:bldP spid="12" grpId="0"/>
      <p:bldP spid="18" grpId="0"/>
      <p:bldP spid="19" grpId="0"/>
      <p:bldP spid="20" grpId="0"/>
      <p:bldP spid="2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B6EA700-173B-4E14-8147-A75B63456BCE}"/>
              </a:ext>
            </a:extLst>
          </p:cNvPr>
          <p:cNvSpPr txBox="1"/>
          <p:nvPr/>
        </p:nvSpPr>
        <p:spPr>
          <a:xfrm>
            <a:off x="0" y="0"/>
            <a:ext cx="7213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Exercise 2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15158AD-0D15-4596-8506-D3333148B395}"/>
              </a:ext>
            </a:extLst>
          </p:cNvPr>
          <p:cNvSpPr txBox="1"/>
          <p:nvPr/>
        </p:nvSpPr>
        <p:spPr>
          <a:xfrm>
            <a:off x="0" y="307777"/>
            <a:ext cx="52959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equivalent </a:t>
            </a:r>
            <a:r>
              <a:rPr lang="en-US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fource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-couple system of the given forces </a:t>
            </a:r>
            <a:r>
              <a:rPr lang="hu-H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acting in</a:t>
            </a:r>
            <a:r>
              <a:rPr lang="en-US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(Equivalence problem)</a:t>
            </a:r>
            <a:endParaRPr lang="en-US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resultant do they have?</a:t>
            </a:r>
          </a:p>
          <a:p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resultant.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C2F20C2-8DBC-47F8-8BAD-24C3092908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5999" y="219074"/>
            <a:ext cx="4048125" cy="3209925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479AACB-FE30-455D-8E41-2B84521192E2}"/>
              </a:ext>
            </a:extLst>
          </p:cNvPr>
          <p:cNvSpPr txBox="1"/>
          <p:nvPr/>
        </p:nvSpPr>
        <p:spPr>
          <a:xfrm>
            <a:off x="0" y="1683351"/>
            <a:ext cx="5969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It happens many times that the line of action of a force is given by geometrical data. This is the case now as well.</a:t>
            </a:r>
          </a:p>
          <a:p>
            <a:pPr algn="l"/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 this case, we have to compute the data of the corresponding geometrical vector. Usually, we name the geometrical vector of the line of action </a:t>
            </a:r>
            <a:r>
              <a:rPr lang="hu-H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l</a:t>
            </a:r>
            <a:r>
              <a:rPr lang="hu-HU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We can group their data in a table</a:t>
            </a:r>
            <a:endParaRPr lang="en-US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A183F23-ED3A-49F9-81E9-283E5BBD5A4B}"/>
              </a:ext>
            </a:extLst>
          </p:cNvPr>
          <p:cNvSpPr txBox="1"/>
          <p:nvPr/>
        </p:nvSpPr>
        <p:spPr>
          <a:xfrm>
            <a:off x="8229600" y="965200"/>
            <a:ext cx="54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F1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F4DB31A2-B87A-43E7-81AB-7B298F372274}"/>
              </a:ext>
            </a:extLst>
          </p:cNvPr>
          <p:cNvSpPr txBox="1"/>
          <p:nvPr/>
        </p:nvSpPr>
        <p:spPr>
          <a:xfrm>
            <a:off x="6667500" y="1056858"/>
            <a:ext cx="54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F2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83F3C73-6028-4FEA-A7D8-E3184ABF5F6C}"/>
              </a:ext>
            </a:extLst>
          </p:cNvPr>
          <p:cNvSpPr txBox="1"/>
          <p:nvPr/>
        </p:nvSpPr>
        <p:spPr>
          <a:xfrm>
            <a:off x="6642100" y="2641600"/>
            <a:ext cx="54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F3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C6262A5D-DE95-4B37-9E61-9D49772A1EE8}"/>
              </a:ext>
            </a:extLst>
          </p:cNvPr>
          <p:cNvSpPr txBox="1"/>
          <p:nvPr/>
        </p:nvSpPr>
        <p:spPr>
          <a:xfrm>
            <a:off x="8361362" y="2641600"/>
            <a:ext cx="5461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F4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69D97E77-D52B-4DDD-9ED5-9E17E138B1B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2475186"/>
              </p:ext>
            </p:extLst>
          </p:nvPr>
        </p:nvGraphicFramePr>
        <p:xfrm>
          <a:off x="195263" y="3119438"/>
          <a:ext cx="6929437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6" name="Worksheet" r:id="rId4" imgW="4886368" imgH="1914460" progId="Excel.Sheet.12">
                  <p:embed/>
                </p:oleObj>
              </mc:Choice>
              <mc:Fallback>
                <p:oleObj name="Worksheet" r:id="rId4" imgW="4886368" imgH="1914460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263" y="3119438"/>
                        <a:ext cx="6929437" cy="240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9C73A3-F53A-46EF-9472-2FFCCF6393CC}"/>
                  </a:ext>
                </a:extLst>
              </p:cNvPr>
              <p:cNvSpPr txBox="1"/>
              <p:nvPr/>
            </p:nvSpPr>
            <p:spPr>
              <a:xfrm>
                <a:off x="7505700" y="3119438"/>
                <a:ext cx="2959100" cy="718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sz="2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𝑙</m:t>
                      </m:r>
                      <m:r>
                        <a:rPr lang="hu-HU" sz="2000" i="1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hu-HU" sz="2000" i="1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radPr>
                        <m:deg/>
                        <m:e>
                          <m:sSubSup>
                            <m:sSubSupPr>
                              <m:ctrlP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2+</m:t>
                              </m:r>
                            </m:sup>
                          </m:sSubSup>
                          <m:sSubSup>
                            <m:sSubSupPr>
                              <m:ctrlP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SupPr>
                            <m:e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  <m:sup>
                              <m: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rad>
                    </m:oMath>
                  </m:oMathPara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F29C73A3-F53A-46EF-9472-2FFCCF6393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0" y="3119438"/>
                <a:ext cx="2959100" cy="718658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5E4FF79-01CE-4425-9BDB-D5DAEAE5AC92}"/>
                  </a:ext>
                </a:extLst>
              </p:cNvPr>
              <p:cNvSpPr txBox="1"/>
              <p:nvPr/>
            </p:nvSpPr>
            <p:spPr>
              <a:xfrm>
                <a:off x="7505700" y="3997421"/>
                <a:ext cx="3111500" cy="50802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hu-H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𝐹𝑥</m:t>
                    </m:r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u-H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hu-HU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hu-HU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</m:num>
                      <m:den>
                        <m:r>
                          <a:rPr lang="hu-HU" b="0" i="1" smtClean="0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den>
                    </m:f>
                  </m:oMath>
                </a14:m>
                <a:r>
                  <a:rPr lang="hu-HU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     </a:t>
                </a:r>
                <a14:m>
                  <m:oMath xmlns:m="http://schemas.openxmlformats.org/officeDocument/2006/math"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hu-HU" b="0" i="1" smtClean="0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hu-HU" i="1">
                        <a:latin typeface="Cambria Math" panose="02040503050406030204" pitchFamily="18" charset="0"/>
                        <a:cs typeface="Times New Roman" panose="02020603050405020304" pitchFamily="18" charset="0"/>
                      </a:rPr>
                      <m:t>𝐹</m:t>
                    </m:r>
                    <m:r>
                      <a:rPr lang="hu-HU" i="1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∙</m:t>
                    </m:r>
                    <m:f>
                      <m:fPr>
                        <m:ctrlP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hu-H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hu-HU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𝑙</m:t>
                            </m:r>
                          </m:e>
                          <m:sub>
                            <m:r>
                              <a:rPr lang="hu-HU" b="0" i="1" smtClean="0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num>
                      <m:den>
                        <m:r>
                          <a:rPr lang="hu-HU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𝑙</m:t>
                        </m:r>
                      </m:den>
                    </m:f>
                  </m:oMath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id="{45E4FF79-01CE-4425-9BDB-D5DAEAE5AC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700" y="3997421"/>
                <a:ext cx="3111500" cy="508024"/>
              </a:xfrm>
              <a:prstGeom prst="rect">
                <a:avLst/>
              </a:prstGeom>
              <a:blipFill>
                <a:blip r:embed="rId7"/>
                <a:stretch>
                  <a:fillRect b="-120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7C2C4A7-1C0A-4F83-8DF8-B50DD09F48D0}"/>
                  </a:ext>
                </a:extLst>
              </p:cNvPr>
              <p:cNvSpPr txBox="1"/>
              <p:nvPr/>
            </p:nvSpPr>
            <p:spPr>
              <a:xfrm>
                <a:off x="7778750" y="4622772"/>
                <a:ext cx="1993900" cy="63478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𝑑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f>
                        <m:fPr>
                          <m:ctrlPr>
                            <a:rPr lang="hu-H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hu-HU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hu-HU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num>
                        <m:den>
                          <m:r>
                            <a:rPr lang="hu-H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</m:t>
                          </m:r>
                        </m:den>
                      </m:f>
                    </m:oMath>
                  </m:oMathPara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id="{57C2C4A7-1C0A-4F83-8DF8-B50DD09F48D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750" y="4622772"/>
                <a:ext cx="1993900" cy="63478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8A9AD1-7695-46DE-8FAB-92604A8E8F0A}"/>
                  </a:ext>
                </a:extLst>
              </p:cNvPr>
              <p:cNvSpPr txBox="1"/>
              <p:nvPr/>
            </p:nvSpPr>
            <p:spPr>
              <a:xfrm>
                <a:off x="7778750" y="5374888"/>
                <a:ext cx="2397124" cy="763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𝑑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</m:t>
                              </m:r>
                            </m:sub>
                          </m:sSub>
                        </m:e>
                      </m:nary>
                    </m:oMath>
                  </m:oMathPara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FD8A9AD1-7695-46DE-8FAB-92604A8E8F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8750" y="5374888"/>
                <a:ext cx="2397124" cy="76309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15B8DD92-3E73-4807-AFC6-510FC76456DE}"/>
              </a:ext>
            </a:extLst>
          </p:cNvPr>
          <p:cNvCxnSpPr>
            <a:cxnSpLocks/>
          </p:cNvCxnSpPr>
          <p:nvPr/>
        </p:nvCxnSpPr>
        <p:spPr>
          <a:xfrm flipV="1">
            <a:off x="7670800" y="1409700"/>
            <a:ext cx="546100" cy="698501"/>
          </a:xfrm>
          <a:prstGeom prst="line">
            <a:avLst/>
          </a:prstGeom>
          <a:ln w="9525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78BF91EB-FEFA-4E30-A582-0777DA7C9C18}"/>
              </a:ext>
            </a:extLst>
          </p:cNvPr>
          <p:cNvSpPr txBox="1"/>
          <p:nvPr/>
        </p:nvSpPr>
        <p:spPr>
          <a:xfrm>
            <a:off x="7943850" y="1600439"/>
            <a:ext cx="5461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d</a:t>
            </a:r>
            <a:r>
              <a:rPr lang="hu-HU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688D549-63C7-480A-ABEC-4CCC5D527795}"/>
                  </a:ext>
                </a:extLst>
              </p:cNvPr>
              <p:cNvSpPr txBox="1"/>
              <p:nvPr/>
            </p:nvSpPr>
            <p:spPr>
              <a:xfrm>
                <a:off x="7786688" y="6072742"/>
                <a:ext cx="2397124" cy="7630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𝑀</m:t>
                      </m:r>
                      <m:r>
                        <a:rPr lang="hu-HU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 </m:t>
                      </m:r>
                      <m:nary>
                        <m:naryPr>
                          <m:chr m:val="∑"/>
                          <m:subHide m:val="on"/>
                          <m:supHide m:val="on"/>
                          <m:ctrlPr>
                            <a:rPr lang="hu-H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hu-HU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𝐹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𝑖𝑦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∙</m:t>
                          </m:r>
                          <m:sSub>
                            <m:sSubPr>
                              <m:ctrlP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𝑙</m:t>
                              </m:r>
                            </m:e>
                            <m:sub>
                              <m:r>
                                <a:rPr lang="hu-HU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  <m:t>𝑥𝑖</m:t>
                              </m:r>
                            </m:sub>
                          </m:sSub>
                          <m:r>
                            <a:rPr lang="hu-HU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|</m:t>
                          </m:r>
                        </m:e>
                      </m:nary>
                    </m:oMath>
                  </m:oMathPara>
                </a14:m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26" name="TextBox 25">
                <a:extLst>
                  <a:ext uri="{FF2B5EF4-FFF2-40B4-BE49-F238E27FC236}">
                    <a16:creationId xmlns:a16="http://schemas.microsoft.com/office/drawing/2014/main" id="{F688D549-63C7-480A-ABEC-4CCC5D52779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86688" y="6072742"/>
                <a:ext cx="2397124" cy="763094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TextBox 27">
            <a:extLst>
              <a:ext uri="{FF2B5EF4-FFF2-40B4-BE49-F238E27FC236}">
                <a16:creationId xmlns:a16="http://schemas.microsoft.com/office/drawing/2014/main" id="{5C72FDD7-87C2-4BED-92DD-D877B37C4FB0}"/>
              </a:ext>
            </a:extLst>
          </p:cNvPr>
          <p:cNvSpPr txBox="1"/>
          <p:nvPr/>
        </p:nvSpPr>
        <p:spPr>
          <a:xfrm>
            <a:off x="195263" y="5564996"/>
            <a:ext cx="692943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The resultant is a force as Ro ≠ 0.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0400600-77D9-462C-9D0C-016080E009C5}"/>
              </a:ext>
            </a:extLst>
          </p:cNvPr>
          <p:cNvSpPr txBox="1"/>
          <p:nvPr/>
        </p:nvSpPr>
        <p:spPr>
          <a:xfrm>
            <a:off x="195263" y="5967508"/>
            <a:ext cx="774858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equivalence statement: (Ro,Mo)≡(F1,F2,F3,F4)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11AF67-CA3D-45C8-83E9-CF875DF4C44C}"/>
                  </a:ext>
                </a:extLst>
              </p:cNvPr>
              <p:cNvSpPr txBox="1"/>
              <p:nvPr/>
            </p:nvSpPr>
            <p:spPr>
              <a:xfrm>
                <a:off x="197530" y="6410516"/>
                <a:ext cx="5577114" cy="4001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</a:t>
                </a:r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ox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ix 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R</a:t>
                </a:r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oy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F</a:t>
                </a:r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iy 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,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M</a:t>
                </a:r>
                <a:r>
                  <a:rPr lang="hu-HU" sz="2000" baseline="30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(o)</a:t>
                </a:r>
                <a:r>
                  <a:rPr lang="hu-HU" sz="2000" baseline="-25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j   </a:t>
                </a:r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</a:p>
            </p:txBody>
          </p:sp>
        </mc:Choice>
        <mc:Fallback xmlns="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D511AF67-CA3D-45C8-83E9-CF875DF4C44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7530" y="6410516"/>
                <a:ext cx="5577114" cy="400110"/>
              </a:xfrm>
              <a:prstGeom prst="rect">
                <a:avLst/>
              </a:prstGeom>
              <a:blipFill>
                <a:blip r:embed="rId11"/>
                <a:stretch>
                  <a:fillRect l="-1093" t="-9231" b="-2769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TextBox 11">
            <a:extLst>
              <a:ext uri="{FF2B5EF4-FFF2-40B4-BE49-F238E27FC236}">
                <a16:creationId xmlns:a16="http://schemas.microsoft.com/office/drawing/2014/main" id="{5C994F74-0E49-431C-8F50-B5F14C5F22BD}"/>
              </a:ext>
            </a:extLst>
          </p:cNvPr>
          <p:cNvSpPr txBox="1"/>
          <p:nvPr/>
        </p:nvSpPr>
        <p:spPr>
          <a:xfrm>
            <a:off x="9061450" y="200055"/>
            <a:ext cx="188277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cosα</a:t>
            </a:r>
            <a:endParaRPr lang="en-US" sz="20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CCBB8DD2-BEA5-4855-94D3-ECC9325C6F3D}"/>
              </a:ext>
            </a:extLst>
          </p:cNvPr>
          <p:cNvSpPr txBox="1"/>
          <p:nvPr/>
        </p:nvSpPr>
        <p:spPr>
          <a:xfrm>
            <a:off x="8429398" y="1441072"/>
            <a:ext cx="690561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	α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20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DF01BC-0F0A-4903-AB46-AF3178AC70F6}"/>
                  </a:ext>
                </a:extLst>
              </p:cNvPr>
              <p:cNvSpPr txBox="1"/>
              <p:nvPr/>
            </p:nvSpPr>
            <p:spPr>
              <a:xfrm>
                <a:off x="9347202" y="600165"/>
                <a:ext cx="2393950" cy="105945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nor/>
                        </m:rPr>
                        <a:rPr lang="hu-HU" sz="200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m:t>cosα</m:t>
                      </m:r>
                      <m:r>
                        <a:rPr lang="hu-HU" sz="2000" b="0" i="1" smtClean="0">
                          <a:latin typeface="Cambria Math" panose="02040503050406030204" pitchFamily="18" charset="0"/>
                          <a:cs typeface="Times New Roman" panose="02020603050405020304" pitchFamily="18" charset="0"/>
                        </a:rPr>
                        <m:t>=</m:t>
                      </m:r>
                      <m:f>
                        <m:fPr>
                          <m:ctrlPr>
                            <a:rPr lang="hu-HU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</m:ctrlPr>
                        </m:fPr>
                        <m:num>
                          <m:r>
                            <a:rPr lang="hu-HU" sz="2000" b="0" i="1" smtClean="0">
                              <a:latin typeface="Cambria Math" panose="02040503050406030204" pitchFamily="18" charset="0"/>
                              <a:cs typeface="Times New Roman" panose="02020603050405020304" pitchFamily="18" charset="0"/>
                            </a:rPr>
                            <m:t>𝑙𝑥</m:t>
                          </m:r>
                        </m:num>
                        <m:den>
                          <m:rad>
                            <m:radPr>
                              <m:degHide m:val="on"/>
                              <m:ctrlPr>
                                <a:rPr lang="hu-HU" sz="2000" i="1">
                                  <a:latin typeface="Cambria Math" panose="02040503050406030204" pitchFamily="18" charset="0"/>
                                  <a:cs typeface="Times New Roman" panose="02020603050405020304" pitchFamily="18" charset="0"/>
                                </a:rPr>
                              </m:ctrlPr>
                            </m:radPr>
                            <m:deg/>
                            <m:e>
                              <m:sSubSup>
                                <m:sSubSup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𝑥</m:t>
                                  </m:r>
                                </m:sub>
                                <m:sup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2+</m:t>
                                  </m:r>
                                </m:sup>
                              </m:sSubSup>
                              <m:sSubSup>
                                <m:sSubSupPr>
                                  <m:ctrlP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𝑙</m:t>
                                  </m:r>
                                </m:e>
                                <m:sub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𝑦</m:t>
                                  </m:r>
                                </m:sub>
                                <m:sup>
                                  <m:r>
                                    <a:rPr lang="hu-HU" sz="2000" i="1">
                                      <a:latin typeface="Cambria Math" panose="02040503050406030204" pitchFamily="18" charset="0"/>
                                      <a:cs typeface="Times New Roman" panose="02020603050405020304" pitchFamily="18" charset="0"/>
                                    </a:rPr>
                                    <m:t>2</m:t>
                                  </m:r>
                                </m:sup>
                              </m:sSubSup>
                            </m:e>
                          </m:rad>
                        </m:den>
                      </m:f>
                    </m:oMath>
                  </m:oMathPara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73DF01BC-0F0A-4903-AB46-AF3178AC70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47202" y="600165"/>
                <a:ext cx="2393950" cy="1059457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26250FA-9922-4E7C-B6FA-63B4B5095953}"/>
              </a:ext>
            </a:extLst>
          </p:cNvPr>
          <p:cNvSpPr txBox="1"/>
          <p:nvPr/>
        </p:nvSpPr>
        <p:spPr>
          <a:xfrm>
            <a:off x="5774644" y="5733143"/>
            <a:ext cx="189615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Fx=F* cosα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29" name="Straight Arrow Connector 28">
            <a:extLst>
              <a:ext uri="{FF2B5EF4-FFF2-40B4-BE49-F238E27FC236}">
                <a16:creationId xmlns:a16="http://schemas.microsoft.com/office/drawing/2014/main" id="{CDF3E059-94EF-4531-ACB6-399B1F84F209}"/>
              </a:ext>
            </a:extLst>
          </p:cNvPr>
          <p:cNvCxnSpPr/>
          <p:nvPr/>
        </p:nvCxnSpPr>
        <p:spPr>
          <a:xfrm>
            <a:off x="6978651" y="2148958"/>
            <a:ext cx="692149" cy="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>
            <a:extLst>
              <a:ext uri="{FF2B5EF4-FFF2-40B4-BE49-F238E27FC236}">
                <a16:creationId xmlns:a16="http://schemas.microsoft.com/office/drawing/2014/main" id="{4ADC168A-182E-45D8-91CE-C6773777218B}"/>
              </a:ext>
            </a:extLst>
          </p:cNvPr>
          <p:cNvCxnSpPr>
            <a:cxnSpLocks/>
          </p:cNvCxnSpPr>
          <p:nvPr/>
        </p:nvCxnSpPr>
        <p:spPr>
          <a:xfrm>
            <a:off x="7683501" y="2081757"/>
            <a:ext cx="0" cy="569463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>
            <a:extLst>
              <a:ext uri="{FF2B5EF4-FFF2-40B4-BE49-F238E27FC236}">
                <a16:creationId xmlns:a16="http://schemas.microsoft.com/office/drawing/2014/main" id="{9FE377A8-8BFF-4B20-9E36-94C031A82E8A}"/>
              </a:ext>
            </a:extLst>
          </p:cNvPr>
          <p:cNvCxnSpPr>
            <a:cxnSpLocks/>
          </p:cNvCxnSpPr>
          <p:nvPr/>
        </p:nvCxnSpPr>
        <p:spPr>
          <a:xfrm flipH="1" flipV="1">
            <a:off x="7707087" y="2104571"/>
            <a:ext cx="13608" cy="546650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>
            <a:extLst>
              <a:ext uri="{FF2B5EF4-FFF2-40B4-BE49-F238E27FC236}">
                <a16:creationId xmlns:a16="http://schemas.microsoft.com/office/drawing/2014/main" id="{6E864175-C0F7-4910-B15E-90BD7A2EDC7F}"/>
              </a:ext>
            </a:extLst>
          </p:cNvPr>
          <p:cNvCxnSpPr>
            <a:cxnSpLocks/>
          </p:cNvCxnSpPr>
          <p:nvPr/>
        </p:nvCxnSpPr>
        <p:spPr>
          <a:xfrm flipV="1">
            <a:off x="7720695" y="2134167"/>
            <a:ext cx="1256617" cy="14792"/>
          </a:xfrm>
          <a:prstGeom prst="straightConnector1">
            <a:avLst/>
          </a:prstGeom>
          <a:ln w="9525">
            <a:solidFill>
              <a:schemeClr val="tx1"/>
            </a:solidFill>
            <a:prstDash val="solid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540406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9" name="Group 68">
            <a:extLst>
              <a:ext uri="{FF2B5EF4-FFF2-40B4-BE49-F238E27FC236}">
                <a16:creationId xmlns:a16="http://schemas.microsoft.com/office/drawing/2014/main" id="{0D934D37-7DC5-40A1-9186-645B19904767}"/>
              </a:ext>
            </a:extLst>
          </p:cNvPr>
          <p:cNvGrpSpPr/>
          <p:nvPr/>
        </p:nvGrpSpPr>
        <p:grpSpPr>
          <a:xfrm>
            <a:off x="0" y="0"/>
            <a:ext cx="11860696" cy="6520509"/>
            <a:chOff x="0" y="0"/>
            <a:chExt cx="11860696" cy="6520509"/>
          </a:xfrm>
        </p:grpSpPr>
        <p:sp>
          <p:nvSpPr>
            <p:cNvPr id="2" name="TextBox 1">
              <a:extLst>
                <a:ext uri="{FF2B5EF4-FFF2-40B4-BE49-F238E27FC236}">
                  <a16:creationId xmlns:a16="http://schemas.microsoft.com/office/drawing/2014/main" id="{6A6CE9C2-EE84-4D97-B7C1-51A3450333A0}"/>
                </a:ext>
              </a:extLst>
            </p:cNvPr>
            <p:cNvSpPr txBox="1"/>
            <p:nvPr/>
          </p:nvSpPr>
          <p:spPr>
            <a:xfrm>
              <a:off x="0" y="0"/>
              <a:ext cx="107607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 b="1">
                  <a:latin typeface="Times New Roman" panose="02020603050405020304" pitchFamily="18" charset="0"/>
                  <a:cs typeface="Times New Roman" panose="02020603050405020304" pitchFamily="18" charset="0"/>
                </a:rPr>
                <a:t>Determination of the resultant</a:t>
              </a:r>
              <a:endParaRPr lang="en-US" sz="2400" b="1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grpSp>
          <p:nvGrpSpPr>
            <p:cNvPr id="22" name="Group 21">
              <a:extLst>
                <a:ext uri="{FF2B5EF4-FFF2-40B4-BE49-F238E27FC236}">
                  <a16:creationId xmlns:a16="http://schemas.microsoft.com/office/drawing/2014/main" id="{E273E5A0-2846-4F3A-B850-8011E91DB823}"/>
                </a:ext>
              </a:extLst>
            </p:cNvPr>
            <p:cNvGrpSpPr/>
            <p:nvPr/>
          </p:nvGrpSpPr>
          <p:grpSpPr>
            <a:xfrm>
              <a:off x="0" y="581819"/>
              <a:ext cx="4790639" cy="2410991"/>
              <a:chOff x="19900" y="1787767"/>
              <a:chExt cx="4790639" cy="2410991"/>
            </a:xfrm>
          </p:grpSpPr>
          <p:sp>
            <p:nvSpPr>
              <p:cNvPr id="18" name="TextBox 17">
                <a:extLst>
                  <a:ext uri="{FF2B5EF4-FFF2-40B4-BE49-F238E27FC236}">
                    <a16:creationId xmlns:a16="http://schemas.microsoft.com/office/drawing/2014/main" id="{C62CF2D5-2518-495F-AA19-4168AB14E05E}"/>
                  </a:ext>
                </a:extLst>
              </p:cNvPr>
              <p:cNvSpPr txBox="1"/>
              <p:nvPr/>
            </p:nvSpPr>
            <p:spPr>
              <a:xfrm>
                <a:off x="19900" y="2743201"/>
                <a:ext cx="1835397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l"/>
                <a:r>
                  <a:rPr lang="hu-HU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Rox = -1.505kN </a:t>
                </a:r>
                <a:endParaRPr lang="en-US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  <p:grpSp>
            <p:nvGrpSpPr>
              <p:cNvPr id="21" name="Group 20">
                <a:extLst>
                  <a:ext uri="{FF2B5EF4-FFF2-40B4-BE49-F238E27FC236}">
                    <a16:creationId xmlns:a16="http://schemas.microsoft.com/office/drawing/2014/main" id="{A64CC1B9-1574-48FF-82E5-F8C5098CD3DD}"/>
                  </a:ext>
                </a:extLst>
              </p:cNvPr>
              <p:cNvGrpSpPr/>
              <p:nvPr/>
            </p:nvGrpSpPr>
            <p:grpSpPr>
              <a:xfrm>
                <a:off x="105991" y="1787767"/>
                <a:ext cx="4704548" cy="2410991"/>
                <a:chOff x="92739" y="1749287"/>
                <a:chExt cx="4704548" cy="2410991"/>
              </a:xfrm>
            </p:grpSpPr>
            <p:cxnSp>
              <p:nvCxnSpPr>
                <p:cNvPr id="6" name="Straight Arrow Connector 5">
                  <a:extLst>
                    <a:ext uri="{FF2B5EF4-FFF2-40B4-BE49-F238E27FC236}">
                      <a16:creationId xmlns:a16="http://schemas.microsoft.com/office/drawing/2014/main" id="{BAB4F7E2-BDAE-49BC-969B-A8715E3E17B9}"/>
                    </a:ext>
                  </a:extLst>
                </p:cNvPr>
                <p:cNvCxnSpPr/>
                <p:nvPr/>
              </p:nvCxnSpPr>
              <p:spPr>
                <a:xfrm>
                  <a:off x="1643270" y="3074504"/>
                  <a:ext cx="3154017" cy="0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8" name="Straight Arrow Connector 7">
                  <a:extLst>
                    <a:ext uri="{FF2B5EF4-FFF2-40B4-BE49-F238E27FC236}">
                      <a16:creationId xmlns:a16="http://schemas.microsoft.com/office/drawing/2014/main" id="{802A221E-F475-4CB2-AE8B-8C61D30417DE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 flipV="1">
                  <a:off x="1643270" y="1749287"/>
                  <a:ext cx="0" cy="1325218"/>
                </a:xfrm>
                <a:prstGeom prst="straightConnector1">
                  <a:avLst/>
                </a:prstGeom>
                <a:ln w="9525">
                  <a:solidFill>
                    <a:schemeClr val="tx1"/>
                  </a:solidFill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0" name="Straight Arrow Connector 9">
                  <a:extLst>
                    <a:ext uri="{FF2B5EF4-FFF2-40B4-BE49-F238E27FC236}">
                      <a16:creationId xmlns:a16="http://schemas.microsoft.com/office/drawing/2014/main" id="{8B4E1D26-FF7B-4243-8B40-EF1C95039958}"/>
                    </a:ext>
                  </a:extLst>
                </p:cNvPr>
                <p:cNvCxnSpPr/>
                <p:nvPr/>
              </p:nvCxnSpPr>
              <p:spPr>
                <a:xfrm flipH="1">
                  <a:off x="596348" y="3074504"/>
                  <a:ext cx="1046922" cy="0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cxnSp>
              <p:nvCxnSpPr>
                <p:cNvPr id="12" name="Straight Arrow Connector 11">
                  <a:extLst>
                    <a:ext uri="{FF2B5EF4-FFF2-40B4-BE49-F238E27FC236}">
                      <a16:creationId xmlns:a16="http://schemas.microsoft.com/office/drawing/2014/main" id="{D90C31BE-A097-47ED-869D-C67FBAB420E8}"/>
                    </a:ext>
                  </a:extLst>
                </p:cNvPr>
                <p:cNvCxnSpPr>
                  <a:cxnSpLocks/>
                </p:cNvCxnSpPr>
                <p:nvPr/>
              </p:nvCxnSpPr>
              <p:spPr>
                <a:xfrm>
                  <a:off x="1643270" y="3074504"/>
                  <a:ext cx="0" cy="662609"/>
                </a:xfrm>
                <a:prstGeom prst="straightConnector1">
                  <a:avLst/>
                </a:prstGeom>
                <a:ln w="38100">
                  <a:solidFill>
                    <a:schemeClr val="tx1"/>
                  </a:solidFill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</p:cxnSp>
            <p:sp>
              <p:nvSpPr>
                <p:cNvPr id="14" name="Arc 13">
                  <a:extLst>
                    <a:ext uri="{FF2B5EF4-FFF2-40B4-BE49-F238E27FC236}">
                      <a16:creationId xmlns:a16="http://schemas.microsoft.com/office/drawing/2014/main" id="{9BA74BB0-3FC2-4E70-B451-493C8488DE67}"/>
                    </a:ext>
                  </a:extLst>
                </p:cNvPr>
                <p:cNvSpPr/>
                <p:nvPr/>
              </p:nvSpPr>
              <p:spPr>
                <a:xfrm flipH="1">
                  <a:off x="1252345" y="2504623"/>
                  <a:ext cx="967382" cy="1020417"/>
                </a:xfrm>
                <a:prstGeom prst="arc">
                  <a:avLst>
                    <a:gd name="adj1" fmla="val 5831460"/>
                    <a:gd name="adj2" fmla="val 16104888"/>
                  </a:avLst>
                </a:prstGeom>
                <a:ln w="38100">
                  <a:solidFill>
                    <a:schemeClr val="tx1"/>
                  </a:solidFill>
                  <a:prstDash val="lgDashDot"/>
                  <a:tailEnd type="triangle"/>
                </a:ln>
              </p:spPr>
              <p:style>
                <a:lnRef idx="1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tx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7" name="TextBox 16">
                  <a:extLst>
                    <a:ext uri="{FF2B5EF4-FFF2-40B4-BE49-F238E27FC236}">
                      <a16:creationId xmlns:a16="http://schemas.microsoft.com/office/drawing/2014/main" id="{6424E636-4385-4921-AB32-2FC1A9E5654A}"/>
                    </a:ext>
                  </a:extLst>
                </p:cNvPr>
                <p:cNvSpPr txBox="1"/>
                <p:nvPr/>
              </p:nvSpPr>
              <p:spPr>
                <a:xfrm>
                  <a:off x="92739" y="2150498"/>
                  <a:ext cx="1775789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hu-HU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Mo = </a:t>
                  </a:r>
                  <a:r>
                    <a:rPr lang="hu-HU" dirty="0" smtClean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464.7 </a:t>
                  </a:r>
                  <a:r>
                    <a:rPr lang="hu-HU" dirty="0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kNm </a:t>
                  </a:r>
                  <a:endParaRPr lang="en-US" dirty="0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  <p:sp>
              <p:nvSpPr>
                <p:cNvPr id="19" name="TextBox 18">
                  <a:extLst>
                    <a:ext uri="{FF2B5EF4-FFF2-40B4-BE49-F238E27FC236}">
                      <a16:creationId xmlns:a16="http://schemas.microsoft.com/office/drawing/2014/main" id="{B1FA34E7-5334-4AE2-AA7C-C7F5B12B92E1}"/>
                    </a:ext>
                  </a:extLst>
                </p:cNvPr>
                <p:cNvSpPr txBox="1"/>
                <p:nvPr/>
              </p:nvSpPr>
              <p:spPr>
                <a:xfrm>
                  <a:off x="1119788" y="3790946"/>
                  <a:ext cx="2126995" cy="369332"/>
                </a:xfrm>
                <a:prstGeom prst="rect">
                  <a:avLst/>
                </a:prstGeom>
                <a:noFill/>
              </p:spPr>
              <p:txBody>
                <a:bodyPr wrap="square" rtlCol="0">
                  <a:spAutoFit/>
                </a:bodyPr>
                <a:lstStyle/>
                <a:p>
                  <a:pPr algn="l"/>
                  <a:r>
                    <a:rPr lang="hu-HU">
                      <a:latin typeface="Times New Roman" panose="02020603050405020304" pitchFamily="18" charset="0"/>
                      <a:cs typeface="Times New Roman" panose="02020603050405020304" pitchFamily="18" charset="0"/>
                    </a:rPr>
                    <a:t>Roy = - 0.5739 kN</a:t>
                  </a:r>
                  <a:endParaRPr lang="en-US">
                    <a:latin typeface="Times New Roman" panose="02020603050405020304" pitchFamily="18" charset="0"/>
                    <a:cs typeface="Times New Roman" panose="02020603050405020304" pitchFamily="18" charset="0"/>
                  </a:endParaRPr>
                </a:p>
              </p:txBody>
            </p:sp>
          </p:grpSp>
        </p:grpSp>
        <p:sp>
          <p:nvSpPr>
            <p:cNvPr id="23" name="TextBox 22">
              <a:extLst>
                <a:ext uri="{FF2B5EF4-FFF2-40B4-BE49-F238E27FC236}">
                  <a16:creationId xmlns:a16="http://schemas.microsoft.com/office/drawing/2014/main" id="{27FFD6D5-AE68-46FA-86A9-B7EE279CD04D}"/>
                </a:ext>
              </a:extLst>
            </p:cNvPr>
            <p:cNvSpPr txBox="1"/>
            <p:nvPr/>
          </p:nvSpPr>
          <p:spPr>
            <a:xfrm>
              <a:off x="4903304" y="0"/>
              <a:ext cx="526111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startpoint is the result of the reduction shown on the figure. 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TextBox 23">
              <a:extLst>
                <a:ext uri="{FF2B5EF4-FFF2-40B4-BE49-F238E27FC236}">
                  <a16:creationId xmlns:a16="http://schemas.microsoft.com/office/drawing/2014/main" id="{80195D04-0EA2-4FE5-BE50-153ECC09FDA0}"/>
                </a:ext>
              </a:extLst>
            </p:cNvPr>
            <p:cNvSpPr txBox="1"/>
            <p:nvPr/>
          </p:nvSpPr>
          <p:spPr>
            <a:xfrm>
              <a:off x="4903304" y="821635"/>
              <a:ext cx="685137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equivalence statement: R ≡ (Ro, Mo)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TextBox 24">
              <a:extLst>
                <a:ext uri="{FF2B5EF4-FFF2-40B4-BE49-F238E27FC236}">
                  <a16:creationId xmlns:a16="http://schemas.microsoft.com/office/drawing/2014/main" id="{E3B6FEEC-5BBB-4102-AB67-733EBEDA919B}"/>
                </a:ext>
              </a:extLst>
            </p:cNvPr>
            <p:cNvSpPr txBox="1"/>
            <p:nvPr/>
          </p:nvSpPr>
          <p:spPr>
            <a:xfrm>
              <a:off x="4903304" y="1366271"/>
              <a:ext cx="6957392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equivalence equations: Rx = Rox, Ry = Roy,   Ry*x</a:t>
              </a:r>
              <a:r>
                <a:rPr lang="hu-HU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 = Mo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27" name="Straight Arrow Connector 26">
              <a:extLst>
                <a:ext uri="{FF2B5EF4-FFF2-40B4-BE49-F238E27FC236}">
                  <a16:creationId xmlns:a16="http://schemas.microsoft.com/office/drawing/2014/main" id="{CF76A17F-C53C-46B6-835B-224CF28E7FC2}"/>
                </a:ext>
              </a:extLst>
            </p:cNvPr>
            <p:cNvCxnSpPr/>
            <p:nvPr/>
          </p:nvCxnSpPr>
          <p:spPr>
            <a:xfrm flipH="1">
              <a:off x="2123646" y="1550937"/>
              <a:ext cx="1517345" cy="82031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63B5631F-9964-4CEC-A296-C1A1A5F18552}"/>
                </a:ext>
              </a:extLst>
            </p:cNvPr>
            <p:cNvSpPr txBox="1"/>
            <p:nvPr/>
          </p:nvSpPr>
          <p:spPr>
            <a:xfrm>
              <a:off x="2335664" y="2263136"/>
              <a:ext cx="53668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04ADE6-4546-4A59-AA7F-4ACB0CED796B}"/>
                </a:ext>
              </a:extLst>
            </p:cNvPr>
            <p:cNvCxnSpPr>
              <a:cxnSpLocks/>
            </p:cNvCxnSpPr>
            <p:nvPr/>
          </p:nvCxnSpPr>
          <p:spPr>
            <a:xfrm>
              <a:off x="1636622" y="1565486"/>
              <a:ext cx="1298736" cy="0"/>
            </a:xfrm>
            <a:prstGeom prst="line">
              <a:avLst/>
            </a:prstGeom>
            <a:ln w="9525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27C8B600-A513-42CC-857E-204BAD04B956}"/>
                </a:ext>
              </a:extLst>
            </p:cNvPr>
            <p:cNvCxnSpPr>
              <a:cxnSpLocks/>
            </p:cNvCxnSpPr>
            <p:nvPr/>
          </p:nvCxnSpPr>
          <p:spPr>
            <a:xfrm>
              <a:off x="2935358" y="1244428"/>
              <a:ext cx="0" cy="662157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6" name="TextBox 35">
              <a:extLst>
                <a:ext uri="{FF2B5EF4-FFF2-40B4-BE49-F238E27FC236}">
                  <a16:creationId xmlns:a16="http://schemas.microsoft.com/office/drawing/2014/main" id="{5BBF2B4F-827E-4CD1-8DDB-6446422FC3F8}"/>
                </a:ext>
              </a:extLst>
            </p:cNvPr>
            <p:cNvSpPr txBox="1"/>
            <p:nvPr/>
          </p:nvSpPr>
          <p:spPr>
            <a:xfrm>
              <a:off x="2088085" y="1191763"/>
              <a:ext cx="5565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hu-HU" baseline="-2500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endParaRPr lang="en-US" baseline="-250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39" name="TextBox 38">
              <a:extLst>
                <a:ext uri="{FF2B5EF4-FFF2-40B4-BE49-F238E27FC236}">
                  <a16:creationId xmlns:a16="http://schemas.microsoft.com/office/drawing/2014/main" id="{3E033617-BB26-4972-84A4-AFB37318786F}"/>
                </a:ext>
              </a:extLst>
            </p:cNvPr>
            <p:cNvSpPr txBox="1"/>
            <p:nvPr/>
          </p:nvSpPr>
          <p:spPr>
            <a:xfrm>
              <a:off x="9492343" y="1721919"/>
              <a:ext cx="2262333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-0.5739*x</a:t>
              </a:r>
              <a:r>
                <a:rPr lang="hu-HU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266.71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0" name="TextBox 39">
              <a:extLst>
                <a:ext uri="{FF2B5EF4-FFF2-40B4-BE49-F238E27FC236}">
                  <a16:creationId xmlns:a16="http://schemas.microsoft.com/office/drawing/2014/main" id="{4C73DAF1-492D-45BB-8A14-4BE81D7C91E3}"/>
                </a:ext>
              </a:extLst>
            </p:cNvPr>
            <p:cNvSpPr txBox="1"/>
            <p:nvPr/>
          </p:nvSpPr>
          <p:spPr>
            <a:xfrm>
              <a:off x="9652000" y="2091251"/>
              <a:ext cx="198845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hu-HU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-464.73m </a:t>
              </a:r>
              <a:endParaRPr lang="en-US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6B9CB20C-7C0A-4494-826C-C9D2EA42C33D}"/>
                </a:ext>
              </a:extLst>
            </p:cNvPr>
            <p:cNvSpPr txBox="1"/>
            <p:nvPr/>
          </p:nvSpPr>
          <p:spPr>
            <a:xfrm>
              <a:off x="141440" y="3277429"/>
              <a:ext cx="344088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sz="2400">
                  <a:latin typeface="Times New Roman" panose="02020603050405020304" pitchFamily="18" charset="0"/>
                  <a:cs typeface="Times New Roman" panose="02020603050405020304" pitchFamily="18" charset="0"/>
                </a:rPr>
                <a:t>The Final Sketch (FS)</a:t>
              </a:r>
              <a:endParaRPr lang="en-US" sz="240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A7C4D1C8-AC78-4A2C-80DD-C96CC3F27E8D}"/>
                </a:ext>
              </a:extLst>
            </p:cNvPr>
            <p:cNvSpPr txBox="1"/>
            <p:nvPr/>
          </p:nvSpPr>
          <p:spPr>
            <a:xfrm>
              <a:off x="275771" y="3739094"/>
              <a:ext cx="6110515" cy="120032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It is important that we communicate the result of a computation in an orderly manner. Because of this, the end of every solution is a so called final sketch, were we give the result in a meaningful way.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87498C76-F899-4F50-A33D-A948E3BA3793}"/>
                </a:ext>
              </a:extLst>
            </p:cNvPr>
            <p:cNvSpPr txBox="1"/>
            <p:nvPr/>
          </p:nvSpPr>
          <p:spPr>
            <a:xfrm>
              <a:off x="1368291" y="5279353"/>
              <a:ext cx="1835397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Rox = 1.505kN 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48" name="Straight Arrow Connector 47">
              <a:extLst>
                <a:ext uri="{FF2B5EF4-FFF2-40B4-BE49-F238E27FC236}">
                  <a16:creationId xmlns:a16="http://schemas.microsoft.com/office/drawing/2014/main" id="{38AAE5F1-856A-485A-9F04-29FDA5BC89CA}"/>
                </a:ext>
              </a:extLst>
            </p:cNvPr>
            <p:cNvCxnSpPr>
              <a:cxnSpLocks/>
            </p:cNvCxnSpPr>
            <p:nvPr/>
          </p:nvCxnSpPr>
          <p:spPr>
            <a:xfrm>
              <a:off x="2285990" y="5664475"/>
              <a:ext cx="9541258" cy="0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Arrow Connector 48">
              <a:extLst>
                <a:ext uri="{FF2B5EF4-FFF2-40B4-BE49-F238E27FC236}">
                  <a16:creationId xmlns:a16="http://schemas.microsoft.com/office/drawing/2014/main" id="{76E2F8D5-5E26-45E0-BA0A-2D17CAD979E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673231" y="4339258"/>
              <a:ext cx="0" cy="1325218"/>
            </a:xfrm>
            <a:prstGeom prst="straightConnector1">
              <a:avLst/>
            </a:prstGeom>
            <a:ln w="952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Arrow Connector 49">
              <a:extLst>
                <a:ext uri="{FF2B5EF4-FFF2-40B4-BE49-F238E27FC236}">
                  <a16:creationId xmlns:a16="http://schemas.microsoft.com/office/drawing/2014/main" id="{BF1AB5D5-DD46-4E00-AD34-0E29CFFEB091}"/>
                </a:ext>
              </a:extLst>
            </p:cNvPr>
            <p:cNvCxnSpPr/>
            <p:nvPr/>
          </p:nvCxnSpPr>
          <p:spPr>
            <a:xfrm flipH="1">
              <a:off x="2176637" y="5664024"/>
              <a:ext cx="1046922" cy="0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Arrow Connector 50">
              <a:extLst>
                <a:ext uri="{FF2B5EF4-FFF2-40B4-BE49-F238E27FC236}">
                  <a16:creationId xmlns:a16="http://schemas.microsoft.com/office/drawing/2014/main" id="{02FF4E78-BD02-4E16-88E7-322F51684778}"/>
                </a:ext>
              </a:extLst>
            </p:cNvPr>
            <p:cNvCxnSpPr>
              <a:cxnSpLocks/>
            </p:cNvCxnSpPr>
            <p:nvPr/>
          </p:nvCxnSpPr>
          <p:spPr>
            <a:xfrm>
              <a:off x="3231761" y="5664024"/>
              <a:ext cx="0" cy="66260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5F5BF55D-0A29-4FCE-A549-4A9083D60576}"/>
                </a:ext>
              </a:extLst>
            </p:cNvPr>
            <p:cNvSpPr txBox="1"/>
            <p:nvPr/>
          </p:nvSpPr>
          <p:spPr>
            <a:xfrm>
              <a:off x="3331028" y="6020196"/>
              <a:ext cx="212699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Roy = 0.5739 kN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55" name="Straight Arrow Connector 54">
              <a:extLst>
                <a:ext uri="{FF2B5EF4-FFF2-40B4-BE49-F238E27FC236}">
                  <a16:creationId xmlns:a16="http://schemas.microsoft.com/office/drawing/2014/main" id="{8B47F2ED-135E-4DDE-9666-D787D25B0DA2}"/>
                </a:ext>
              </a:extLst>
            </p:cNvPr>
            <p:cNvCxnSpPr/>
            <p:nvPr/>
          </p:nvCxnSpPr>
          <p:spPr>
            <a:xfrm flipH="1">
              <a:off x="2866354" y="5053859"/>
              <a:ext cx="1517345" cy="820319"/>
            </a:xfrm>
            <a:prstGeom prst="straightConnector1">
              <a:avLst/>
            </a:prstGeom>
            <a:ln w="38100">
              <a:solidFill>
                <a:schemeClr val="tx1"/>
              </a:solidFill>
              <a:prstDash val="lgDashDot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21C4E2B-18AA-46DA-B945-7DABB09814AE}"/>
                </a:ext>
              </a:extLst>
            </p:cNvPr>
            <p:cNvCxnSpPr>
              <a:cxnSpLocks/>
            </p:cNvCxnSpPr>
            <p:nvPr/>
          </p:nvCxnSpPr>
          <p:spPr>
            <a:xfrm>
              <a:off x="3252121" y="5106932"/>
              <a:ext cx="0" cy="557092"/>
            </a:xfrm>
            <a:prstGeom prst="line">
              <a:avLst/>
            </a:prstGeom>
            <a:ln w="9525">
              <a:solidFill>
                <a:schemeClr val="tx1"/>
              </a:solidFill>
              <a:prstDash val="solid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Arrow Connector 62">
              <a:extLst>
                <a:ext uri="{FF2B5EF4-FFF2-40B4-BE49-F238E27FC236}">
                  <a16:creationId xmlns:a16="http://schemas.microsoft.com/office/drawing/2014/main" id="{3DC89BF5-8862-41CE-9C5C-54DD6BE6F06B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265714" y="5320747"/>
              <a:ext cx="5407517" cy="35024"/>
            </a:xfrm>
            <a:prstGeom prst="straightConnector1">
              <a:avLst/>
            </a:prstGeom>
            <a:ln w="9525">
              <a:solidFill>
                <a:schemeClr val="tx1"/>
              </a:solidFill>
              <a:prstDash val="dash"/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TextBox 64">
              <a:extLst>
                <a:ext uri="{FF2B5EF4-FFF2-40B4-BE49-F238E27FC236}">
                  <a16:creationId xmlns:a16="http://schemas.microsoft.com/office/drawing/2014/main" id="{7EAB89AF-5683-4BC1-A30D-40D4B6AE4B6F}"/>
                </a:ext>
              </a:extLst>
            </p:cNvPr>
            <p:cNvSpPr txBox="1"/>
            <p:nvPr/>
          </p:nvSpPr>
          <p:spPr>
            <a:xfrm>
              <a:off x="5689600" y="5001867"/>
              <a:ext cx="1517345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r>
                <a:rPr lang="hu-HU" baseline="-25000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R</a:t>
              </a:r>
              <a:r>
                <a:rPr lang="hu-HU" dirty="0">
                  <a:latin typeface="Times New Roman" panose="02020603050405020304" pitchFamily="18" charset="0"/>
                  <a:cs typeface="Times New Roman" panose="02020603050405020304" pitchFamily="18" charset="0"/>
                </a:rPr>
                <a:t> = </a:t>
              </a:r>
              <a:r>
                <a:rPr lang="hu-HU" dirty="0" smtClean="0">
                  <a:latin typeface="Times New Roman" panose="02020603050405020304" pitchFamily="18" charset="0"/>
                  <a:cs typeface="Times New Roman" panose="02020603050405020304" pitchFamily="18" charset="0"/>
                </a:rPr>
                <a:t>266.71m</a:t>
              </a:r>
              <a:endParaRPr lang="en-US" baseline="-25000" dirty="0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6" name="TextBox 65">
              <a:extLst>
                <a:ext uri="{FF2B5EF4-FFF2-40B4-BE49-F238E27FC236}">
                  <a16:creationId xmlns:a16="http://schemas.microsoft.com/office/drawing/2014/main" id="{C97F6882-EA9D-476A-9D70-8A851804EA03}"/>
                </a:ext>
              </a:extLst>
            </p:cNvPr>
            <p:cNvSpPr txBox="1"/>
            <p:nvPr/>
          </p:nvSpPr>
          <p:spPr>
            <a:xfrm>
              <a:off x="11640457" y="5355771"/>
              <a:ext cx="22023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x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7" name="TextBox 66">
              <a:extLst>
                <a:ext uri="{FF2B5EF4-FFF2-40B4-BE49-F238E27FC236}">
                  <a16:creationId xmlns:a16="http://schemas.microsoft.com/office/drawing/2014/main" id="{16986344-FBEB-43AD-B63D-AABE06C3F11A}"/>
                </a:ext>
              </a:extLst>
            </p:cNvPr>
            <p:cNvSpPr txBox="1"/>
            <p:nvPr/>
          </p:nvSpPr>
          <p:spPr>
            <a:xfrm>
              <a:off x="8673231" y="4194629"/>
              <a:ext cx="354649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y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68" name="TextBox 67">
              <a:extLst>
                <a:ext uri="{FF2B5EF4-FFF2-40B4-BE49-F238E27FC236}">
                  <a16:creationId xmlns:a16="http://schemas.microsoft.com/office/drawing/2014/main" id="{CB110CD3-0E14-4AA1-8645-4F337B3DE3CC}"/>
                </a:ext>
              </a:extLst>
            </p:cNvPr>
            <p:cNvSpPr txBox="1"/>
            <p:nvPr/>
          </p:nvSpPr>
          <p:spPr>
            <a:xfrm>
              <a:off x="5341257" y="5874178"/>
              <a:ext cx="4934851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hu-HU">
                  <a:latin typeface="Times New Roman" panose="02020603050405020304" pitchFamily="18" charset="0"/>
                  <a:cs typeface="Times New Roman" panose="02020603050405020304" pitchFamily="18" charset="0"/>
                </a:rPr>
                <a:t>If the arrows show the direction of a component, it is not necessary to write the sign.</a:t>
              </a:r>
              <a:endParaRPr lang="en-US"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5BDC9C-9C49-48F0-BBA4-2BB037F12F71}"/>
                  </a:ext>
                </a:extLst>
              </p:cNvPr>
              <p:cNvSpPr txBox="1"/>
              <p:nvPr/>
            </p:nvSpPr>
            <p:spPr>
              <a:xfrm>
                <a:off x="4903303" y="2091251"/>
                <a:ext cx="2584671" cy="71865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hu-HU" sz="200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Ro =</a:t>
                </a:r>
                <a14:m>
                  <m:oMath xmlns:m="http://schemas.openxmlformats.org/officeDocument/2006/math">
                    <m:rad>
                      <m:radPr>
                        <m:degHide m:val="on"/>
                        <m:ctrlPr>
                          <a:rPr lang="hu-H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𝑜𝑥</m:t>
                            </m:r>
                          </m:sub>
                          <m:sup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  <m:r>
                          <a:rPr lang="hu-HU" sz="2000" i="1"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  <m:t>+</m:t>
                        </m:r>
                        <m:sSubSup>
                          <m:sSubSupPr>
                            <m:ctrlP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SupPr>
                          <m:e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𝑅</m:t>
                            </m:r>
                          </m:e>
                          <m:sub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𝑜𝑦</m:t>
                            </m:r>
                          </m:sub>
                          <m:sup>
                            <m:r>
                              <a:rPr lang="hu-HU" sz="2000" i="1"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  <m:t>2</m:t>
                            </m:r>
                          </m:sup>
                        </m:sSubSup>
                      </m:e>
                    </m:rad>
                  </m:oMath>
                </a14:m>
                <a:endParaRPr lang="en-US" sz="200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595BDC9C-9C49-48F0-BBA4-2BB037F12F7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3303" y="2091251"/>
                <a:ext cx="2584671" cy="718658"/>
              </a:xfrm>
              <a:prstGeom prst="rect">
                <a:avLst/>
              </a:prstGeom>
              <a:blipFill>
                <a:blip r:embed="rId2"/>
                <a:stretch>
                  <a:fillRect l="-23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5EDB89A-06C6-46F2-B7D8-F56B03C536D6}"/>
              </a:ext>
            </a:extLst>
          </p:cNvPr>
          <p:cNvSpPr txBox="1"/>
          <p:nvPr/>
        </p:nvSpPr>
        <p:spPr>
          <a:xfrm>
            <a:off x="7206945" y="2237889"/>
            <a:ext cx="228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Ro =1.6107 kN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C80505E-DBFD-4D02-B198-6E6B804845C0}"/>
              </a:ext>
            </a:extLst>
          </p:cNvPr>
          <p:cNvSpPr txBox="1"/>
          <p:nvPr/>
        </p:nvSpPr>
        <p:spPr>
          <a:xfrm>
            <a:off x="4996069" y="2992810"/>
            <a:ext cx="329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arc tg Roy/Rox =  20.87ᵒ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06B4EAC-799C-4DA2-B70E-93618FB98550}"/>
              </a:ext>
            </a:extLst>
          </p:cNvPr>
          <p:cNvSpPr txBox="1"/>
          <p:nvPr/>
        </p:nvSpPr>
        <p:spPr>
          <a:xfrm>
            <a:off x="8772938" y="2809909"/>
            <a:ext cx="341906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Cases of the resultant</a:t>
            </a:r>
          </a:p>
          <a:p>
            <a:pPr marL="457200" indent="-457200" algn="l">
              <a:buAutoNum type="arabicParenR"/>
            </a:pP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Force, if Ro≠0</a:t>
            </a:r>
          </a:p>
          <a:p>
            <a:pPr marL="457200" indent="-457200">
              <a:buAutoNum type="arabicParenR"/>
            </a:pP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Couple, if Ro=0, Mo ≠0</a:t>
            </a:r>
          </a:p>
          <a:p>
            <a:pPr marL="457200" indent="-457200">
              <a:buAutoNum type="arabicParenR"/>
            </a:pP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Zero force (equilibrium), if</a:t>
            </a:r>
          </a:p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   Ro=Mo=0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AB9F2192-56E3-472C-9519-2D01B0782225}"/>
              </a:ext>
            </a:extLst>
          </p:cNvPr>
          <p:cNvCxnSpPr/>
          <p:nvPr/>
        </p:nvCxnSpPr>
        <p:spPr>
          <a:xfrm>
            <a:off x="2928730" y="1908313"/>
            <a:ext cx="13253" cy="702365"/>
          </a:xfrm>
          <a:prstGeom prst="straightConnector1">
            <a:avLst/>
          </a:prstGeom>
          <a:ln w="38100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>
            <a:extLst>
              <a:ext uri="{FF2B5EF4-FFF2-40B4-BE49-F238E27FC236}">
                <a16:creationId xmlns:a16="http://schemas.microsoft.com/office/drawing/2014/main" id="{C1BBF314-49CF-4727-8646-E7B8D0300F18}"/>
              </a:ext>
            </a:extLst>
          </p:cNvPr>
          <p:cNvSpPr txBox="1"/>
          <p:nvPr/>
        </p:nvSpPr>
        <p:spPr>
          <a:xfrm>
            <a:off x="3034748" y="2091251"/>
            <a:ext cx="92103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Roy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2" name="TextBox 51">
            <a:extLst>
              <a:ext uri="{FF2B5EF4-FFF2-40B4-BE49-F238E27FC236}">
                <a16:creationId xmlns:a16="http://schemas.microsoft.com/office/drawing/2014/main" id="{D6E2003F-5741-4A7E-8045-6A5B280868A5}"/>
              </a:ext>
            </a:extLst>
          </p:cNvPr>
          <p:cNvSpPr txBox="1"/>
          <p:nvPr/>
        </p:nvSpPr>
        <p:spPr>
          <a:xfrm>
            <a:off x="1192965" y="5703441"/>
            <a:ext cx="228539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Ro =1.6107 kN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D012094D-F3F0-4AE4-BCD6-1C0253389657}"/>
              </a:ext>
            </a:extLst>
          </p:cNvPr>
          <p:cNvSpPr txBox="1"/>
          <p:nvPr/>
        </p:nvSpPr>
        <p:spPr>
          <a:xfrm>
            <a:off x="3637889" y="5296208"/>
            <a:ext cx="32997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α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20.87ᵒ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299257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14B5752-4F00-431D-BA08-567F94DB8195}"/>
              </a:ext>
            </a:extLst>
          </p:cNvPr>
          <p:cNvSpPr txBox="1"/>
          <p:nvPr/>
        </p:nvSpPr>
        <p:spPr>
          <a:xfrm>
            <a:off x="0" y="0"/>
            <a:ext cx="4354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Exercise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3: Equivalence Problem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D4744F2-5740-4373-A799-53BD4A94E3E3}"/>
              </a:ext>
            </a:extLst>
          </p:cNvPr>
          <p:cNvSpPr txBox="1"/>
          <p:nvPr/>
        </p:nvSpPr>
        <p:spPr>
          <a:xfrm>
            <a:off x="130629" y="400110"/>
            <a:ext cx="42236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Find the equivalent 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force-couple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system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of the given forces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acting in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the origin.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resultant do they have?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resultant.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66DC6EA8-7370-4AC1-AC6F-DAF8C260ADF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604103" y="-2042"/>
            <a:ext cx="4467225" cy="2943225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961B1F5F-94D7-4503-A30B-CEF2F01B2570}"/>
              </a:ext>
            </a:extLst>
          </p:cNvPr>
          <p:cNvSpPr txBox="1"/>
          <p:nvPr/>
        </p:nvSpPr>
        <p:spPr>
          <a:xfrm>
            <a:off x="6096000" y="624114"/>
            <a:ext cx="522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F1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E1FCFF1-D0FB-4AE1-BE34-65608AF9C3D3}"/>
              </a:ext>
            </a:extLst>
          </p:cNvPr>
          <p:cNvSpPr txBox="1"/>
          <p:nvPr/>
        </p:nvSpPr>
        <p:spPr>
          <a:xfrm>
            <a:off x="7898607" y="376404"/>
            <a:ext cx="522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F2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C81F021-AA61-4901-AE20-01B3614EBC7B}"/>
              </a:ext>
            </a:extLst>
          </p:cNvPr>
          <p:cNvSpPr txBox="1"/>
          <p:nvPr/>
        </p:nvSpPr>
        <p:spPr>
          <a:xfrm>
            <a:off x="7576458" y="2541073"/>
            <a:ext cx="522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F3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EFD2A3E9-4E49-4954-8B07-4238C7AB5C16}"/>
              </a:ext>
            </a:extLst>
          </p:cNvPr>
          <p:cNvSpPr txBox="1"/>
          <p:nvPr/>
        </p:nvSpPr>
        <p:spPr>
          <a:xfrm>
            <a:off x="8421121" y="2348275"/>
            <a:ext cx="522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F4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49D897E-6F92-4BD5-A43D-ABCC011F13B7}"/>
              </a:ext>
            </a:extLst>
          </p:cNvPr>
          <p:cNvSpPr txBox="1"/>
          <p:nvPr/>
        </p:nvSpPr>
        <p:spPr>
          <a:xfrm>
            <a:off x="117703" y="1923604"/>
            <a:ext cx="548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Equivalence statement: (Ro, Mo) ≡ (F1, F2, F3, F4)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2991B236-AA30-407A-B2EF-EA70BE621BD9}"/>
              </a:ext>
            </a:extLst>
          </p:cNvPr>
          <p:cNvSpPr txBox="1"/>
          <p:nvPr/>
        </p:nvSpPr>
        <p:spPr>
          <a:xfrm>
            <a:off x="130629" y="2348275"/>
            <a:ext cx="27577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Equivalence equations: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77B07F8-9ABB-40A7-815A-883A8622054D}"/>
              </a:ext>
            </a:extLst>
          </p:cNvPr>
          <p:cNvSpPr txBox="1"/>
          <p:nvPr/>
        </p:nvSpPr>
        <p:spPr>
          <a:xfrm>
            <a:off x="246743" y="2748385"/>
            <a:ext cx="187392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ix 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:</a:t>
            </a:r>
          </a:p>
          <a:p>
            <a:pPr algn="l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A7B2486C-A370-4BD9-AE3A-0CDFE3660AE9}"/>
              </a:ext>
            </a:extLst>
          </p:cNvPr>
          <p:cNvSpPr txBox="1"/>
          <p:nvPr/>
        </p:nvSpPr>
        <p:spPr>
          <a:xfrm>
            <a:off x="246743" y="3247043"/>
            <a:ext cx="175781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r>
              <a:rPr lang="el-GR" sz="200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F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iy 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   :</a:t>
            </a:r>
          </a:p>
          <a:p>
            <a:pPr algn="l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9F959F-E14E-47CA-89E5-6A1CBA33A099}"/>
                  </a:ext>
                </a:extLst>
              </p:cNvPr>
              <p:cNvSpPr txBox="1"/>
              <p:nvPr/>
            </p:nvSpPr>
            <p:spPr>
              <a:xfrm>
                <a:off x="246743" y="3745701"/>
                <a:ext cx="1656215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hu-HU" sz="2000">
                        <a:latin typeface="Cambria Math" panose="02040503050406030204" pitchFamily="18" charset="0"/>
                        <a:ea typeface="Cambria Math" panose="02040503050406030204" pitchFamily="18" charset="0"/>
                        <a:cs typeface="Times New Roman" panose="02020603050405020304" pitchFamily="18" charset="0"/>
                      </a:rPr>
                      <m:t>M</m:t>
                    </m:r>
                  </m:oMath>
                </a14:m>
                <a:r>
                  <a:rPr lang="hu-HU" sz="2000" baseline="-25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o</a:t>
                </a:r>
                <a:r>
                  <a:rPr 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= </a:t>
                </a:r>
                <a:r>
                  <a:rPr lang="el-GR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Σ</a:t>
                </a:r>
                <a:r>
                  <a:rPr 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M</a:t>
                </a:r>
                <a:r>
                  <a:rPr lang="hu-HU" sz="2000" baseline="30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(o)</a:t>
                </a:r>
                <a:r>
                  <a:rPr lang="hu-HU" sz="2000" baseline="-25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i  </a:t>
                </a:r>
                <a:r>
                  <a:rPr lang="hu-HU" sz="2000" dirty="0" smtClean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 </a:t>
                </a:r>
                <a:r>
                  <a:rPr lang="hu-HU" sz="2000" dirty="0">
                    <a:latin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</a:p>
              <a:p>
                <a:pPr algn="l"/>
                <a:endParaRPr lang="en-US" sz="2000" dirty="0">
                  <a:latin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5E9F959F-E14E-47CA-89E5-6A1CBA33A0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743" y="3745701"/>
                <a:ext cx="1656215" cy="707886"/>
              </a:xfrm>
              <a:prstGeom prst="rect">
                <a:avLst/>
              </a:prstGeom>
              <a:blipFill>
                <a:blip r:embed="rId3"/>
                <a:stretch>
                  <a:fillRect t="-4274" r="-3676"/>
                </a:stretch>
              </a:blipFill>
            </p:spPr>
            <p:txBody>
              <a:bodyPr/>
              <a:lstStyle/>
              <a:p>
                <a:r>
                  <a:rPr lang="hu-H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4" name="TextBox 13">
            <a:extLst>
              <a:ext uri="{FF2B5EF4-FFF2-40B4-BE49-F238E27FC236}">
                <a16:creationId xmlns:a16="http://schemas.microsoft.com/office/drawing/2014/main" id="{26CEDED3-736E-4FCC-A263-464A16E902D3}"/>
              </a:ext>
            </a:extLst>
          </p:cNvPr>
          <p:cNvSpPr txBox="1"/>
          <p:nvPr/>
        </p:nvSpPr>
        <p:spPr>
          <a:xfrm>
            <a:off x="1902959" y="2748385"/>
            <a:ext cx="73864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ox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33AD6A0-7C8D-4B18-97AE-1A3402E6993E}"/>
              </a:ext>
            </a:extLst>
          </p:cNvPr>
          <p:cNvSpPr txBox="1"/>
          <p:nvPr/>
        </p:nvSpPr>
        <p:spPr>
          <a:xfrm>
            <a:off x="2888343" y="2748385"/>
            <a:ext cx="1204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43 kN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1FA00B8E-94E5-4F5B-92EB-19D949D19E22}"/>
              </a:ext>
            </a:extLst>
          </p:cNvPr>
          <p:cNvSpPr/>
          <p:nvPr/>
        </p:nvSpPr>
        <p:spPr>
          <a:xfrm>
            <a:off x="1903899" y="3320879"/>
            <a:ext cx="73770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oy</a:t>
            </a:r>
            <a:r>
              <a:rPr lang="hu-HU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89CC4C42-02C9-4F8B-95FC-F6F958277836}"/>
              </a:ext>
            </a:extLst>
          </p:cNvPr>
          <p:cNvSpPr txBox="1"/>
          <p:nvPr/>
        </p:nvSpPr>
        <p:spPr>
          <a:xfrm>
            <a:off x="2860903" y="3290101"/>
            <a:ext cx="12046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707A662-D84B-41E0-BE3F-8780D6C440A7}"/>
              </a:ext>
            </a:extLst>
          </p:cNvPr>
          <p:cNvSpPr txBox="1"/>
          <p:nvPr/>
        </p:nvSpPr>
        <p:spPr>
          <a:xfrm>
            <a:off x="1888444" y="3745701"/>
            <a:ext cx="88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o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=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FE734FA3-8F66-433B-9C88-F5D5FD539606}"/>
              </a:ext>
            </a:extLst>
          </p:cNvPr>
          <p:cNvSpPr txBox="1"/>
          <p:nvPr/>
        </p:nvSpPr>
        <p:spPr>
          <a:xfrm>
            <a:off x="2860903" y="3745701"/>
            <a:ext cx="88378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-19 ∙ 3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E615ADF-3638-42AB-B7AD-13571330A6D7}"/>
              </a:ext>
            </a:extLst>
          </p:cNvPr>
          <p:cNvSpPr txBox="1"/>
          <p:nvPr/>
        </p:nvSpPr>
        <p:spPr>
          <a:xfrm>
            <a:off x="3646259" y="3745701"/>
            <a:ext cx="110308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 23 ∙ 7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BE3635A-10FA-4AED-93C2-81980E69A629}"/>
              </a:ext>
            </a:extLst>
          </p:cNvPr>
          <p:cNvSpPr txBox="1"/>
          <p:nvPr/>
        </p:nvSpPr>
        <p:spPr>
          <a:xfrm>
            <a:off x="4644572" y="3731187"/>
            <a:ext cx="79828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- 9 ∙ 8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7B70CC20-F478-4584-94B8-1B849AC21F8B}"/>
              </a:ext>
            </a:extLst>
          </p:cNvPr>
          <p:cNvSpPr txBox="1"/>
          <p:nvPr/>
        </p:nvSpPr>
        <p:spPr>
          <a:xfrm>
            <a:off x="5430871" y="3693793"/>
            <a:ext cx="11030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+ 20 ∙ 4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E05DD30-A2C5-4923-BDD7-CA93C58446CF}"/>
              </a:ext>
            </a:extLst>
          </p:cNvPr>
          <p:cNvSpPr txBox="1"/>
          <p:nvPr/>
        </p:nvSpPr>
        <p:spPr>
          <a:xfrm>
            <a:off x="6357256" y="3716763"/>
            <a:ext cx="1818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= -210 kNm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CC6EC01-B0B2-4228-AB19-717587957D65}"/>
              </a:ext>
            </a:extLst>
          </p:cNvPr>
          <p:cNvSpPr txBox="1"/>
          <p:nvPr/>
        </p:nvSpPr>
        <p:spPr>
          <a:xfrm>
            <a:off x="246743" y="4287417"/>
            <a:ext cx="33995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The resultant:  R ≡ (Ro, Mo)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A841C707-3975-4F0A-861B-3218EE36D2A4}"/>
              </a:ext>
            </a:extLst>
          </p:cNvPr>
          <p:cNvSpPr txBox="1"/>
          <p:nvPr/>
        </p:nvSpPr>
        <p:spPr>
          <a:xfrm>
            <a:off x="3672439" y="4305782"/>
            <a:ext cx="76012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Rx =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F974A03-7FEB-45BA-AB7E-B9EFFAB5C7DD}"/>
              </a:ext>
            </a:extLst>
          </p:cNvPr>
          <p:cNvSpPr txBox="1"/>
          <p:nvPr/>
        </p:nvSpPr>
        <p:spPr>
          <a:xfrm>
            <a:off x="4542971" y="4305782"/>
            <a:ext cx="1061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43 kN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8BC013B4-AD42-4B8C-91B9-82BBA3C404CB}"/>
              </a:ext>
            </a:extLst>
          </p:cNvPr>
          <p:cNvSpPr txBox="1"/>
          <p:nvPr/>
        </p:nvSpPr>
        <p:spPr>
          <a:xfrm>
            <a:off x="5562153" y="4290689"/>
            <a:ext cx="7234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Ry = 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629A7330-6740-48EB-A259-1CC894AAC2B6}"/>
              </a:ext>
            </a:extLst>
          </p:cNvPr>
          <p:cNvSpPr txBox="1"/>
          <p:nvPr/>
        </p:nvSpPr>
        <p:spPr>
          <a:xfrm>
            <a:off x="6285633" y="4305782"/>
            <a:ext cx="12908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kN</a:t>
            </a:r>
            <a:endParaRPr lang="en-U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30" name="Straight Arrow Connector 29">
            <a:extLst>
              <a:ext uri="{FF2B5EF4-FFF2-40B4-BE49-F238E27FC236}">
                <a16:creationId xmlns:a16="http://schemas.microsoft.com/office/drawing/2014/main" id="{D6D3E119-0351-413D-A01B-47416084D27A}"/>
              </a:ext>
            </a:extLst>
          </p:cNvPr>
          <p:cNvCxnSpPr>
            <a:cxnSpLocks/>
          </p:cNvCxnSpPr>
          <p:nvPr/>
        </p:nvCxnSpPr>
        <p:spPr>
          <a:xfrm flipV="1">
            <a:off x="8175655" y="835506"/>
            <a:ext cx="2319450" cy="1038234"/>
          </a:xfrm>
          <a:prstGeom prst="straightConnector1">
            <a:avLst/>
          </a:prstGeom>
          <a:ln w="38100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>
            <a:extLst>
              <a:ext uri="{FF2B5EF4-FFF2-40B4-BE49-F238E27FC236}">
                <a16:creationId xmlns:a16="http://schemas.microsoft.com/office/drawing/2014/main" id="{9365E78B-EF2D-4991-81CA-F459F283D15F}"/>
              </a:ext>
            </a:extLst>
          </p:cNvPr>
          <p:cNvCxnSpPr/>
          <p:nvPr/>
        </p:nvCxnSpPr>
        <p:spPr>
          <a:xfrm flipH="1" flipV="1">
            <a:off x="8403771" y="812800"/>
            <a:ext cx="17350" cy="910749"/>
          </a:xfrm>
          <a:prstGeom prst="straightConnector1">
            <a:avLst/>
          </a:prstGeom>
          <a:ln w="38100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1E2D7A97-7579-4165-8F46-C14078934BF5}"/>
              </a:ext>
            </a:extLst>
          </p:cNvPr>
          <p:cNvCxnSpPr/>
          <p:nvPr/>
        </p:nvCxnSpPr>
        <p:spPr>
          <a:xfrm>
            <a:off x="8421121" y="1781605"/>
            <a:ext cx="2058193" cy="0"/>
          </a:xfrm>
          <a:prstGeom prst="straightConnector1">
            <a:avLst/>
          </a:prstGeom>
          <a:ln w="38100">
            <a:solidFill>
              <a:schemeClr val="tx1"/>
            </a:solidFill>
            <a:prstDash val="lgDashDot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>
            <a:extLst>
              <a:ext uri="{FF2B5EF4-FFF2-40B4-BE49-F238E27FC236}">
                <a16:creationId xmlns:a16="http://schemas.microsoft.com/office/drawing/2014/main" id="{9BD0E281-0677-4A76-BE62-7F20FDAFE48E}"/>
              </a:ext>
            </a:extLst>
          </p:cNvPr>
          <p:cNvSpPr txBox="1"/>
          <p:nvPr/>
        </p:nvSpPr>
        <p:spPr>
          <a:xfrm>
            <a:off x="10495105" y="526594"/>
            <a:ext cx="49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0F6281E7-F218-418F-95AE-F8EE0C780762}"/>
              </a:ext>
            </a:extLst>
          </p:cNvPr>
          <p:cNvSpPr txBox="1"/>
          <p:nvPr/>
        </p:nvSpPr>
        <p:spPr>
          <a:xfrm>
            <a:off x="10479314" y="1611086"/>
            <a:ext cx="49756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Rx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895E3599-4BC7-4055-9E5A-22808C141229}"/>
              </a:ext>
            </a:extLst>
          </p:cNvPr>
          <p:cNvSpPr txBox="1"/>
          <p:nvPr/>
        </p:nvSpPr>
        <p:spPr>
          <a:xfrm>
            <a:off x="8421121" y="576459"/>
            <a:ext cx="5225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Ry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E35C760C-34C7-4645-AE60-598B63D4AC86}"/>
              </a:ext>
            </a:extLst>
          </p:cNvPr>
          <p:cNvCxnSpPr/>
          <p:nvPr/>
        </p:nvCxnSpPr>
        <p:spPr>
          <a:xfrm>
            <a:off x="7170057" y="1364343"/>
            <a:ext cx="1251064" cy="0"/>
          </a:xfrm>
          <a:prstGeom prst="straightConnector1">
            <a:avLst/>
          </a:prstGeom>
          <a:ln w="9525">
            <a:solidFill>
              <a:schemeClr val="tx1"/>
            </a:solidFill>
            <a:prstDash val="dash"/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A522B5D5-9546-42B0-B6DB-427224DCCC10}"/>
              </a:ext>
            </a:extLst>
          </p:cNvPr>
          <p:cNvSpPr txBox="1"/>
          <p:nvPr/>
        </p:nvSpPr>
        <p:spPr>
          <a:xfrm>
            <a:off x="7576458" y="1024224"/>
            <a:ext cx="55313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000" baseline="-2500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 baseline="-25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D072775E-5373-4D63-BD30-EE51E41A15E3}"/>
              </a:ext>
            </a:extLst>
          </p:cNvPr>
          <p:cNvSpPr txBox="1"/>
          <p:nvPr/>
        </p:nvSpPr>
        <p:spPr>
          <a:xfrm>
            <a:off x="362857" y="4833257"/>
            <a:ext cx="3048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Σ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M</a:t>
            </a:r>
            <a:r>
              <a:rPr lang="hu-HU" sz="20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(0)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i 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:   -210 =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 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∙ x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0BE64C68-02FE-47E8-9D43-691DD0D4BB89}"/>
              </a:ext>
            </a:extLst>
          </p:cNvPr>
          <p:cNvSpPr txBox="1"/>
          <p:nvPr/>
        </p:nvSpPr>
        <p:spPr>
          <a:xfrm>
            <a:off x="3410857" y="4833257"/>
            <a:ext cx="219324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hu-HU" sz="20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</a:t>
            </a:r>
            <a:r>
              <a:rPr lang="hu-H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- </a:t>
            </a:r>
            <a:r>
              <a:rPr lang="hu-H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21m</a:t>
            </a:r>
            <a:endParaRPr lang="en-US" sz="2000" baseline="-25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99607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43" grpId="0"/>
      <p:bldP spid="44" grpId="0"/>
      <p:bldP spid="4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3265DB-7AC1-49F7-A30F-A33AD64FE0D7}"/>
              </a:ext>
            </a:extLst>
          </p:cNvPr>
          <p:cNvSpPr txBox="1"/>
          <p:nvPr/>
        </p:nvSpPr>
        <p:spPr>
          <a:xfrm>
            <a:off x="0" y="0"/>
            <a:ext cx="386963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Exercise 4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CB45173-DF18-4035-837B-25CA8BD7C0DA}"/>
              </a:ext>
            </a:extLst>
          </p:cNvPr>
          <p:cNvSpPr txBox="1"/>
          <p:nvPr/>
        </p:nvSpPr>
        <p:spPr>
          <a:xfrm>
            <a:off x="0" y="400110"/>
            <a:ext cx="661283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a)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Find the equivalent fource-couple system of the</a:t>
            </a: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given forces and </a:t>
            </a:r>
            <a:r>
              <a:rPr lang="en-US" sz="2000" b="1">
                <a:latin typeface="Times New Roman" panose="02020603050405020304" pitchFamily="18" charset="0"/>
                <a:cs typeface="Times New Roman" panose="02020603050405020304" pitchFamily="18" charset="0"/>
              </a:rPr>
              <a:t>torque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 about the origin.</a:t>
            </a:r>
          </a:p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b)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What kind of resultant do they have?</a:t>
            </a:r>
          </a:p>
          <a:p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c)</a:t>
            </a:r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Determine the resultant.</a:t>
            </a:r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 (HW)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652728C-A0D0-4523-933F-83FC3ED6D7E6}"/>
              </a:ext>
            </a:extLst>
          </p:cNvPr>
          <p:cNvSpPr txBox="1"/>
          <p:nvPr/>
        </p:nvSpPr>
        <p:spPr>
          <a:xfrm>
            <a:off x="5247861" y="0"/>
            <a:ext cx="136497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F1=4.4 kN </a:t>
            </a:r>
            <a:endParaRPr lang="hu-H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F2=6.6 kN</a:t>
            </a:r>
            <a:endParaRPr lang="hu-HU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000">
                <a:latin typeface="Times New Roman" panose="02020603050405020304" pitchFamily="18" charset="0"/>
                <a:cs typeface="Times New Roman" panose="02020603050405020304" pitchFamily="18" charset="0"/>
              </a:rPr>
              <a:t>F3=10.1kN M=14kNm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76DD8F74-5CDE-42F1-93A8-B2F06A53DA3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94104" y="0"/>
            <a:ext cx="2822713" cy="2946207"/>
          </a:xfrm>
          <a:prstGeom prst="rect">
            <a:avLst/>
          </a:prstGeom>
        </p:spPr>
      </p:pic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095369AF-D6EC-47CB-B2DC-00203D7BCD1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3642965"/>
              </p:ext>
            </p:extLst>
          </p:nvPr>
        </p:nvGraphicFramePr>
        <p:xfrm>
          <a:off x="195263" y="3119438"/>
          <a:ext cx="7794625" cy="2405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2" name="Worksheet" r:id="rId4" imgW="5496076" imgH="1914460" progId="Excel.Sheet.12">
                  <p:embed/>
                </p:oleObj>
              </mc:Choice>
              <mc:Fallback>
                <p:oleObj name="Worksheet" r:id="rId4" imgW="5496076" imgH="1914460" progId="Excel.Sheet.12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69D97E77-D52B-4DDD-9ED5-9E17E138B1B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95263" y="3119438"/>
                        <a:ext cx="7794625" cy="2405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>
            <a:extLst>
              <a:ext uri="{FF2B5EF4-FFF2-40B4-BE49-F238E27FC236}">
                <a16:creationId xmlns:a16="http://schemas.microsoft.com/office/drawing/2014/main" id="{DADE927D-8B69-4D31-9912-64673FD9E9A4}"/>
              </a:ext>
            </a:extLst>
          </p:cNvPr>
          <p:cNvSpPr txBox="1"/>
          <p:nvPr/>
        </p:nvSpPr>
        <p:spPr>
          <a:xfrm>
            <a:off x="132522" y="1723549"/>
            <a:ext cx="609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hu-HU" sz="2000">
                <a:latin typeface="Times New Roman" panose="02020603050405020304" pitchFamily="18" charset="0"/>
                <a:cs typeface="Times New Roman" panose="02020603050405020304" pitchFamily="18" charset="0"/>
              </a:rPr>
              <a:t>(Ro,Mo) ≡ (F1,F2,F3,M)</a:t>
            </a:r>
            <a:endParaRPr lang="en-US" sz="20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83725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>
        <a:ln w="9525">
          <a:solidFill>
            <a:schemeClr val="tx1"/>
          </a:solidFill>
          <a:prstDash val="solid"/>
          <a:tailEnd type="non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2000">
            <a:latin typeface="Times New Roman" panose="02020603050405020304" pitchFamily="18" charset="0"/>
            <a:cs typeface="Times New Roman" panose="02020603050405020304" pitchFamily="18" charset="0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1132</TotalTime>
  <Words>1039</Words>
  <Application>Microsoft Office PowerPoint</Application>
  <PresentationFormat>Widescreen</PresentationFormat>
  <Paragraphs>151</Paragraphs>
  <Slides>8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Times New Roman</vt:lpstr>
      <vt:lpstr>Office Theme</vt:lpstr>
      <vt:lpstr>Microsoft Excel Worksheet</vt:lpstr>
      <vt:lpstr>Worksheet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peter</dc:creator>
  <cp:lastModifiedBy>Peter Nedli</cp:lastModifiedBy>
  <cp:revision>67</cp:revision>
  <dcterms:created xsi:type="dcterms:W3CDTF">2021-03-02T17:14:02Z</dcterms:created>
  <dcterms:modified xsi:type="dcterms:W3CDTF">2022-03-11T11:52:04Z</dcterms:modified>
</cp:coreProperties>
</file>