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2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41" r:id="rId12"/>
    <p:sldId id="342" r:id="rId13"/>
    <p:sldId id="343" r:id="rId14"/>
    <p:sldId id="344" r:id="rId15"/>
    <p:sldId id="333" r:id="rId16"/>
    <p:sldId id="345" r:id="rId17"/>
    <p:sldId id="346" r:id="rId18"/>
    <p:sldId id="347" r:id="rId19"/>
    <p:sldId id="349" r:id="rId20"/>
    <p:sldId id="348" r:id="rId21"/>
    <p:sldId id="350" r:id="rId22"/>
    <p:sldId id="351" r:id="rId23"/>
    <p:sldId id="303" r:id="rId2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FCC1A-A5D7-4381-B3C3-8EE08D211407}" type="datetimeFigureOut">
              <a:rPr lang="hu-HU" smtClean="0"/>
              <a:pPr/>
              <a:t>2016.10.26.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E96B8-9D8D-44C3-9AD9-4C915074A48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929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2016.10.26.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23.jpe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Geodéziai alapmunkálatok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3430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kiegyenlített koordináták transzformálása.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908720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térbeli hasonlósági transzformáció jellemzői: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hasonlósági jelleg miatt nem enged torzulásokat. Emiatt nagyon hasznos a közös pontok durva ellentmondásainak feltérképezéséhez.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Szükség van a vetületi egyenletek ismeretére. Ez okozhat problémát az EOV esetében.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Mivel a térbeli koordináták a vetületi torzulásokat nem tartalmazzák, a modell nagyobb munkaterületen is alkalmazható. 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Oda-vissza átszámítási lehetőség (paraméterek azonosak, csak ellentétes előjelűek – ha kicsinyek az elforgatások)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minden közös pontra mindhárom koordinátát ismernünk kell (vagy feltételezéssel élhetünk pl. a magasságra vonatkozóan)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77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Térbeli polinomos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755577" y="908720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Térbeli polinomos (hatványsoros) transzformáció:</a:t>
            </a:r>
          </a:p>
          <a:p>
            <a:endParaRPr lang="hu-HU" dirty="0" smtClean="0"/>
          </a:p>
          <a:p>
            <a:r>
              <a:rPr lang="hu-HU" dirty="0" smtClean="0"/>
              <a:t>- A GPS térbeli koordináták, illetve a helyi síkbeli koordináták között hatványsorokat írunk fel;</a:t>
            </a:r>
          </a:p>
          <a:p>
            <a:r>
              <a:rPr lang="hu-HU" dirty="0" smtClean="0"/>
              <a:t>- Közös pontok segítségével meghatározzuk a hatványsorok együtthatóit LNM szerinti kiegyenlítéssel;</a:t>
            </a:r>
            <a:endParaRPr lang="hu-HU" dirty="0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827584" y="2996952"/>
          <a:ext cx="7368585" cy="20162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6" name="Equation" r:id="rId3" imgW="3644640" imgH="990360" progId="Equation.3">
                  <p:embed/>
                </p:oleObj>
              </mc:Choice>
              <mc:Fallback>
                <p:oleObj name="Equation" r:id="rId3" imgW="3644640" imgH="990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996952"/>
                        <a:ext cx="7368585" cy="20162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755576" y="551723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Hasonló egyenletek írhatók fel mindhárom koordinátakomponensre, így a közös pontok száma megegyezik a paraméterek számával!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1691680" y="2996952"/>
            <a:ext cx="2808312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1691680" y="3501008"/>
            <a:ext cx="547260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1691680" y="4005064"/>
            <a:ext cx="6408712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4788024" y="2996952"/>
            <a:ext cx="2247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Elsőfokú: 4 paraméter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7236296" y="3356992"/>
            <a:ext cx="1907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Másodfokú: 10 paraméter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6228184" y="5013176"/>
            <a:ext cx="2739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Harmadfokú: 20 paraméter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8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55577" y="90872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 a minimálisan szükségesnél több közös pontunk van, akkor meghatározhatók a paraméterek kiegyenlített értékei: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Térbeli polinomos transzformáció</a:t>
            </a:r>
            <a:endParaRPr lang="hu-HU" sz="2000" b="1" dirty="0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/>
        </p:nvGraphicFramePr>
        <p:xfrm>
          <a:off x="2051720" y="2060848"/>
          <a:ext cx="495617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2" name="Equation" r:id="rId3" imgW="2450880" imgH="787320" progId="Equation.3">
                  <p:embed/>
                </p:oleObj>
              </mc:Choice>
              <mc:Fallback>
                <p:oleObj name="Equation" r:id="rId3" imgW="2450880" imgH="7873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060848"/>
                        <a:ext cx="4956175" cy="160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755576" y="177281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javítási egyenletek: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827584" y="39330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normálegyenlet-rendszert külön-külön írjuk fel mindhárom koordinátakomponensre,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  <a:endParaRPr lang="hu-HU" dirty="0"/>
          </a:p>
        </p:txBody>
      </p:sp>
      <p:graphicFrame>
        <p:nvGraphicFramePr>
          <p:cNvPr id="229379" name="Object 3"/>
          <p:cNvGraphicFramePr>
            <a:graphicFrameLocks noChangeAspect="1"/>
          </p:cNvGraphicFramePr>
          <p:nvPr/>
        </p:nvGraphicFramePr>
        <p:xfrm>
          <a:off x="1187624" y="4941168"/>
          <a:ext cx="7037388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83" name="Equation" r:id="rId5" imgW="3479760" imgH="457200" progId="Equation.3">
                  <p:embed/>
                </p:oleObj>
              </mc:Choice>
              <mc:Fallback>
                <p:oleObj name="Equation" r:id="rId5" imgW="347976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941168"/>
                        <a:ext cx="7037388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Térbeli polinomos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79512" y="692696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Térbeli polinomos transzformáció jellemzői: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helyi rendszerről nem kell ismerettel rendelkezzünk (alapfelület, vetület);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vízszintes és a magassági transzformáció elkülönül, így előfordulhat az is, hogy a magassági koordinátákat nem transzformáljuk;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ha valamelyik koordinátakomponens durva hibával terhelt, akkor az kideríthető;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helyi torzulásokat jobban figyelembe veszi -&gt; viszont a durva hibákat elkeni;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hátránya, hogy jelentős számú közös pontot igényel;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nagyobb munkaterületen a hasonlósági modellhez képest kisebb maradék ellentmondásokat kapunk, nem kell részekre osztani a területet (mint a hasonlósági modellnél)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az együtthatók nagy abszolút értékű számok (geocentrikus vs. </a:t>
            </a:r>
            <a:r>
              <a:rPr lang="hu-HU" dirty="0" err="1" smtClean="0"/>
              <a:t>helyikoordináták</a:t>
            </a:r>
            <a:r>
              <a:rPr lang="hu-HU" dirty="0" smtClean="0"/>
              <a:t>), ami numerikus problémákat okozhat -&gt; célszerű áttérni </a:t>
            </a:r>
            <a:r>
              <a:rPr lang="hu-HU" dirty="0" err="1" smtClean="0"/>
              <a:t>topocentrikus</a:t>
            </a:r>
            <a:r>
              <a:rPr lang="hu-HU" dirty="0" smtClean="0"/>
              <a:t> koordinátarendszerbe (ha ismert a helyi rendszer alapfelülete és vetületi egyenletei).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Térbeli polinomos transzformáció</a:t>
            </a:r>
            <a:endParaRPr lang="hu-HU" sz="2000" b="1" dirty="0"/>
          </a:p>
        </p:txBody>
      </p:sp>
      <p:sp>
        <p:nvSpPr>
          <p:cNvPr id="5" name="Téglalap 4"/>
          <p:cNvSpPr/>
          <p:nvPr/>
        </p:nvSpPr>
        <p:spPr>
          <a:xfrm>
            <a:off x="179512" y="1052736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(y,x,H)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7" name="Téglalap 6"/>
          <p:cNvSpPr/>
          <p:nvPr/>
        </p:nvSpPr>
        <p:spPr>
          <a:xfrm>
            <a:off x="7020272" y="1052736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9" name="Lekerekített téglalap 8"/>
          <p:cNvSpPr/>
          <p:nvPr/>
        </p:nvSpPr>
        <p:spPr>
          <a:xfrm>
            <a:off x="2339752" y="3573016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n,e,u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2339752" y="1844824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l,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2339752" y="2708920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X,Y,Z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3" name="Téglalap 12"/>
          <p:cNvSpPr/>
          <p:nvPr/>
        </p:nvSpPr>
        <p:spPr>
          <a:xfrm>
            <a:off x="3347864" y="5229200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Polinomos </a:t>
            </a:r>
            <a:r>
              <a:rPr lang="hu-HU" dirty="0" err="1" smtClean="0"/>
              <a:t>transzf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5" name="Lefelé nyíl 14"/>
          <p:cNvSpPr/>
          <p:nvPr/>
        </p:nvSpPr>
        <p:spPr>
          <a:xfrm>
            <a:off x="3275856" y="242088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Lefelé nyíl 15"/>
          <p:cNvSpPr/>
          <p:nvPr/>
        </p:nvSpPr>
        <p:spPr>
          <a:xfrm>
            <a:off x="3275856" y="155679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Lefelé nyíl 16"/>
          <p:cNvSpPr/>
          <p:nvPr/>
        </p:nvSpPr>
        <p:spPr>
          <a:xfrm>
            <a:off x="3275856" y="328498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Lefelé nyíl 18"/>
          <p:cNvSpPr/>
          <p:nvPr/>
        </p:nvSpPr>
        <p:spPr>
          <a:xfrm>
            <a:off x="5868144" y="2420888"/>
            <a:ext cx="72008" cy="2952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Jobbra nyíl 19"/>
          <p:cNvSpPr/>
          <p:nvPr/>
        </p:nvSpPr>
        <p:spPr>
          <a:xfrm flipH="1" flipV="1">
            <a:off x="5724128" y="53732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felé nyíl 20"/>
          <p:cNvSpPr/>
          <p:nvPr/>
        </p:nvSpPr>
        <p:spPr>
          <a:xfrm>
            <a:off x="1115616" y="1556792"/>
            <a:ext cx="72008" cy="3960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Téglalap 21"/>
          <p:cNvSpPr/>
          <p:nvPr/>
        </p:nvSpPr>
        <p:spPr>
          <a:xfrm>
            <a:off x="2339752" y="1052736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(y,x,H)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23" name="Téglalap 22"/>
          <p:cNvSpPr/>
          <p:nvPr/>
        </p:nvSpPr>
        <p:spPr>
          <a:xfrm>
            <a:off x="4932040" y="1052736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4932040" y="1844824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n,e,u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5" name="Lefelé nyíl 24"/>
          <p:cNvSpPr/>
          <p:nvPr/>
        </p:nvSpPr>
        <p:spPr>
          <a:xfrm>
            <a:off x="7956376" y="1556792"/>
            <a:ext cx="72008" cy="39604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Jobbra nyíl 25"/>
          <p:cNvSpPr/>
          <p:nvPr/>
        </p:nvSpPr>
        <p:spPr>
          <a:xfrm flipH="1" flipV="1">
            <a:off x="5724128" y="5517232"/>
            <a:ext cx="23042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Jobbra nyíl 26"/>
          <p:cNvSpPr/>
          <p:nvPr/>
        </p:nvSpPr>
        <p:spPr>
          <a:xfrm flipV="1">
            <a:off x="1115616" y="5517232"/>
            <a:ext cx="22322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Lefelé nyíl 27"/>
          <p:cNvSpPr/>
          <p:nvPr/>
        </p:nvSpPr>
        <p:spPr>
          <a:xfrm>
            <a:off x="3131840" y="4149080"/>
            <a:ext cx="7200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Jobbra nyíl 28"/>
          <p:cNvSpPr/>
          <p:nvPr/>
        </p:nvSpPr>
        <p:spPr>
          <a:xfrm flipV="1">
            <a:off x="3131840" y="530120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zövegdoboz 21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</a:t>
            </a:r>
            <a:endParaRPr lang="hu-HU" sz="2000" b="1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611560" y="836712"/>
            <a:ext cx="7957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Általában célszerű a térbeli transzformációk alkalmazása, de esetenként a kétdimenziós transzformációk is célravezetők lehetnek: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helyi rendszerben csak síkkoordináták adottak, magasságok nincsenek;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helyi rendszerben nem ismert a kapcsolat a síkkoordináták és a földrajzi koordináták között, így nem tudunk koordinátákat számítani az alapfelületen (pl. mérnökgeodéziai hálózatok!);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felhasználónak csak síkkoordinátára van szüksége;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el kívánjuk különíteni a síkbeli és a magassági transzformációt.</a:t>
            </a:r>
            <a:endParaRPr lang="hu-HU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683568" y="4509120"/>
            <a:ext cx="79573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Megoldások:</a:t>
            </a:r>
          </a:p>
          <a:p>
            <a:pPr>
              <a:buFontTx/>
              <a:buChar char="-"/>
            </a:pPr>
            <a:r>
              <a:rPr lang="hu-HU" dirty="0" smtClean="0"/>
              <a:t>Térbeli polinomos </a:t>
            </a:r>
            <a:r>
              <a:rPr lang="hu-HU" dirty="0" err="1" smtClean="0"/>
              <a:t>transzf</a:t>
            </a:r>
            <a:r>
              <a:rPr lang="hu-HU" dirty="0" smtClean="0"/>
              <a:t>. csak a vízszintes koordinátákra;</a:t>
            </a:r>
          </a:p>
          <a:p>
            <a:pPr>
              <a:buFontTx/>
              <a:buChar char="-"/>
            </a:pPr>
            <a:r>
              <a:rPr lang="hu-HU" dirty="0" smtClean="0"/>
              <a:t> térbeli hasonlósági </a:t>
            </a:r>
            <a:r>
              <a:rPr lang="hu-HU" dirty="0" err="1" smtClean="0"/>
              <a:t>transzf</a:t>
            </a:r>
            <a:r>
              <a:rPr lang="hu-HU" dirty="0" smtClean="0"/>
              <a:t>. ellipszoid felületi koordinátákra;</a:t>
            </a:r>
          </a:p>
          <a:p>
            <a:pPr>
              <a:buFontTx/>
              <a:buChar char="-"/>
            </a:pPr>
            <a:r>
              <a:rPr lang="hu-HU" dirty="0" smtClean="0"/>
              <a:t> kétdimenziós hasonlósági transzformáció;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p"/>
      <p:bldP spid="3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1052736"/>
            <a:ext cx="6254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Térbeli hasonlósági transzformáció alkalmazása síkkoordinátákra:</a:t>
            </a:r>
            <a:endParaRPr lang="hu-HU" dirty="0"/>
          </a:p>
        </p:txBody>
      </p:sp>
      <p:sp>
        <p:nvSpPr>
          <p:cNvPr id="8" name="Lekerekített téglalap 7"/>
          <p:cNvSpPr/>
          <p:nvPr/>
        </p:nvSpPr>
        <p:spPr>
          <a:xfrm>
            <a:off x="2339752" y="4077072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X,Y,Z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9" name="Lekerekített téglalap 8"/>
          <p:cNvSpPr/>
          <p:nvPr/>
        </p:nvSpPr>
        <p:spPr>
          <a:xfrm>
            <a:off x="2339752" y="2348880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2339752" y="3212976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j,l</a:t>
            </a:r>
            <a:r>
              <a:rPr lang="hu-HU" i="1" dirty="0" smtClean="0"/>
              <a:t>,0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1" name="Téglalap 10"/>
          <p:cNvSpPr/>
          <p:nvPr/>
        </p:nvSpPr>
        <p:spPr>
          <a:xfrm>
            <a:off x="3347864" y="573325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3D transzformáció</a:t>
            </a:r>
            <a:endParaRPr lang="hu-HU" dirty="0"/>
          </a:p>
        </p:txBody>
      </p:sp>
      <p:sp>
        <p:nvSpPr>
          <p:cNvPr id="12" name="Lefelé nyíl 11"/>
          <p:cNvSpPr/>
          <p:nvPr/>
        </p:nvSpPr>
        <p:spPr>
          <a:xfrm>
            <a:off x="3275856" y="292494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3275856" y="20608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Lefelé nyíl 13"/>
          <p:cNvSpPr/>
          <p:nvPr/>
        </p:nvSpPr>
        <p:spPr>
          <a:xfrm>
            <a:off x="3275856" y="37890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felé nyíl 14"/>
          <p:cNvSpPr/>
          <p:nvPr/>
        </p:nvSpPr>
        <p:spPr>
          <a:xfrm>
            <a:off x="5868144" y="4797152"/>
            <a:ext cx="72008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Jobbra nyíl 15"/>
          <p:cNvSpPr/>
          <p:nvPr/>
        </p:nvSpPr>
        <p:spPr>
          <a:xfrm flipH="1" flipV="1">
            <a:off x="5724128" y="587727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Téglalap 17"/>
          <p:cNvSpPr/>
          <p:nvPr/>
        </p:nvSpPr>
        <p:spPr>
          <a:xfrm>
            <a:off x="2339752" y="1556792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9" name="Téglalap 18"/>
          <p:cNvSpPr/>
          <p:nvPr/>
        </p:nvSpPr>
        <p:spPr>
          <a:xfrm>
            <a:off x="4932040" y="1556792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4" name="Lefelé nyíl 23"/>
          <p:cNvSpPr/>
          <p:nvPr/>
        </p:nvSpPr>
        <p:spPr>
          <a:xfrm>
            <a:off x="3131840" y="4653136"/>
            <a:ext cx="72008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Jobbra nyíl 24"/>
          <p:cNvSpPr/>
          <p:nvPr/>
        </p:nvSpPr>
        <p:spPr>
          <a:xfrm flipV="1">
            <a:off x="3131840" y="5805264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5940152" y="206084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kerekített téglalap 26"/>
          <p:cNvSpPr/>
          <p:nvPr/>
        </p:nvSpPr>
        <p:spPr>
          <a:xfrm>
            <a:off x="4932040" y="4077072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X,Y,Z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8" name="Lekerekített téglalap 27"/>
          <p:cNvSpPr/>
          <p:nvPr/>
        </p:nvSpPr>
        <p:spPr>
          <a:xfrm>
            <a:off x="4932040" y="2348880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l,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9" name="Lekerekített téglalap 28"/>
          <p:cNvSpPr/>
          <p:nvPr/>
        </p:nvSpPr>
        <p:spPr>
          <a:xfrm>
            <a:off x="4932040" y="3212976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j,l</a:t>
            </a:r>
            <a:r>
              <a:rPr lang="hu-HU" i="1" dirty="0" smtClean="0"/>
              <a:t>,0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ép 14" descr="2dhasonlosag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35696" y="1124744"/>
            <a:ext cx="5431536" cy="3121152"/>
          </a:xfrm>
          <a:prstGeom prst="rect">
            <a:avLst/>
          </a:prstGeom>
        </p:spPr>
      </p:pic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692696"/>
            <a:ext cx="2768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Síkbeli hasonlósági modell:</a:t>
            </a:r>
            <a:endParaRPr lang="hu-HU" b="1" dirty="0"/>
          </a:p>
        </p:txBody>
      </p:sp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7051675" y="2374900"/>
          <a:ext cx="15922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10" name="Equation" r:id="rId4" imgW="787320" imgH="190440" progId="Equation.3">
                  <p:embed/>
                </p:oleObj>
              </mc:Choice>
              <mc:Fallback>
                <p:oleObj name="Equation" r:id="rId4" imgW="78732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1675" y="2374900"/>
                        <a:ext cx="1592263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683568" y="4365104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230403" name="Object 3"/>
          <p:cNvGraphicFramePr>
            <a:graphicFrameLocks noChangeAspect="1"/>
          </p:cNvGraphicFramePr>
          <p:nvPr/>
        </p:nvGraphicFramePr>
        <p:xfrm>
          <a:off x="2835275" y="4500563"/>
          <a:ext cx="92392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11" name="Equation" r:id="rId6" imgW="457200" imgH="419040" progId="Equation.3">
                  <p:embed/>
                </p:oleObj>
              </mc:Choice>
              <mc:Fallback>
                <p:oleObj name="Equation" r:id="rId6" imgW="45720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4500563"/>
                        <a:ext cx="923925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1115616" y="4725144"/>
            <a:ext cx="1564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eltolási vektor: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1115616" y="5733256"/>
            <a:ext cx="151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méretarány t.:</a:t>
            </a:r>
            <a:endParaRPr lang="hu-HU" dirty="0"/>
          </a:p>
        </p:txBody>
      </p:sp>
      <p:graphicFrame>
        <p:nvGraphicFramePr>
          <p:cNvPr id="230404" name="Object 4"/>
          <p:cNvGraphicFramePr>
            <a:graphicFrameLocks noChangeAspect="1"/>
          </p:cNvGraphicFramePr>
          <p:nvPr/>
        </p:nvGraphicFramePr>
        <p:xfrm>
          <a:off x="2771800" y="5733256"/>
          <a:ext cx="323229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12" name="Equation" r:id="rId8" imgW="126720" imgH="177480" progId="Equation.3">
                  <p:embed/>
                </p:oleObj>
              </mc:Choice>
              <mc:Fallback>
                <p:oleObj name="Equation" r:id="rId8" imgW="1267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733256"/>
                        <a:ext cx="323229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6432550" y="4502150"/>
          <a:ext cx="2260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13" name="Equation" r:id="rId10" imgW="1117440" imgH="393480" progId="Equation.3">
                  <p:embed/>
                </p:oleObj>
              </mc:Choice>
              <mc:Fallback>
                <p:oleObj name="Equation" r:id="rId10" imgW="11174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550" y="4502150"/>
                        <a:ext cx="2260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Szövegdoboz 13"/>
          <p:cNvSpPr txBox="1"/>
          <p:nvPr/>
        </p:nvSpPr>
        <p:spPr>
          <a:xfrm>
            <a:off x="4932040" y="4725144"/>
            <a:ext cx="1289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forgatási m: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932040" y="5661248"/>
            <a:ext cx="3612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4 paraméter (v. 3, ha </a:t>
            </a:r>
            <a:r>
              <a:rPr lang="hu-HU" dirty="0" err="1" smtClean="0"/>
              <a:t>egybevágósági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908720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kétdimenziós hasonlósági transzformáció alkalmazási lehetőségei: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ha a helyi rendszer alapfelülete nem ismer, vagy pl. mérnökgeodéziai hálózatoknál (pl. építési hálózatban, hogy elkerüljük az alapfelületre és vetületre redukálás okozta méretarány problémákat);</a:t>
            </a:r>
          </a:p>
          <a:p>
            <a:pPr>
              <a:buFontTx/>
              <a:buChar char="-"/>
            </a:pPr>
            <a:r>
              <a:rPr lang="hu-HU" dirty="0" smtClean="0"/>
              <a:t> A GPS rendszerbeli koordinátákat valamilyen ellipszoidi vetületre számítjuk át, majd alkalmazzuk a kétdimenziós hasonlósági transzformációt a GPS vetületi, illetve a helyi koordinátarendszerek között.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3347864" y="5733256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2D transzformáció</a:t>
            </a:r>
            <a:endParaRPr lang="hu-HU" dirty="0"/>
          </a:p>
        </p:txBody>
      </p:sp>
      <p:sp>
        <p:nvSpPr>
          <p:cNvPr id="10" name="Lefelé nyíl 9"/>
          <p:cNvSpPr/>
          <p:nvPr/>
        </p:nvSpPr>
        <p:spPr>
          <a:xfrm>
            <a:off x="5868144" y="3789040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felé nyíl 11"/>
          <p:cNvSpPr/>
          <p:nvPr/>
        </p:nvSpPr>
        <p:spPr>
          <a:xfrm>
            <a:off x="5868144" y="472514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Lefelé nyíl 12"/>
          <p:cNvSpPr/>
          <p:nvPr/>
        </p:nvSpPr>
        <p:spPr>
          <a:xfrm>
            <a:off x="5868144" y="5589240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Jobbra nyíl 13"/>
          <p:cNvSpPr/>
          <p:nvPr/>
        </p:nvSpPr>
        <p:spPr>
          <a:xfrm flipH="1" flipV="1">
            <a:off x="5724128" y="587727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Téglalap 14"/>
          <p:cNvSpPr/>
          <p:nvPr/>
        </p:nvSpPr>
        <p:spPr>
          <a:xfrm>
            <a:off x="2195736" y="328498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6" name="Téglalap 15"/>
          <p:cNvSpPr/>
          <p:nvPr/>
        </p:nvSpPr>
        <p:spPr>
          <a:xfrm>
            <a:off x="4932040" y="328498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17" name="Lefelé nyíl 16"/>
          <p:cNvSpPr/>
          <p:nvPr/>
        </p:nvSpPr>
        <p:spPr>
          <a:xfrm>
            <a:off x="3131840" y="3789040"/>
            <a:ext cx="72008" cy="2016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 flipV="1">
            <a:off x="3131840" y="5805264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Lekerekített téglalap 20"/>
          <p:cNvSpPr/>
          <p:nvPr/>
        </p:nvSpPr>
        <p:spPr>
          <a:xfrm>
            <a:off x="4932040" y="4149080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l,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2" name="Lekerekített téglalap 21"/>
          <p:cNvSpPr/>
          <p:nvPr/>
        </p:nvSpPr>
        <p:spPr>
          <a:xfrm>
            <a:off x="4932040" y="5013176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y,x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6948264" y="4437112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síkkoordináták sz. pl. sztereografikus vetületen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 – </a:t>
            </a:r>
            <a:r>
              <a:rPr lang="hu-HU" sz="2800" b="1" dirty="0" err="1" smtClean="0"/>
              <a:t>one-step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approach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1052736"/>
            <a:ext cx="767081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err="1" smtClean="0"/>
              <a:t>Leica</a:t>
            </a:r>
            <a:r>
              <a:rPr lang="hu-HU" b="1" dirty="0" smtClean="0"/>
              <a:t> SKI (egylépcsős transzformáció):</a:t>
            </a:r>
          </a:p>
          <a:p>
            <a:pPr>
              <a:buFontTx/>
              <a:buChar char="-"/>
            </a:pPr>
            <a:r>
              <a:rPr lang="hu-HU" dirty="0" smtClean="0"/>
              <a:t> ez gyakorlatilag egy síkbeli hasonlósági transzformáció;</a:t>
            </a:r>
          </a:p>
          <a:p>
            <a:pPr>
              <a:buFontTx/>
              <a:buChar char="-"/>
            </a:pPr>
            <a:endParaRPr lang="hu-HU" dirty="0" smtClean="0"/>
          </a:p>
          <a:p>
            <a:r>
              <a:rPr lang="hu-HU" b="1" dirty="0" smtClean="0"/>
              <a:t>Lépései:</a:t>
            </a:r>
          </a:p>
          <a:p>
            <a:pPr>
              <a:buFontTx/>
              <a:buChar char="-"/>
            </a:pPr>
            <a:r>
              <a:rPr lang="hu-HU" dirty="0" smtClean="0"/>
              <a:t> munkaterület középmeridiánjára illesztett UTM vetületi koordináták számítása;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síkbeli transzformáció a helyi, illetve az UTM koordináták között;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ha csak 1 közös pontunk van, akkor 2 eltolás paramétert (</a:t>
            </a:r>
            <a:r>
              <a:rPr lang="hu-HU" i="1" dirty="0" smtClean="0"/>
              <a:t>c</a:t>
            </a:r>
            <a:r>
              <a:rPr lang="hu-HU" i="1" baseline="-25000" dirty="0" smtClean="0"/>
              <a:t>1</a:t>
            </a:r>
            <a:r>
              <a:rPr lang="hu-HU" i="1" dirty="0" smtClean="0"/>
              <a:t>,c</a:t>
            </a:r>
            <a:r>
              <a:rPr lang="hu-HU" i="1" baseline="-25000" dirty="0" smtClean="0"/>
              <a:t>2</a:t>
            </a:r>
            <a:r>
              <a:rPr lang="hu-HU" dirty="0" smtClean="0"/>
              <a:t>) számít;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2 közös pont esetén – 4 paramétert számol;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több közös pont esetén – 4 paramétert határoz meg kiegyenlítéssel.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5085184"/>
            <a:ext cx="4866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Csak kis munkaterületen alkalmazható az eljárás!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Transzformációs eljárások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755576" y="1124744"/>
            <a:ext cx="800244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Háromdimenziós transzformációk: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Térbeli hasonlósági transzformáció;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Térbeli polinomos transzformáció.</a:t>
            </a:r>
          </a:p>
          <a:p>
            <a:pPr lvl="1">
              <a:buFont typeface="Arial" pitchFamily="34" charset="0"/>
              <a:buChar char="•"/>
            </a:pPr>
            <a:endParaRPr lang="hu-HU" dirty="0" smtClean="0"/>
          </a:p>
          <a:p>
            <a:r>
              <a:rPr lang="hu-HU" dirty="0" smtClean="0"/>
              <a:t>Kétdimenziós transzformációk (pl. a helyi rendszerben csak síkkoordináták adottak):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térbeli eljárások alkalmazása síkkoordinátákra;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síkbeli hasonlósági transzformáció;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</a:t>
            </a:r>
            <a:r>
              <a:rPr lang="hu-HU" dirty="0" err="1" smtClean="0"/>
              <a:t>azimutokból</a:t>
            </a:r>
            <a:r>
              <a:rPr lang="hu-HU" dirty="0" smtClean="0"/>
              <a:t> és távolságokból álló hálózat számítása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kétlépcsős modell alkalmazása</a:t>
            </a:r>
          </a:p>
          <a:p>
            <a:pPr lvl="1">
              <a:buFont typeface="Arial" pitchFamily="34" charset="0"/>
              <a:buChar char="•"/>
            </a:pPr>
            <a:endParaRPr lang="hu-HU" dirty="0" smtClean="0"/>
          </a:p>
          <a:p>
            <a:r>
              <a:rPr lang="hu-HU" dirty="0" smtClean="0"/>
              <a:t>Egydimenziós transzformáció (magasságmeghatározás):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magasságok transzformálása </a:t>
            </a:r>
            <a:r>
              <a:rPr lang="hu-HU" dirty="0" err="1" smtClean="0"/>
              <a:t>geoidmodell</a:t>
            </a:r>
            <a:r>
              <a:rPr lang="hu-HU" dirty="0" smtClean="0"/>
              <a:t> segítségével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 – hálózatszámítás </a:t>
            </a:r>
            <a:r>
              <a:rPr lang="hu-HU" sz="2800" b="1" dirty="0" err="1" smtClean="0"/>
              <a:t>azimutokból</a:t>
            </a:r>
            <a:r>
              <a:rPr lang="hu-HU" sz="2800" b="1" dirty="0" smtClean="0"/>
              <a:t> és távolságokból</a:t>
            </a:r>
            <a:endParaRPr lang="hu-HU" sz="20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9553" y="1556792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bázisvonalak feldolgozásából gyakorlatilag térbeli távolságokat, </a:t>
            </a:r>
            <a:r>
              <a:rPr lang="hu-HU" dirty="0" err="1" smtClean="0"/>
              <a:t>azimutokat</a:t>
            </a:r>
            <a:r>
              <a:rPr lang="hu-HU" dirty="0" smtClean="0"/>
              <a:t>, illetve zenitszögeket is számíthatunk.</a:t>
            </a:r>
          </a:p>
          <a:p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err="1" smtClean="0"/>
              <a:t>azimutokat</a:t>
            </a:r>
            <a:r>
              <a:rPr lang="hu-HU" dirty="0" smtClean="0"/>
              <a:t> javítanunk kell a területen érvényes vetület második irányredukciójával, így irányértékeket kaphatunk.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Ezt követően a hálózatot hagyományos hálózatként ki lehet egyenlíteni, ezáltal a transzformáció problémáját, illetve a kiegyenlítést egy lépésben oldjuk meg.</a:t>
            </a:r>
            <a:endParaRPr lang="hu-HU" dirty="0"/>
          </a:p>
        </p:txBody>
      </p:sp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3565525" y="3141663"/>
          <a:ext cx="13620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28" name="Equation" r:id="rId3" imgW="672840" imgH="215640" progId="Equation.3">
                  <p:embed/>
                </p:oleObj>
              </mc:Choice>
              <mc:Fallback>
                <p:oleObj name="Equation" r:id="rId3" imgW="6728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5525" y="3141663"/>
                        <a:ext cx="1362075" cy="439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9552" y="4653136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Különösen akkor célszerű, ha hagyományos irány-, és távméréses hálózat mérési eredményeit, illetve kiegyenlített koordinátáit szeretnénk összevetni GPS mérésekkel.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Kétdimenziós transzformációk – </a:t>
            </a:r>
            <a:r>
              <a:rPr lang="hu-HU" sz="2800" b="1" dirty="0" err="1" smtClean="0"/>
              <a:t>stepwise</a:t>
            </a:r>
            <a:r>
              <a:rPr lang="hu-HU" sz="2800" b="1" dirty="0" smtClean="0"/>
              <a:t> </a:t>
            </a:r>
            <a:r>
              <a:rPr lang="hu-HU" sz="2800" b="1" dirty="0" err="1" smtClean="0"/>
              <a:t>approach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836712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Leica</a:t>
            </a:r>
            <a:r>
              <a:rPr lang="hu-HU" b="1" dirty="0" smtClean="0"/>
              <a:t> SKI (kétlépcsős transzformáció):</a:t>
            </a:r>
          </a:p>
          <a:p>
            <a:pPr>
              <a:buFontTx/>
              <a:buChar char="-"/>
            </a:pPr>
            <a:r>
              <a:rPr lang="hu-HU" dirty="0" smtClean="0"/>
              <a:t> elkülönítve kezeljük a vízszintes és a magassági koordinátákat;</a:t>
            </a:r>
          </a:p>
          <a:p>
            <a:pPr>
              <a:buFontTx/>
              <a:buChar char="-"/>
            </a:pPr>
            <a:r>
              <a:rPr lang="hu-HU" dirty="0" smtClean="0"/>
              <a:t> a vízszintes transzformációt is két lépésben oldjuk meg:</a:t>
            </a:r>
          </a:p>
          <a:p>
            <a:pPr lvl="1">
              <a:buFontTx/>
              <a:buChar char="-"/>
            </a:pPr>
            <a:r>
              <a:rPr lang="hu-HU" dirty="0" smtClean="0"/>
              <a:t> térbeli közös pontok alapján első lépésben egy háromparaméteres, térbeli eltolási transzformációt végzünk, ezután az eltolt GPS rendszer középpontjába helyezett helyi ellipszoid felszínére vetítjük a pontokat;</a:t>
            </a:r>
          </a:p>
          <a:p>
            <a:pPr lvl="1">
              <a:buFontTx/>
              <a:buChar char="-"/>
            </a:pPr>
            <a:r>
              <a:rPr lang="hu-HU" dirty="0" smtClean="0"/>
              <a:t> az ismert helyi vetület egyenleteivel síkkoordinátákat kapunk, amelyeket egy síkbeli hasonlósági transzformációval igazítunk a helyi koordinátákhoz.</a:t>
            </a:r>
          </a:p>
        </p:txBody>
      </p:sp>
      <p:sp>
        <p:nvSpPr>
          <p:cNvPr id="6" name="Téglalap 5"/>
          <p:cNvSpPr/>
          <p:nvPr/>
        </p:nvSpPr>
        <p:spPr>
          <a:xfrm>
            <a:off x="4788024" y="4437112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2D transzformáció</a:t>
            </a:r>
            <a:endParaRPr lang="hu-HU" dirty="0"/>
          </a:p>
        </p:txBody>
      </p:sp>
      <p:sp>
        <p:nvSpPr>
          <p:cNvPr id="7" name="Lefelé nyíl 6"/>
          <p:cNvSpPr/>
          <p:nvPr/>
        </p:nvSpPr>
        <p:spPr>
          <a:xfrm flipV="1">
            <a:off x="1115616" y="3645024"/>
            <a:ext cx="72008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Lefelé nyíl 7"/>
          <p:cNvSpPr/>
          <p:nvPr/>
        </p:nvSpPr>
        <p:spPr>
          <a:xfrm>
            <a:off x="5796136" y="3645024"/>
            <a:ext cx="7200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Lefelé nyíl 8"/>
          <p:cNvSpPr/>
          <p:nvPr/>
        </p:nvSpPr>
        <p:spPr>
          <a:xfrm>
            <a:off x="5940152" y="4941168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>
            <a:off x="6012160" y="522920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6444208" y="3356992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2" name="Téglalap 11"/>
          <p:cNvSpPr/>
          <p:nvPr/>
        </p:nvSpPr>
        <p:spPr>
          <a:xfrm>
            <a:off x="179512" y="400506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14" name="Jobbra nyíl 13"/>
          <p:cNvSpPr/>
          <p:nvPr/>
        </p:nvSpPr>
        <p:spPr>
          <a:xfrm flipV="1">
            <a:off x="1187624" y="35730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kerekített téglalap 14"/>
          <p:cNvSpPr/>
          <p:nvPr/>
        </p:nvSpPr>
        <p:spPr>
          <a:xfrm>
            <a:off x="1403648" y="3284984"/>
            <a:ext cx="1296144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dirty="0" smtClean="0"/>
              <a:t>)</a:t>
            </a:r>
            <a:r>
              <a:rPr lang="hu-HU" baseline="-25000" dirty="0" smtClean="0"/>
              <a:t>GPS-WGS</a:t>
            </a:r>
            <a:endParaRPr lang="hu-HU" baseline="-25000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4427984" y="3284984"/>
            <a:ext cx="1152128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y,x</a:t>
            </a:r>
            <a:r>
              <a:rPr lang="hu-HU" dirty="0" smtClean="0"/>
              <a:t>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17" name="Jobbra nyíl 16"/>
          <p:cNvSpPr/>
          <p:nvPr/>
        </p:nvSpPr>
        <p:spPr>
          <a:xfrm flipV="1">
            <a:off x="2699792" y="35730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Lekerekített téglalap 17"/>
          <p:cNvSpPr/>
          <p:nvPr/>
        </p:nvSpPr>
        <p:spPr>
          <a:xfrm>
            <a:off x="2915816" y="3284984"/>
            <a:ext cx="1296144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dirty="0" smtClean="0"/>
              <a:t>)</a:t>
            </a:r>
            <a:r>
              <a:rPr lang="hu-HU" baseline="-25000" dirty="0" smtClean="0"/>
              <a:t>GPS IUGG-67</a:t>
            </a:r>
            <a:endParaRPr lang="hu-HU" baseline="-25000" dirty="0"/>
          </a:p>
        </p:txBody>
      </p:sp>
      <p:sp>
        <p:nvSpPr>
          <p:cNvPr id="19" name="Jobbra nyíl 18"/>
          <p:cNvSpPr/>
          <p:nvPr/>
        </p:nvSpPr>
        <p:spPr>
          <a:xfrm flipV="1">
            <a:off x="4211960" y="35730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/>
          <p:cNvSpPr/>
          <p:nvPr/>
        </p:nvSpPr>
        <p:spPr>
          <a:xfrm>
            <a:off x="1475656" y="5445224"/>
            <a:ext cx="1296144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Balti v. Adriai</a:t>
            </a:r>
            <a:endParaRPr lang="hu-HU" baseline="-25000" dirty="0"/>
          </a:p>
        </p:txBody>
      </p:sp>
      <p:sp>
        <p:nvSpPr>
          <p:cNvPr id="21" name="Jobbra nyíl 20"/>
          <p:cNvSpPr/>
          <p:nvPr/>
        </p:nvSpPr>
        <p:spPr>
          <a:xfrm flipV="1">
            <a:off x="5580112" y="35730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2" name="Jobbra nyíl 21"/>
          <p:cNvSpPr/>
          <p:nvPr/>
        </p:nvSpPr>
        <p:spPr>
          <a:xfrm flipH="1" flipV="1">
            <a:off x="6228184" y="357301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3" name="Lefelé nyíl 22"/>
          <p:cNvSpPr/>
          <p:nvPr/>
        </p:nvSpPr>
        <p:spPr>
          <a:xfrm>
            <a:off x="6156176" y="3645024"/>
            <a:ext cx="7200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kerekített téglalap 24"/>
          <p:cNvSpPr/>
          <p:nvPr/>
        </p:nvSpPr>
        <p:spPr>
          <a:xfrm>
            <a:off x="6300192" y="5013176"/>
            <a:ext cx="1152128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y,x</a:t>
            </a:r>
            <a:r>
              <a:rPr lang="hu-HU" dirty="0" smtClean="0"/>
              <a:t>)</a:t>
            </a:r>
            <a:r>
              <a:rPr lang="hu-HU" baseline="-25000" dirty="0" smtClean="0"/>
              <a:t>EOV</a:t>
            </a:r>
            <a:endParaRPr lang="hu-HU" baseline="-25000" dirty="0"/>
          </a:p>
        </p:txBody>
      </p:sp>
      <p:sp>
        <p:nvSpPr>
          <p:cNvPr id="26" name="Lefelé nyíl 25"/>
          <p:cNvSpPr/>
          <p:nvPr/>
        </p:nvSpPr>
        <p:spPr>
          <a:xfrm>
            <a:off x="1115616" y="4509120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kerekített téglalap 26"/>
          <p:cNvSpPr/>
          <p:nvPr/>
        </p:nvSpPr>
        <p:spPr>
          <a:xfrm>
            <a:off x="1475656" y="4725144"/>
            <a:ext cx="1296144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GPS-WGS</a:t>
            </a:r>
            <a:endParaRPr lang="hu-HU" baseline="-25000" dirty="0"/>
          </a:p>
        </p:txBody>
      </p:sp>
      <p:sp>
        <p:nvSpPr>
          <p:cNvPr id="28" name="Téglalap 27"/>
          <p:cNvSpPr/>
          <p:nvPr/>
        </p:nvSpPr>
        <p:spPr>
          <a:xfrm>
            <a:off x="3131840" y="5157192"/>
            <a:ext cx="18722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1D transzformáció</a:t>
            </a:r>
            <a:endParaRPr lang="hu-HU" dirty="0"/>
          </a:p>
        </p:txBody>
      </p:sp>
      <p:sp>
        <p:nvSpPr>
          <p:cNvPr id="29" name="Jobbra nyíl 28"/>
          <p:cNvSpPr/>
          <p:nvPr/>
        </p:nvSpPr>
        <p:spPr>
          <a:xfrm flipV="1">
            <a:off x="1259632" y="5013176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Jobbra nyíl 29"/>
          <p:cNvSpPr/>
          <p:nvPr/>
        </p:nvSpPr>
        <p:spPr>
          <a:xfrm flipV="1">
            <a:off x="2843808" y="522920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Jobbra nyíl 30"/>
          <p:cNvSpPr/>
          <p:nvPr/>
        </p:nvSpPr>
        <p:spPr>
          <a:xfrm flipV="1">
            <a:off x="2843808" y="551723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Lekerekített téglalap 31"/>
          <p:cNvSpPr/>
          <p:nvPr/>
        </p:nvSpPr>
        <p:spPr>
          <a:xfrm>
            <a:off x="4355976" y="5805264"/>
            <a:ext cx="1152128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Balti v Adriai</a:t>
            </a:r>
            <a:endParaRPr lang="hu-HU" baseline="-25000" dirty="0"/>
          </a:p>
        </p:txBody>
      </p:sp>
      <p:sp>
        <p:nvSpPr>
          <p:cNvPr id="33" name="Lefelé nyíl 32"/>
          <p:cNvSpPr/>
          <p:nvPr/>
        </p:nvSpPr>
        <p:spPr>
          <a:xfrm>
            <a:off x="4067944" y="5661248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4" name="Jobbra nyíl 33"/>
          <p:cNvSpPr/>
          <p:nvPr/>
        </p:nvSpPr>
        <p:spPr>
          <a:xfrm>
            <a:off x="4139952" y="594928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Egydimenziós transzformációk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1052736"/>
            <a:ext cx="6139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magasságok transzformálásához ismert az alábbi összefüggés:</a:t>
            </a:r>
            <a:endParaRPr lang="hu-HU" dirty="0"/>
          </a:p>
        </p:txBody>
      </p:sp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3321050" y="1438275"/>
          <a:ext cx="18494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52" name="Equation" r:id="rId3" imgW="914400" imgH="190440" progId="Equation.3">
                  <p:embed/>
                </p:oleObj>
              </mc:Choice>
              <mc:Fallback>
                <p:oleObj name="Equation" r:id="rId3" imgW="914400" imgH="1904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1438275"/>
                        <a:ext cx="184943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539552" y="2348880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Ehhez nagy pontossággal ismernünk kell a </a:t>
            </a:r>
            <a:r>
              <a:rPr lang="hu-HU" dirty="0" err="1" smtClean="0"/>
              <a:t>geoidundulációk</a:t>
            </a:r>
            <a:r>
              <a:rPr lang="hu-HU" dirty="0" smtClean="0"/>
              <a:t> értékét a mérés pontjában.</a:t>
            </a:r>
          </a:p>
          <a:p>
            <a:endParaRPr lang="hu-HU" dirty="0" smtClean="0"/>
          </a:p>
          <a:p>
            <a:r>
              <a:rPr lang="hu-HU" dirty="0" smtClean="0"/>
              <a:t>Általánosságban még kijelenthető, hogy a </a:t>
            </a:r>
            <a:r>
              <a:rPr lang="hu-HU" dirty="0" err="1" smtClean="0"/>
              <a:t>geoidot</a:t>
            </a:r>
            <a:r>
              <a:rPr lang="hu-HU" dirty="0" smtClean="0"/>
              <a:t> még nem ismerjük annyira pontosan abszolút értelemben, hogy a fenti egyenlettel pontos magasságokat (cm vagy annál jobb) tudjunk meghatározni. Relatív értelemben viszont már használható a technológia.</a:t>
            </a:r>
          </a:p>
          <a:p>
            <a:endParaRPr lang="hu-HU" dirty="0" smtClean="0"/>
          </a:p>
          <a:p>
            <a:r>
              <a:rPr lang="hu-HU" b="1" dirty="0" smtClean="0"/>
              <a:t>Mi a helyzet akkor, ha nem áll rendelkezésünkre </a:t>
            </a:r>
            <a:r>
              <a:rPr lang="hu-HU" b="1" dirty="0" err="1" smtClean="0"/>
              <a:t>geoidunduláció</a:t>
            </a:r>
            <a:r>
              <a:rPr lang="hu-HU" b="1" dirty="0" smtClean="0"/>
              <a:t>?</a:t>
            </a:r>
          </a:p>
          <a:p>
            <a:endParaRPr lang="hu-HU" dirty="0" smtClean="0"/>
          </a:p>
          <a:p>
            <a:r>
              <a:rPr lang="hu-HU" dirty="0" smtClean="0"/>
              <a:t>Közelíthetjük a </a:t>
            </a:r>
            <a:r>
              <a:rPr lang="hu-HU" dirty="0" err="1" smtClean="0"/>
              <a:t>geoidot</a:t>
            </a:r>
            <a:r>
              <a:rPr lang="hu-HU" dirty="0" smtClean="0"/>
              <a:t> kis területen síkkal, így a dőlt helyzetű síkok paramétereit kell kiegyenlítéssel meghatározni a közös pontok magasságai alapján.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958298" y="188640"/>
            <a:ext cx="8185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Köszönöm a figyelmet!</a:t>
            </a:r>
            <a:endParaRPr lang="hu-H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90872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ellipszoid geometriai középpontjában definiált térbeli derékszögű koordinátarendszerek közötti kapcsolatot állítjuk elő.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611560" y="170080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WGS-84, ETRS, ITRS rendszerekben ez egyértelmű, hiszen eleve ilyen koordinátákat kapunk. Hogyan lehet előállítani ugyanezt a helyi (országos) rendszerben?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1043608" y="256490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8" name="Téglalap 7"/>
          <p:cNvSpPr/>
          <p:nvPr/>
        </p:nvSpPr>
        <p:spPr>
          <a:xfrm>
            <a:off x="3563888" y="256490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(Y,X)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9" name="Téglalap 8"/>
          <p:cNvSpPr/>
          <p:nvPr/>
        </p:nvSpPr>
        <p:spPr>
          <a:xfrm>
            <a:off x="6084168" y="2564904"/>
            <a:ext cx="194421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(X,Y,Z)</a:t>
            </a:r>
            <a:r>
              <a:rPr lang="hu-HU" baseline="-25000" dirty="0" smtClean="0"/>
              <a:t>GPS</a:t>
            </a:r>
            <a:endParaRPr lang="hu-HU" baseline="-25000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755576" y="3429000"/>
            <a:ext cx="2592288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h=</a:t>
            </a:r>
            <a:r>
              <a:rPr lang="hu-HU" dirty="0" err="1" smtClean="0"/>
              <a:t>H</a:t>
            </a:r>
            <a:r>
              <a:rPr lang="hu-HU" dirty="0" smtClean="0"/>
              <a:t>, vagy h=</a:t>
            </a:r>
            <a:r>
              <a:rPr lang="hu-HU" dirty="0" err="1" smtClean="0"/>
              <a:t>H</a:t>
            </a:r>
            <a:r>
              <a:rPr lang="hu-HU" dirty="0" smtClean="0"/>
              <a:t>+N</a:t>
            </a:r>
            <a:endParaRPr lang="hu-HU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3563888" y="3356992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3" name="Lekerekített téglalap 12"/>
          <p:cNvSpPr/>
          <p:nvPr/>
        </p:nvSpPr>
        <p:spPr>
          <a:xfrm>
            <a:off x="3563888" y="4221088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>
                <a:latin typeface="Symbol" pitchFamily="18" charset="2"/>
              </a:rPr>
              <a:t>j</a:t>
            </a:r>
            <a:r>
              <a:rPr lang="hu-HU" dirty="0" smtClean="0"/>
              <a:t>,</a:t>
            </a:r>
            <a:r>
              <a:rPr lang="hu-HU" i="1" dirty="0" smtClean="0">
                <a:latin typeface="Symbol" pitchFamily="18" charset="2"/>
              </a:rPr>
              <a:t>l,</a:t>
            </a:r>
            <a:r>
              <a:rPr lang="hu-HU" i="1" dirty="0" smtClean="0"/>
              <a:t>h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3563888" y="5085184"/>
            <a:ext cx="1944216" cy="576064"/>
          </a:xfrm>
          <a:prstGeom prst="round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(</a:t>
            </a:r>
            <a:r>
              <a:rPr lang="hu-HU" i="1" dirty="0" smtClean="0"/>
              <a:t>X,Y,Z</a:t>
            </a:r>
            <a:r>
              <a:rPr lang="hu-HU" dirty="0" smtClean="0"/>
              <a:t>)</a:t>
            </a:r>
            <a:r>
              <a:rPr lang="hu-HU" baseline="-25000" dirty="0" smtClean="0"/>
              <a:t>LS</a:t>
            </a:r>
            <a:endParaRPr lang="hu-HU" baseline="-25000" dirty="0"/>
          </a:p>
        </p:txBody>
      </p:sp>
      <p:sp>
        <p:nvSpPr>
          <p:cNvPr id="15" name="Ellipszis 14"/>
          <p:cNvSpPr/>
          <p:nvPr/>
        </p:nvSpPr>
        <p:spPr>
          <a:xfrm>
            <a:off x="1259632" y="4581128"/>
            <a:ext cx="1584176" cy="792088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>
                <a:solidFill>
                  <a:schemeClr val="tx1"/>
                </a:solidFill>
              </a:rPr>
              <a:t>Geoid</a:t>
            </a:r>
            <a:r>
              <a:rPr lang="hu-HU" dirty="0" smtClean="0">
                <a:solidFill>
                  <a:schemeClr val="tx1"/>
                </a:solidFill>
              </a:rPr>
              <a:t> modell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4788024" y="5805264"/>
            <a:ext cx="237626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3D transzformáció</a:t>
            </a:r>
            <a:endParaRPr lang="hu-HU" dirty="0"/>
          </a:p>
        </p:txBody>
      </p:sp>
      <p:sp>
        <p:nvSpPr>
          <p:cNvPr id="23" name="Lefelé nyíl 22"/>
          <p:cNvSpPr/>
          <p:nvPr/>
        </p:nvSpPr>
        <p:spPr>
          <a:xfrm>
            <a:off x="1979712" y="3140968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Lefelé nyíl 23"/>
          <p:cNvSpPr/>
          <p:nvPr/>
        </p:nvSpPr>
        <p:spPr>
          <a:xfrm>
            <a:off x="4499992" y="306896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5" name="Lefelé nyíl 24"/>
          <p:cNvSpPr/>
          <p:nvPr/>
        </p:nvSpPr>
        <p:spPr>
          <a:xfrm>
            <a:off x="4499992" y="3933056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Lefelé nyíl 25"/>
          <p:cNvSpPr/>
          <p:nvPr/>
        </p:nvSpPr>
        <p:spPr>
          <a:xfrm>
            <a:off x="4499992" y="479715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7" name="Lefelé nyíl 26"/>
          <p:cNvSpPr/>
          <p:nvPr/>
        </p:nvSpPr>
        <p:spPr>
          <a:xfrm flipV="1">
            <a:off x="1979712" y="4077072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8" name="Lefelé nyíl 27"/>
          <p:cNvSpPr/>
          <p:nvPr/>
        </p:nvSpPr>
        <p:spPr>
          <a:xfrm>
            <a:off x="6876256" y="3068960"/>
            <a:ext cx="72008" cy="2664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0" name="Jobbra nyíl 29"/>
          <p:cNvSpPr/>
          <p:nvPr/>
        </p:nvSpPr>
        <p:spPr>
          <a:xfrm>
            <a:off x="4572000" y="5949280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Lefelé nyíl 30"/>
          <p:cNvSpPr/>
          <p:nvPr/>
        </p:nvSpPr>
        <p:spPr>
          <a:xfrm>
            <a:off x="4499992" y="5661248"/>
            <a:ext cx="72008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100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pic>
        <p:nvPicPr>
          <p:cNvPr id="5" name="Kép 4" descr="terbeli_helme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908720"/>
            <a:ext cx="6760052" cy="4512010"/>
          </a:xfrm>
          <a:prstGeom prst="rect">
            <a:avLst/>
          </a:prstGeom>
        </p:spPr>
      </p:pic>
      <p:graphicFrame>
        <p:nvGraphicFramePr>
          <p:cNvPr id="218114" name="Object 2"/>
          <p:cNvGraphicFramePr>
            <a:graphicFrameLocks noChangeAspect="1"/>
          </p:cNvGraphicFramePr>
          <p:nvPr/>
        </p:nvGraphicFramePr>
        <p:xfrm>
          <a:off x="3203848" y="5373216"/>
          <a:ext cx="277971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18" name="Equation" r:id="rId4" imgW="1041120" imgH="228600" progId="Equation.3">
                  <p:embed/>
                </p:oleObj>
              </mc:Choice>
              <mc:Fallback>
                <p:oleObj name="Equation" r:id="rId4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373216"/>
                        <a:ext cx="2779712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025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graphicFrame>
        <p:nvGraphicFramePr>
          <p:cNvPr id="219139" name="Object 3"/>
          <p:cNvGraphicFramePr>
            <a:graphicFrameLocks noChangeAspect="1"/>
          </p:cNvGraphicFramePr>
          <p:nvPr/>
        </p:nvGraphicFramePr>
        <p:xfrm>
          <a:off x="3275856" y="980728"/>
          <a:ext cx="2779713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2" name="Equation" r:id="rId3" imgW="1041120" imgH="228600" progId="Equation.3">
                  <p:embed/>
                </p:oleObj>
              </mc:Choice>
              <mc:Fallback>
                <p:oleObj name="Equation" r:id="rId3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980728"/>
                        <a:ext cx="2779713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539552" y="1556792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219140" name="Object 4"/>
          <p:cNvGraphicFramePr>
            <a:graphicFrameLocks noChangeAspect="1"/>
          </p:cNvGraphicFramePr>
          <p:nvPr/>
        </p:nvGraphicFramePr>
        <p:xfrm>
          <a:off x="395536" y="2060848"/>
          <a:ext cx="8280920" cy="1949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43" name="Equation" r:id="rId5" imgW="4127400" imgH="965160" progId="Equation.3">
                  <p:embed/>
                </p:oleObj>
              </mc:Choice>
              <mc:Fallback>
                <p:oleObj name="Equation" r:id="rId5" imgW="412740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060848"/>
                        <a:ext cx="8280920" cy="19499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95537" y="486916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7 transzformációs paraméter -&gt; minimum 3 közös pont szükséges a paraméterek meghatározásához.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29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95536" y="908720"/>
            <a:ext cx="467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transzformációs paraméterek meghatározása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67544" y="1484784"/>
            <a:ext cx="381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közvetítő egyenletek mátrixos alakja:</a:t>
            </a:r>
            <a:endParaRPr lang="hu-HU" dirty="0"/>
          </a:p>
        </p:txBody>
      </p:sp>
      <p:graphicFrame>
        <p:nvGraphicFramePr>
          <p:cNvPr id="220162" name="Object 2"/>
          <p:cNvGraphicFramePr>
            <a:graphicFrameLocks noChangeAspect="1"/>
          </p:cNvGraphicFramePr>
          <p:nvPr/>
        </p:nvGraphicFramePr>
        <p:xfrm>
          <a:off x="2882900" y="1989138"/>
          <a:ext cx="3422650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6" name="Equation" r:id="rId3" imgW="1282680" imgH="228600" progId="Equation.3">
                  <p:embed/>
                </p:oleObj>
              </mc:Choice>
              <mc:Fallback>
                <p:oleObj name="Equation" r:id="rId3" imgW="1282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1989138"/>
                        <a:ext cx="3422650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467544" y="270892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közvetítő egyenlet nem lineáris, ezért </a:t>
            </a:r>
            <a:r>
              <a:rPr lang="hu-HU" dirty="0" err="1" smtClean="0"/>
              <a:t>linearizálni</a:t>
            </a:r>
            <a:r>
              <a:rPr lang="hu-HU" dirty="0" smtClean="0"/>
              <a:t> kell. Feltételezzük, hogy az elfordulások kicsinyek, így:</a:t>
            </a:r>
            <a:endParaRPr lang="hu-HU" dirty="0"/>
          </a:p>
        </p:txBody>
      </p:sp>
      <p:graphicFrame>
        <p:nvGraphicFramePr>
          <p:cNvPr id="220163" name="Object 3"/>
          <p:cNvGraphicFramePr>
            <a:graphicFrameLocks noChangeAspect="1"/>
          </p:cNvGraphicFramePr>
          <p:nvPr/>
        </p:nvGraphicFramePr>
        <p:xfrm>
          <a:off x="1691680" y="3429000"/>
          <a:ext cx="609917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7" name="Equation" r:id="rId5" imgW="2286000" imgH="457200" progId="Equation.3">
                  <p:embed/>
                </p:oleObj>
              </mc:Choice>
              <mc:Fallback>
                <p:oleObj name="Equation" r:id="rId5" imgW="2286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429000"/>
                        <a:ext cx="6099175" cy="122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54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/>
        </p:nvGraphicFramePr>
        <p:xfrm>
          <a:off x="3635896" y="1412776"/>
          <a:ext cx="19653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0" name="Equation" r:id="rId3" imgW="736560" imgH="215640" progId="Equation.3">
                  <p:embed/>
                </p:oleObj>
              </mc:Choice>
              <mc:Fallback>
                <p:oleObj name="Equation" r:id="rId3" imgW="7365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412776"/>
                        <a:ext cx="19653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39552" y="980728"/>
            <a:ext cx="7193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Így az alábbi javítási egyenletrendszert írhatjuk fel (minden azonos pontra):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39552" y="213285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221187" name="Object 3"/>
          <p:cNvGraphicFramePr>
            <a:graphicFrameLocks noChangeAspect="1"/>
          </p:cNvGraphicFramePr>
          <p:nvPr/>
        </p:nvGraphicFramePr>
        <p:xfrm>
          <a:off x="323528" y="3573016"/>
          <a:ext cx="6480720" cy="1612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1" name="Equation" r:id="rId5" imgW="2882880" imgH="711000" progId="Equation.3">
                  <p:embed/>
                </p:oleObj>
              </mc:Choice>
              <mc:Fallback>
                <p:oleObj name="Equation" r:id="rId5" imgW="28828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573016"/>
                        <a:ext cx="6480720" cy="16128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88" name="Object 4"/>
          <p:cNvGraphicFramePr>
            <a:graphicFrameLocks noChangeAspect="1"/>
          </p:cNvGraphicFramePr>
          <p:nvPr/>
        </p:nvGraphicFramePr>
        <p:xfrm>
          <a:off x="755576" y="2636912"/>
          <a:ext cx="49688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2" name="Equation" r:id="rId7" imgW="2209680" imgH="241200" progId="Equation.3">
                  <p:embed/>
                </p:oleObj>
              </mc:Choice>
              <mc:Fallback>
                <p:oleObj name="Equation" r:id="rId7" imgW="2209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636912"/>
                        <a:ext cx="4968875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1189" name="Object 5"/>
          <p:cNvGraphicFramePr>
            <a:graphicFrameLocks noChangeAspect="1"/>
          </p:cNvGraphicFramePr>
          <p:nvPr/>
        </p:nvGraphicFramePr>
        <p:xfrm>
          <a:off x="7092280" y="3573016"/>
          <a:ext cx="1543050" cy="161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293" name="Equation" r:id="rId9" imgW="685800" imgH="711000" progId="Equation.3">
                  <p:embed/>
                </p:oleObj>
              </mc:Choice>
              <mc:Fallback>
                <p:oleObj name="Equation" r:id="rId9" imgW="685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3573016"/>
                        <a:ext cx="1543050" cy="161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Szövegdoboz 10"/>
          <p:cNvSpPr txBox="1"/>
          <p:nvPr/>
        </p:nvSpPr>
        <p:spPr>
          <a:xfrm>
            <a:off x="611561" y="537321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legkisebb négyzetek módszerével a 7 paraméter kiegyenlített értéke (és azok középhibái) is meghatározhatóak.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83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764704"/>
            <a:ext cx="78488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maradék ellentmondások:</a:t>
            </a:r>
          </a:p>
          <a:p>
            <a:endParaRPr lang="hu-HU" b="1" dirty="0" smtClean="0"/>
          </a:p>
          <a:p>
            <a:pPr>
              <a:buFontTx/>
              <a:buChar char="-"/>
            </a:pPr>
            <a:r>
              <a:rPr lang="hu-HU" dirty="0" smtClean="0"/>
              <a:t> a paraméterek meghatározása után az azonos pontok transzformált koordinátái is kiszámíthatóak (</a:t>
            </a:r>
            <a:r>
              <a:rPr lang="hu-HU" i="1" dirty="0" smtClean="0"/>
              <a:t>X</a:t>
            </a:r>
            <a:r>
              <a:rPr lang="hu-HU" i="1" baseline="-25000" dirty="0" smtClean="0"/>
              <a:t>LS</a:t>
            </a:r>
            <a:r>
              <a:rPr lang="hu-HU" i="1" dirty="0" smtClean="0"/>
              <a:t>*</a:t>
            </a:r>
            <a:r>
              <a:rPr lang="hu-HU" dirty="0" smtClean="0"/>
              <a:t> 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 transzformált koordináták és az eredeti (helyi rendszerbeli) koordináták különbsége adja a transzformáció maradék ellentmondásait pontonként:</a:t>
            </a:r>
            <a:endParaRPr lang="hu-HU" dirty="0"/>
          </a:p>
        </p:txBody>
      </p:sp>
      <p:graphicFrame>
        <p:nvGraphicFramePr>
          <p:cNvPr id="222210" name="Object 2"/>
          <p:cNvGraphicFramePr>
            <a:graphicFrameLocks noChangeAspect="1"/>
          </p:cNvGraphicFramePr>
          <p:nvPr/>
        </p:nvGraphicFramePr>
        <p:xfrm>
          <a:off x="3275856" y="2780928"/>
          <a:ext cx="2508250" cy="204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4" name="Equation" r:id="rId3" imgW="939600" imgH="761760" progId="Equation.3">
                  <p:embed/>
                </p:oleObj>
              </mc:Choice>
              <mc:Fallback>
                <p:oleObj name="Equation" r:id="rId3" imgW="9396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780928"/>
                        <a:ext cx="2508250" cy="204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83568" y="5085184"/>
            <a:ext cx="4741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transzformált és az eredeti ponthely távolsága:</a:t>
            </a:r>
            <a:endParaRPr lang="hu-HU" dirty="0"/>
          </a:p>
        </p:txBody>
      </p:sp>
      <p:graphicFrame>
        <p:nvGraphicFramePr>
          <p:cNvPr id="222211" name="Object 3"/>
          <p:cNvGraphicFramePr>
            <a:graphicFrameLocks noChangeAspect="1"/>
          </p:cNvGraphicFramePr>
          <p:nvPr/>
        </p:nvGraphicFramePr>
        <p:xfrm>
          <a:off x="2915816" y="5517232"/>
          <a:ext cx="3151187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15" name="Equation" r:id="rId5" imgW="1180800" imgH="291960" progId="Equation.3">
                  <p:embed/>
                </p:oleObj>
              </mc:Choice>
              <mc:Fallback>
                <p:oleObj name="Equation" r:id="rId5" imgW="11808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517232"/>
                        <a:ext cx="3151187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300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0" y="18864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3D transzformációk – a térbeli hasonlósági transzformáció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908720"/>
            <a:ext cx="352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transzformáció középhibája (3D):</a:t>
            </a:r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/>
        </p:nvGraphicFramePr>
        <p:xfrm>
          <a:off x="2915816" y="1268760"/>
          <a:ext cx="3168352" cy="1427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8" name="Equation" r:id="rId3" imgW="1447560" imgH="647640" progId="Equation.3">
                  <p:embed/>
                </p:oleObj>
              </mc:Choice>
              <mc:Fallback>
                <p:oleObj name="Equation" r:id="rId3" imgW="14475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268760"/>
                        <a:ext cx="3168352" cy="14279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611560" y="292494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Ha transzformáljuk a maradék ellentmondásokat a </a:t>
            </a:r>
            <a:r>
              <a:rPr lang="hu-HU" dirty="0" err="1" smtClean="0"/>
              <a:t>topocentrikus</a:t>
            </a:r>
            <a:r>
              <a:rPr lang="hu-HU" dirty="0" smtClean="0"/>
              <a:t> koordinátarendszerbe, akkor a vízszintes és a magassági középhibákhoz juthatunk: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11560" y="3717032"/>
            <a:ext cx="352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transzformáció középhibája (2D):</a:t>
            </a:r>
          </a:p>
        </p:txBody>
      </p:sp>
      <p:graphicFrame>
        <p:nvGraphicFramePr>
          <p:cNvPr id="223235" name="Object 3"/>
          <p:cNvGraphicFramePr>
            <a:graphicFrameLocks noChangeAspect="1"/>
          </p:cNvGraphicFramePr>
          <p:nvPr/>
        </p:nvGraphicFramePr>
        <p:xfrm>
          <a:off x="899592" y="4221088"/>
          <a:ext cx="26685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39" name="Equation" r:id="rId5" imgW="1218960" imgH="647640" progId="Equation.3">
                  <p:embed/>
                </p:oleObj>
              </mc:Choice>
              <mc:Fallback>
                <p:oleObj name="Equation" r:id="rId5" imgW="121896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221088"/>
                        <a:ext cx="2668588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148064" y="3717032"/>
            <a:ext cx="352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 transzformáció középhibája (1D):</a:t>
            </a:r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/>
        </p:nvGraphicFramePr>
        <p:xfrm>
          <a:off x="5827713" y="4292600"/>
          <a:ext cx="2028825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40" name="Equation" r:id="rId7" imgW="927000" imgH="647640" progId="Equation.3">
                  <p:embed/>
                </p:oleObj>
              </mc:Choice>
              <mc:Fallback>
                <p:oleObj name="Equation" r:id="rId7" imgW="927000" imgH="64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7713" y="4292600"/>
                        <a:ext cx="2028825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96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1301</Words>
  <Application>Microsoft Office PowerPoint</Application>
  <PresentationFormat>Diavetítés a képernyőre (4:3 oldalarány)</PresentationFormat>
  <Paragraphs>196</Paragraphs>
  <Slides>23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8" baseType="lpstr">
      <vt:lpstr>Arial</vt:lpstr>
      <vt:lpstr>Calibri</vt:lpstr>
      <vt:lpstr>Symbol</vt:lpstr>
      <vt:lpstr>Office-téma</vt:lpstr>
      <vt:lpstr>Equation</vt:lpstr>
      <vt:lpstr>Geodéziai alapmunkálatok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elmélete és felhasználása</dc:title>
  <dc:creator>Rozsa Szabolcs</dc:creator>
  <cp:lastModifiedBy>Rozsa Szabolcs</cp:lastModifiedBy>
  <cp:revision>432</cp:revision>
  <dcterms:modified xsi:type="dcterms:W3CDTF">2016-10-26T06:57:53Z</dcterms:modified>
</cp:coreProperties>
</file>