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8" r:id="rId8"/>
    <p:sldId id="262" r:id="rId9"/>
    <p:sldId id="263" r:id="rId10"/>
    <p:sldId id="264" r:id="rId11"/>
    <p:sldId id="265" r:id="rId12"/>
    <p:sldId id="266" r:id="rId13"/>
    <p:sldId id="269" r:id="rId14"/>
    <p:sldId id="271" r:id="rId15"/>
    <p:sldId id="272" r:id="rId16"/>
    <p:sldId id="273"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D4C127-CDFB-4DB3-AC9B-6797ACC3F84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B718C2F-E3D8-4B94-8612-50C8E2756D9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560474F-0842-4A95-AD2F-D449B95807C5}"/>
              </a:ext>
            </a:extLst>
          </p:cNvPr>
          <p:cNvSpPr>
            <a:spLocks noGrp="1"/>
          </p:cNvSpPr>
          <p:nvPr>
            <p:ph type="dt" sz="half" idx="10"/>
          </p:nvPr>
        </p:nvSpPr>
        <p:spPr/>
        <p:txBody>
          <a:bodyPr/>
          <a:lstStyle/>
          <a:p>
            <a:fld id="{B01C3CB4-8F96-45D6-ABE3-29ED45FE27E1}" type="datetimeFigureOut">
              <a:rPr lang="en-US" smtClean="0"/>
              <a:t>3/2/2022</a:t>
            </a:fld>
            <a:endParaRPr lang="en-US"/>
          </a:p>
        </p:txBody>
      </p:sp>
      <p:sp>
        <p:nvSpPr>
          <p:cNvPr id="5" name="Footer Placeholder 4">
            <a:extLst>
              <a:ext uri="{FF2B5EF4-FFF2-40B4-BE49-F238E27FC236}">
                <a16:creationId xmlns:a16="http://schemas.microsoft.com/office/drawing/2014/main" id="{41D4E1C1-D598-4D2D-B3D3-349C41A47B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BCD3AD9-35A9-456E-B064-225D908F6556}"/>
              </a:ext>
            </a:extLst>
          </p:cNvPr>
          <p:cNvSpPr>
            <a:spLocks noGrp="1"/>
          </p:cNvSpPr>
          <p:nvPr>
            <p:ph type="sldNum" sz="quarter" idx="12"/>
          </p:nvPr>
        </p:nvSpPr>
        <p:spPr/>
        <p:txBody>
          <a:bodyPr/>
          <a:lstStyle/>
          <a:p>
            <a:fld id="{E0505F17-7891-456C-BFB9-53C942406C88}" type="slidenum">
              <a:rPr lang="en-US" smtClean="0"/>
              <a:t>‹#›</a:t>
            </a:fld>
            <a:endParaRPr lang="en-US"/>
          </a:p>
        </p:txBody>
      </p:sp>
    </p:spTree>
    <p:extLst>
      <p:ext uri="{BB962C8B-B14F-4D97-AF65-F5344CB8AC3E}">
        <p14:creationId xmlns:p14="http://schemas.microsoft.com/office/powerpoint/2010/main" val="34176736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D1981C-AD86-4068-A749-9B9BB8F7FD3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CED69D9-6D01-4F25-8C23-F3C83E77E7C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137908-C71B-43D6-A732-A9C1D79E3788}"/>
              </a:ext>
            </a:extLst>
          </p:cNvPr>
          <p:cNvSpPr>
            <a:spLocks noGrp="1"/>
          </p:cNvSpPr>
          <p:nvPr>
            <p:ph type="dt" sz="half" idx="10"/>
          </p:nvPr>
        </p:nvSpPr>
        <p:spPr/>
        <p:txBody>
          <a:bodyPr/>
          <a:lstStyle/>
          <a:p>
            <a:fld id="{B01C3CB4-8F96-45D6-ABE3-29ED45FE27E1}" type="datetimeFigureOut">
              <a:rPr lang="en-US" smtClean="0"/>
              <a:t>3/2/2022</a:t>
            </a:fld>
            <a:endParaRPr lang="en-US"/>
          </a:p>
        </p:txBody>
      </p:sp>
      <p:sp>
        <p:nvSpPr>
          <p:cNvPr id="5" name="Footer Placeholder 4">
            <a:extLst>
              <a:ext uri="{FF2B5EF4-FFF2-40B4-BE49-F238E27FC236}">
                <a16:creationId xmlns:a16="http://schemas.microsoft.com/office/drawing/2014/main" id="{15640709-6B23-4D43-B05A-3D14F65441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E41252-328E-4F1F-BB40-13AC84B966CD}"/>
              </a:ext>
            </a:extLst>
          </p:cNvPr>
          <p:cNvSpPr>
            <a:spLocks noGrp="1"/>
          </p:cNvSpPr>
          <p:nvPr>
            <p:ph type="sldNum" sz="quarter" idx="12"/>
          </p:nvPr>
        </p:nvSpPr>
        <p:spPr/>
        <p:txBody>
          <a:bodyPr/>
          <a:lstStyle/>
          <a:p>
            <a:fld id="{E0505F17-7891-456C-BFB9-53C942406C88}" type="slidenum">
              <a:rPr lang="en-US" smtClean="0"/>
              <a:t>‹#›</a:t>
            </a:fld>
            <a:endParaRPr lang="en-US"/>
          </a:p>
        </p:txBody>
      </p:sp>
    </p:spTree>
    <p:extLst>
      <p:ext uri="{BB962C8B-B14F-4D97-AF65-F5344CB8AC3E}">
        <p14:creationId xmlns:p14="http://schemas.microsoft.com/office/powerpoint/2010/main" val="4513839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9293E42-A81D-4C53-A631-2BB9E0F1E5F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622ACB0-7B76-4965-99E1-8D32E7331F5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0915D75-AAB3-4CA1-B6FA-5BA8E09ECE1C}"/>
              </a:ext>
            </a:extLst>
          </p:cNvPr>
          <p:cNvSpPr>
            <a:spLocks noGrp="1"/>
          </p:cNvSpPr>
          <p:nvPr>
            <p:ph type="dt" sz="half" idx="10"/>
          </p:nvPr>
        </p:nvSpPr>
        <p:spPr/>
        <p:txBody>
          <a:bodyPr/>
          <a:lstStyle/>
          <a:p>
            <a:fld id="{B01C3CB4-8F96-45D6-ABE3-29ED45FE27E1}" type="datetimeFigureOut">
              <a:rPr lang="en-US" smtClean="0"/>
              <a:t>3/2/2022</a:t>
            </a:fld>
            <a:endParaRPr lang="en-US"/>
          </a:p>
        </p:txBody>
      </p:sp>
      <p:sp>
        <p:nvSpPr>
          <p:cNvPr id="5" name="Footer Placeholder 4">
            <a:extLst>
              <a:ext uri="{FF2B5EF4-FFF2-40B4-BE49-F238E27FC236}">
                <a16:creationId xmlns:a16="http://schemas.microsoft.com/office/drawing/2014/main" id="{5CC8AC4E-FE20-4F28-B936-54D437A81BE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9E9252-E888-44EB-91CC-17F330031B5B}"/>
              </a:ext>
            </a:extLst>
          </p:cNvPr>
          <p:cNvSpPr>
            <a:spLocks noGrp="1"/>
          </p:cNvSpPr>
          <p:nvPr>
            <p:ph type="sldNum" sz="quarter" idx="12"/>
          </p:nvPr>
        </p:nvSpPr>
        <p:spPr/>
        <p:txBody>
          <a:bodyPr/>
          <a:lstStyle/>
          <a:p>
            <a:fld id="{E0505F17-7891-456C-BFB9-53C942406C88}" type="slidenum">
              <a:rPr lang="en-US" smtClean="0"/>
              <a:t>‹#›</a:t>
            </a:fld>
            <a:endParaRPr lang="en-US"/>
          </a:p>
        </p:txBody>
      </p:sp>
    </p:spTree>
    <p:extLst>
      <p:ext uri="{BB962C8B-B14F-4D97-AF65-F5344CB8AC3E}">
        <p14:creationId xmlns:p14="http://schemas.microsoft.com/office/powerpoint/2010/main" val="16271153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FF8C35-6E0F-46DC-88C3-4F4B9253CCE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D7A3A7-D1B3-4E85-9948-4A8760242B6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432B882-C829-4A32-B864-5EB2E4AFA303}"/>
              </a:ext>
            </a:extLst>
          </p:cNvPr>
          <p:cNvSpPr>
            <a:spLocks noGrp="1"/>
          </p:cNvSpPr>
          <p:nvPr>
            <p:ph type="dt" sz="half" idx="10"/>
          </p:nvPr>
        </p:nvSpPr>
        <p:spPr/>
        <p:txBody>
          <a:bodyPr/>
          <a:lstStyle/>
          <a:p>
            <a:fld id="{B01C3CB4-8F96-45D6-ABE3-29ED45FE27E1}" type="datetimeFigureOut">
              <a:rPr lang="en-US" smtClean="0"/>
              <a:t>3/2/2022</a:t>
            </a:fld>
            <a:endParaRPr lang="en-US"/>
          </a:p>
        </p:txBody>
      </p:sp>
      <p:sp>
        <p:nvSpPr>
          <p:cNvPr id="5" name="Footer Placeholder 4">
            <a:extLst>
              <a:ext uri="{FF2B5EF4-FFF2-40B4-BE49-F238E27FC236}">
                <a16:creationId xmlns:a16="http://schemas.microsoft.com/office/drawing/2014/main" id="{B0126B22-BD6C-483E-BCF3-79F3A30AC7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B035C8-E8F4-4B1E-BB56-C78D2ED9BA32}"/>
              </a:ext>
            </a:extLst>
          </p:cNvPr>
          <p:cNvSpPr>
            <a:spLocks noGrp="1"/>
          </p:cNvSpPr>
          <p:nvPr>
            <p:ph type="sldNum" sz="quarter" idx="12"/>
          </p:nvPr>
        </p:nvSpPr>
        <p:spPr/>
        <p:txBody>
          <a:bodyPr/>
          <a:lstStyle/>
          <a:p>
            <a:fld id="{E0505F17-7891-456C-BFB9-53C942406C88}" type="slidenum">
              <a:rPr lang="en-US" smtClean="0"/>
              <a:t>‹#›</a:t>
            </a:fld>
            <a:endParaRPr lang="en-US"/>
          </a:p>
        </p:txBody>
      </p:sp>
    </p:spTree>
    <p:extLst>
      <p:ext uri="{BB962C8B-B14F-4D97-AF65-F5344CB8AC3E}">
        <p14:creationId xmlns:p14="http://schemas.microsoft.com/office/powerpoint/2010/main" val="1058061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824856-5490-4B52-9E5D-FA1239D89A7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2094927-4C71-483D-AA15-AD88B697ED7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67E2142-65AF-4283-B91E-D7C1D09D9BF5}"/>
              </a:ext>
            </a:extLst>
          </p:cNvPr>
          <p:cNvSpPr>
            <a:spLocks noGrp="1"/>
          </p:cNvSpPr>
          <p:nvPr>
            <p:ph type="dt" sz="half" idx="10"/>
          </p:nvPr>
        </p:nvSpPr>
        <p:spPr/>
        <p:txBody>
          <a:bodyPr/>
          <a:lstStyle/>
          <a:p>
            <a:fld id="{B01C3CB4-8F96-45D6-ABE3-29ED45FE27E1}" type="datetimeFigureOut">
              <a:rPr lang="en-US" smtClean="0"/>
              <a:t>3/2/2022</a:t>
            </a:fld>
            <a:endParaRPr lang="en-US"/>
          </a:p>
        </p:txBody>
      </p:sp>
      <p:sp>
        <p:nvSpPr>
          <p:cNvPr id="5" name="Footer Placeholder 4">
            <a:extLst>
              <a:ext uri="{FF2B5EF4-FFF2-40B4-BE49-F238E27FC236}">
                <a16:creationId xmlns:a16="http://schemas.microsoft.com/office/drawing/2014/main" id="{61BAC891-B2B1-48DF-8A61-18A1C81220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DBA2BC-A8FA-4A6A-91AA-BA7E0F035139}"/>
              </a:ext>
            </a:extLst>
          </p:cNvPr>
          <p:cNvSpPr>
            <a:spLocks noGrp="1"/>
          </p:cNvSpPr>
          <p:nvPr>
            <p:ph type="sldNum" sz="quarter" idx="12"/>
          </p:nvPr>
        </p:nvSpPr>
        <p:spPr/>
        <p:txBody>
          <a:bodyPr/>
          <a:lstStyle/>
          <a:p>
            <a:fld id="{E0505F17-7891-456C-BFB9-53C942406C88}" type="slidenum">
              <a:rPr lang="en-US" smtClean="0"/>
              <a:t>‹#›</a:t>
            </a:fld>
            <a:endParaRPr lang="en-US"/>
          </a:p>
        </p:txBody>
      </p:sp>
    </p:spTree>
    <p:extLst>
      <p:ext uri="{BB962C8B-B14F-4D97-AF65-F5344CB8AC3E}">
        <p14:creationId xmlns:p14="http://schemas.microsoft.com/office/powerpoint/2010/main" val="41870515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9A6F4-88D8-4A2B-B08A-31C40F325E1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67BA2-6266-460A-9340-89D09B9208C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26F4845-615E-40F5-947F-3C1008855E1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BEE1FB7-AD11-4534-820A-CC9B1AB8F87A}"/>
              </a:ext>
            </a:extLst>
          </p:cNvPr>
          <p:cNvSpPr>
            <a:spLocks noGrp="1"/>
          </p:cNvSpPr>
          <p:nvPr>
            <p:ph type="dt" sz="half" idx="10"/>
          </p:nvPr>
        </p:nvSpPr>
        <p:spPr/>
        <p:txBody>
          <a:bodyPr/>
          <a:lstStyle/>
          <a:p>
            <a:fld id="{B01C3CB4-8F96-45D6-ABE3-29ED45FE27E1}" type="datetimeFigureOut">
              <a:rPr lang="en-US" smtClean="0"/>
              <a:t>3/2/2022</a:t>
            </a:fld>
            <a:endParaRPr lang="en-US"/>
          </a:p>
        </p:txBody>
      </p:sp>
      <p:sp>
        <p:nvSpPr>
          <p:cNvPr id="6" name="Footer Placeholder 5">
            <a:extLst>
              <a:ext uri="{FF2B5EF4-FFF2-40B4-BE49-F238E27FC236}">
                <a16:creationId xmlns:a16="http://schemas.microsoft.com/office/drawing/2014/main" id="{13C1E8F0-8541-4BB1-8661-658D017D400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A60BA6E-1D38-4329-A18F-A687CDDBA2AD}"/>
              </a:ext>
            </a:extLst>
          </p:cNvPr>
          <p:cNvSpPr>
            <a:spLocks noGrp="1"/>
          </p:cNvSpPr>
          <p:nvPr>
            <p:ph type="sldNum" sz="quarter" idx="12"/>
          </p:nvPr>
        </p:nvSpPr>
        <p:spPr/>
        <p:txBody>
          <a:bodyPr/>
          <a:lstStyle/>
          <a:p>
            <a:fld id="{E0505F17-7891-456C-BFB9-53C942406C88}" type="slidenum">
              <a:rPr lang="en-US" smtClean="0"/>
              <a:t>‹#›</a:t>
            </a:fld>
            <a:endParaRPr lang="en-US"/>
          </a:p>
        </p:txBody>
      </p:sp>
    </p:spTree>
    <p:extLst>
      <p:ext uri="{BB962C8B-B14F-4D97-AF65-F5344CB8AC3E}">
        <p14:creationId xmlns:p14="http://schemas.microsoft.com/office/powerpoint/2010/main" val="456293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4B1720-3E3F-401E-BD30-A3D3044C591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2C0FDD5-B6A4-4AED-9D97-814A1773087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04D59E0-9A6A-4866-AB04-63D17A4A106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997FEC3-F2A9-446B-A1C0-E08CF103CF5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E0DE0C2-6BE8-44C3-9481-521909626E4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19E4E3F-240F-4BB0-9C94-98D57FE8BFC5}"/>
              </a:ext>
            </a:extLst>
          </p:cNvPr>
          <p:cNvSpPr>
            <a:spLocks noGrp="1"/>
          </p:cNvSpPr>
          <p:nvPr>
            <p:ph type="dt" sz="half" idx="10"/>
          </p:nvPr>
        </p:nvSpPr>
        <p:spPr/>
        <p:txBody>
          <a:bodyPr/>
          <a:lstStyle/>
          <a:p>
            <a:fld id="{B01C3CB4-8F96-45D6-ABE3-29ED45FE27E1}" type="datetimeFigureOut">
              <a:rPr lang="en-US" smtClean="0"/>
              <a:t>3/2/2022</a:t>
            </a:fld>
            <a:endParaRPr lang="en-US"/>
          </a:p>
        </p:txBody>
      </p:sp>
      <p:sp>
        <p:nvSpPr>
          <p:cNvPr id="8" name="Footer Placeholder 7">
            <a:extLst>
              <a:ext uri="{FF2B5EF4-FFF2-40B4-BE49-F238E27FC236}">
                <a16:creationId xmlns:a16="http://schemas.microsoft.com/office/drawing/2014/main" id="{EBF2821D-090A-4E22-BE6B-B49369B3E6A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D3F384F-555E-463D-9841-89FD677BF7DB}"/>
              </a:ext>
            </a:extLst>
          </p:cNvPr>
          <p:cNvSpPr>
            <a:spLocks noGrp="1"/>
          </p:cNvSpPr>
          <p:nvPr>
            <p:ph type="sldNum" sz="quarter" idx="12"/>
          </p:nvPr>
        </p:nvSpPr>
        <p:spPr/>
        <p:txBody>
          <a:bodyPr/>
          <a:lstStyle/>
          <a:p>
            <a:fld id="{E0505F17-7891-456C-BFB9-53C942406C88}" type="slidenum">
              <a:rPr lang="en-US" smtClean="0"/>
              <a:t>‹#›</a:t>
            </a:fld>
            <a:endParaRPr lang="en-US"/>
          </a:p>
        </p:txBody>
      </p:sp>
    </p:spTree>
    <p:extLst>
      <p:ext uri="{BB962C8B-B14F-4D97-AF65-F5344CB8AC3E}">
        <p14:creationId xmlns:p14="http://schemas.microsoft.com/office/powerpoint/2010/main" val="28785459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9E4E11-B08A-496C-B2BC-DAAE1F0302C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02DC028-FA14-4E27-8040-AECDD295D0FE}"/>
              </a:ext>
            </a:extLst>
          </p:cNvPr>
          <p:cNvSpPr>
            <a:spLocks noGrp="1"/>
          </p:cNvSpPr>
          <p:nvPr>
            <p:ph type="dt" sz="half" idx="10"/>
          </p:nvPr>
        </p:nvSpPr>
        <p:spPr/>
        <p:txBody>
          <a:bodyPr/>
          <a:lstStyle/>
          <a:p>
            <a:fld id="{B01C3CB4-8F96-45D6-ABE3-29ED45FE27E1}" type="datetimeFigureOut">
              <a:rPr lang="en-US" smtClean="0"/>
              <a:t>3/2/2022</a:t>
            </a:fld>
            <a:endParaRPr lang="en-US"/>
          </a:p>
        </p:txBody>
      </p:sp>
      <p:sp>
        <p:nvSpPr>
          <p:cNvPr id="4" name="Footer Placeholder 3">
            <a:extLst>
              <a:ext uri="{FF2B5EF4-FFF2-40B4-BE49-F238E27FC236}">
                <a16:creationId xmlns:a16="http://schemas.microsoft.com/office/drawing/2014/main" id="{25BF2C40-9BA0-4CB2-8187-710AD84C57E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72BBF6D-25FF-49DE-8B39-940343BDD840}"/>
              </a:ext>
            </a:extLst>
          </p:cNvPr>
          <p:cNvSpPr>
            <a:spLocks noGrp="1"/>
          </p:cNvSpPr>
          <p:nvPr>
            <p:ph type="sldNum" sz="quarter" idx="12"/>
          </p:nvPr>
        </p:nvSpPr>
        <p:spPr/>
        <p:txBody>
          <a:bodyPr/>
          <a:lstStyle/>
          <a:p>
            <a:fld id="{E0505F17-7891-456C-BFB9-53C942406C88}" type="slidenum">
              <a:rPr lang="en-US" smtClean="0"/>
              <a:t>‹#›</a:t>
            </a:fld>
            <a:endParaRPr lang="en-US"/>
          </a:p>
        </p:txBody>
      </p:sp>
    </p:spTree>
    <p:extLst>
      <p:ext uri="{BB962C8B-B14F-4D97-AF65-F5344CB8AC3E}">
        <p14:creationId xmlns:p14="http://schemas.microsoft.com/office/powerpoint/2010/main" val="17175079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01B7502-64D3-4C88-A4C0-36C43CF666C4}"/>
              </a:ext>
            </a:extLst>
          </p:cNvPr>
          <p:cNvSpPr>
            <a:spLocks noGrp="1"/>
          </p:cNvSpPr>
          <p:nvPr>
            <p:ph type="dt" sz="half" idx="10"/>
          </p:nvPr>
        </p:nvSpPr>
        <p:spPr/>
        <p:txBody>
          <a:bodyPr/>
          <a:lstStyle/>
          <a:p>
            <a:fld id="{B01C3CB4-8F96-45D6-ABE3-29ED45FE27E1}" type="datetimeFigureOut">
              <a:rPr lang="en-US" smtClean="0"/>
              <a:t>3/2/2022</a:t>
            </a:fld>
            <a:endParaRPr lang="en-US"/>
          </a:p>
        </p:txBody>
      </p:sp>
      <p:sp>
        <p:nvSpPr>
          <p:cNvPr id="3" name="Footer Placeholder 2">
            <a:extLst>
              <a:ext uri="{FF2B5EF4-FFF2-40B4-BE49-F238E27FC236}">
                <a16:creationId xmlns:a16="http://schemas.microsoft.com/office/drawing/2014/main" id="{F36074D1-AAE1-4DBC-88A4-9996EF03FF3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0A14EB8-86EC-40ED-AA74-58B986E7292E}"/>
              </a:ext>
            </a:extLst>
          </p:cNvPr>
          <p:cNvSpPr>
            <a:spLocks noGrp="1"/>
          </p:cNvSpPr>
          <p:nvPr>
            <p:ph type="sldNum" sz="quarter" idx="12"/>
          </p:nvPr>
        </p:nvSpPr>
        <p:spPr/>
        <p:txBody>
          <a:bodyPr/>
          <a:lstStyle/>
          <a:p>
            <a:fld id="{E0505F17-7891-456C-BFB9-53C942406C88}" type="slidenum">
              <a:rPr lang="en-US" smtClean="0"/>
              <a:t>‹#›</a:t>
            </a:fld>
            <a:endParaRPr lang="en-US"/>
          </a:p>
        </p:txBody>
      </p:sp>
    </p:spTree>
    <p:extLst>
      <p:ext uri="{BB962C8B-B14F-4D97-AF65-F5344CB8AC3E}">
        <p14:creationId xmlns:p14="http://schemas.microsoft.com/office/powerpoint/2010/main" val="12833298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0E8ECA-C9B0-4A35-9077-C17BE0780CD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F0FD471-DC4B-4955-8463-40D10EDDB3A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494C14C-5F60-49A3-9140-B1DCBFCFC97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703DB4F-E616-4825-88CE-B01E4E59E22A}"/>
              </a:ext>
            </a:extLst>
          </p:cNvPr>
          <p:cNvSpPr>
            <a:spLocks noGrp="1"/>
          </p:cNvSpPr>
          <p:nvPr>
            <p:ph type="dt" sz="half" idx="10"/>
          </p:nvPr>
        </p:nvSpPr>
        <p:spPr/>
        <p:txBody>
          <a:bodyPr/>
          <a:lstStyle/>
          <a:p>
            <a:fld id="{B01C3CB4-8F96-45D6-ABE3-29ED45FE27E1}" type="datetimeFigureOut">
              <a:rPr lang="en-US" smtClean="0"/>
              <a:t>3/2/2022</a:t>
            </a:fld>
            <a:endParaRPr lang="en-US"/>
          </a:p>
        </p:txBody>
      </p:sp>
      <p:sp>
        <p:nvSpPr>
          <p:cNvPr id="6" name="Footer Placeholder 5">
            <a:extLst>
              <a:ext uri="{FF2B5EF4-FFF2-40B4-BE49-F238E27FC236}">
                <a16:creationId xmlns:a16="http://schemas.microsoft.com/office/drawing/2014/main" id="{86A3D911-5DEA-4554-8F5C-F0F723D927D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90BF4B5-7050-4672-BCD4-4F23786A2E1F}"/>
              </a:ext>
            </a:extLst>
          </p:cNvPr>
          <p:cNvSpPr>
            <a:spLocks noGrp="1"/>
          </p:cNvSpPr>
          <p:nvPr>
            <p:ph type="sldNum" sz="quarter" idx="12"/>
          </p:nvPr>
        </p:nvSpPr>
        <p:spPr/>
        <p:txBody>
          <a:bodyPr/>
          <a:lstStyle/>
          <a:p>
            <a:fld id="{E0505F17-7891-456C-BFB9-53C942406C88}" type="slidenum">
              <a:rPr lang="en-US" smtClean="0"/>
              <a:t>‹#›</a:t>
            </a:fld>
            <a:endParaRPr lang="en-US"/>
          </a:p>
        </p:txBody>
      </p:sp>
    </p:spTree>
    <p:extLst>
      <p:ext uri="{BB962C8B-B14F-4D97-AF65-F5344CB8AC3E}">
        <p14:creationId xmlns:p14="http://schemas.microsoft.com/office/powerpoint/2010/main" val="293350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3641B2-548E-4332-A377-48CA33ACFFB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7BFC4AC-1F56-4C62-845B-9EB17576AE9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C671602-A232-46D0-AC44-5F3CA1B74C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F00FC57-AA0F-4017-80E5-72A692100B3E}"/>
              </a:ext>
            </a:extLst>
          </p:cNvPr>
          <p:cNvSpPr>
            <a:spLocks noGrp="1"/>
          </p:cNvSpPr>
          <p:nvPr>
            <p:ph type="dt" sz="half" idx="10"/>
          </p:nvPr>
        </p:nvSpPr>
        <p:spPr/>
        <p:txBody>
          <a:bodyPr/>
          <a:lstStyle/>
          <a:p>
            <a:fld id="{B01C3CB4-8F96-45D6-ABE3-29ED45FE27E1}" type="datetimeFigureOut">
              <a:rPr lang="en-US" smtClean="0"/>
              <a:t>3/2/2022</a:t>
            </a:fld>
            <a:endParaRPr lang="en-US"/>
          </a:p>
        </p:txBody>
      </p:sp>
      <p:sp>
        <p:nvSpPr>
          <p:cNvPr id="6" name="Footer Placeholder 5">
            <a:extLst>
              <a:ext uri="{FF2B5EF4-FFF2-40B4-BE49-F238E27FC236}">
                <a16:creationId xmlns:a16="http://schemas.microsoft.com/office/drawing/2014/main" id="{9D86F49B-156D-4D71-B157-93D8C03BEED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4CD37ED-C5DD-456C-B55F-90D6A768F390}"/>
              </a:ext>
            </a:extLst>
          </p:cNvPr>
          <p:cNvSpPr>
            <a:spLocks noGrp="1"/>
          </p:cNvSpPr>
          <p:nvPr>
            <p:ph type="sldNum" sz="quarter" idx="12"/>
          </p:nvPr>
        </p:nvSpPr>
        <p:spPr/>
        <p:txBody>
          <a:bodyPr/>
          <a:lstStyle/>
          <a:p>
            <a:fld id="{E0505F17-7891-456C-BFB9-53C942406C88}" type="slidenum">
              <a:rPr lang="en-US" smtClean="0"/>
              <a:t>‹#›</a:t>
            </a:fld>
            <a:endParaRPr lang="en-US"/>
          </a:p>
        </p:txBody>
      </p:sp>
    </p:spTree>
    <p:extLst>
      <p:ext uri="{BB962C8B-B14F-4D97-AF65-F5344CB8AC3E}">
        <p14:creationId xmlns:p14="http://schemas.microsoft.com/office/powerpoint/2010/main" val="11486563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051ACB8-BE64-4920-8372-203F81A8B05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F3010CA-BCBD-4B64-8A2A-E98A92F680B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88A8AB-10B0-4A22-9ACB-14B38816260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1C3CB4-8F96-45D6-ABE3-29ED45FE27E1}" type="datetimeFigureOut">
              <a:rPr lang="en-US" smtClean="0"/>
              <a:t>3/2/2022</a:t>
            </a:fld>
            <a:endParaRPr lang="en-US"/>
          </a:p>
        </p:txBody>
      </p:sp>
      <p:sp>
        <p:nvSpPr>
          <p:cNvPr id="5" name="Footer Placeholder 4">
            <a:extLst>
              <a:ext uri="{FF2B5EF4-FFF2-40B4-BE49-F238E27FC236}">
                <a16:creationId xmlns:a16="http://schemas.microsoft.com/office/drawing/2014/main" id="{37EDD616-4A80-461B-A6F2-B7E29ED6524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B189CFA-DC6F-4349-BD96-0B2ADA54BC1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505F17-7891-456C-BFB9-53C942406C88}" type="slidenum">
              <a:rPr lang="en-US" smtClean="0"/>
              <a:t>‹#›</a:t>
            </a:fld>
            <a:endParaRPr lang="en-US"/>
          </a:p>
        </p:txBody>
      </p:sp>
    </p:spTree>
    <p:extLst>
      <p:ext uri="{BB962C8B-B14F-4D97-AF65-F5344CB8AC3E}">
        <p14:creationId xmlns:p14="http://schemas.microsoft.com/office/powerpoint/2010/main" val="15596064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63.png"/><Relationship Id="rId3" Type="http://schemas.openxmlformats.org/officeDocument/2006/relationships/image" Target="../media/image58.png"/><Relationship Id="rId7" Type="http://schemas.openxmlformats.org/officeDocument/2006/relationships/image" Target="../media/image62.png"/><Relationship Id="rId2" Type="http://schemas.openxmlformats.org/officeDocument/2006/relationships/image" Target="../media/image57.png"/><Relationship Id="rId1" Type="http://schemas.openxmlformats.org/officeDocument/2006/relationships/slideLayout" Target="../slideLayouts/slideLayout7.xml"/><Relationship Id="rId6" Type="http://schemas.openxmlformats.org/officeDocument/2006/relationships/image" Target="../media/image61.png"/><Relationship Id="rId11" Type="http://schemas.openxmlformats.org/officeDocument/2006/relationships/image" Target="../media/image66.png"/><Relationship Id="rId5" Type="http://schemas.openxmlformats.org/officeDocument/2006/relationships/image" Target="../media/image60.png"/><Relationship Id="rId10" Type="http://schemas.openxmlformats.org/officeDocument/2006/relationships/image" Target="../media/image65.png"/><Relationship Id="rId4" Type="http://schemas.openxmlformats.org/officeDocument/2006/relationships/image" Target="../media/image59.png"/><Relationship Id="rId9" Type="http://schemas.openxmlformats.org/officeDocument/2006/relationships/image" Target="../media/image64.png"/></Relationships>
</file>

<file path=ppt/slides/_rels/slide11.xml.rels><?xml version="1.0" encoding="UTF-8" standalone="yes"?>
<Relationships xmlns="http://schemas.openxmlformats.org/package/2006/relationships"><Relationship Id="rId8" Type="http://schemas.openxmlformats.org/officeDocument/2006/relationships/image" Target="../media/image73.png"/><Relationship Id="rId13" Type="http://schemas.openxmlformats.org/officeDocument/2006/relationships/image" Target="../media/image78.png"/><Relationship Id="rId3" Type="http://schemas.openxmlformats.org/officeDocument/2006/relationships/image" Target="../media/image68.png"/><Relationship Id="rId7" Type="http://schemas.openxmlformats.org/officeDocument/2006/relationships/image" Target="../media/image72.png"/><Relationship Id="rId12" Type="http://schemas.openxmlformats.org/officeDocument/2006/relationships/image" Target="../media/image77.png"/><Relationship Id="rId2" Type="http://schemas.openxmlformats.org/officeDocument/2006/relationships/image" Target="../media/image67.png"/><Relationship Id="rId1" Type="http://schemas.openxmlformats.org/officeDocument/2006/relationships/slideLayout" Target="../slideLayouts/slideLayout7.xml"/><Relationship Id="rId6" Type="http://schemas.openxmlformats.org/officeDocument/2006/relationships/image" Target="../media/image71.png"/><Relationship Id="rId11" Type="http://schemas.openxmlformats.org/officeDocument/2006/relationships/image" Target="../media/image76.png"/><Relationship Id="rId5" Type="http://schemas.openxmlformats.org/officeDocument/2006/relationships/image" Target="../media/image70.png"/><Relationship Id="rId10" Type="http://schemas.openxmlformats.org/officeDocument/2006/relationships/image" Target="../media/image75.png"/><Relationship Id="rId4" Type="http://schemas.openxmlformats.org/officeDocument/2006/relationships/image" Target="../media/image69.png"/><Relationship Id="rId9" Type="http://schemas.openxmlformats.org/officeDocument/2006/relationships/image" Target="../media/image74.png"/><Relationship Id="rId14" Type="http://schemas.openxmlformats.org/officeDocument/2006/relationships/image" Target="../media/image79.png"/></Relationships>
</file>

<file path=ppt/slides/_rels/slide12.xml.rels><?xml version="1.0" encoding="UTF-8" standalone="yes"?>
<Relationships xmlns="http://schemas.openxmlformats.org/package/2006/relationships"><Relationship Id="rId8" Type="http://schemas.openxmlformats.org/officeDocument/2006/relationships/image" Target="../media/image86.png"/><Relationship Id="rId13" Type="http://schemas.openxmlformats.org/officeDocument/2006/relationships/image" Target="../media/image91.png"/><Relationship Id="rId3" Type="http://schemas.openxmlformats.org/officeDocument/2006/relationships/image" Target="../media/image81.png"/><Relationship Id="rId7" Type="http://schemas.openxmlformats.org/officeDocument/2006/relationships/image" Target="../media/image85.png"/><Relationship Id="rId12" Type="http://schemas.openxmlformats.org/officeDocument/2006/relationships/image" Target="../media/image90.png"/><Relationship Id="rId2" Type="http://schemas.openxmlformats.org/officeDocument/2006/relationships/image" Target="../media/image80.png"/><Relationship Id="rId1" Type="http://schemas.openxmlformats.org/officeDocument/2006/relationships/slideLayout" Target="../slideLayouts/slideLayout7.xml"/><Relationship Id="rId6" Type="http://schemas.openxmlformats.org/officeDocument/2006/relationships/image" Target="../media/image84.png"/><Relationship Id="rId11" Type="http://schemas.openxmlformats.org/officeDocument/2006/relationships/image" Target="../media/image89.png"/><Relationship Id="rId5" Type="http://schemas.openxmlformats.org/officeDocument/2006/relationships/image" Target="../media/image83.png"/><Relationship Id="rId10" Type="http://schemas.openxmlformats.org/officeDocument/2006/relationships/image" Target="../media/image88.png"/><Relationship Id="rId4" Type="http://schemas.openxmlformats.org/officeDocument/2006/relationships/image" Target="../media/image82.png"/><Relationship Id="rId9" Type="http://schemas.openxmlformats.org/officeDocument/2006/relationships/image" Target="../media/image87.png"/></Relationships>
</file>

<file path=ppt/slides/_rels/slide13.xml.rels><?xml version="1.0" encoding="UTF-8" standalone="yes"?>
<Relationships xmlns="http://schemas.openxmlformats.org/package/2006/relationships"><Relationship Id="rId8" Type="http://schemas.openxmlformats.org/officeDocument/2006/relationships/image" Target="../media/image98.png"/><Relationship Id="rId13" Type="http://schemas.openxmlformats.org/officeDocument/2006/relationships/image" Target="../media/image103.png"/><Relationship Id="rId3" Type="http://schemas.openxmlformats.org/officeDocument/2006/relationships/image" Target="../media/image93.png"/><Relationship Id="rId7" Type="http://schemas.openxmlformats.org/officeDocument/2006/relationships/image" Target="../media/image97.png"/><Relationship Id="rId12" Type="http://schemas.openxmlformats.org/officeDocument/2006/relationships/image" Target="../media/image102.png"/><Relationship Id="rId2" Type="http://schemas.openxmlformats.org/officeDocument/2006/relationships/image" Target="../media/image92.png"/><Relationship Id="rId1" Type="http://schemas.openxmlformats.org/officeDocument/2006/relationships/slideLayout" Target="../slideLayouts/slideLayout7.xml"/><Relationship Id="rId6" Type="http://schemas.openxmlformats.org/officeDocument/2006/relationships/image" Target="../media/image96.png"/><Relationship Id="rId11" Type="http://schemas.openxmlformats.org/officeDocument/2006/relationships/image" Target="../media/image101.png"/><Relationship Id="rId5" Type="http://schemas.openxmlformats.org/officeDocument/2006/relationships/image" Target="../media/image95.png"/><Relationship Id="rId10" Type="http://schemas.openxmlformats.org/officeDocument/2006/relationships/image" Target="../media/image100.png"/><Relationship Id="rId4" Type="http://schemas.openxmlformats.org/officeDocument/2006/relationships/image" Target="../media/image94.png"/><Relationship Id="rId9" Type="http://schemas.openxmlformats.org/officeDocument/2006/relationships/image" Target="../media/image99.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04.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image" Target="../media/image18.png"/><Relationship Id="rId18" Type="http://schemas.openxmlformats.org/officeDocument/2006/relationships/image" Target="../media/image23.png"/><Relationship Id="rId3" Type="http://schemas.openxmlformats.org/officeDocument/2006/relationships/image" Target="../media/image8.png"/><Relationship Id="rId7" Type="http://schemas.openxmlformats.org/officeDocument/2006/relationships/image" Target="../media/image12.png"/><Relationship Id="rId12" Type="http://schemas.openxmlformats.org/officeDocument/2006/relationships/image" Target="../media/image17.png"/><Relationship Id="rId17" Type="http://schemas.openxmlformats.org/officeDocument/2006/relationships/image" Target="../media/image22.png"/><Relationship Id="rId2" Type="http://schemas.openxmlformats.org/officeDocument/2006/relationships/image" Target="../media/image7.png"/><Relationship Id="rId16" Type="http://schemas.openxmlformats.org/officeDocument/2006/relationships/image" Target="../media/image21.png"/><Relationship Id="rId20" Type="http://schemas.openxmlformats.org/officeDocument/2006/relationships/image" Target="../media/image25.png"/><Relationship Id="rId1" Type="http://schemas.openxmlformats.org/officeDocument/2006/relationships/slideLayout" Target="../slideLayouts/slideLayout7.xml"/><Relationship Id="rId6" Type="http://schemas.openxmlformats.org/officeDocument/2006/relationships/image" Target="../media/image11.png"/><Relationship Id="rId11" Type="http://schemas.openxmlformats.org/officeDocument/2006/relationships/image" Target="../media/image16.png"/><Relationship Id="rId5" Type="http://schemas.openxmlformats.org/officeDocument/2006/relationships/image" Target="../media/image10.png"/><Relationship Id="rId15" Type="http://schemas.openxmlformats.org/officeDocument/2006/relationships/image" Target="../media/image20.png"/><Relationship Id="rId10" Type="http://schemas.openxmlformats.org/officeDocument/2006/relationships/image" Target="../media/image15.png"/><Relationship Id="rId19" Type="http://schemas.openxmlformats.org/officeDocument/2006/relationships/image" Target="../media/image24.png"/><Relationship Id="rId4" Type="http://schemas.openxmlformats.org/officeDocument/2006/relationships/image" Target="../media/image9.png"/><Relationship Id="rId9" Type="http://schemas.openxmlformats.org/officeDocument/2006/relationships/image" Target="../media/image14.png"/><Relationship Id="rId14" Type="http://schemas.openxmlformats.org/officeDocument/2006/relationships/image" Target="../media/image19.png"/></Relationships>
</file>

<file path=ppt/slides/_rels/slide9.xml.rels><?xml version="1.0" encoding="UTF-8" standalone="yes"?>
<Relationships xmlns="http://schemas.openxmlformats.org/package/2006/relationships"><Relationship Id="rId8" Type="http://schemas.openxmlformats.org/officeDocument/2006/relationships/image" Target="../media/image32.png"/><Relationship Id="rId13" Type="http://schemas.openxmlformats.org/officeDocument/2006/relationships/image" Target="../media/image37.png"/><Relationship Id="rId18" Type="http://schemas.openxmlformats.org/officeDocument/2006/relationships/image" Target="../media/image42.png"/><Relationship Id="rId26" Type="http://schemas.openxmlformats.org/officeDocument/2006/relationships/image" Target="../media/image50.png"/><Relationship Id="rId3" Type="http://schemas.openxmlformats.org/officeDocument/2006/relationships/image" Target="../media/image27.png"/><Relationship Id="rId21" Type="http://schemas.openxmlformats.org/officeDocument/2006/relationships/image" Target="../media/image45.png"/><Relationship Id="rId7" Type="http://schemas.openxmlformats.org/officeDocument/2006/relationships/image" Target="../media/image31.png"/><Relationship Id="rId12" Type="http://schemas.openxmlformats.org/officeDocument/2006/relationships/image" Target="../media/image36.png"/><Relationship Id="rId17" Type="http://schemas.openxmlformats.org/officeDocument/2006/relationships/image" Target="../media/image41.png"/><Relationship Id="rId25" Type="http://schemas.openxmlformats.org/officeDocument/2006/relationships/image" Target="../media/image49.png"/><Relationship Id="rId2" Type="http://schemas.openxmlformats.org/officeDocument/2006/relationships/image" Target="../media/image26.png"/><Relationship Id="rId16" Type="http://schemas.openxmlformats.org/officeDocument/2006/relationships/image" Target="../media/image40.png"/><Relationship Id="rId20" Type="http://schemas.openxmlformats.org/officeDocument/2006/relationships/image" Target="../media/image44.png"/><Relationship Id="rId29" Type="http://schemas.openxmlformats.org/officeDocument/2006/relationships/image" Target="../media/image53.png"/><Relationship Id="rId1" Type="http://schemas.openxmlformats.org/officeDocument/2006/relationships/slideLayout" Target="../slideLayouts/slideLayout7.xml"/><Relationship Id="rId6" Type="http://schemas.openxmlformats.org/officeDocument/2006/relationships/image" Target="../media/image30.png"/><Relationship Id="rId11" Type="http://schemas.openxmlformats.org/officeDocument/2006/relationships/image" Target="../media/image35.png"/><Relationship Id="rId24" Type="http://schemas.openxmlformats.org/officeDocument/2006/relationships/image" Target="../media/image48.png"/><Relationship Id="rId32" Type="http://schemas.openxmlformats.org/officeDocument/2006/relationships/image" Target="../media/image56.png"/><Relationship Id="rId5" Type="http://schemas.openxmlformats.org/officeDocument/2006/relationships/image" Target="../media/image29.png"/><Relationship Id="rId15" Type="http://schemas.openxmlformats.org/officeDocument/2006/relationships/image" Target="../media/image39.png"/><Relationship Id="rId23" Type="http://schemas.openxmlformats.org/officeDocument/2006/relationships/image" Target="../media/image47.png"/><Relationship Id="rId28" Type="http://schemas.openxmlformats.org/officeDocument/2006/relationships/image" Target="../media/image52.png"/><Relationship Id="rId10" Type="http://schemas.openxmlformats.org/officeDocument/2006/relationships/image" Target="../media/image34.png"/><Relationship Id="rId19" Type="http://schemas.openxmlformats.org/officeDocument/2006/relationships/image" Target="../media/image43.png"/><Relationship Id="rId31" Type="http://schemas.openxmlformats.org/officeDocument/2006/relationships/image" Target="../media/image55.png"/><Relationship Id="rId4" Type="http://schemas.openxmlformats.org/officeDocument/2006/relationships/image" Target="../media/image28.png"/><Relationship Id="rId9" Type="http://schemas.openxmlformats.org/officeDocument/2006/relationships/image" Target="../media/image33.png"/><Relationship Id="rId14" Type="http://schemas.openxmlformats.org/officeDocument/2006/relationships/image" Target="../media/image38.png"/><Relationship Id="rId22" Type="http://schemas.openxmlformats.org/officeDocument/2006/relationships/image" Target="../media/image46.png"/><Relationship Id="rId27" Type="http://schemas.openxmlformats.org/officeDocument/2006/relationships/image" Target="../media/image51.png"/><Relationship Id="rId30" Type="http://schemas.openxmlformats.org/officeDocument/2006/relationships/image" Target="../media/image5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BCF16B0F-B4BD-4F90-9021-E702B33D22E4}"/>
              </a:ext>
            </a:extLst>
          </p:cNvPr>
          <p:cNvSpPr txBox="1"/>
          <p:nvPr/>
        </p:nvSpPr>
        <p:spPr>
          <a:xfrm>
            <a:off x="8027506" y="4673281"/>
            <a:ext cx="3823252" cy="1077218"/>
          </a:xfrm>
          <a:prstGeom prst="rect">
            <a:avLst/>
          </a:prstGeom>
          <a:noFill/>
        </p:spPr>
        <p:txBody>
          <a:bodyPr wrap="square" rtlCol="0">
            <a:spAutoFit/>
          </a:bodyPr>
          <a:lstStyle/>
          <a:p>
            <a:r>
              <a:rPr lang="hu-HU" sz="3200" b="1">
                <a:latin typeface="Times New Roman" panose="02020603050405020304" pitchFamily="18" charset="0"/>
                <a:cs typeface="Times New Roman" panose="02020603050405020304" pitchFamily="18" charset="0"/>
              </a:rPr>
              <a:t>DYNAMICS</a:t>
            </a:r>
          </a:p>
          <a:p>
            <a:r>
              <a:rPr lang="hu-HU" sz="3200">
                <a:latin typeface="Times New Roman" panose="02020603050405020304" pitchFamily="18" charset="0"/>
                <a:cs typeface="Times New Roman" panose="02020603050405020304" pitchFamily="18" charset="0"/>
              </a:rPr>
              <a:t>Science of motion</a:t>
            </a:r>
            <a:r>
              <a:rPr lang="hu-HU" sz="3200" b="1">
                <a:latin typeface="Times New Roman" panose="02020603050405020304" pitchFamily="18" charset="0"/>
                <a:cs typeface="Times New Roman" panose="02020603050405020304" pitchFamily="18" charset="0"/>
              </a:rPr>
              <a:t> </a:t>
            </a:r>
            <a:endParaRPr lang="en-US" sz="3200" b="1">
              <a:latin typeface="Times New Roman" panose="02020603050405020304" pitchFamily="18" charset="0"/>
              <a:cs typeface="Times New Roman" panose="02020603050405020304" pitchFamily="18" charset="0"/>
            </a:endParaRPr>
          </a:p>
        </p:txBody>
      </p:sp>
      <p:grpSp>
        <p:nvGrpSpPr>
          <p:cNvPr id="22" name="Group 21">
            <a:extLst>
              <a:ext uri="{FF2B5EF4-FFF2-40B4-BE49-F238E27FC236}">
                <a16:creationId xmlns:a16="http://schemas.microsoft.com/office/drawing/2014/main" id="{E843145B-DD0A-4A7F-B9A2-DD8D59D9CBDD}"/>
              </a:ext>
            </a:extLst>
          </p:cNvPr>
          <p:cNvGrpSpPr/>
          <p:nvPr/>
        </p:nvGrpSpPr>
        <p:grpSpPr>
          <a:xfrm>
            <a:off x="622852" y="530087"/>
            <a:ext cx="10793896" cy="6451518"/>
            <a:chOff x="622852" y="530087"/>
            <a:chExt cx="10793896" cy="6451518"/>
          </a:xfrm>
        </p:grpSpPr>
        <p:sp>
          <p:nvSpPr>
            <p:cNvPr id="8" name="TextBox 7">
              <a:extLst>
                <a:ext uri="{FF2B5EF4-FFF2-40B4-BE49-F238E27FC236}">
                  <a16:creationId xmlns:a16="http://schemas.microsoft.com/office/drawing/2014/main" id="{A3368484-E43E-4EDB-8B02-A9FED38764B3}"/>
                </a:ext>
              </a:extLst>
            </p:cNvPr>
            <p:cNvSpPr txBox="1"/>
            <p:nvPr/>
          </p:nvSpPr>
          <p:spPr>
            <a:xfrm>
              <a:off x="4797286" y="4673281"/>
              <a:ext cx="2822713" cy="2308324"/>
            </a:xfrm>
            <a:prstGeom prst="rect">
              <a:avLst/>
            </a:prstGeom>
            <a:noFill/>
          </p:spPr>
          <p:txBody>
            <a:bodyPr wrap="square" rtlCol="0">
              <a:spAutoFit/>
            </a:bodyPr>
            <a:lstStyle/>
            <a:p>
              <a:pPr algn="l"/>
              <a:r>
                <a:rPr lang="hu-HU" sz="3200" b="1" dirty="0">
                  <a:latin typeface="Times New Roman" panose="02020603050405020304" pitchFamily="18" charset="0"/>
                  <a:cs typeface="Times New Roman" panose="02020603050405020304" pitchFamily="18" charset="0"/>
                </a:rPr>
                <a:t>STATICS</a:t>
              </a:r>
            </a:p>
            <a:p>
              <a:pPr algn="l"/>
              <a:r>
                <a:rPr lang="hu-HU" sz="3200" dirty="0">
                  <a:latin typeface="Times New Roman" panose="02020603050405020304" pitchFamily="18" charset="0"/>
                  <a:cs typeface="Times New Roman" panose="02020603050405020304" pitchFamily="18" charset="0"/>
                </a:rPr>
                <a:t>Science of </a:t>
              </a:r>
              <a:r>
                <a:rPr lang="hu-HU" sz="3200" dirty="0" smtClean="0">
                  <a:latin typeface="Times New Roman" panose="02020603050405020304" pitchFamily="18" charset="0"/>
                  <a:cs typeface="Times New Roman" panose="02020603050405020304" pitchFamily="18" charset="0"/>
                </a:rPr>
                <a:t>rest (equilibrium)</a:t>
              </a:r>
              <a:endParaRPr lang="hu-HU" sz="3200" dirty="0">
                <a:latin typeface="Times New Roman" panose="02020603050405020304" pitchFamily="18" charset="0"/>
                <a:cs typeface="Times New Roman" panose="02020603050405020304" pitchFamily="18" charset="0"/>
              </a:endParaRPr>
            </a:p>
            <a:p>
              <a:pPr algn="l"/>
              <a:endParaRPr lang="en-US" sz="4800" dirty="0">
                <a:latin typeface="Times New Roman" panose="02020603050405020304" pitchFamily="18" charset="0"/>
                <a:cs typeface="Times New Roman" panose="02020603050405020304" pitchFamily="18" charset="0"/>
              </a:endParaRPr>
            </a:p>
          </p:txBody>
        </p:sp>
        <p:grpSp>
          <p:nvGrpSpPr>
            <p:cNvPr id="21" name="Group 20">
              <a:extLst>
                <a:ext uri="{FF2B5EF4-FFF2-40B4-BE49-F238E27FC236}">
                  <a16:creationId xmlns:a16="http://schemas.microsoft.com/office/drawing/2014/main" id="{8A780008-0747-4C31-9294-AD3FBC6F358C}"/>
                </a:ext>
              </a:extLst>
            </p:cNvPr>
            <p:cNvGrpSpPr/>
            <p:nvPr/>
          </p:nvGrpSpPr>
          <p:grpSpPr>
            <a:xfrm>
              <a:off x="622852" y="530087"/>
              <a:ext cx="10793896" cy="4143194"/>
              <a:chOff x="622852" y="530087"/>
              <a:chExt cx="10793896" cy="4143194"/>
            </a:xfrm>
          </p:grpSpPr>
          <p:sp>
            <p:nvSpPr>
              <p:cNvPr id="5" name="TextBox 4">
                <a:extLst>
                  <a:ext uri="{FF2B5EF4-FFF2-40B4-BE49-F238E27FC236}">
                    <a16:creationId xmlns:a16="http://schemas.microsoft.com/office/drawing/2014/main" id="{0204F57A-E8B1-4A29-B203-E115F8007351}"/>
                  </a:ext>
                </a:extLst>
              </p:cNvPr>
              <p:cNvSpPr txBox="1"/>
              <p:nvPr/>
            </p:nvSpPr>
            <p:spPr>
              <a:xfrm>
                <a:off x="2027583" y="530087"/>
                <a:ext cx="8362121" cy="1569660"/>
              </a:xfrm>
              <a:prstGeom prst="rect">
                <a:avLst/>
              </a:prstGeom>
              <a:noFill/>
            </p:spPr>
            <p:txBody>
              <a:bodyPr wrap="square" rtlCol="0">
                <a:spAutoFit/>
              </a:bodyPr>
              <a:lstStyle/>
              <a:p>
                <a:pPr algn="ctr"/>
                <a:r>
                  <a:rPr lang="hu-HU" sz="4800">
                    <a:latin typeface="Times New Roman" panose="02020603050405020304" pitchFamily="18" charset="0"/>
                    <a:cs typeface="Times New Roman" panose="02020603050405020304" pitchFamily="18" charset="0"/>
                  </a:rPr>
                  <a:t>The science of motion and rest</a:t>
                </a:r>
              </a:p>
              <a:p>
                <a:pPr algn="ctr"/>
                <a:r>
                  <a:rPr lang="hu-HU" sz="4800" b="1">
                    <a:latin typeface="Times New Roman" panose="02020603050405020304" pitchFamily="18" charset="0"/>
                    <a:cs typeface="Times New Roman" panose="02020603050405020304" pitchFamily="18" charset="0"/>
                  </a:rPr>
                  <a:t>MECHANICS</a:t>
                </a:r>
                <a:endParaRPr lang="en-US" sz="4800">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CFDB6932-B0A5-4B02-9D48-810AEE1BCAAC}"/>
                  </a:ext>
                </a:extLst>
              </p:cNvPr>
              <p:cNvSpPr txBox="1"/>
              <p:nvPr/>
            </p:nvSpPr>
            <p:spPr>
              <a:xfrm>
                <a:off x="622852" y="2319130"/>
                <a:ext cx="5208105" cy="2062103"/>
              </a:xfrm>
              <a:prstGeom prst="rect">
                <a:avLst/>
              </a:prstGeom>
              <a:noFill/>
            </p:spPr>
            <p:txBody>
              <a:bodyPr wrap="square" rtlCol="0">
                <a:spAutoFit/>
              </a:bodyPr>
              <a:lstStyle/>
              <a:p>
                <a:pPr algn="l"/>
                <a:r>
                  <a:rPr lang="hu-HU" sz="3200" b="1">
                    <a:latin typeface="Times New Roman" panose="02020603050405020304" pitchFamily="18" charset="0"/>
                    <a:cs typeface="Times New Roman" panose="02020603050405020304" pitchFamily="18" charset="0"/>
                  </a:rPr>
                  <a:t>KINEMATICS</a:t>
                </a:r>
              </a:p>
              <a:p>
                <a:pPr algn="l"/>
                <a:r>
                  <a:rPr lang="hu-HU" sz="3200">
                    <a:latin typeface="Times New Roman" panose="02020603050405020304" pitchFamily="18" charset="0"/>
                    <a:cs typeface="Times New Roman" panose="02020603050405020304" pitchFamily="18" charset="0"/>
                  </a:rPr>
                  <a:t>The study of the description of the motion </a:t>
                </a:r>
                <a:r>
                  <a:rPr lang="hu-HU" sz="3200" b="1">
                    <a:latin typeface="Times New Roman" panose="02020603050405020304" pitchFamily="18" charset="0"/>
                    <a:cs typeface="Times New Roman" panose="02020603050405020304" pitchFamily="18" charset="0"/>
                  </a:rPr>
                  <a:t>without</a:t>
                </a:r>
                <a:r>
                  <a:rPr lang="hu-HU" sz="3200">
                    <a:latin typeface="Times New Roman" panose="02020603050405020304" pitchFamily="18" charset="0"/>
                    <a:cs typeface="Times New Roman" panose="02020603050405020304" pitchFamily="18" charset="0"/>
                  </a:rPr>
                  <a:t> considering the </a:t>
                </a:r>
                <a:r>
                  <a:rPr lang="hu-HU" sz="3200" b="1">
                    <a:latin typeface="Times New Roman" panose="02020603050405020304" pitchFamily="18" charset="0"/>
                    <a:cs typeface="Times New Roman" panose="02020603050405020304" pitchFamily="18" charset="0"/>
                  </a:rPr>
                  <a:t>forces</a:t>
                </a:r>
                <a:endParaRPr lang="en-US" sz="3200" b="1">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D602D33C-D720-4599-804C-7767DD6DD257}"/>
                  </a:ext>
                </a:extLst>
              </p:cNvPr>
              <p:cNvSpPr txBox="1"/>
              <p:nvPr/>
            </p:nvSpPr>
            <p:spPr>
              <a:xfrm>
                <a:off x="6208643" y="2319129"/>
                <a:ext cx="5208105" cy="1569660"/>
              </a:xfrm>
              <a:prstGeom prst="rect">
                <a:avLst/>
              </a:prstGeom>
              <a:noFill/>
            </p:spPr>
            <p:txBody>
              <a:bodyPr wrap="square" rtlCol="0">
                <a:spAutoFit/>
              </a:bodyPr>
              <a:lstStyle/>
              <a:p>
                <a:pPr algn="l"/>
                <a:r>
                  <a:rPr lang="hu-HU" sz="3200">
                    <a:latin typeface="Times New Roman" panose="02020603050405020304" pitchFamily="18" charset="0"/>
                    <a:cs typeface="Times New Roman" panose="02020603050405020304" pitchFamily="18" charset="0"/>
                  </a:rPr>
                  <a:t>The study of the of the motion </a:t>
                </a:r>
                <a:r>
                  <a:rPr lang="hu-HU" sz="3200" b="1">
                    <a:latin typeface="Times New Roman" panose="02020603050405020304" pitchFamily="18" charset="0"/>
                    <a:cs typeface="Times New Roman" panose="02020603050405020304" pitchFamily="18" charset="0"/>
                  </a:rPr>
                  <a:t>by</a:t>
                </a:r>
                <a:r>
                  <a:rPr lang="hu-HU" sz="3200">
                    <a:latin typeface="Times New Roman" panose="02020603050405020304" pitchFamily="18" charset="0"/>
                    <a:cs typeface="Times New Roman" panose="02020603050405020304" pitchFamily="18" charset="0"/>
                  </a:rPr>
                  <a:t> </a:t>
                </a:r>
                <a:r>
                  <a:rPr lang="hu-HU" sz="3200" b="1">
                    <a:latin typeface="Times New Roman" panose="02020603050405020304" pitchFamily="18" charset="0"/>
                    <a:cs typeface="Times New Roman" panose="02020603050405020304" pitchFamily="18" charset="0"/>
                  </a:rPr>
                  <a:t>considering the forces</a:t>
                </a:r>
              </a:p>
              <a:p>
                <a:r>
                  <a:rPr lang="hu-HU" sz="3200" b="1">
                    <a:latin typeface="Times New Roman" panose="02020603050405020304" pitchFamily="18" charset="0"/>
                    <a:cs typeface="Times New Roman" panose="02020603050405020304" pitchFamily="18" charset="0"/>
                  </a:rPr>
                  <a:t>KINETICS</a:t>
                </a:r>
              </a:p>
            </p:txBody>
          </p:sp>
          <p:cxnSp>
            <p:nvCxnSpPr>
              <p:cNvPr id="11" name="Straight Arrow Connector 10">
                <a:extLst>
                  <a:ext uri="{FF2B5EF4-FFF2-40B4-BE49-F238E27FC236}">
                    <a16:creationId xmlns:a16="http://schemas.microsoft.com/office/drawing/2014/main" id="{F02D52E3-2753-4E8D-8883-A4BE8D6FBB7F}"/>
                  </a:ext>
                </a:extLst>
              </p:cNvPr>
              <p:cNvCxnSpPr>
                <a:cxnSpLocks/>
              </p:cNvCxnSpPr>
              <p:nvPr/>
            </p:nvCxnSpPr>
            <p:spPr>
              <a:xfrm flipH="1">
                <a:off x="3591339" y="2027082"/>
                <a:ext cx="1007165" cy="51733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08ED99E8-E437-4D9A-A998-E1903EC935F0}"/>
                  </a:ext>
                </a:extLst>
              </p:cNvPr>
              <p:cNvCxnSpPr>
                <a:cxnSpLocks/>
              </p:cNvCxnSpPr>
              <p:nvPr/>
            </p:nvCxnSpPr>
            <p:spPr>
              <a:xfrm>
                <a:off x="5393635" y="2027082"/>
                <a:ext cx="815007" cy="1401918"/>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56775E66-8D5C-4CCB-9976-DE2688A11567}"/>
                  </a:ext>
                </a:extLst>
              </p:cNvPr>
              <p:cNvCxnSpPr/>
              <p:nvPr/>
            </p:nvCxnSpPr>
            <p:spPr>
              <a:xfrm flipH="1">
                <a:off x="6480313" y="3790122"/>
                <a:ext cx="662609" cy="883159"/>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0E164AE2-AE1B-488E-B046-9B7721AFD080}"/>
                  </a:ext>
                </a:extLst>
              </p:cNvPr>
              <p:cNvCxnSpPr/>
              <p:nvPr/>
            </p:nvCxnSpPr>
            <p:spPr>
              <a:xfrm>
                <a:off x="8027506" y="3790122"/>
                <a:ext cx="1010477" cy="883159"/>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40599230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EC00FC85-1AE6-4C5D-BAD8-D847E707FB5F}"/>
              </a:ext>
            </a:extLst>
          </p:cNvPr>
          <p:cNvPicPr>
            <a:picLocks noChangeAspect="1"/>
          </p:cNvPicPr>
          <p:nvPr/>
        </p:nvPicPr>
        <p:blipFill>
          <a:blip r:embed="rId2"/>
          <a:stretch>
            <a:fillRect/>
          </a:stretch>
        </p:blipFill>
        <p:spPr>
          <a:xfrm>
            <a:off x="0" y="3612874"/>
            <a:ext cx="6062028" cy="2324100"/>
          </a:xfrm>
          <a:prstGeom prst="rect">
            <a:avLst/>
          </a:prstGeom>
        </p:spPr>
      </p:pic>
      <p:pic>
        <p:nvPicPr>
          <p:cNvPr id="5" name="Picture 4">
            <a:extLst>
              <a:ext uri="{FF2B5EF4-FFF2-40B4-BE49-F238E27FC236}">
                <a16:creationId xmlns:a16="http://schemas.microsoft.com/office/drawing/2014/main" id="{F2B70416-BD02-4A87-986C-9D9EBCF1C0B7}"/>
              </a:ext>
            </a:extLst>
          </p:cNvPr>
          <p:cNvPicPr>
            <a:picLocks noChangeAspect="1"/>
          </p:cNvPicPr>
          <p:nvPr/>
        </p:nvPicPr>
        <p:blipFill>
          <a:blip r:embed="rId3"/>
          <a:stretch>
            <a:fillRect/>
          </a:stretch>
        </p:blipFill>
        <p:spPr>
          <a:xfrm>
            <a:off x="-1" y="3097488"/>
            <a:ext cx="2094795" cy="515386"/>
          </a:xfrm>
          <a:prstGeom prst="rect">
            <a:avLst/>
          </a:prstGeom>
        </p:spPr>
      </p:pic>
      <p:cxnSp>
        <p:nvCxnSpPr>
          <p:cNvPr id="7" name="Straight Connector 6">
            <a:extLst>
              <a:ext uri="{FF2B5EF4-FFF2-40B4-BE49-F238E27FC236}">
                <a16:creationId xmlns:a16="http://schemas.microsoft.com/office/drawing/2014/main" id="{93E7E80D-ACD7-4962-B6C2-54225B5D89C2}"/>
              </a:ext>
            </a:extLst>
          </p:cNvPr>
          <p:cNvCxnSpPr/>
          <p:nvPr/>
        </p:nvCxnSpPr>
        <p:spPr>
          <a:xfrm>
            <a:off x="0" y="2861460"/>
            <a:ext cx="12192000" cy="0"/>
          </a:xfrm>
          <a:prstGeom prst="line">
            <a:avLst/>
          </a:prstGeom>
          <a:ln w="28575">
            <a:solidFill>
              <a:schemeClr val="tx1"/>
            </a:solidFill>
            <a:tailEnd type="none"/>
          </a:ln>
        </p:spPr>
        <p:style>
          <a:lnRef idx="1">
            <a:schemeClr val="accent1"/>
          </a:lnRef>
          <a:fillRef idx="0">
            <a:schemeClr val="accent1"/>
          </a:fillRef>
          <a:effectRef idx="0">
            <a:schemeClr val="accent1"/>
          </a:effectRef>
          <a:fontRef idx="minor">
            <a:schemeClr val="tx1"/>
          </a:fontRef>
        </p:style>
      </p:cxnSp>
      <p:pic>
        <p:nvPicPr>
          <p:cNvPr id="8" name="Picture 7">
            <a:extLst>
              <a:ext uri="{FF2B5EF4-FFF2-40B4-BE49-F238E27FC236}">
                <a16:creationId xmlns:a16="http://schemas.microsoft.com/office/drawing/2014/main" id="{79B3EE76-6EFB-4311-9EAE-DEAAAD82DE30}"/>
              </a:ext>
            </a:extLst>
          </p:cNvPr>
          <p:cNvPicPr>
            <a:picLocks noChangeAspect="1"/>
          </p:cNvPicPr>
          <p:nvPr/>
        </p:nvPicPr>
        <p:blipFill>
          <a:blip r:embed="rId4"/>
          <a:stretch>
            <a:fillRect/>
          </a:stretch>
        </p:blipFill>
        <p:spPr>
          <a:xfrm>
            <a:off x="290098" y="3899779"/>
            <a:ext cx="226737" cy="560174"/>
          </a:xfrm>
          <a:prstGeom prst="rect">
            <a:avLst/>
          </a:prstGeom>
        </p:spPr>
      </p:pic>
      <p:pic>
        <p:nvPicPr>
          <p:cNvPr id="9" name="Picture 8">
            <a:extLst>
              <a:ext uri="{FF2B5EF4-FFF2-40B4-BE49-F238E27FC236}">
                <a16:creationId xmlns:a16="http://schemas.microsoft.com/office/drawing/2014/main" id="{A9AB1F5B-59F8-4ABA-BE7E-FDFE2DDFA9F1}"/>
              </a:ext>
            </a:extLst>
          </p:cNvPr>
          <p:cNvPicPr>
            <a:picLocks noChangeAspect="1"/>
          </p:cNvPicPr>
          <p:nvPr/>
        </p:nvPicPr>
        <p:blipFill>
          <a:blip r:embed="rId5"/>
          <a:stretch>
            <a:fillRect/>
          </a:stretch>
        </p:blipFill>
        <p:spPr>
          <a:xfrm>
            <a:off x="-1" y="-1"/>
            <a:ext cx="10982717" cy="2252865"/>
          </a:xfrm>
          <a:prstGeom prst="rect">
            <a:avLst/>
          </a:prstGeom>
        </p:spPr>
      </p:pic>
      <p:pic>
        <p:nvPicPr>
          <p:cNvPr id="10" name="Picture 9">
            <a:extLst>
              <a:ext uri="{FF2B5EF4-FFF2-40B4-BE49-F238E27FC236}">
                <a16:creationId xmlns:a16="http://schemas.microsoft.com/office/drawing/2014/main" id="{A16AEFC2-D8DF-401A-A833-07453BC556D6}"/>
              </a:ext>
            </a:extLst>
          </p:cNvPr>
          <p:cNvPicPr>
            <a:picLocks noChangeAspect="1"/>
          </p:cNvPicPr>
          <p:nvPr/>
        </p:nvPicPr>
        <p:blipFill>
          <a:blip r:embed="rId6"/>
          <a:stretch>
            <a:fillRect/>
          </a:stretch>
        </p:blipFill>
        <p:spPr>
          <a:xfrm>
            <a:off x="1054866" y="3894897"/>
            <a:ext cx="456008" cy="677103"/>
          </a:xfrm>
          <a:prstGeom prst="rect">
            <a:avLst/>
          </a:prstGeom>
        </p:spPr>
      </p:pic>
      <p:pic>
        <p:nvPicPr>
          <p:cNvPr id="11" name="Picture 10">
            <a:extLst>
              <a:ext uri="{FF2B5EF4-FFF2-40B4-BE49-F238E27FC236}">
                <a16:creationId xmlns:a16="http://schemas.microsoft.com/office/drawing/2014/main" id="{8F07EB97-9AB2-4062-A5C7-1C17C296A848}"/>
              </a:ext>
            </a:extLst>
          </p:cNvPr>
          <p:cNvPicPr>
            <a:picLocks noChangeAspect="1"/>
          </p:cNvPicPr>
          <p:nvPr/>
        </p:nvPicPr>
        <p:blipFill>
          <a:blip r:embed="rId7"/>
          <a:stretch>
            <a:fillRect/>
          </a:stretch>
        </p:blipFill>
        <p:spPr>
          <a:xfrm>
            <a:off x="1932826" y="3848901"/>
            <a:ext cx="545735" cy="723099"/>
          </a:xfrm>
          <a:prstGeom prst="rect">
            <a:avLst/>
          </a:prstGeom>
        </p:spPr>
      </p:pic>
      <p:pic>
        <p:nvPicPr>
          <p:cNvPr id="12" name="Picture 11">
            <a:extLst>
              <a:ext uri="{FF2B5EF4-FFF2-40B4-BE49-F238E27FC236}">
                <a16:creationId xmlns:a16="http://schemas.microsoft.com/office/drawing/2014/main" id="{1FD8DC68-B96D-49A4-AA87-B28DE83CD49E}"/>
              </a:ext>
            </a:extLst>
          </p:cNvPr>
          <p:cNvPicPr>
            <a:picLocks noChangeAspect="1"/>
          </p:cNvPicPr>
          <p:nvPr/>
        </p:nvPicPr>
        <p:blipFill>
          <a:blip r:embed="rId8"/>
          <a:stretch>
            <a:fillRect/>
          </a:stretch>
        </p:blipFill>
        <p:spPr>
          <a:xfrm>
            <a:off x="3031014" y="3848900"/>
            <a:ext cx="412686" cy="793627"/>
          </a:xfrm>
          <a:prstGeom prst="rect">
            <a:avLst/>
          </a:prstGeom>
        </p:spPr>
      </p:pic>
      <p:pic>
        <p:nvPicPr>
          <p:cNvPr id="13" name="Picture 12">
            <a:extLst>
              <a:ext uri="{FF2B5EF4-FFF2-40B4-BE49-F238E27FC236}">
                <a16:creationId xmlns:a16="http://schemas.microsoft.com/office/drawing/2014/main" id="{457757BB-798D-4258-8DB1-22F7F45E2EAC}"/>
              </a:ext>
            </a:extLst>
          </p:cNvPr>
          <p:cNvPicPr>
            <a:picLocks noChangeAspect="1"/>
          </p:cNvPicPr>
          <p:nvPr/>
        </p:nvPicPr>
        <p:blipFill>
          <a:blip r:embed="rId9"/>
          <a:stretch>
            <a:fillRect/>
          </a:stretch>
        </p:blipFill>
        <p:spPr>
          <a:xfrm>
            <a:off x="920906" y="5137139"/>
            <a:ext cx="497791" cy="336009"/>
          </a:xfrm>
          <a:prstGeom prst="rect">
            <a:avLst/>
          </a:prstGeom>
        </p:spPr>
      </p:pic>
      <p:pic>
        <p:nvPicPr>
          <p:cNvPr id="14" name="Picture 13">
            <a:extLst>
              <a:ext uri="{FF2B5EF4-FFF2-40B4-BE49-F238E27FC236}">
                <a16:creationId xmlns:a16="http://schemas.microsoft.com/office/drawing/2014/main" id="{599D6DE1-B327-4639-9FB9-4C7642A53CCB}"/>
              </a:ext>
            </a:extLst>
          </p:cNvPr>
          <p:cNvPicPr>
            <a:picLocks noChangeAspect="1"/>
          </p:cNvPicPr>
          <p:nvPr/>
        </p:nvPicPr>
        <p:blipFill>
          <a:blip r:embed="rId10"/>
          <a:stretch>
            <a:fillRect/>
          </a:stretch>
        </p:blipFill>
        <p:spPr>
          <a:xfrm>
            <a:off x="2679409" y="5060443"/>
            <a:ext cx="412685" cy="560073"/>
          </a:xfrm>
          <a:prstGeom prst="rect">
            <a:avLst/>
          </a:prstGeom>
        </p:spPr>
      </p:pic>
      <p:pic>
        <p:nvPicPr>
          <p:cNvPr id="15" name="Picture 14">
            <a:extLst>
              <a:ext uri="{FF2B5EF4-FFF2-40B4-BE49-F238E27FC236}">
                <a16:creationId xmlns:a16="http://schemas.microsoft.com/office/drawing/2014/main" id="{30F3E10E-04AC-4393-82E5-9602FF82FB99}"/>
              </a:ext>
            </a:extLst>
          </p:cNvPr>
          <p:cNvPicPr>
            <a:picLocks noChangeAspect="1"/>
          </p:cNvPicPr>
          <p:nvPr/>
        </p:nvPicPr>
        <p:blipFill>
          <a:blip r:embed="rId11"/>
          <a:stretch>
            <a:fillRect/>
          </a:stretch>
        </p:blipFill>
        <p:spPr>
          <a:xfrm>
            <a:off x="4907859" y="5025473"/>
            <a:ext cx="452825" cy="560073"/>
          </a:xfrm>
          <a:prstGeom prst="rect">
            <a:avLst/>
          </a:prstGeom>
        </p:spPr>
      </p:pic>
    </p:spTree>
    <p:extLst>
      <p:ext uri="{BB962C8B-B14F-4D97-AF65-F5344CB8AC3E}">
        <p14:creationId xmlns:p14="http://schemas.microsoft.com/office/powerpoint/2010/main" val="849632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DB58B192-C032-4CA5-86C2-00D8960EB1B2}"/>
              </a:ext>
            </a:extLst>
          </p:cNvPr>
          <p:cNvPicPr>
            <a:picLocks noChangeAspect="1"/>
          </p:cNvPicPr>
          <p:nvPr/>
        </p:nvPicPr>
        <p:blipFill>
          <a:blip r:embed="rId2"/>
          <a:stretch>
            <a:fillRect/>
          </a:stretch>
        </p:blipFill>
        <p:spPr>
          <a:xfrm>
            <a:off x="0" y="0"/>
            <a:ext cx="8759687" cy="881848"/>
          </a:xfrm>
          <a:prstGeom prst="rect">
            <a:avLst/>
          </a:prstGeom>
        </p:spPr>
      </p:pic>
      <p:pic>
        <p:nvPicPr>
          <p:cNvPr id="3" name="Picture 2">
            <a:extLst>
              <a:ext uri="{FF2B5EF4-FFF2-40B4-BE49-F238E27FC236}">
                <a16:creationId xmlns:a16="http://schemas.microsoft.com/office/drawing/2014/main" id="{671CFB79-071D-4960-90D8-49E040D8D340}"/>
              </a:ext>
            </a:extLst>
          </p:cNvPr>
          <p:cNvPicPr>
            <a:picLocks noChangeAspect="1"/>
          </p:cNvPicPr>
          <p:nvPr/>
        </p:nvPicPr>
        <p:blipFill>
          <a:blip r:embed="rId3"/>
          <a:stretch>
            <a:fillRect/>
          </a:stretch>
        </p:blipFill>
        <p:spPr>
          <a:xfrm>
            <a:off x="8759687" y="74212"/>
            <a:ext cx="3208334" cy="1012466"/>
          </a:xfrm>
          <a:prstGeom prst="rect">
            <a:avLst/>
          </a:prstGeom>
        </p:spPr>
      </p:pic>
      <p:cxnSp>
        <p:nvCxnSpPr>
          <p:cNvPr id="5" name="Straight Connector 4">
            <a:extLst>
              <a:ext uri="{FF2B5EF4-FFF2-40B4-BE49-F238E27FC236}">
                <a16:creationId xmlns:a16="http://schemas.microsoft.com/office/drawing/2014/main" id="{AD022BB1-08E4-4B33-82ED-26485F8DB086}"/>
              </a:ext>
            </a:extLst>
          </p:cNvPr>
          <p:cNvCxnSpPr/>
          <p:nvPr/>
        </p:nvCxnSpPr>
        <p:spPr>
          <a:xfrm>
            <a:off x="0" y="1378226"/>
            <a:ext cx="12192000" cy="0"/>
          </a:xfrm>
          <a:prstGeom prst="line">
            <a:avLst/>
          </a:prstGeom>
          <a:ln w="28575">
            <a:solidFill>
              <a:schemeClr val="tx1"/>
            </a:solidFill>
            <a:tailEnd type="none"/>
          </a:ln>
        </p:spPr>
        <p:style>
          <a:lnRef idx="1">
            <a:schemeClr val="accent1"/>
          </a:lnRef>
          <a:fillRef idx="0">
            <a:schemeClr val="accent1"/>
          </a:fillRef>
          <a:effectRef idx="0">
            <a:schemeClr val="accent1"/>
          </a:effectRef>
          <a:fontRef idx="minor">
            <a:schemeClr val="tx1"/>
          </a:fontRef>
        </p:style>
      </p:cxnSp>
      <p:pic>
        <p:nvPicPr>
          <p:cNvPr id="6" name="Picture 5">
            <a:extLst>
              <a:ext uri="{FF2B5EF4-FFF2-40B4-BE49-F238E27FC236}">
                <a16:creationId xmlns:a16="http://schemas.microsoft.com/office/drawing/2014/main" id="{B377A562-90FD-4841-98A1-BCA086146C1C}"/>
              </a:ext>
            </a:extLst>
          </p:cNvPr>
          <p:cNvPicPr>
            <a:picLocks noChangeAspect="1"/>
          </p:cNvPicPr>
          <p:nvPr/>
        </p:nvPicPr>
        <p:blipFill>
          <a:blip r:embed="rId4"/>
          <a:stretch>
            <a:fillRect/>
          </a:stretch>
        </p:blipFill>
        <p:spPr>
          <a:xfrm>
            <a:off x="352839" y="1660292"/>
            <a:ext cx="2209800" cy="428625"/>
          </a:xfrm>
          <a:prstGeom prst="rect">
            <a:avLst/>
          </a:prstGeom>
        </p:spPr>
      </p:pic>
      <p:pic>
        <p:nvPicPr>
          <p:cNvPr id="7" name="Picture 6">
            <a:extLst>
              <a:ext uri="{FF2B5EF4-FFF2-40B4-BE49-F238E27FC236}">
                <a16:creationId xmlns:a16="http://schemas.microsoft.com/office/drawing/2014/main" id="{4D39CD82-561C-4F6E-955F-9E3764DE4F5B}"/>
              </a:ext>
            </a:extLst>
          </p:cNvPr>
          <p:cNvPicPr>
            <a:picLocks noChangeAspect="1"/>
          </p:cNvPicPr>
          <p:nvPr/>
        </p:nvPicPr>
        <p:blipFill>
          <a:blip r:embed="rId5"/>
          <a:stretch>
            <a:fillRect/>
          </a:stretch>
        </p:blipFill>
        <p:spPr>
          <a:xfrm>
            <a:off x="352839" y="2370982"/>
            <a:ext cx="3162300" cy="933450"/>
          </a:xfrm>
          <a:prstGeom prst="rect">
            <a:avLst/>
          </a:prstGeom>
        </p:spPr>
      </p:pic>
      <p:pic>
        <p:nvPicPr>
          <p:cNvPr id="8" name="Picture 7">
            <a:extLst>
              <a:ext uri="{FF2B5EF4-FFF2-40B4-BE49-F238E27FC236}">
                <a16:creationId xmlns:a16="http://schemas.microsoft.com/office/drawing/2014/main" id="{891C13B2-90F8-4683-A974-CECC821302DC}"/>
              </a:ext>
            </a:extLst>
          </p:cNvPr>
          <p:cNvPicPr>
            <a:picLocks noChangeAspect="1"/>
          </p:cNvPicPr>
          <p:nvPr/>
        </p:nvPicPr>
        <p:blipFill>
          <a:blip r:embed="rId6"/>
          <a:stretch>
            <a:fillRect/>
          </a:stretch>
        </p:blipFill>
        <p:spPr>
          <a:xfrm>
            <a:off x="538576" y="3553569"/>
            <a:ext cx="1838325" cy="447675"/>
          </a:xfrm>
          <a:prstGeom prst="rect">
            <a:avLst/>
          </a:prstGeom>
        </p:spPr>
      </p:pic>
      <p:pic>
        <p:nvPicPr>
          <p:cNvPr id="9" name="Picture 8">
            <a:extLst>
              <a:ext uri="{FF2B5EF4-FFF2-40B4-BE49-F238E27FC236}">
                <a16:creationId xmlns:a16="http://schemas.microsoft.com/office/drawing/2014/main" id="{79D9C5FD-731C-41BE-8F9F-94F4BAE2ED81}"/>
              </a:ext>
            </a:extLst>
          </p:cNvPr>
          <p:cNvPicPr>
            <a:picLocks noChangeAspect="1"/>
          </p:cNvPicPr>
          <p:nvPr/>
        </p:nvPicPr>
        <p:blipFill>
          <a:blip r:embed="rId7"/>
          <a:stretch>
            <a:fillRect/>
          </a:stretch>
        </p:blipFill>
        <p:spPr>
          <a:xfrm>
            <a:off x="2562639" y="3544958"/>
            <a:ext cx="2181225" cy="533400"/>
          </a:xfrm>
          <a:prstGeom prst="rect">
            <a:avLst/>
          </a:prstGeom>
        </p:spPr>
      </p:pic>
      <p:pic>
        <p:nvPicPr>
          <p:cNvPr id="10" name="Picture 9">
            <a:extLst>
              <a:ext uri="{FF2B5EF4-FFF2-40B4-BE49-F238E27FC236}">
                <a16:creationId xmlns:a16="http://schemas.microsoft.com/office/drawing/2014/main" id="{753DCC09-5DF6-49EE-92B5-5F26FF376226}"/>
              </a:ext>
            </a:extLst>
          </p:cNvPr>
          <p:cNvPicPr>
            <a:picLocks noChangeAspect="1"/>
          </p:cNvPicPr>
          <p:nvPr/>
        </p:nvPicPr>
        <p:blipFill>
          <a:blip r:embed="rId8"/>
          <a:stretch>
            <a:fillRect/>
          </a:stretch>
        </p:blipFill>
        <p:spPr>
          <a:xfrm>
            <a:off x="538576" y="4288576"/>
            <a:ext cx="2190750" cy="590550"/>
          </a:xfrm>
          <a:prstGeom prst="rect">
            <a:avLst/>
          </a:prstGeom>
        </p:spPr>
      </p:pic>
      <p:pic>
        <p:nvPicPr>
          <p:cNvPr id="11" name="Picture 10">
            <a:extLst>
              <a:ext uri="{FF2B5EF4-FFF2-40B4-BE49-F238E27FC236}">
                <a16:creationId xmlns:a16="http://schemas.microsoft.com/office/drawing/2014/main" id="{48F3B573-1A91-4A4D-9B5A-B9FD6E087DDA}"/>
              </a:ext>
            </a:extLst>
          </p:cNvPr>
          <p:cNvPicPr>
            <a:picLocks noChangeAspect="1"/>
          </p:cNvPicPr>
          <p:nvPr/>
        </p:nvPicPr>
        <p:blipFill>
          <a:blip r:embed="rId9"/>
          <a:stretch>
            <a:fillRect/>
          </a:stretch>
        </p:blipFill>
        <p:spPr>
          <a:xfrm>
            <a:off x="3010314" y="4336201"/>
            <a:ext cx="1733550" cy="542925"/>
          </a:xfrm>
          <a:prstGeom prst="rect">
            <a:avLst/>
          </a:prstGeom>
        </p:spPr>
      </p:pic>
      <p:pic>
        <p:nvPicPr>
          <p:cNvPr id="12" name="Picture 11">
            <a:extLst>
              <a:ext uri="{FF2B5EF4-FFF2-40B4-BE49-F238E27FC236}">
                <a16:creationId xmlns:a16="http://schemas.microsoft.com/office/drawing/2014/main" id="{5543D137-4154-4663-9F80-832F22F6C9B5}"/>
              </a:ext>
            </a:extLst>
          </p:cNvPr>
          <p:cNvPicPr>
            <a:picLocks noChangeAspect="1"/>
          </p:cNvPicPr>
          <p:nvPr/>
        </p:nvPicPr>
        <p:blipFill>
          <a:blip r:embed="rId10"/>
          <a:stretch>
            <a:fillRect/>
          </a:stretch>
        </p:blipFill>
        <p:spPr>
          <a:xfrm>
            <a:off x="2072101" y="5197708"/>
            <a:ext cx="1876425" cy="933450"/>
          </a:xfrm>
          <a:prstGeom prst="rect">
            <a:avLst/>
          </a:prstGeom>
        </p:spPr>
      </p:pic>
      <p:pic>
        <p:nvPicPr>
          <p:cNvPr id="13" name="Picture 12">
            <a:extLst>
              <a:ext uri="{FF2B5EF4-FFF2-40B4-BE49-F238E27FC236}">
                <a16:creationId xmlns:a16="http://schemas.microsoft.com/office/drawing/2014/main" id="{8C55AD99-0388-4706-8697-96BC5304979D}"/>
              </a:ext>
            </a:extLst>
          </p:cNvPr>
          <p:cNvPicPr>
            <a:picLocks noChangeAspect="1"/>
          </p:cNvPicPr>
          <p:nvPr/>
        </p:nvPicPr>
        <p:blipFill>
          <a:blip r:embed="rId11"/>
          <a:stretch>
            <a:fillRect/>
          </a:stretch>
        </p:blipFill>
        <p:spPr>
          <a:xfrm>
            <a:off x="538576" y="2452780"/>
            <a:ext cx="476250" cy="800100"/>
          </a:xfrm>
          <a:prstGeom prst="rect">
            <a:avLst/>
          </a:prstGeom>
        </p:spPr>
      </p:pic>
      <p:pic>
        <p:nvPicPr>
          <p:cNvPr id="14" name="Picture 13">
            <a:extLst>
              <a:ext uri="{FF2B5EF4-FFF2-40B4-BE49-F238E27FC236}">
                <a16:creationId xmlns:a16="http://schemas.microsoft.com/office/drawing/2014/main" id="{437D2314-B081-427F-A041-CEABB44244E6}"/>
              </a:ext>
            </a:extLst>
          </p:cNvPr>
          <p:cNvPicPr>
            <a:picLocks noChangeAspect="1"/>
          </p:cNvPicPr>
          <p:nvPr/>
        </p:nvPicPr>
        <p:blipFill>
          <a:blip r:embed="rId12"/>
          <a:stretch>
            <a:fillRect/>
          </a:stretch>
        </p:blipFill>
        <p:spPr>
          <a:xfrm>
            <a:off x="1361453" y="2490880"/>
            <a:ext cx="285750" cy="723900"/>
          </a:xfrm>
          <a:prstGeom prst="rect">
            <a:avLst/>
          </a:prstGeom>
        </p:spPr>
      </p:pic>
      <p:pic>
        <p:nvPicPr>
          <p:cNvPr id="15" name="Picture 14">
            <a:extLst>
              <a:ext uri="{FF2B5EF4-FFF2-40B4-BE49-F238E27FC236}">
                <a16:creationId xmlns:a16="http://schemas.microsoft.com/office/drawing/2014/main" id="{F303F64C-20B5-4757-A273-C503C3FBD69E}"/>
              </a:ext>
            </a:extLst>
          </p:cNvPr>
          <p:cNvPicPr>
            <a:picLocks noChangeAspect="1"/>
          </p:cNvPicPr>
          <p:nvPr/>
        </p:nvPicPr>
        <p:blipFill>
          <a:blip r:embed="rId13"/>
          <a:stretch>
            <a:fillRect/>
          </a:stretch>
        </p:blipFill>
        <p:spPr>
          <a:xfrm>
            <a:off x="2101090" y="2399462"/>
            <a:ext cx="561975" cy="866775"/>
          </a:xfrm>
          <a:prstGeom prst="rect">
            <a:avLst/>
          </a:prstGeom>
        </p:spPr>
      </p:pic>
      <p:pic>
        <p:nvPicPr>
          <p:cNvPr id="17" name="Picture 16">
            <a:extLst>
              <a:ext uri="{FF2B5EF4-FFF2-40B4-BE49-F238E27FC236}">
                <a16:creationId xmlns:a16="http://schemas.microsoft.com/office/drawing/2014/main" id="{A05B29AD-363C-452F-BA5E-B2586627AB14}"/>
              </a:ext>
            </a:extLst>
          </p:cNvPr>
          <p:cNvPicPr>
            <a:picLocks noChangeAspect="1"/>
          </p:cNvPicPr>
          <p:nvPr/>
        </p:nvPicPr>
        <p:blipFill>
          <a:blip r:embed="rId14"/>
          <a:stretch>
            <a:fillRect/>
          </a:stretch>
        </p:blipFill>
        <p:spPr>
          <a:xfrm>
            <a:off x="3090448" y="2494711"/>
            <a:ext cx="200025" cy="676275"/>
          </a:xfrm>
          <a:prstGeom prst="rect">
            <a:avLst/>
          </a:prstGeom>
        </p:spPr>
      </p:pic>
    </p:spTree>
    <p:extLst>
      <p:ext uri="{BB962C8B-B14F-4D97-AF65-F5344CB8AC3E}">
        <p14:creationId xmlns:p14="http://schemas.microsoft.com/office/powerpoint/2010/main" val="303428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5CC50B2-C7C3-4C0A-A0B7-3E4026DFAE35}"/>
              </a:ext>
            </a:extLst>
          </p:cNvPr>
          <p:cNvSpPr txBox="1"/>
          <p:nvPr/>
        </p:nvSpPr>
        <p:spPr>
          <a:xfrm>
            <a:off x="-1" y="-1"/>
            <a:ext cx="4293705" cy="1938992"/>
          </a:xfrm>
          <a:prstGeom prst="rect">
            <a:avLst/>
          </a:prstGeom>
          <a:noFill/>
        </p:spPr>
        <p:txBody>
          <a:bodyPr wrap="square" rtlCol="0">
            <a:spAutoFit/>
          </a:bodyPr>
          <a:lstStyle/>
          <a:p>
            <a:r>
              <a:rPr lang="en-US" sz="2000">
                <a:latin typeface="Times New Roman" panose="02020603050405020304" pitchFamily="18" charset="0"/>
                <a:cs typeface="Times New Roman" panose="02020603050405020304" pitchFamily="18" charset="0"/>
              </a:rPr>
              <a:t>P6. The resultant of the forces (</a:t>
            </a:r>
            <a:r>
              <a:rPr lang="en-US" sz="2000" i="1">
                <a:latin typeface="Times New Roman" panose="02020603050405020304" pitchFamily="18" charset="0"/>
                <a:cs typeface="Times New Roman" panose="02020603050405020304" pitchFamily="18" charset="0"/>
              </a:rPr>
              <a:t>F</a:t>
            </a:r>
            <a:r>
              <a:rPr lang="en-US" sz="2000">
                <a:latin typeface="Times New Roman" panose="02020603050405020304" pitchFamily="18" charset="0"/>
                <a:cs typeface="Times New Roman" panose="02020603050405020304" pitchFamily="18" charset="0"/>
              </a:rPr>
              <a:t>1, </a:t>
            </a:r>
            <a:r>
              <a:rPr lang="en-US" sz="2000" i="1">
                <a:latin typeface="Times New Roman" panose="02020603050405020304" pitchFamily="18" charset="0"/>
                <a:cs typeface="Times New Roman" panose="02020603050405020304" pitchFamily="18" charset="0"/>
              </a:rPr>
              <a:t>F</a:t>
            </a:r>
            <a:r>
              <a:rPr lang="en-US" sz="2000">
                <a:latin typeface="Times New Roman" panose="02020603050405020304" pitchFamily="18" charset="0"/>
                <a:cs typeface="Times New Roman" panose="02020603050405020304" pitchFamily="18" charset="0"/>
              </a:rPr>
              <a:t>2, </a:t>
            </a:r>
            <a:r>
              <a:rPr lang="en-US" sz="2000" i="1">
                <a:latin typeface="Times New Roman" panose="02020603050405020304" pitchFamily="18" charset="0"/>
                <a:cs typeface="Times New Roman" panose="02020603050405020304" pitchFamily="18" charset="0"/>
              </a:rPr>
              <a:t>F</a:t>
            </a:r>
            <a:r>
              <a:rPr lang="en-US" sz="2000">
                <a:latin typeface="Times New Roman" panose="02020603050405020304" pitchFamily="18" charset="0"/>
                <a:cs typeface="Times New Roman" panose="02020603050405020304" pitchFamily="18" charset="0"/>
              </a:rPr>
              <a:t>3, </a:t>
            </a:r>
            <a:r>
              <a:rPr lang="en-US" sz="2000" i="1">
                <a:latin typeface="Times New Roman" panose="02020603050405020304" pitchFamily="18" charset="0"/>
                <a:cs typeface="Times New Roman" panose="02020603050405020304" pitchFamily="18" charset="0"/>
              </a:rPr>
              <a:t>F</a:t>
            </a:r>
            <a:r>
              <a:rPr lang="en-US" sz="2000">
                <a:latin typeface="Times New Roman" panose="02020603050405020304" pitchFamily="18" charset="0"/>
                <a:cs typeface="Times New Roman" panose="02020603050405020304" pitchFamily="18" charset="0"/>
              </a:rPr>
              <a:t>4 ) is a zero force (i.e. the forces are in equilibrium).</a:t>
            </a:r>
          </a:p>
          <a:p>
            <a:r>
              <a:rPr lang="en-US" sz="2000" i="1">
                <a:latin typeface="Times New Roman" panose="02020603050405020304" pitchFamily="18" charset="0"/>
                <a:cs typeface="Times New Roman" panose="02020603050405020304" pitchFamily="18" charset="0"/>
              </a:rPr>
              <a:t>F</a:t>
            </a:r>
            <a:r>
              <a:rPr lang="en-US" sz="2000">
                <a:latin typeface="Times New Roman" panose="02020603050405020304" pitchFamily="18" charset="0"/>
                <a:cs typeface="Times New Roman" panose="02020603050405020304" pitchFamily="18" charset="0"/>
              </a:rPr>
              <a:t>1and </a:t>
            </a:r>
            <a:r>
              <a:rPr lang="en-US" sz="2000" i="1">
                <a:latin typeface="Times New Roman" panose="02020603050405020304" pitchFamily="18" charset="0"/>
                <a:cs typeface="Times New Roman" panose="02020603050405020304" pitchFamily="18" charset="0"/>
              </a:rPr>
              <a:t>F</a:t>
            </a:r>
            <a:r>
              <a:rPr lang="en-US" sz="2000">
                <a:latin typeface="Times New Roman" panose="02020603050405020304" pitchFamily="18" charset="0"/>
                <a:cs typeface="Times New Roman" panose="02020603050405020304" pitchFamily="18" charset="0"/>
              </a:rPr>
              <a:t>2 are given, and the directions of the forces </a:t>
            </a:r>
            <a:r>
              <a:rPr lang="en-US" sz="2000" i="1">
                <a:latin typeface="Times New Roman" panose="02020603050405020304" pitchFamily="18" charset="0"/>
                <a:cs typeface="Times New Roman" panose="02020603050405020304" pitchFamily="18" charset="0"/>
              </a:rPr>
              <a:t>F</a:t>
            </a:r>
            <a:r>
              <a:rPr lang="en-US" sz="2000">
                <a:latin typeface="Times New Roman" panose="02020603050405020304" pitchFamily="18" charset="0"/>
                <a:cs typeface="Times New Roman" panose="02020603050405020304" pitchFamily="18" charset="0"/>
              </a:rPr>
              <a:t>3and </a:t>
            </a:r>
            <a:r>
              <a:rPr lang="en-US" sz="2000" i="1">
                <a:latin typeface="Times New Roman" panose="02020603050405020304" pitchFamily="18" charset="0"/>
                <a:cs typeface="Times New Roman" panose="02020603050405020304" pitchFamily="18" charset="0"/>
              </a:rPr>
              <a:t>F</a:t>
            </a:r>
            <a:r>
              <a:rPr lang="en-US" sz="2000">
                <a:latin typeface="Times New Roman" panose="02020603050405020304" pitchFamily="18" charset="0"/>
                <a:cs typeface="Times New Roman" panose="02020603050405020304" pitchFamily="18" charset="0"/>
              </a:rPr>
              <a:t>4 are known.</a:t>
            </a:r>
          </a:p>
          <a:p>
            <a:r>
              <a:rPr lang="en-US" sz="2000">
                <a:latin typeface="Times New Roman" panose="02020603050405020304" pitchFamily="18" charset="0"/>
                <a:cs typeface="Times New Roman" panose="02020603050405020304" pitchFamily="18" charset="0"/>
              </a:rPr>
              <a:t>Find the magnitude of </a:t>
            </a:r>
            <a:r>
              <a:rPr lang="en-US" sz="2000" i="1">
                <a:latin typeface="Times New Roman" panose="02020603050405020304" pitchFamily="18" charset="0"/>
                <a:cs typeface="Times New Roman" panose="02020603050405020304" pitchFamily="18" charset="0"/>
              </a:rPr>
              <a:t>F</a:t>
            </a:r>
            <a:r>
              <a:rPr lang="en-US" sz="2000">
                <a:latin typeface="Times New Roman" panose="02020603050405020304" pitchFamily="18" charset="0"/>
                <a:cs typeface="Times New Roman" panose="02020603050405020304" pitchFamily="18" charset="0"/>
              </a:rPr>
              <a:t>3and </a:t>
            </a:r>
            <a:r>
              <a:rPr lang="en-US" sz="2000" i="1">
                <a:latin typeface="Times New Roman" panose="02020603050405020304" pitchFamily="18" charset="0"/>
                <a:cs typeface="Times New Roman" panose="02020603050405020304" pitchFamily="18" charset="0"/>
              </a:rPr>
              <a:t>F</a:t>
            </a:r>
            <a:r>
              <a:rPr lang="en-US" sz="2000">
                <a:latin typeface="Times New Roman" panose="02020603050405020304" pitchFamily="18" charset="0"/>
                <a:cs typeface="Times New Roman" panose="02020603050405020304" pitchFamily="18" charset="0"/>
              </a:rPr>
              <a:t>4 .</a:t>
            </a:r>
          </a:p>
        </p:txBody>
      </p:sp>
      <p:pic>
        <p:nvPicPr>
          <p:cNvPr id="6" name="Picture 5">
            <a:extLst>
              <a:ext uri="{FF2B5EF4-FFF2-40B4-BE49-F238E27FC236}">
                <a16:creationId xmlns:a16="http://schemas.microsoft.com/office/drawing/2014/main" id="{2046C7DE-9256-457C-95FE-F12BAF022455}"/>
              </a:ext>
            </a:extLst>
          </p:cNvPr>
          <p:cNvPicPr>
            <a:picLocks noChangeAspect="1"/>
          </p:cNvPicPr>
          <p:nvPr/>
        </p:nvPicPr>
        <p:blipFill>
          <a:blip r:embed="rId2"/>
          <a:stretch>
            <a:fillRect/>
          </a:stretch>
        </p:blipFill>
        <p:spPr>
          <a:xfrm>
            <a:off x="4522538" y="-22952"/>
            <a:ext cx="1887259" cy="1177201"/>
          </a:xfrm>
          <a:prstGeom prst="rect">
            <a:avLst/>
          </a:prstGeom>
        </p:spPr>
      </p:pic>
      <p:pic>
        <p:nvPicPr>
          <p:cNvPr id="7" name="Picture 6">
            <a:extLst>
              <a:ext uri="{FF2B5EF4-FFF2-40B4-BE49-F238E27FC236}">
                <a16:creationId xmlns:a16="http://schemas.microsoft.com/office/drawing/2014/main" id="{56D245F6-7A3F-40D2-8CB0-4893F7BA510F}"/>
              </a:ext>
            </a:extLst>
          </p:cNvPr>
          <p:cNvPicPr>
            <a:picLocks noChangeAspect="1"/>
          </p:cNvPicPr>
          <p:nvPr/>
        </p:nvPicPr>
        <p:blipFill>
          <a:blip r:embed="rId3"/>
          <a:stretch>
            <a:fillRect/>
          </a:stretch>
        </p:blipFill>
        <p:spPr>
          <a:xfrm>
            <a:off x="6850665" y="0"/>
            <a:ext cx="1813966" cy="1503467"/>
          </a:xfrm>
          <a:prstGeom prst="rect">
            <a:avLst/>
          </a:prstGeom>
        </p:spPr>
      </p:pic>
      <p:pic>
        <p:nvPicPr>
          <p:cNvPr id="8" name="Picture 7">
            <a:extLst>
              <a:ext uri="{FF2B5EF4-FFF2-40B4-BE49-F238E27FC236}">
                <a16:creationId xmlns:a16="http://schemas.microsoft.com/office/drawing/2014/main" id="{D23E86D1-C8F8-4F0C-9C9B-B2B192683D04}"/>
              </a:ext>
            </a:extLst>
          </p:cNvPr>
          <p:cNvPicPr>
            <a:picLocks noChangeAspect="1"/>
          </p:cNvPicPr>
          <p:nvPr/>
        </p:nvPicPr>
        <p:blipFill>
          <a:blip r:embed="rId4"/>
          <a:stretch>
            <a:fillRect/>
          </a:stretch>
        </p:blipFill>
        <p:spPr>
          <a:xfrm>
            <a:off x="9243391" y="0"/>
            <a:ext cx="2743200" cy="2543175"/>
          </a:xfrm>
          <a:prstGeom prst="rect">
            <a:avLst/>
          </a:prstGeom>
        </p:spPr>
      </p:pic>
      <p:sp>
        <p:nvSpPr>
          <p:cNvPr id="9" name="TextBox 8">
            <a:extLst>
              <a:ext uri="{FF2B5EF4-FFF2-40B4-BE49-F238E27FC236}">
                <a16:creationId xmlns:a16="http://schemas.microsoft.com/office/drawing/2014/main" id="{EFA304B2-4BF1-4325-AFF3-40241A74CCED}"/>
              </a:ext>
            </a:extLst>
          </p:cNvPr>
          <p:cNvSpPr txBox="1"/>
          <p:nvPr/>
        </p:nvSpPr>
        <p:spPr>
          <a:xfrm flipH="1">
            <a:off x="7092539" y="380982"/>
            <a:ext cx="249165" cy="369332"/>
          </a:xfrm>
          <a:prstGeom prst="rect">
            <a:avLst/>
          </a:prstGeom>
          <a:solidFill>
            <a:schemeClr val="bg1"/>
          </a:solidFill>
        </p:spPr>
        <p:txBody>
          <a:bodyPr wrap="square" rtlCol="0">
            <a:spAutoFit/>
          </a:bodyPr>
          <a:lstStyle/>
          <a:p>
            <a:pPr algn="l"/>
            <a:r>
              <a:rPr lang="hu-HU">
                <a:latin typeface="Times New Roman" panose="02020603050405020304" pitchFamily="18" charset="0"/>
                <a:cs typeface="Times New Roman" panose="02020603050405020304" pitchFamily="18" charset="0"/>
              </a:rPr>
              <a:t>2</a:t>
            </a: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CD9C1873-8433-436F-A0F7-134F84463A22}"/>
              </a:ext>
            </a:extLst>
          </p:cNvPr>
          <p:cNvPicPr>
            <a:picLocks noChangeAspect="1"/>
          </p:cNvPicPr>
          <p:nvPr/>
        </p:nvPicPr>
        <p:blipFill>
          <a:blip r:embed="rId5"/>
          <a:stretch>
            <a:fillRect/>
          </a:stretch>
        </p:blipFill>
        <p:spPr>
          <a:xfrm>
            <a:off x="0" y="2543174"/>
            <a:ext cx="3208410" cy="531329"/>
          </a:xfrm>
          <a:prstGeom prst="rect">
            <a:avLst/>
          </a:prstGeom>
        </p:spPr>
      </p:pic>
      <p:cxnSp>
        <p:nvCxnSpPr>
          <p:cNvPr id="12" name="Straight Connector 11">
            <a:extLst>
              <a:ext uri="{FF2B5EF4-FFF2-40B4-BE49-F238E27FC236}">
                <a16:creationId xmlns:a16="http://schemas.microsoft.com/office/drawing/2014/main" id="{80955729-3385-4166-9478-5AFCCB670D12}"/>
              </a:ext>
            </a:extLst>
          </p:cNvPr>
          <p:cNvCxnSpPr/>
          <p:nvPr/>
        </p:nvCxnSpPr>
        <p:spPr>
          <a:xfrm>
            <a:off x="-1" y="2556426"/>
            <a:ext cx="12192000" cy="0"/>
          </a:xfrm>
          <a:prstGeom prst="line">
            <a:avLst/>
          </a:prstGeom>
          <a:ln w="3175">
            <a:solidFill>
              <a:schemeClr val="tx1"/>
            </a:solidFill>
            <a:tailEnd type="none"/>
          </a:ln>
        </p:spPr>
        <p:style>
          <a:lnRef idx="1">
            <a:schemeClr val="accent1"/>
          </a:lnRef>
          <a:fillRef idx="0">
            <a:schemeClr val="accent1"/>
          </a:fillRef>
          <a:effectRef idx="0">
            <a:schemeClr val="accent1"/>
          </a:effectRef>
          <a:fontRef idx="minor">
            <a:schemeClr val="tx1"/>
          </a:fontRef>
        </p:style>
      </p:cxnSp>
      <p:pic>
        <p:nvPicPr>
          <p:cNvPr id="13" name="Picture 12">
            <a:extLst>
              <a:ext uri="{FF2B5EF4-FFF2-40B4-BE49-F238E27FC236}">
                <a16:creationId xmlns:a16="http://schemas.microsoft.com/office/drawing/2014/main" id="{CFCAB9FE-E112-4423-BBDB-D80572F35619}"/>
              </a:ext>
            </a:extLst>
          </p:cNvPr>
          <p:cNvPicPr>
            <a:picLocks noChangeAspect="1"/>
          </p:cNvPicPr>
          <p:nvPr/>
        </p:nvPicPr>
        <p:blipFill>
          <a:blip r:embed="rId6"/>
          <a:stretch>
            <a:fillRect/>
          </a:stretch>
        </p:blipFill>
        <p:spPr>
          <a:xfrm>
            <a:off x="-1" y="3231048"/>
            <a:ext cx="5618923" cy="990570"/>
          </a:xfrm>
          <a:prstGeom prst="rect">
            <a:avLst/>
          </a:prstGeom>
        </p:spPr>
      </p:pic>
      <p:pic>
        <p:nvPicPr>
          <p:cNvPr id="15" name="Picture 14">
            <a:extLst>
              <a:ext uri="{FF2B5EF4-FFF2-40B4-BE49-F238E27FC236}">
                <a16:creationId xmlns:a16="http://schemas.microsoft.com/office/drawing/2014/main" id="{CC3AFEF4-FE29-4000-AF14-6FF3EB6F210F}"/>
              </a:ext>
            </a:extLst>
          </p:cNvPr>
          <p:cNvPicPr>
            <a:picLocks noChangeAspect="1"/>
          </p:cNvPicPr>
          <p:nvPr/>
        </p:nvPicPr>
        <p:blipFill>
          <a:blip r:embed="rId7"/>
          <a:stretch>
            <a:fillRect/>
          </a:stretch>
        </p:blipFill>
        <p:spPr>
          <a:xfrm>
            <a:off x="151157" y="3378215"/>
            <a:ext cx="193399" cy="696236"/>
          </a:xfrm>
          <a:prstGeom prst="rect">
            <a:avLst/>
          </a:prstGeom>
        </p:spPr>
      </p:pic>
      <p:pic>
        <p:nvPicPr>
          <p:cNvPr id="16" name="Picture 15">
            <a:extLst>
              <a:ext uri="{FF2B5EF4-FFF2-40B4-BE49-F238E27FC236}">
                <a16:creationId xmlns:a16="http://schemas.microsoft.com/office/drawing/2014/main" id="{B4ADB195-9CA1-4216-B71C-E8D8FCA67E74}"/>
              </a:ext>
            </a:extLst>
          </p:cNvPr>
          <p:cNvPicPr>
            <a:picLocks noChangeAspect="1"/>
          </p:cNvPicPr>
          <p:nvPr/>
        </p:nvPicPr>
        <p:blipFill>
          <a:blip r:embed="rId8"/>
          <a:stretch>
            <a:fillRect/>
          </a:stretch>
        </p:blipFill>
        <p:spPr>
          <a:xfrm>
            <a:off x="694495" y="3371932"/>
            <a:ext cx="193399" cy="734916"/>
          </a:xfrm>
          <a:prstGeom prst="rect">
            <a:avLst/>
          </a:prstGeom>
        </p:spPr>
      </p:pic>
      <p:pic>
        <p:nvPicPr>
          <p:cNvPr id="19" name="Picture 18">
            <a:extLst>
              <a:ext uri="{FF2B5EF4-FFF2-40B4-BE49-F238E27FC236}">
                <a16:creationId xmlns:a16="http://schemas.microsoft.com/office/drawing/2014/main" id="{1FA76C9B-10E3-4940-B3E7-ADE5F01B4217}"/>
              </a:ext>
            </a:extLst>
          </p:cNvPr>
          <p:cNvPicPr>
            <a:picLocks noChangeAspect="1"/>
          </p:cNvPicPr>
          <p:nvPr/>
        </p:nvPicPr>
        <p:blipFill>
          <a:blip r:embed="rId9"/>
          <a:stretch>
            <a:fillRect/>
          </a:stretch>
        </p:blipFill>
        <p:spPr>
          <a:xfrm>
            <a:off x="3321737" y="3273084"/>
            <a:ext cx="1444214" cy="384100"/>
          </a:xfrm>
          <a:prstGeom prst="rect">
            <a:avLst/>
          </a:prstGeom>
        </p:spPr>
      </p:pic>
      <p:pic>
        <p:nvPicPr>
          <p:cNvPr id="20" name="Picture 19">
            <a:extLst>
              <a:ext uri="{FF2B5EF4-FFF2-40B4-BE49-F238E27FC236}">
                <a16:creationId xmlns:a16="http://schemas.microsoft.com/office/drawing/2014/main" id="{0FF2D688-C0A1-449E-99EB-FBAECEC28CF7}"/>
              </a:ext>
            </a:extLst>
          </p:cNvPr>
          <p:cNvPicPr>
            <a:picLocks noChangeAspect="1"/>
          </p:cNvPicPr>
          <p:nvPr/>
        </p:nvPicPr>
        <p:blipFill>
          <a:blip r:embed="rId10"/>
          <a:stretch>
            <a:fillRect/>
          </a:stretch>
        </p:blipFill>
        <p:spPr>
          <a:xfrm>
            <a:off x="3361386" y="3778654"/>
            <a:ext cx="1422174" cy="328194"/>
          </a:xfrm>
          <a:prstGeom prst="rect">
            <a:avLst/>
          </a:prstGeom>
        </p:spPr>
      </p:pic>
      <p:pic>
        <p:nvPicPr>
          <p:cNvPr id="21" name="Picture 20">
            <a:extLst>
              <a:ext uri="{FF2B5EF4-FFF2-40B4-BE49-F238E27FC236}">
                <a16:creationId xmlns:a16="http://schemas.microsoft.com/office/drawing/2014/main" id="{49CF7655-5AD1-4330-B937-51583BA87190}"/>
              </a:ext>
            </a:extLst>
          </p:cNvPr>
          <p:cNvPicPr>
            <a:picLocks noChangeAspect="1"/>
          </p:cNvPicPr>
          <p:nvPr/>
        </p:nvPicPr>
        <p:blipFill>
          <a:blip r:embed="rId11"/>
          <a:stretch>
            <a:fillRect/>
          </a:stretch>
        </p:blipFill>
        <p:spPr>
          <a:xfrm>
            <a:off x="6409797" y="3314699"/>
            <a:ext cx="3081644" cy="417850"/>
          </a:xfrm>
          <a:prstGeom prst="rect">
            <a:avLst/>
          </a:prstGeom>
        </p:spPr>
      </p:pic>
      <p:pic>
        <p:nvPicPr>
          <p:cNvPr id="22" name="Picture 21">
            <a:extLst>
              <a:ext uri="{FF2B5EF4-FFF2-40B4-BE49-F238E27FC236}">
                <a16:creationId xmlns:a16="http://schemas.microsoft.com/office/drawing/2014/main" id="{01765174-A4D8-4D72-882C-491E4340D686}"/>
              </a:ext>
            </a:extLst>
          </p:cNvPr>
          <p:cNvPicPr>
            <a:picLocks noChangeAspect="1"/>
          </p:cNvPicPr>
          <p:nvPr/>
        </p:nvPicPr>
        <p:blipFill>
          <a:blip r:embed="rId12"/>
          <a:stretch>
            <a:fillRect/>
          </a:stretch>
        </p:blipFill>
        <p:spPr>
          <a:xfrm>
            <a:off x="6418380" y="3794508"/>
            <a:ext cx="3073061" cy="328191"/>
          </a:xfrm>
          <a:prstGeom prst="rect">
            <a:avLst/>
          </a:prstGeom>
        </p:spPr>
      </p:pic>
      <p:sp>
        <p:nvSpPr>
          <p:cNvPr id="23" name="TextBox 22">
            <a:extLst>
              <a:ext uri="{FF2B5EF4-FFF2-40B4-BE49-F238E27FC236}">
                <a16:creationId xmlns:a16="http://schemas.microsoft.com/office/drawing/2014/main" id="{AD9F46A0-9C36-4E23-8FCF-F761682E9E5C}"/>
              </a:ext>
            </a:extLst>
          </p:cNvPr>
          <p:cNvSpPr txBox="1"/>
          <p:nvPr/>
        </p:nvSpPr>
        <p:spPr>
          <a:xfrm>
            <a:off x="-1" y="4386470"/>
            <a:ext cx="5208105" cy="523220"/>
          </a:xfrm>
          <a:prstGeom prst="rect">
            <a:avLst/>
          </a:prstGeom>
          <a:noFill/>
        </p:spPr>
        <p:txBody>
          <a:bodyPr wrap="square" rtlCol="0">
            <a:spAutoFit/>
          </a:bodyPr>
          <a:lstStyle/>
          <a:p>
            <a:pPr algn="l"/>
            <a:r>
              <a:rPr lang="hu-HU" sz="2800" dirty="0">
                <a:latin typeface="Times New Roman" panose="02020603050405020304" pitchFamily="18" charset="0"/>
                <a:cs typeface="Times New Roman" panose="02020603050405020304" pitchFamily="18" charset="0"/>
              </a:rPr>
              <a:t>F</a:t>
            </a:r>
            <a:r>
              <a:rPr lang="hu-HU" sz="2800" baseline="-25000" dirty="0">
                <a:latin typeface="Times New Roman" panose="02020603050405020304" pitchFamily="18" charset="0"/>
                <a:cs typeface="Times New Roman" panose="02020603050405020304" pitchFamily="18" charset="0"/>
              </a:rPr>
              <a:t>4</a:t>
            </a:r>
            <a:r>
              <a:rPr lang="hu-HU" sz="2800" dirty="0">
                <a:latin typeface="Times New Roman" panose="02020603050405020304" pitchFamily="18" charset="0"/>
                <a:cs typeface="Times New Roman" panose="02020603050405020304" pitchFamily="18" charset="0"/>
              </a:rPr>
              <a:t> = 8/0.766 + 0.5/0.766*F</a:t>
            </a:r>
            <a:r>
              <a:rPr lang="hu-HU" sz="2800" baseline="-25000" dirty="0">
                <a:latin typeface="Times New Roman" panose="02020603050405020304" pitchFamily="18" charset="0"/>
                <a:cs typeface="Times New Roman" panose="02020603050405020304" pitchFamily="18" charset="0"/>
              </a:rPr>
              <a:t>3</a:t>
            </a:r>
            <a:r>
              <a:rPr lang="hu-HU" sz="2800" dirty="0">
                <a:latin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cs typeface="Times New Roman" panose="02020603050405020304" pitchFamily="18" charset="0"/>
            </a:endParaRPr>
          </a:p>
        </p:txBody>
      </p:sp>
      <p:pic>
        <p:nvPicPr>
          <p:cNvPr id="24" name="Picture 23">
            <a:extLst>
              <a:ext uri="{FF2B5EF4-FFF2-40B4-BE49-F238E27FC236}">
                <a16:creationId xmlns:a16="http://schemas.microsoft.com/office/drawing/2014/main" id="{539FF3DB-2776-42E5-B7AA-4BC7F4D3C69B}"/>
              </a:ext>
            </a:extLst>
          </p:cNvPr>
          <p:cNvPicPr>
            <a:picLocks noChangeAspect="1"/>
          </p:cNvPicPr>
          <p:nvPr/>
        </p:nvPicPr>
        <p:blipFill>
          <a:blip r:embed="rId13"/>
          <a:stretch>
            <a:fillRect/>
          </a:stretch>
        </p:blipFill>
        <p:spPr>
          <a:xfrm>
            <a:off x="4765951" y="4490297"/>
            <a:ext cx="3139278" cy="523213"/>
          </a:xfrm>
          <a:prstGeom prst="rect">
            <a:avLst/>
          </a:prstGeom>
        </p:spPr>
      </p:pic>
      <p:cxnSp>
        <p:nvCxnSpPr>
          <p:cNvPr id="30" name="Connector: Elbow 29">
            <a:extLst>
              <a:ext uri="{FF2B5EF4-FFF2-40B4-BE49-F238E27FC236}">
                <a16:creationId xmlns:a16="http://schemas.microsoft.com/office/drawing/2014/main" id="{797B6DDA-4DF6-4452-8CA1-C1C69711E850}"/>
              </a:ext>
            </a:extLst>
          </p:cNvPr>
          <p:cNvCxnSpPr>
            <a:cxnSpLocks/>
            <a:stCxn id="21" idx="1"/>
          </p:cNvCxnSpPr>
          <p:nvPr/>
        </p:nvCxnSpPr>
        <p:spPr>
          <a:xfrm rot="10800000" flipV="1">
            <a:off x="386945" y="3523624"/>
            <a:ext cx="6022853" cy="862846"/>
          </a:xfrm>
          <a:prstGeom prst="bentConnector3">
            <a:avLst>
              <a:gd name="adj1" fmla="val 7534"/>
            </a:avLst>
          </a:prstGeom>
          <a:ln w="31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a:extLst>
              <a:ext uri="{FF2B5EF4-FFF2-40B4-BE49-F238E27FC236}">
                <a16:creationId xmlns:a16="http://schemas.microsoft.com/office/drawing/2014/main" id="{B275FCD5-9897-48BE-AE8D-43EAAA51966E}"/>
              </a:ext>
            </a:extLst>
          </p:cNvPr>
          <p:cNvCxnSpPr/>
          <p:nvPr/>
        </p:nvCxnSpPr>
        <p:spPr>
          <a:xfrm flipV="1">
            <a:off x="5208104" y="4106848"/>
            <a:ext cx="3604592" cy="383449"/>
          </a:xfrm>
          <a:prstGeom prst="straightConnector1">
            <a:avLst/>
          </a:prstGeom>
          <a:ln w="31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27246" y="4896239"/>
            <a:ext cx="7754072" cy="523220"/>
          </a:xfrm>
          <a:prstGeom prst="rect">
            <a:avLst/>
          </a:prstGeom>
          <a:noFill/>
        </p:spPr>
        <p:txBody>
          <a:bodyPr wrap="square" rtlCol="0">
            <a:spAutoFit/>
          </a:bodyPr>
          <a:lstStyle/>
          <a:p>
            <a:r>
              <a:rPr lang="hu-HU" sz="2800" dirty="0">
                <a:latin typeface="Times New Roman" panose="02020603050405020304" pitchFamily="18" charset="0"/>
                <a:cs typeface="Times New Roman" panose="02020603050405020304" pitchFamily="18" charset="0"/>
              </a:rPr>
              <a:t>7 – 0.866*F</a:t>
            </a:r>
            <a:r>
              <a:rPr lang="hu-HU" sz="2800" baseline="-25000" dirty="0">
                <a:latin typeface="Times New Roman" panose="02020603050405020304" pitchFamily="18" charset="0"/>
                <a:cs typeface="Times New Roman" panose="02020603050405020304" pitchFamily="18" charset="0"/>
              </a:rPr>
              <a:t>3</a:t>
            </a:r>
            <a:r>
              <a:rPr lang="hu-HU" sz="2800" dirty="0">
                <a:latin typeface="Times New Roman" panose="02020603050405020304" pitchFamily="18" charset="0"/>
                <a:cs typeface="Times New Roman" panose="02020603050405020304" pitchFamily="18" charset="0"/>
              </a:rPr>
              <a:t> – 0.6428*(10.44+0.6527*F</a:t>
            </a:r>
            <a:r>
              <a:rPr lang="hu-HU" sz="2800" baseline="-25000" dirty="0">
                <a:latin typeface="Times New Roman" panose="02020603050405020304" pitchFamily="18" charset="0"/>
                <a:cs typeface="Times New Roman" panose="02020603050405020304" pitchFamily="18" charset="0"/>
              </a:rPr>
              <a:t>3</a:t>
            </a:r>
            <a:r>
              <a:rPr lang="hu-HU" sz="2800" dirty="0">
                <a:latin typeface="Times New Roman" panose="02020603050405020304" pitchFamily="18" charset="0"/>
                <a:cs typeface="Times New Roman" panose="02020603050405020304" pitchFamily="18" charset="0"/>
              </a:rPr>
              <a:t>) = 0 → </a:t>
            </a:r>
          </a:p>
        </p:txBody>
      </p:sp>
      <p:sp>
        <p:nvSpPr>
          <p:cNvPr id="11" name="TextBox 10"/>
          <p:cNvSpPr txBox="1"/>
          <p:nvPr/>
        </p:nvSpPr>
        <p:spPr>
          <a:xfrm>
            <a:off x="0" y="5446712"/>
            <a:ext cx="11053463" cy="954107"/>
          </a:xfrm>
          <a:prstGeom prst="rect">
            <a:avLst/>
          </a:prstGeom>
          <a:noFill/>
        </p:spPr>
        <p:txBody>
          <a:bodyPr wrap="square" rtlCol="0">
            <a:spAutoFit/>
          </a:bodyPr>
          <a:lstStyle/>
          <a:p>
            <a:r>
              <a:rPr lang="hu-HU" sz="2800" dirty="0">
                <a:latin typeface="Times New Roman" panose="02020603050405020304" pitchFamily="18" charset="0"/>
                <a:cs typeface="Times New Roman" panose="02020603050405020304" pitchFamily="18" charset="0"/>
              </a:rPr>
              <a:t>7-6.711-</a:t>
            </a:r>
            <a:r>
              <a:rPr lang="hu-HU" sz="2800">
                <a:latin typeface="Times New Roman" panose="02020603050405020304" pitchFamily="18" charset="0"/>
                <a:cs typeface="Times New Roman" panose="02020603050405020304" pitchFamily="18" charset="0"/>
              </a:rPr>
              <a:t>(0.866+0.6428*0.6527)*F</a:t>
            </a:r>
            <a:r>
              <a:rPr lang="hu-HU" sz="2800" baseline="-25000">
                <a:latin typeface="Times New Roman" panose="02020603050405020304" pitchFamily="18" charset="0"/>
                <a:cs typeface="Times New Roman" panose="02020603050405020304" pitchFamily="18" charset="0"/>
              </a:rPr>
              <a:t>3</a:t>
            </a:r>
            <a:r>
              <a:rPr lang="hu-HU" sz="2800">
                <a:latin typeface="Times New Roman" panose="02020603050405020304" pitchFamily="18" charset="0"/>
                <a:cs typeface="Times New Roman" panose="02020603050405020304" pitchFamily="18" charset="0"/>
              </a:rPr>
              <a:t> </a:t>
            </a:r>
            <a:r>
              <a:rPr lang="hu-HU" sz="2800" dirty="0">
                <a:latin typeface="Times New Roman" panose="02020603050405020304" pitchFamily="18" charset="0"/>
                <a:cs typeface="Times New Roman" panose="02020603050405020304" pitchFamily="18" charset="0"/>
              </a:rPr>
              <a:t>= 0 → 0.289-1.2856*F</a:t>
            </a:r>
            <a:r>
              <a:rPr lang="hu-HU" sz="2800" baseline="-25000" dirty="0">
                <a:latin typeface="Times New Roman" panose="02020603050405020304" pitchFamily="18" charset="0"/>
                <a:cs typeface="Times New Roman" panose="02020603050405020304" pitchFamily="18" charset="0"/>
              </a:rPr>
              <a:t>3</a:t>
            </a:r>
            <a:r>
              <a:rPr lang="hu-HU" sz="2800" dirty="0">
                <a:latin typeface="Times New Roman" panose="02020603050405020304" pitchFamily="18" charset="0"/>
                <a:cs typeface="Times New Roman" panose="02020603050405020304" pitchFamily="18" charset="0"/>
              </a:rPr>
              <a:t> = 0 →</a:t>
            </a:r>
          </a:p>
          <a:p>
            <a:pPr algn="l"/>
            <a:endParaRPr lang="en-GB" sz="2800" dirty="0">
              <a:latin typeface="Times New Roman" panose="02020603050405020304" pitchFamily="18" charset="0"/>
              <a:cs typeface="Times New Roman" panose="02020603050405020304" pitchFamily="18" charset="0"/>
            </a:endParaRPr>
          </a:p>
        </p:txBody>
      </p:sp>
      <p:cxnSp>
        <p:nvCxnSpPr>
          <p:cNvPr id="25" name="Straight Arrow Connector 24"/>
          <p:cNvCxnSpPr/>
          <p:nvPr/>
        </p:nvCxnSpPr>
        <p:spPr>
          <a:xfrm flipH="1">
            <a:off x="1004552" y="5157849"/>
            <a:ext cx="2524259" cy="380066"/>
          </a:xfrm>
          <a:prstGeom prst="straightConnector1">
            <a:avLst/>
          </a:prstGeom>
          <a:ln w="31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0" y="5983734"/>
            <a:ext cx="11859954" cy="954107"/>
          </a:xfrm>
          <a:prstGeom prst="rect">
            <a:avLst/>
          </a:prstGeom>
          <a:noFill/>
        </p:spPr>
        <p:txBody>
          <a:bodyPr wrap="square" rtlCol="0">
            <a:spAutoFit/>
          </a:bodyPr>
          <a:lstStyle/>
          <a:p>
            <a:r>
              <a:rPr lang="hu-HU" sz="2800" dirty="0">
                <a:latin typeface="Times New Roman" panose="02020603050405020304" pitchFamily="18" charset="0"/>
                <a:cs typeface="Times New Roman" panose="02020603050405020304" pitchFamily="18" charset="0"/>
              </a:rPr>
              <a:t>F</a:t>
            </a:r>
            <a:r>
              <a:rPr lang="hu-HU" sz="2800" baseline="-25000" dirty="0">
                <a:latin typeface="Times New Roman" panose="02020603050405020304" pitchFamily="18" charset="0"/>
                <a:cs typeface="Times New Roman" panose="02020603050405020304" pitchFamily="18" charset="0"/>
              </a:rPr>
              <a:t>3</a:t>
            </a:r>
            <a:r>
              <a:rPr lang="hu-HU" sz="2800" dirty="0">
                <a:latin typeface="Times New Roman" panose="02020603050405020304" pitchFamily="18" charset="0"/>
                <a:cs typeface="Times New Roman" panose="02020603050405020304" pitchFamily="18" charset="0"/>
              </a:rPr>
              <a:t> = 0.2247 kN</a:t>
            </a:r>
            <a:r>
              <a:rPr lang="en-GB" sz="2800" dirty="0">
                <a:latin typeface="Times New Roman" panose="02020603050405020304" pitchFamily="18" charset="0"/>
                <a:cs typeface="Times New Roman" panose="02020603050405020304" pitchFamily="18" charset="0"/>
              </a:rPr>
              <a:t>,     </a:t>
            </a:r>
            <a:r>
              <a:rPr lang="hu-HU" sz="2800" dirty="0">
                <a:latin typeface="Times New Roman" panose="02020603050405020304" pitchFamily="18" charset="0"/>
                <a:cs typeface="Times New Roman" panose="02020603050405020304" pitchFamily="18" charset="0"/>
              </a:rPr>
              <a:t>F</a:t>
            </a:r>
            <a:r>
              <a:rPr lang="hu-HU" sz="2800" baseline="-25000" dirty="0">
                <a:latin typeface="Times New Roman" panose="02020603050405020304" pitchFamily="18" charset="0"/>
                <a:cs typeface="Times New Roman" panose="02020603050405020304" pitchFamily="18" charset="0"/>
              </a:rPr>
              <a:t>4</a:t>
            </a:r>
            <a:r>
              <a:rPr lang="hu-HU" sz="2800" dirty="0">
                <a:latin typeface="Times New Roman" panose="02020603050405020304" pitchFamily="18" charset="0"/>
                <a:cs typeface="Times New Roman" panose="02020603050405020304" pitchFamily="18" charset="0"/>
              </a:rPr>
              <a:t> = 10.44+0.6527*0.2247 = 10.59 kN</a:t>
            </a:r>
          </a:p>
          <a:p>
            <a:r>
              <a:rPr lang="en-GB" sz="2800" dirty="0">
                <a:latin typeface="Times New Roman" panose="02020603050405020304" pitchFamily="18" charset="0"/>
                <a:cs typeface="Times New Roman" panose="02020603050405020304" pitchFamily="18" charset="0"/>
              </a:rPr>
              <a:t> </a:t>
            </a:r>
            <a:endParaRPr lang="hu-HU" sz="2800" dirty="0">
              <a:latin typeface="Times New Roman" panose="02020603050405020304" pitchFamily="18" charset="0"/>
              <a:cs typeface="Times New Roman" panose="02020603050405020304" pitchFamily="18" charset="0"/>
            </a:endParaRPr>
          </a:p>
        </p:txBody>
      </p:sp>
      <p:sp>
        <p:nvSpPr>
          <p:cNvPr id="2" name="TextBox 1">
            <a:extLst>
              <a:ext uri="{FF2B5EF4-FFF2-40B4-BE49-F238E27FC236}">
                <a16:creationId xmlns:a16="http://schemas.microsoft.com/office/drawing/2014/main" id="{C5357634-949A-445A-93F2-F7FED216F804}"/>
              </a:ext>
            </a:extLst>
          </p:cNvPr>
          <p:cNvSpPr txBox="1"/>
          <p:nvPr/>
        </p:nvSpPr>
        <p:spPr>
          <a:xfrm>
            <a:off x="1320800" y="3371932"/>
            <a:ext cx="1379759" cy="400110"/>
          </a:xfrm>
          <a:prstGeom prst="rect">
            <a:avLst/>
          </a:prstGeom>
          <a:noFill/>
        </p:spPr>
        <p:txBody>
          <a:bodyPr wrap="square" rtlCol="0">
            <a:spAutoFit/>
          </a:bodyPr>
          <a:lstStyle/>
          <a:p>
            <a:pPr algn="l"/>
            <a:r>
              <a:rPr lang="hu-HU" sz="2000">
                <a:latin typeface="Times New Roman" panose="02020603050405020304" pitchFamily="18" charset="0"/>
                <a:cs typeface="Times New Roman" panose="02020603050405020304" pitchFamily="18" charset="0"/>
              </a:rPr>
              <a:t> F</a:t>
            </a:r>
            <a:r>
              <a:rPr lang="hu-HU" sz="2000" baseline="-25000">
                <a:latin typeface="Times New Roman" panose="02020603050405020304" pitchFamily="18" charset="0"/>
                <a:cs typeface="Times New Roman" panose="02020603050405020304" pitchFamily="18" charset="0"/>
              </a:rPr>
              <a:t>3</a:t>
            </a:r>
            <a:r>
              <a:rPr lang="hu-HU" sz="2000">
                <a:latin typeface="Times New Roman" panose="02020603050405020304" pitchFamily="18" charset="0"/>
                <a:cs typeface="Times New Roman" panose="02020603050405020304" pitchFamily="18" charset="0"/>
              </a:rPr>
              <a:t>sin30ᵒ</a:t>
            </a:r>
            <a:endParaRPr lang="en-US" sz="2000">
              <a:latin typeface="Times New Roman" panose="02020603050405020304" pitchFamily="18" charset="0"/>
              <a:cs typeface="Times New Roman" panose="02020603050405020304" pitchFamily="18" charset="0"/>
            </a:endParaRPr>
          </a:p>
        </p:txBody>
      </p:sp>
      <p:sp>
        <p:nvSpPr>
          <p:cNvPr id="27" name="TextBox 26">
            <a:extLst>
              <a:ext uri="{FF2B5EF4-FFF2-40B4-BE49-F238E27FC236}">
                <a16:creationId xmlns:a16="http://schemas.microsoft.com/office/drawing/2014/main" id="{5422D8D9-CDEC-45A8-AC41-42CB02F880D1}"/>
              </a:ext>
            </a:extLst>
          </p:cNvPr>
          <p:cNvSpPr txBox="1"/>
          <p:nvPr/>
        </p:nvSpPr>
        <p:spPr>
          <a:xfrm>
            <a:off x="1328070" y="3726112"/>
            <a:ext cx="1379759" cy="400110"/>
          </a:xfrm>
          <a:prstGeom prst="rect">
            <a:avLst/>
          </a:prstGeom>
          <a:noFill/>
        </p:spPr>
        <p:txBody>
          <a:bodyPr wrap="square" rtlCol="0">
            <a:spAutoFit/>
          </a:bodyPr>
          <a:lstStyle/>
          <a:p>
            <a:pPr algn="l"/>
            <a:r>
              <a:rPr lang="hu-HU" sz="2000">
                <a:latin typeface="Times New Roman" panose="02020603050405020304" pitchFamily="18" charset="0"/>
                <a:cs typeface="Times New Roman" panose="02020603050405020304" pitchFamily="18" charset="0"/>
              </a:rPr>
              <a:t>-F</a:t>
            </a:r>
            <a:r>
              <a:rPr lang="hu-HU" sz="2000" baseline="-25000">
                <a:latin typeface="Times New Roman" panose="02020603050405020304" pitchFamily="18" charset="0"/>
                <a:cs typeface="Times New Roman" panose="02020603050405020304" pitchFamily="18" charset="0"/>
              </a:rPr>
              <a:t>3</a:t>
            </a:r>
            <a:r>
              <a:rPr lang="hu-HU" sz="2000">
                <a:latin typeface="Times New Roman" panose="02020603050405020304" pitchFamily="18" charset="0"/>
                <a:cs typeface="Times New Roman" panose="02020603050405020304" pitchFamily="18" charset="0"/>
              </a:rPr>
              <a:t>cos30ᵒ</a:t>
            </a:r>
            <a:endParaRPr lang="en-US" sz="20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65768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2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6"/>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22"/>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25"/>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11"/>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3" grpId="0"/>
      <p:bldP spid="11" grpId="0"/>
      <p:bldP spid="26" grpId="0"/>
      <p:bldP spid="2" grpId="0"/>
      <p:bldP spid="2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745197F-8398-489B-8019-BB6E8DFB7680}"/>
              </a:ext>
            </a:extLst>
          </p:cNvPr>
          <p:cNvPicPr>
            <a:picLocks noChangeAspect="1"/>
          </p:cNvPicPr>
          <p:nvPr/>
        </p:nvPicPr>
        <p:blipFill>
          <a:blip r:embed="rId2"/>
          <a:stretch>
            <a:fillRect/>
          </a:stretch>
        </p:blipFill>
        <p:spPr>
          <a:xfrm>
            <a:off x="0" y="0"/>
            <a:ext cx="9725025" cy="1466850"/>
          </a:xfrm>
          <a:prstGeom prst="rect">
            <a:avLst/>
          </a:prstGeom>
        </p:spPr>
      </p:pic>
      <p:pic>
        <p:nvPicPr>
          <p:cNvPr id="3" name="Picture 2">
            <a:extLst>
              <a:ext uri="{FF2B5EF4-FFF2-40B4-BE49-F238E27FC236}">
                <a16:creationId xmlns:a16="http://schemas.microsoft.com/office/drawing/2014/main" id="{6942AEC9-9339-422C-9F5B-D7F602BC79DF}"/>
              </a:ext>
            </a:extLst>
          </p:cNvPr>
          <p:cNvPicPr>
            <a:picLocks noChangeAspect="1"/>
          </p:cNvPicPr>
          <p:nvPr/>
        </p:nvPicPr>
        <p:blipFill>
          <a:blip r:embed="rId3"/>
          <a:stretch>
            <a:fillRect/>
          </a:stretch>
        </p:blipFill>
        <p:spPr>
          <a:xfrm>
            <a:off x="3736699" y="953535"/>
            <a:ext cx="4400550" cy="657225"/>
          </a:xfrm>
          <a:prstGeom prst="rect">
            <a:avLst/>
          </a:prstGeom>
        </p:spPr>
      </p:pic>
      <p:pic>
        <p:nvPicPr>
          <p:cNvPr id="4" name="Picture 3">
            <a:extLst>
              <a:ext uri="{FF2B5EF4-FFF2-40B4-BE49-F238E27FC236}">
                <a16:creationId xmlns:a16="http://schemas.microsoft.com/office/drawing/2014/main" id="{B0735B35-952B-42ED-970A-2006F3F8C4BE}"/>
              </a:ext>
            </a:extLst>
          </p:cNvPr>
          <p:cNvPicPr>
            <a:picLocks noChangeAspect="1"/>
          </p:cNvPicPr>
          <p:nvPr/>
        </p:nvPicPr>
        <p:blipFill>
          <a:blip r:embed="rId4"/>
          <a:stretch>
            <a:fillRect/>
          </a:stretch>
        </p:blipFill>
        <p:spPr>
          <a:xfrm>
            <a:off x="0" y="1828903"/>
            <a:ext cx="2105025" cy="457200"/>
          </a:xfrm>
          <a:prstGeom prst="rect">
            <a:avLst/>
          </a:prstGeom>
        </p:spPr>
      </p:pic>
      <p:pic>
        <p:nvPicPr>
          <p:cNvPr id="5" name="Picture 4">
            <a:extLst>
              <a:ext uri="{FF2B5EF4-FFF2-40B4-BE49-F238E27FC236}">
                <a16:creationId xmlns:a16="http://schemas.microsoft.com/office/drawing/2014/main" id="{7E5FA98F-ECA5-4543-B0F2-EF91E174E000}"/>
              </a:ext>
            </a:extLst>
          </p:cNvPr>
          <p:cNvPicPr>
            <a:picLocks noChangeAspect="1"/>
          </p:cNvPicPr>
          <p:nvPr/>
        </p:nvPicPr>
        <p:blipFill>
          <a:blip r:embed="rId5"/>
          <a:stretch>
            <a:fillRect/>
          </a:stretch>
        </p:blipFill>
        <p:spPr>
          <a:xfrm>
            <a:off x="66261" y="2515841"/>
            <a:ext cx="1314450" cy="476250"/>
          </a:xfrm>
          <a:prstGeom prst="rect">
            <a:avLst/>
          </a:prstGeom>
        </p:spPr>
      </p:pic>
      <p:sp>
        <p:nvSpPr>
          <p:cNvPr id="6" name="TextBox 5">
            <a:extLst>
              <a:ext uri="{FF2B5EF4-FFF2-40B4-BE49-F238E27FC236}">
                <a16:creationId xmlns:a16="http://schemas.microsoft.com/office/drawing/2014/main" id="{79898854-0D07-41C7-921F-F32A6FC29854}"/>
              </a:ext>
            </a:extLst>
          </p:cNvPr>
          <p:cNvSpPr txBox="1"/>
          <p:nvPr/>
        </p:nvSpPr>
        <p:spPr>
          <a:xfrm>
            <a:off x="2677353" y="2500517"/>
            <a:ext cx="5459896" cy="400110"/>
          </a:xfrm>
          <a:prstGeom prst="rect">
            <a:avLst/>
          </a:prstGeom>
          <a:noFill/>
        </p:spPr>
        <p:txBody>
          <a:bodyPr wrap="square" rtlCol="0">
            <a:spAutoFit/>
          </a:bodyPr>
          <a:lstStyle/>
          <a:p>
            <a:pPr algn="l"/>
            <a:r>
              <a:rPr lang="hu-HU" sz="2000">
                <a:latin typeface="Times New Roman" panose="02020603050405020304" pitchFamily="18" charset="0"/>
                <a:cs typeface="Times New Roman" panose="02020603050405020304" pitchFamily="18" charset="0"/>
              </a:rPr>
              <a:t>R</a:t>
            </a:r>
            <a:r>
              <a:rPr lang="hu-HU" sz="2000" baseline="-25000">
                <a:latin typeface="Times New Roman" panose="02020603050405020304" pitchFamily="18" charset="0"/>
                <a:cs typeface="Times New Roman" panose="02020603050405020304" pitchFamily="18" charset="0"/>
              </a:rPr>
              <a:t>13</a:t>
            </a:r>
            <a:r>
              <a:rPr lang="hu-HU" sz="2000">
                <a:latin typeface="Times New Roman" panose="02020603050405020304" pitchFamily="18" charset="0"/>
                <a:cs typeface="Times New Roman" panose="02020603050405020304" pitchFamily="18" charset="0"/>
              </a:rPr>
              <a:t> is the resultant of R</a:t>
            </a:r>
            <a:r>
              <a:rPr lang="hu-HU" sz="2000" baseline="-25000">
                <a:latin typeface="Times New Roman" panose="02020603050405020304" pitchFamily="18" charset="0"/>
                <a:cs typeface="Times New Roman" panose="02020603050405020304" pitchFamily="18" charset="0"/>
              </a:rPr>
              <a:t>1</a:t>
            </a:r>
            <a:r>
              <a:rPr lang="hu-HU" sz="2000">
                <a:latin typeface="Times New Roman" panose="02020603050405020304" pitchFamily="18" charset="0"/>
                <a:cs typeface="Times New Roman" panose="02020603050405020304" pitchFamily="18" charset="0"/>
              </a:rPr>
              <a:t> and R</a:t>
            </a:r>
            <a:r>
              <a:rPr lang="hu-HU" sz="2000" baseline="-25000">
                <a:latin typeface="Times New Roman" panose="02020603050405020304" pitchFamily="18" charset="0"/>
                <a:cs typeface="Times New Roman" panose="02020603050405020304" pitchFamily="18" charset="0"/>
              </a:rPr>
              <a:t>3</a:t>
            </a:r>
            <a:endParaRPr lang="en-US" sz="2000" baseline="-25000">
              <a:latin typeface="Times New Roman" panose="02020603050405020304" pitchFamily="18" charset="0"/>
              <a:cs typeface="Times New Roman" panose="02020603050405020304" pitchFamily="18" charset="0"/>
            </a:endParaRPr>
          </a:p>
        </p:txBody>
      </p:sp>
      <p:pic>
        <p:nvPicPr>
          <p:cNvPr id="7" name="Picture 6">
            <a:extLst>
              <a:ext uri="{FF2B5EF4-FFF2-40B4-BE49-F238E27FC236}">
                <a16:creationId xmlns:a16="http://schemas.microsoft.com/office/drawing/2014/main" id="{2AC78EFE-5BD0-4C98-BC37-67161CA4FF75}"/>
              </a:ext>
            </a:extLst>
          </p:cNvPr>
          <p:cNvPicPr>
            <a:picLocks noChangeAspect="1"/>
          </p:cNvPicPr>
          <p:nvPr/>
        </p:nvPicPr>
        <p:blipFill>
          <a:blip r:embed="rId6"/>
          <a:stretch>
            <a:fillRect/>
          </a:stretch>
        </p:blipFill>
        <p:spPr>
          <a:xfrm>
            <a:off x="66261" y="3312895"/>
            <a:ext cx="1695450" cy="428625"/>
          </a:xfrm>
          <a:prstGeom prst="rect">
            <a:avLst/>
          </a:prstGeom>
        </p:spPr>
      </p:pic>
      <p:pic>
        <p:nvPicPr>
          <p:cNvPr id="8" name="Picture 7">
            <a:extLst>
              <a:ext uri="{FF2B5EF4-FFF2-40B4-BE49-F238E27FC236}">
                <a16:creationId xmlns:a16="http://schemas.microsoft.com/office/drawing/2014/main" id="{6AB5563A-4AE2-4828-8367-0F0F1E625CC4}"/>
              </a:ext>
            </a:extLst>
          </p:cNvPr>
          <p:cNvPicPr>
            <a:picLocks noChangeAspect="1"/>
          </p:cNvPicPr>
          <p:nvPr/>
        </p:nvPicPr>
        <p:blipFill>
          <a:blip r:embed="rId7"/>
          <a:stretch>
            <a:fillRect/>
          </a:stretch>
        </p:blipFill>
        <p:spPr>
          <a:xfrm>
            <a:off x="199611" y="3951542"/>
            <a:ext cx="1562100" cy="361950"/>
          </a:xfrm>
          <a:prstGeom prst="rect">
            <a:avLst/>
          </a:prstGeom>
        </p:spPr>
      </p:pic>
      <p:pic>
        <p:nvPicPr>
          <p:cNvPr id="9" name="Picture 8">
            <a:extLst>
              <a:ext uri="{FF2B5EF4-FFF2-40B4-BE49-F238E27FC236}">
                <a16:creationId xmlns:a16="http://schemas.microsoft.com/office/drawing/2014/main" id="{4C2B6ABC-C703-42D7-865D-E817459E745E}"/>
              </a:ext>
            </a:extLst>
          </p:cNvPr>
          <p:cNvPicPr>
            <a:picLocks noChangeAspect="1"/>
          </p:cNvPicPr>
          <p:nvPr/>
        </p:nvPicPr>
        <p:blipFill>
          <a:blip r:embed="rId8"/>
          <a:stretch>
            <a:fillRect/>
          </a:stretch>
        </p:blipFill>
        <p:spPr>
          <a:xfrm>
            <a:off x="66261" y="4462842"/>
            <a:ext cx="1533525" cy="390525"/>
          </a:xfrm>
          <a:prstGeom prst="rect">
            <a:avLst/>
          </a:prstGeom>
        </p:spPr>
      </p:pic>
      <p:pic>
        <p:nvPicPr>
          <p:cNvPr id="10" name="Picture 9">
            <a:extLst>
              <a:ext uri="{FF2B5EF4-FFF2-40B4-BE49-F238E27FC236}">
                <a16:creationId xmlns:a16="http://schemas.microsoft.com/office/drawing/2014/main" id="{7E12CF67-DC4F-4575-9CF1-7E9486D268CB}"/>
              </a:ext>
            </a:extLst>
          </p:cNvPr>
          <p:cNvPicPr>
            <a:picLocks noChangeAspect="1"/>
          </p:cNvPicPr>
          <p:nvPr/>
        </p:nvPicPr>
        <p:blipFill>
          <a:blip r:embed="rId9"/>
          <a:stretch>
            <a:fillRect/>
          </a:stretch>
        </p:blipFill>
        <p:spPr>
          <a:xfrm>
            <a:off x="118648" y="5002717"/>
            <a:ext cx="1428750" cy="352425"/>
          </a:xfrm>
          <a:prstGeom prst="rect">
            <a:avLst/>
          </a:prstGeom>
        </p:spPr>
      </p:pic>
      <p:pic>
        <p:nvPicPr>
          <p:cNvPr id="11" name="Picture 10">
            <a:extLst>
              <a:ext uri="{FF2B5EF4-FFF2-40B4-BE49-F238E27FC236}">
                <a16:creationId xmlns:a16="http://schemas.microsoft.com/office/drawing/2014/main" id="{E18E7490-7483-4B26-BBA7-B83A0A006600}"/>
              </a:ext>
            </a:extLst>
          </p:cNvPr>
          <p:cNvPicPr>
            <a:picLocks noChangeAspect="1"/>
          </p:cNvPicPr>
          <p:nvPr/>
        </p:nvPicPr>
        <p:blipFill>
          <a:blip r:embed="rId10"/>
          <a:stretch>
            <a:fillRect/>
          </a:stretch>
        </p:blipFill>
        <p:spPr>
          <a:xfrm>
            <a:off x="66261" y="5574689"/>
            <a:ext cx="8124825" cy="485775"/>
          </a:xfrm>
          <a:prstGeom prst="rect">
            <a:avLst/>
          </a:prstGeom>
        </p:spPr>
      </p:pic>
      <p:pic>
        <p:nvPicPr>
          <p:cNvPr id="12" name="Picture 11">
            <a:extLst>
              <a:ext uri="{FF2B5EF4-FFF2-40B4-BE49-F238E27FC236}">
                <a16:creationId xmlns:a16="http://schemas.microsoft.com/office/drawing/2014/main" id="{20FE8A98-36B5-46B2-B2B1-4E78465F6C7C}"/>
              </a:ext>
            </a:extLst>
          </p:cNvPr>
          <p:cNvPicPr>
            <a:picLocks noChangeAspect="1"/>
          </p:cNvPicPr>
          <p:nvPr/>
        </p:nvPicPr>
        <p:blipFill>
          <a:blip r:embed="rId11"/>
          <a:stretch>
            <a:fillRect/>
          </a:stretch>
        </p:blipFill>
        <p:spPr>
          <a:xfrm>
            <a:off x="5258214" y="3741520"/>
            <a:ext cx="3600450" cy="552450"/>
          </a:xfrm>
          <a:prstGeom prst="rect">
            <a:avLst/>
          </a:prstGeom>
        </p:spPr>
      </p:pic>
      <p:pic>
        <p:nvPicPr>
          <p:cNvPr id="13" name="Picture 12">
            <a:extLst>
              <a:ext uri="{FF2B5EF4-FFF2-40B4-BE49-F238E27FC236}">
                <a16:creationId xmlns:a16="http://schemas.microsoft.com/office/drawing/2014/main" id="{325B5926-5A76-44E4-8460-867EB2D11C5B}"/>
              </a:ext>
            </a:extLst>
          </p:cNvPr>
          <p:cNvPicPr>
            <a:picLocks noChangeAspect="1"/>
          </p:cNvPicPr>
          <p:nvPr/>
        </p:nvPicPr>
        <p:blipFill>
          <a:blip r:embed="rId12"/>
          <a:stretch>
            <a:fillRect/>
          </a:stretch>
        </p:blipFill>
        <p:spPr>
          <a:xfrm>
            <a:off x="8939627" y="2212364"/>
            <a:ext cx="3133725" cy="3362325"/>
          </a:xfrm>
          <a:prstGeom prst="rect">
            <a:avLst/>
          </a:prstGeom>
        </p:spPr>
      </p:pic>
      <p:sp>
        <p:nvSpPr>
          <p:cNvPr id="15" name="Freeform: Shape 14">
            <a:extLst>
              <a:ext uri="{FF2B5EF4-FFF2-40B4-BE49-F238E27FC236}">
                <a16:creationId xmlns:a16="http://schemas.microsoft.com/office/drawing/2014/main" id="{89403014-9D7A-46B6-B952-F433C1789111}"/>
              </a:ext>
            </a:extLst>
          </p:cNvPr>
          <p:cNvSpPr/>
          <p:nvPr/>
        </p:nvSpPr>
        <p:spPr>
          <a:xfrm rot="2295613">
            <a:off x="9725025" y="2876195"/>
            <a:ext cx="795130" cy="338667"/>
          </a:xfrm>
          <a:custGeom>
            <a:avLst/>
            <a:gdLst>
              <a:gd name="connsiteX0" fmla="*/ 0 w 795130"/>
              <a:gd name="connsiteY0" fmla="*/ 338667 h 338667"/>
              <a:gd name="connsiteX1" fmla="*/ 172278 w 795130"/>
              <a:gd name="connsiteY1" fmla="*/ 126632 h 338667"/>
              <a:gd name="connsiteX2" fmla="*/ 410817 w 795130"/>
              <a:gd name="connsiteY2" fmla="*/ 7362 h 338667"/>
              <a:gd name="connsiteX3" fmla="*/ 795130 w 795130"/>
              <a:gd name="connsiteY3" fmla="*/ 47119 h 338667"/>
            </a:gdLst>
            <a:ahLst/>
            <a:cxnLst>
              <a:cxn ang="0">
                <a:pos x="connsiteX0" y="connsiteY0"/>
              </a:cxn>
              <a:cxn ang="0">
                <a:pos x="connsiteX1" y="connsiteY1"/>
              </a:cxn>
              <a:cxn ang="0">
                <a:pos x="connsiteX2" y="connsiteY2"/>
              </a:cxn>
              <a:cxn ang="0">
                <a:pos x="connsiteX3" y="connsiteY3"/>
              </a:cxn>
            </a:cxnLst>
            <a:rect l="l" t="t" r="r" b="b"/>
            <a:pathLst>
              <a:path w="795130" h="338667">
                <a:moveTo>
                  <a:pt x="0" y="338667"/>
                </a:moveTo>
                <a:cubicBezTo>
                  <a:pt x="51904" y="260258"/>
                  <a:pt x="103809" y="181849"/>
                  <a:pt x="172278" y="126632"/>
                </a:cubicBezTo>
                <a:cubicBezTo>
                  <a:pt x="240747" y="71415"/>
                  <a:pt x="307008" y="20614"/>
                  <a:pt x="410817" y="7362"/>
                </a:cubicBezTo>
                <a:cubicBezTo>
                  <a:pt x="514626" y="-5890"/>
                  <a:pt x="686904" y="-5890"/>
                  <a:pt x="795130" y="47119"/>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752F79D1-081E-4799-801F-BD6954E15F37}"/>
              </a:ext>
            </a:extLst>
          </p:cNvPr>
          <p:cNvSpPr/>
          <p:nvPr/>
        </p:nvSpPr>
        <p:spPr>
          <a:xfrm rot="21361722">
            <a:off x="9760231" y="2874346"/>
            <a:ext cx="795130" cy="338667"/>
          </a:xfrm>
          <a:custGeom>
            <a:avLst/>
            <a:gdLst>
              <a:gd name="connsiteX0" fmla="*/ 0 w 795130"/>
              <a:gd name="connsiteY0" fmla="*/ 338667 h 338667"/>
              <a:gd name="connsiteX1" fmla="*/ 172278 w 795130"/>
              <a:gd name="connsiteY1" fmla="*/ 126632 h 338667"/>
              <a:gd name="connsiteX2" fmla="*/ 410817 w 795130"/>
              <a:gd name="connsiteY2" fmla="*/ 7362 h 338667"/>
              <a:gd name="connsiteX3" fmla="*/ 795130 w 795130"/>
              <a:gd name="connsiteY3" fmla="*/ 47119 h 338667"/>
            </a:gdLst>
            <a:ahLst/>
            <a:cxnLst>
              <a:cxn ang="0">
                <a:pos x="connsiteX0" y="connsiteY0"/>
              </a:cxn>
              <a:cxn ang="0">
                <a:pos x="connsiteX1" y="connsiteY1"/>
              </a:cxn>
              <a:cxn ang="0">
                <a:pos x="connsiteX2" y="connsiteY2"/>
              </a:cxn>
              <a:cxn ang="0">
                <a:pos x="connsiteX3" y="connsiteY3"/>
              </a:cxn>
            </a:cxnLst>
            <a:rect l="l" t="t" r="r" b="b"/>
            <a:pathLst>
              <a:path w="795130" h="338667">
                <a:moveTo>
                  <a:pt x="0" y="338667"/>
                </a:moveTo>
                <a:cubicBezTo>
                  <a:pt x="51904" y="260258"/>
                  <a:pt x="103809" y="181849"/>
                  <a:pt x="172278" y="126632"/>
                </a:cubicBezTo>
                <a:cubicBezTo>
                  <a:pt x="240747" y="71415"/>
                  <a:pt x="307008" y="20614"/>
                  <a:pt x="410817" y="7362"/>
                </a:cubicBezTo>
                <a:cubicBezTo>
                  <a:pt x="514626" y="-5890"/>
                  <a:pt x="686904" y="-5890"/>
                  <a:pt x="795130" y="47119"/>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DB815A45-A3AE-4B71-BE57-9A728A0DA3E6}"/>
              </a:ext>
            </a:extLst>
          </p:cNvPr>
          <p:cNvSpPr/>
          <p:nvPr/>
        </p:nvSpPr>
        <p:spPr>
          <a:xfrm rot="6811079">
            <a:off x="10846404" y="4556748"/>
            <a:ext cx="795130" cy="338667"/>
          </a:xfrm>
          <a:custGeom>
            <a:avLst/>
            <a:gdLst>
              <a:gd name="connsiteX0" fmla="*/ 0 w 795130"/>
              <a:gd name="connsiteY0" fmla="*/ 338667 h 338667"/>
              <a:gd name="connsiteX1" fmla="*/ 172278 w 795130"/>
              <a:gd name="connsiteY1" fmla="*/ 126632 h 338667"/>
              <a:gd name="connsiteX2" fmla="*/ 410817 w 795130"/>
              <a:gd name="connsiteY2" fmla="*/ 7362 h 338667"/>
              <a:gd name="connsiteX3" fmla="*/ 795130 w 795130"/>
              <a:gd name="connsiteY3" fmla="*/ 47119 h 338667"/>
            </a:gdLst>
            <a:ahLst/>
            <a:cxnLst>
              <a:cxn ang="0">
                <a:pos x="connsiteX0" y="connsiteY0"/>
              </a:cxn>
              <a:cxn ang="0">
                <a:pos x="connsiteX1" y="connsiteY1"/>
              </a:cxn>
              <a:cxn ang="0">
                <a:pos x="connsiteX2" y="connsiteY2"/>
              </a:cxn>
              <a:cxn ang="0">
                <a:pos x="connsiteX3" y="connsiteY3"/>
              </a:cxn>
            </a:cxnLst>
            <a:rect l="l" t="t" r="r" b="b"/>
            <a:pathLst>
              <a:path w="795130" h="338667">
                <a:moveTo>
                  <a:pt x="0" y="338667"/>
                </a:moveTo>
                <a:cubicBezTo>
                  <a:pt x="51904" y="260258"/>
                  <a:pt x="103809" y="181849"/>
                  <a:pt x="172278" y="126632"/>
                </a:cubicBezTo>
                <a:cubicBezTo>
                  <a:pt x="240747" y="71415"/>
                  <a:pt x="307008" y="20614"/>
                  <a:pt x="410817" y="7362"/>
                </a:cubicBezTo>
                <a:cubicBezTo>
                  <a:pt x="514626" y="-5890"/>
                  <a:pt x="686904" y="-5890"/>
                  <a:pt x="795130" y="47119"/>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FA16021B-620A-4FC3-B730-0B5533B8F62B}"/>
              </a:ext>
            </a:extLst>
          </p:cNvPr>
          <p:cNvSpPr/>
          <p:nvPr/>
        </p:nvSpPr>
        <p:spPr>
          <a:xfrm rot="10800000">
            <a:off x="11020486" y="4293508"/>
            <a:ext cx="795130" cy="338667"/>
          </a:xfrm>
          <a:custGeom>
            <a:avLst/>
            <a:gdLst>
              <a:gd name="connsiteX0" fmla="*/ 0 w 795130"/>
              <a:gd name="connsiteY0" fmla="*/ 338667 h 338667"/>
              <a:gd name="connsiteX1" fmla="*/ 172278 w 795130"/>
              <a:gd name="connsiteY1" fmla="*/ 126632 h 338667"/>
              <a:gd name="connsiteX2" fmla="*/ 410817 w 795130"/>
              <a:gd name="connsiteY2" fmla="*/ 7362 h 338667"/>
              <a:gd name="connsiteX3" fmla="*/ 795130 w 795130"/>
              <a:gd name="connsiteY3" fmla="*/ 47119 h 338667"/>
            </a:gdLst>
            <a:ahLst/>
            <a:cxnLst>
              <a:cxn ang="0">
                <a:pos x="connsiteX0" y="connsiteY0"/>
              </a:cxn>
              <a:cxn ang="0">
                <a:pos x="connsiteX1" y="connsiteY1"/>
              </a:cxn>
              <a:cxn ang="0">
                <a:pos x="connsiteX2" y="connsiteY2"/>
              </a:cxn>
              <a:cxn ang="0">
                <a:pos x="connsiteX3" y="connsiteY3"/>
              </a:cxn>
            </a:cxnLst>
            <a:rect l="l" t="t" r="r" b="b"/>
            <a:pathLst>
              <a:path w="795130" h="338667">
                <a:moveTo>
                  <a:pt x="0" y="338667"/>
                </a:moveTo>
                <a:cubicBezTo>
                  <a:pt x="51904" y="260258"/>
                  <a:pt x="103809" y="181849"/>
                  <a:pt x="172278" y="126632"/>
                </a:cubicBezTo>
                <a:cubicBezTo>
                  <a:pt x="240747" y="71415"/>
                  <a:pt x="307008" y="20614"/>
                  <a:pt x="410817" y="7362"/>
                </a:cubicBezTo>
                <a:cubicBezTo>
                  <a:pt x="514626" y="-5890"/>
                  <a:pt x="686904" y="-5890"/>
                  <a:pt x="795130" y="47119"/>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19" name="TextBox 18">
                <a:extLst>
                  <a:ext uri="{FF2B5EF4-FFF2-40B4-BE49-F238E27FC236}">
                    <a16:creationId xmlns:a16="http://schemas.microsoft.com/office/drawing/2014/main" id="{56F0A623-5F1E-4DC9-B96C-6673FE30D956}"/>
                  </a:ext>
                </a:extLst>
              </p:cNvPr>
              <p:cNvSpPr txBox="1"/>
              <p:nvPr/>
            </p:nvSpPr>
            <p:spPr>
              <a:xfrm>
                <a:off x="1477617" y="2334291"/>
                <a:ext cx="910466" cy="807978"/>
              </a:xfrm>
              <a:prstGeom prst="rect">
                <a:avLst/>
              </a:prstGeom>
              <a:noFill/>
            </p:spPr>
            <p:txBody>
              <a:bodyPr wrap="square" rtlCol="0">
                <a:spAutoFit/>
              </a:bodyPr>
              <a:lstStyle/>
              <a:p>
                <a:pPr algn="l"/>
                <a:r>
                  <a:rPr lang="hu-HU" sz="2800">
                    <a:cs typeface="Times New Roman" panose="02020603050405020304" pitchFamily="18" charset="0"/>
                  </a:rPr>
                  <a:t>=</a:t>
                </a:r>
                <a14:m>
                  <m:oMath xmlns:m="http://schemas.openxmlformats.org/officeDocument/2006/math">
                    <m:d>
                      <m:dPr>
                        <m:begChr m:val="["/>
                        <m:endChr m:val="]"/>
                        <m:ctrlPr>
                          <a:rPr lang="en-US" sz="2800" i="1" smtClean="0">
                            <a:latin typeface="Cambria Math" panose="02040503050406030204" pitchFamily="18" charset="0"/>
                            <a:cs typeface="Times New Roman" panose="02020603050405020304" pitchFamily="18" charset="0"/>
                          </a:rPr>
                        </m:ctrlPr>
                      </m:dPr>
                      <m:e>
                        <m:eqArr>
                          <m:eqArrPr>
                            <m:ctrlPr>
                              <a:rPr lang="hu-HU" sz="2800" b="0" i="1" smtClean="0">
                                <a:latin typeface="Cambria Math" panose="02040503050406030204" pitchFamily="18" charset="0"/>
                                <a:cs typeface="Times New Roman" panose="02020603050405020304" pitchFamily="18" charset="0"/>
                              </a:rPr>
                            </m:ctrlPr>
                          </m:eqArrPr>
                          <m:e>
                            <m:r>
                              <a:rPr lang="hu-HU" sz="2800" b="0" i="1" smtClean="0">
                                <a:latin typeface="Cambria Math" panose="02040503050406030204" pitchFamily="18" charset="0"/>
                                <a:cs typeface="Times New Roman" panose="02020603050405020304" pitchFamily="18" charset="0"/>
                              </a:rPr>
                              <m:t>7</m:t>
                            </m:r>
                          </m:e>
                          <m:e>
                            <m:r>
                              <a:rPr lang="hu-HU" sz="2800" b="0" i="1" smtClean="0">
                                <a:latin typeface="Cambria Math" panose="02040503050406030204" pitchFamily="18" charset="0"/>
                                <a:cs typeface="Times New Roman" panose="02020603050405020304" pitchFamily="18" charset="0"/>
                              </a:rPr>
                              <m:t>5</m:t>
                            </m:r>
                          </m:e>
                        </m:eqArr>
                      </m:e>
                    </m:d>
                  </m:oMath>
                </a14:m>
                <a:endParaRPr lang="en-US" sz="2800">
                  <a:latin typeface="Times New Roman" panose="02020603050405020304" pitchFamily="18" charset="0"/>
                  <a:cs typeface="Times New Roman" panose="02020603050405020304" pitchFamily="18" charset="0"/>
                </a:endParaRPr>
              </a:p>
            </p:txBody>
          </p:sp>
        </mc:Choice>
        <mc:Fallback xmlns="">
          <p:sp>
            <p:nvSpPr>
              <p:cNvPr id="19" name="TextBox 18">
                <a:extLst>
                  <a:ext uri="{FF2B5EF4-FFF2-40B4-BE49-F238E27FC236}">
                    <a16:creationId xmlns:a16="http://schemas.microsoft.com/office/drawing/2014/main" id="{56F0A623-5F1E-4DC9-B96C-6673FE30D956}"/>
                  </a:ext>
                </a:extLst>
              </p:cNvPr>
              <p:cNvSpPr txBox="1">
                <a:spLocks noRot="1" noChangeAspect="1" noMove="1" noResize="1" noEditPoints="1" noAdjustHandles="1" noChangeArrowheads="1" noChangeShapeType="1" noTextEdit="1"/>
              </p:cNvSpPr>
              <p:nvPr/>
            </p:nvSpPr>
            <p:spPr>
              <a:xfrm>
                <a:off x="1477617" y="2334291"/>
                <a:ext cx="910466" cy="807978"/>
              </a:xfrm>
              <a:prstGeom prst="rect">
                <a:avLst/>
              </a:prstGeom>
              <a:blipFill>
                <a:blip r:embed="rId13"/>
                <a:stretch>
                  <a:fillRect l="-13333" b="-4545"/>
                </a:stretch>
              </a:blipFill>
            </p:spPr>
            <p:txBody>
              <a:bodyPr/>
              <a:lstStyle/>
              <a:p>
                <a:r>
                  <a:rPr lang="en-US">
                    <a:noFill/>
                  </a:rPr>
                  <a:t> </a:t>
                </a:r>
              </a:p>
            </p:txBody>
          </p:sp>
        </mc:Fallback>
      </mc:AlternateContent>
      <p:sp>
        <p:nvSpPr>
          <p:cNvPr id="20" name="TextBox 19">
            <a:extLst>
              <a:ext uri="{FF2B5EF4-FFF2-40B4-BE49-F238E27FC236}">
                <a16:creationId xmlns:a16="http://schemas.microsoft.com/office/drawing/2014/main" id="{6C3FC02F-2DDF-4CA5-BCA9-38625FD084D3}"/>
              </a:ext>
            </a:extLst>
          </p:cNvPr>
          <p:cNvSpPr txBox="1"/>
          <p:nvPr/>
        </p:nvSpPr>
        <p:spPr>
          <a:xfrm>
            <a:off x="1854167" y="3538300"/>
            <a:ext cx="3415540" cy="400110"/>
          </a:xfrm>
          <a:prstGeom prst="rect">
            <a:avLst/>
          </a:prstGeom>
          <a:noFill/>
        </p:spPr>
        <p:txBody>
          <a:bodyPr wrap="square" rtlCol="0">
            <a:spAutoFit/>
          </a:bodyPr>
          <a:lstStyle/>
          <a:p>
            <a:pPr algn="l"/>
            <a:r>
              <a:rPr lang="hu-HU" sz="2000">
                <a:latin typeface="Times New Roman" panose="02020603050405020304" pitchFamily="18" charset="0"/>
                <a:cs typeface="Times New Roman" panose="02020603050405020304" pitchFamily="18" charset="0"/>
              </a:rPr>
              <a:t>The system is in equilibrium</a:t>
            </a:r>
            <a:endParaRPr lang="en-US" sz="2000">
              <a:latin typeface="Times New Roman" panose="02020603050405020304" pitchFamily="18" charset="0"/>
              <a:cs typeface="Times New Roman" panose="02020603050405020304" pitchFamily="18" charset="0"/>
            </a:endParaRPr>
          </a:p>
        </p:txBody>
      </p:sp>
      <p:sp>
        <p:nvSpPr>
          <p:cNvPr id="21" name="TextBox 20">
            <a:extLst>
              <a:ext uri="{FF2B5EF4-FFF2-40B4-BE49-F238E27FC236}">
                <a16:creationId xmlns:a16="http://schemas.microsoft.com/office/drawing/2014/main" id="{FD5CD6BF-0092-4032-9B4B-5A79814AFFEA}"/>
              </a:ext>
            </a:extLst>
          </p:cNvPr>
          <p:cNvSpPr txBox="1"/>
          <p:nvPr/>
        </p:nvSpPr>
        <p:spPr>
          <a:xfrm>
            <a:off x="1932850" y="4632175"/>
            <a:ext cx="5104054" cy="400110"/>
          </a:xfrm>
          <a:prstGeom prst="rect">
            <a:avLst/>
          </a:prstGeom>
          <a:noFill/>
        </p:spPr>
        <p:txBody>
          <a:bodyPr wrap="square" rtlCol="0">
            <a:spAutoFit/>
          </a:bodyPr>
          <a:lstStyle/>
          <a:p>
            <a:pPr algn="l"/>
            <a:r>
              <a:rPr lang="hu-HU" sz="2000">
                <a:latin typeface="Times New Roman" panose="02020603050405020304" pitchFamily="18" charset="0"/>
                <a:cs typeface="Times New Roman" panose="02020603050405020304" pitchFamily="18" charset="0"/>
              </a:rPr>
              <a:t>Length of  F</a:t>
            </a:r>
            <a:r>
              <a:rPr lang="hu-HU" sz="2000" baseline="-25000">
                <a:latin typeface="Times New Roman" panose="02020603050405020304" pitchFamily="18" charset="0"/>
                <a:cs typeface="Times New Roman" panose="02020603050405020304" pitchFamily="18" charset="0"/>
              </a:rPr>
              <a:t>2</a:t>
            </a:r>
            <a:r>
              <a:rPr lang="hu-HU" sz="2000">
                <a:latin typeface="Times New Roman" panose="02020603050405020304" pitchFamily="18" charset="0"/>
                <a:cs typeface="Times New Roman" panose="02020603050405020304" pitchFamily="18" charset="0"/>
              </a:rPr>
              <a:t>, F</a:t>
            </a:r>
            <a:r>
              <a:rPr lang="hu-HU" sz="2000" baseline="-25000">
                <a:latin typeface="Times New Roman" panose="02020603050405020304" pitchFamily="18" charset="0"/>
                <a:cs typeface="Times New Roman" panose="02020603050405020304" pitchFamily="18" charset="0"/>
              </a:rPr>
              <a:t>4</a:t>
            </a:r>
            <a:r>
              <a:rPr lang="hu-HU" sz="2000">
                <a:latin typeface="Times New Roman" panose="02020603050405020304" pitchFamily="18" charset="0"/>
                <a:cs typeface="Times New Roman" panose="02020603050405020304" pitchFamily="18" charset="0"/>
              </a:rPr>
              <a:t>.</a:t>
            </a:r>
            <a:endParaRPr lang="en-US" sz="20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39904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1"/>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1"/>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2"/>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9" grpId="0"/>
      <p:bldP spid="20" grpId="0"/>
      <p:bldP spid="2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58090" y="182880"/>
            <a:ext cx="10006149" cy="1077218"/>
          </a:xfrm>
          <a:prstGeom prst="rect">
            <a:avLst/>
          </a:prstGeom>
          <a:noFill/>
        </p:spPr>
        <p:txBody>
          <a:bodyPr wrap="square" rtlCol="0">
            <a:spAutoFit/>
          </a:bodyPr>
          <a:lstStyle/>
          <a:p>
            <a:pPr algn="l"/>
            <a:r>
              <a:rPr lang="hu-HU" sz="3200" dirty="0" smtClean="0">
                <a:latin typeface="Times New Roman" panose="02020603050405020304" pitchFamily="18" charset="0"/>
                <a:cs typeface="Times New Roman" panose="02020603050405020304" pitchFamily="18" charset="0"/>
              </a:rPr>
              <a:t>Geometric Conditions of the Equilibrium of Three Forces</a:t>
            </a:r>
          </a:p>
          <a:p>
            <a:pPr algn="ctr"/>
            <a:r>
              <a:rPr lang="hu-HU" sz="3200" dirty="0" smtClean="0">
                <a:latin typeface="Times New Roman" panose="02020603050405020304" pitchFamily="18" charset="0"/>
                <a:cs typeface="Times New Roman" panose="02020603050405020304" pitchFamily="18" charset="0"/>
              </a:rPr>
              <a:t>Fundamental </a:t>
            </a:r>
            <a:r>
              <a:rPr lang="hu-HU" sz="3200" dirty="0" smtClean="0">
                <a:latin typeface="Times New Roman" panose="02020603050405020304" pitchFamily="18" charset="0"/>
                <a:cs typeface="Times New Roman" panose="02020603050405020304" pitchFamily="18" charset="0"/>
              </a:rPr>
              <a:t>theorem</a:t>
            </a:r>
            <a:endParaRPr lang="hu-HU" sz="3200" dirty="0" smtClean="0">
              <a:latin typeface="Times New Roman" panose="02020603050405020304" pitchFamily="18" charset="0"/>
              <a:cs typeface="Times New Roman" panose="02020603050405020304" pitchFamily="18" charset="0"/>
            </a:endParaRPr>
          </a:p>
        </p:txBody>
      </p:sp>
      <p:sp>
        <p:nvSpPr>
          <p:cNvPr id="3" name="TextBox 2"/>
          <p:cNvSpPr txBox="1"/>
          <p:nvPr/>
        </p:nvSpPr>
        <p:spPr>
          <a:xfrm>
            <a:off x="2053273" y="1280239"/>
            <a:ext cx="9440032" cy="1569660"/>
          </a:xfrm>
          <a:prstGeom prst="rect">
            <a:avLst/>
          </a:prstGeom>
          <a:noFill/>
        </p:spPr>
        <p:txBody>
          <a:bodyPr wrap="square" rtlCol="0">
            <a:spAutoFit/>
          </a:bodyPr>
          <a:lstStyle/>
          <a:p>
            <a:pPr algn="l"/>
            <a:r>
              <a:rPr lang="hu-HU" sz="2400" dirty="0" smtClean="0">
                <a:latin typeface="Times New Roman" panose="02020603050405020304" pitchFamily="18" charset="0"/>
                <a:cs typeface="Times New Roman" panose="02020603050405020304" pitchFamily="18" charset="0"/>
              </a:rPr>
              <a:t>1) The three forces should be concurrent.</a:t>
            </a:r>
          </a:p>
          <a:p>
            <a:pPr algn="l"/>
            <a:r>
              <a:rPr lang="hu-HU" sz="2400" dirty="0" smtClean="0">
                <a:latin typeface="Times New Roman" panose="02020603050405020304" pitchFamily="18" charset="0"/>
                <a:cs typeface="Times New Roman" panose="02020603050405020304" pitchFamily="18" charset="0"/>
              </a:rPr>
              <a:t>2) They should be in the same plane.</a:t>
            </a:r>
          </a:p>
          <a:p>
            <a:pPr algn="l"/>
            <a:r>
              <a:rPr lang="hu-HU" sz="2400" dirty="0" smtClean="0">
                <a:latin typeface="Times New Roman" panose="02020603050405020304" pitchFamily="18" charset="0"/>
                <a:cs typeface="Times New Roman" panose="02020603050405020304" pitchFamily="18" charset="0"/>
              </a:rPr>
              <a:t>3) The vector triangle formed from them should be closed and continuous.</a:t>
            </a:r>
          </a:p>
          <a:p>
            <a:pPr algn="l"/>
            <a:endParaRPr lang="hu-HU" sz="2400" dirty="0" smtClean="0">
              <a:latin typeface="Times New Roman" panose="02020603050405020304" pitchFamily="18" charset="0"/>
              <a:cs typeface="Times New Roman" panose="02020603050405020304" pitchFamily="18" charset="0"/>
            </a:endParaRPr>
          </a:p>
        </p:txBody>
      </p:sp>
      <p:sp>
        <p:nvSpPr>
          <p:cNvPr id="4" name="TextBox 3"/>
          <p:cNvSpPr txBox="1"/>
          <p:nvPr/>
        </p:nvSpPr>
        <p:spPr>
          <a:xfrm>
            <a:off x="2523537" y="3061267"/>
            <a:ext cx="1946366" cy="3046988"/>
          </a:xfrm>
          <a:prstGeom prst="rect">
            <a:avLst/>
          </a:prstGeom>
          <a:noFill/>
        </p:spPr>
        <p:txBody>
          <a:bodyPr wrap="square" rtlCol="0">
            <a:spAutoFit/>
          </a:bodyPr>
          <a:lstStyle/>
          <a:p>
            <a:pPr algn="l"/>
            <a:r>
              <a:rPr lang="hu-HU" sz="2400" dirty="0" smtClean="0">
                <a:latin typeface="Times New Roman" panose="02020603050405020304" pitchFamily="18" charset="0"/>
                <a:cs typeface="Times New Roman" panose="02020603050405020304" pitchFamily="18" charset="0"/>
              </a:rPr>
              <a:t>View								</a:t>
            </a:r>
          </a:p>
        </p:txBody>
      </p:sp>
      <p:cxnSp>
        <p:nvCxnSpPr>
          <p:cNvPr id="6" name="Straight Arrow Connector 5"/>
          <p:cNvCxnSpPr/>
          <p:nvPr/>
        </p:nvCxnSpPr>
        <p:spPr>
          <a:xfrm flipV="1">
            <a:off x="3085239" y="3871164"/>
            <a:ext cx="1384663" cy="940526"/>
          </a:xfrm>
          <a:prstGeom prst="straightConnector1">
            <a:avLst/>
          </a:prstGeom>
          <a:ln w="25400">
            <a:solidFill>
              <a:schemeClr val="tx1"/>
            </a:solidFill>
            <a:headEnd w="med" len="lg"/>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H="1" flipV="1">
            <a:off x="2301466" y="4040981"/>
            <a:ext cx="783773" cy="770709"/>
          </a:xfrm>
          <a:prstGeom prst="straightConnector1">
            <a:avLst/>
          </a:prstGeom>
          <a:ln w="25400">
            <a:solidFill>
              <a:schemeClr val="tx1"/>
            </a:solidFill>
            <a:headEnd w="sm" len="lg"/>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3085239" y="4811690"/>
            <a:ext cx="352697" cy="1184700"/>
          </a:xfrm>
          <a:prstGeom prst="straightConnector1">
            <a:avLst/>
          </a:prstGeom>
          <a:ln w="25400">
            <a:solidFill>
              <a:schemeClr val="tx1"/>
            </a:solidFill>
            <a:headEnd w="sm" len="lg"/>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H="1" flipV="1">
            <a:off x="9268100" y="4349199"/>
            <a:ext cx="827648" cy="869714"/>
          </a:xfrm>
          <a:prstGeom prst="straightConnector1">
            <a:avLst/>
          </a:prstGeom>
          <a:ln w="25400">
            <a:solidFill>
              <a:schemeClr val="tx1"/>
            </a:solidFill>
            <a:headEnd w="sm" len="lg"/>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9284515" y="4368793"/>
            <a:ext cx="352697" cy="1184700"/>
          </a:xfrm>
          <a:prstGeom prst="straightConnector1">
            <a:avLst/>
          </a:prstGeom>
          <a:ln w="25400">
            <a:solidFill>
              <a:schemeClr val="tx1"/>
            </a:solidFill>
            <a:headEnd w="sm" len="lg"/>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V="1">
            <a:off x="9637212" y="5194057"/>
            <a:ext cx="480473" cy="359436"/>
          </a:xfrm>
          <a:prstGeom prst="straightConnector1">
            <a:avLst/>
          </a:prstGeom>
          <a:ln w="25400">
            <a:solidFill>
              <a:schemeClr val="tx1"/>
            </a:solidFill>
            <a:headEnd w="med" len="lg"/>
            <a:tailEnd type="triangle"/>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3777570" y="4426335"/>
            <a:ext cx="692332" cy="457998"/>
          </a:xfrm>
          <a:prstGeom prst="rect">
            <a:avLst/>
          </a:prstGeom>
          <a:noFill/>
        </p:spPr>
        <p:txBody>
          <a:bodyPr wrap="square" rtlCol="0">
            <a:spAutoFit/>
          </a:bodyPr>
          <a:lstStyle/>
          <a:p>
            <a:pPr algn="l"/>
            <a:r>
              <a:rPr lang="hu-HU" sz="2400" dirty="0" smtClean="0">
                <a:latin typeface="Times New Roman" panose="02020603050405020304" pitchFamily="18" charset="0"/>
                <a:cs typeface="Times New Roman" panose="02020603050405020304" pitchFamily="18" charset="0"/>
              </a:rPr>
              <a:t>F1</a:t>
            </a:r>
          </a:p>
        </p:txBody>
      </p:sp>
      <p:sp>
        <p:nvSpPr>
          <p:cNvPr id="23" name="TextBox 22"/>
          <p:cNvSpPr txBox="1"/>
          <p:nvPr/>
        </p:nvSpPr>
        <p:spPr>
          <a:xfrm>
            <a:off x="2053273" y="4426335"/>
            <a:ext cx="640079" cy="461665"/>
          </a:xfrm>
          <a:prstGeom prst="rect">
            <a:avLst/>
          </a:prstGeom>
          <a:noFill/>
        </p:spPr>
        <p:txBody>
          <a:bodyPr wrap="square" rtlCol="0">
            <a:spAutoFit/>
          </a:bodyPr>
          <a:lstStyle/>
          <a:p>
            <a:pPr algn="l"/>
            <a:r>
              <a:rPr lang="hu-HU" sz="2400" dirty="0" smtClean="0">
                <a:latin typeface="Times New Roman" panose="02020603050405020304" pitchFamily="18" charset="0"/>
                <a:cs typeface="Times New Roman" panose="02020603050405020304" pitchFamily="18" charset="0"/>
              </a:rPr>
              <a:t>F2</a:t>
            </a:r>
          </a:p>
        </p:txBody>
      </p:sp>
      <p:sp>
        <p:nvSpPr>
          <p:cNvPr id="24" name="TextBox 23"/>
          <p:cNvSpPr txBox="1"/>
          <p:nvPr/>
        </p:nvSpPr>
        <p:spPr>
          <a:xfrm>
            <a:off x="3515812" y="5299481"/>
            <a:ext cx="803868" cy="461665"/>
          </a:xfrm>
          <a:prstGeom prst="rect">
            <a:avLst/>
          </a:prstGeom>
          <a:noFill/>
        </p:spPr>
        <p:txBody>
          <a:bodyPr wrap="square" rtlCol="0">
            <a:spAutoFit/>
          </a:bodyPr>
          <a:lstStyle/>
          <a:p>
            <a:pPr algn="l"/>
            <a:r>
              <a:rPr lang="hu-HU" sz="2400" dirty="0" smtClean="0">
                <a:latin typeface="Times New Roman" panose="02020603050405020304" pitchFamily="18" charset="0"/>
                <a:cs typeface="Times New Roman" panose="02020603050405020304" pitchFamily="18" charset="0"/>
              </a:rPr>
              <a:t>F3</a:t>
            </a:r>
          </a:p>
        </p:txBody>
      </p:sp>
      <p:sp>
        <p:nvSpPr>
          <p:cNvPr id="25" name="TextBox 24"/>
          <p:cNvSpPr txBox="1"/>
          <p:nvPr/>
        </p:nvSpPr>
        <p:spPr>
          <a:xfrm>
            <a:off x="9826202" y="5431965"/>
            <a:ext cx="692332" cy="457998"/>
          </a:xfrm>
          <a:prstGeom prst="rect">
            <a:avLst/>
          </a:prstGeom>
          <a:noFill/>
        </p:spPr>
        <p:txBody>
          <a:bodyPr wrap="square" rtlCol="0">
            <a:spAutoFit/>
          </a:bodyPr>
          <a:lstStyle/>
          <a:p>
            <a:pPr algn="l"/>
            <a:r>
              <a:rPr lang="hu-HU" sz="2400" b="1" dirty="0" smtClean="0">
                <a:latin typeface="Times New Roman" panose="02020603050405020304" pitchFamily="18" charset="0"/>
                <a:cs typeface="Times New Roman" panose="02020603050405020304" pitchFamily="18" charset="0"/>
              </a:rPr>
              <a:t>F1</a:t>
            </a:r>
          </a:p>
        </p:txBody>
      </p:sp>
      <p:sp>
        <p:nvSpPr>
          <p:cNvPr id="27" name="TextBox 26"/>
          <p:cNvSpPr txBox="1"/>
          <p:nvPr/>
        </p:nvSpPr>
        <p:spPr>
          <a:xfrm>
            <a:off x="9684937" y="4349199"/>
            <a:ext cx="640079" cy="461665"/>
          </a:xfrm>
          <a:prstGeom prst="rect">
            <a:avLst/>
          </a:prstGeom>
          <a:noFill/>
        </p:spPr>
        <p:txBody>
          <a:bodyPr wrap="square" rtlCol="0">
            <a:spAutoFit/>
          </a:bodyPr>
          <a:lstStyle/>
          <a:p>
            <a:pPr algn="l"/>
            <a:r>
              <a:rPr lang="hu-HU" sz="2400" b="1" dirty="0" smtClean="0">
                <a:latin typeface="Times New Roman" panose="02020603050405020304" pitchFamily="18" charset="0"/>
                <a:cs typeface="Times New Roman" panose="02020603050405020304" pitchFamily="18" charset="0"/>
              </a:rPr>
              <a:t>F2</a:t>
            </a:r>
          </a:p>
        </p:txBody>
      </p:sp>
      <p:sp>
        <p:nvSpPr>
          <p:cNvPr id="28" name="TextBox 27"/>
          <p:cNvSpPr txBox="1"/>
          <p:nvPr/>
        </p:nvSpPr>
        <p:spPr>
          <a:xfrm>
            <a:off x="8706233" y="4773476"/>
            <a:ext cx="803868" cy="461665"/>
          </a:xfrm>
          <a:prstGeom prst="rect">
            <a:avLst/>
          </a:prstGeom>
          <a:noFill/>
        </p:spPr>
        <p:txBody>
          <a:bodyPr wrap="square" rtlCol="0">
            <a:spAutoFit/>
          </a:bodyPr>
          <a:lstStyle/>
          <a:p>
            <a:pPr algn="l"/>
            <a:r>
              <a:rPr lang="hu-HU" sz="2400" b="1" dirty="0" smtClean="0">
                <a:latin typeface="Times New Roman" panose="02020603050405020304" pitchFamily="18" charset="0"/>
                <a:cs typeface="Times New Roman" panose="02020603050405020304" pitchFamily="18" charset="0"/>
              </a:rPr>
              <a:t>F3</a:t>
            </a:r>
          </a:p>
        </p:txBody>
      </p:sp>
      <p:cxnSp>
        <p:nvCxnSpPr>
          <p:cNvPr id="30" name="Straight Connector 29"/>
          <p:cNvCxnSpPr/>
          <p:nvPr/>
        </p:nvCxnSpPr>
        <p:spPr>
          <a:xfrm>
            <a:off x="3675244" y="4078103"/>
            <a:ext cx="228600" cy="385354"/>
          </a:xfrm>
          <a:prstGeom prst="line">
            <a:avLst/>
          </a:prstGeom>
          <a:ln w="3175">
            <a:solidFill>
              <a:schemeClr val="tx1"/>
            </a:solidFill>
            <a:headEnd w="sm" len="lg"/>
            <a:tailEnd type="none"/>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9789855" y="5193526"/>
            <a:ext cx="228600" cy="385354"/>
          </a:xfrm>
          <a:prstGeom prst="line">
            <a:avLst/>
          </a:prstGeom>
          <a:ln w="3175">
            <a:solidFill>
              <a:schemeClr val="tx1"/>
            </a:solidFill>
            <a:headEnd w="sm" len="lg"/>
            <a:tailEnd type="none"/>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H="1">
            <a:off x="2523536" y="4287572"/>
            <a:ext cx="169816" cy="146972"/>
          </a:xfrm>
          <a:prstGeom prst="line">
            <a:avLst/>
          </a:prstGeom>
          <a:ln w="3175">
            <a:solidFill>
              <a:schemeClr val="tx1"/>
            </a:solidFill>
            <a:headEnd w="sm" len="lg"/>
            <a:tailEnd type="none"/>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flipH="1">
            <a:off x="2634490" y="4405613"/>
            <a:ext cx="169816" cy="146972"/>
          </a:xfrm>
          <a:prstGeom prst="line">
            <a:avLst/>
          </a:prstGeom>
          <a:ln w="3175">
            <a:solidFill>
              <a:schemeClr val="tx1"/>
            </a:solidFill>
            <a:headEnd w="sm" len="lg"/>
            <a:tailEnd type="none"/>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flipH="1">
            <a:off x="9704947" y="4831182"/>
            <a:ext cx="169816" cy="146972"/>
          </a:xfrm>
          <a:prstGeom prst="line">
            <a:avLst/>
          </a:prstGeom>
          <a:ln w="3175">
            <a:solidFill>
              <a:schemeClr val="tx1"/>
            </a:solidFill>
            <a:headEnd w="sm" len="lg"/>
            <a:tailEnd type="none"/>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flipH="1">
            <a:off x="9761135" y="4874197"/>
            <a:ext cx="169816" cy="146972"/>
          </a:xfrm>
          <a:prstGeom prst="line">
            <a:avLst/>
          </a:prstGeom>
          <a:ln w="3175">
            <a:solidFill>
              <a:schemeClr val="tx1"/>
            </a:solidFill>
            <a:headEnd w="sm" len="lg"/>
            <a:tailEnd type="none"/>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flipV="1">
            <a:off x="3085239" y="5218913"/>
            <a:ext cx="306650" cy="80569"/>
          </a:xfrm>
          <a:prstGeom prst="line">
            <a:avLst/>
          </a:prstGeom>
          <a:ln w="3175">
            <a:solidFill>
              <a:schemeClr val="tx1"/>
            </a:solidFill>
            <a:headEnd w="sm" len="lg"/>
            <a:tailEnd type="none"/>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flipV="1">
            <a:off x="3095463" y="5286099"/>
            <a:ext cx="306650" cy="80569"/>
          </a:xfrm>
          <a:prstGeom prst="line">
            <a:avLst/>
          </a:prstGeom>
          <a:ln w="3175">
            <a:solidFill>
              <a:schemeClr val="tx1"/>
            </a:solidFill>
            <a:headEnd w="sm" len="lg"/>
            <a:tailEnd type="none"/>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flipV="1">
            <a:off x="3108262" y="5367524"/>
            <a:ext cx="306650" cy="80569"/>
          </a:xfrm>
          <a:prstGeom prst="line">
            <a:avLst/>
          </a:prstGeom>
          <a:ln w="3175">
            <a:solidFill>
              <a:schemeClr val="tx1"/>
            </a:solidFill>
            <a:headEnd w="sm" len="lg"/>
            <a:tailEnd type="none"/>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flipV="1">
            <a:off x="9319890" y="4931803"/>
            <a:ext cx="306650" cy="80569"/>
          </a:xfrm>
          <a:prstGeom prst="line">
            <a:avLst/>
          </a:prstGeom>
          <a:ln w="3175">
            <a:solidFill>
              <a:schemeClr val="tx1"/>
            </a:solidFill>
            <a:headEnd w="sm" len="lg"/>
            <a:tailEnd type="none"/>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flipV="1">
            <a:off x="9330114" y="4998989"/>
            <a:ext cx="306650" cy="80569"/>
          </a:xfrm>
          <a:prstGeom prst="line">
            <a:avLst/>
          </a:prstGeom>
          <a:ln w="3175">
            <a:solidFill>
              <a:schemeClr val="tx1"/>
            </a:solidFill>
            <a:headEnd w="sm" len="lg"/>
            <a:tailEnd type="none"/>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flipV="1">
            <a:off x="9357000" y="5039273"/>
            <a:ext cx="306650" cy="80569"/>
          </a:xfrm>
          <a:prstGeom prst="line">
            <a:avLst/>
          </a:prstGeom>
          <a:ln w="3175">
            <a:solidFill>
              <a:schemeClr val="tx1"/>
            </a:solidFill>
            <a:headEnd w="sm" len="lg"/>
            <a:tailEnd type="none"/>
          </a:ln>
        </p:spPr>
        <p:style>
          <a:lnRef idx="1">
            <a:schemeClr val="accent1"/>
          </a:lnRef>
          <a:fillRef idx="0">
            <a:schemeClr val="accent1"/>
          </a:fillRef>
          <a:effectRef idx="0">
            <a:schemeClr val="accent1"/>
          </a:effectRef>
          <a:fontRef idx="minor">
            <a:schemeClr val="tx1"/>
          </a:fontRef>
        </p:style>
      </p:cxnSp>
      <p:sp>
        <p:nvSpPr>
          <p:cNvPr id="47" name="TextBox 46"/>
          <p:cNvSpPr txBox="1"/>
          <p:nvPr/>
        </p:nvSpPr>
        <p:spPr>
          <a:xfrm>
            <a:off x="8248200" y="3035854"/>
            <a:ext cx="2516010" cy="830997"/>
          </a:xfrm>
          <a:prstGeom prst="rect">
            <a:avLst/>
          </a:prstGeom>
          <a:noFill/>
        </p:spPr>
        <p:txBody>
          <a:bodyPr wrap="square" rtlCol="0">
            <a:spAutoFit/>
          </a:bodyPr>
          <a:lstStyle/>
          <a:p>
            <a:pPr algn="l"/>
            <a:r>
              <a:rPr lang="hu-HU" sz="2400" dirty="0" smtClean="0">
                <a:latin typeface="Times New Roman" panose="02020603050405020304" pitchFamily="18" charset="0"/>
                <a:cs typeface="Times New Roman" panose="02020603050405020304" pitchFamily="18" charset="0"/>
              </a:rPr>
              <a:t>Vector diagram</a:t>
            </a:r>
          </a:p>
          <a:p>
            <a:pPr algn="l"/>
            <a:r>
              <a:rPr lang="hu-HU" sz="2400" dirty="0">
                <a:latin typeface="Times New Roman" panose="02020603050405020304" pitchFamily="18" charset="0"/>
                <a:cs typeface="Times New Roman" panose="02020603050405020304" pitchFamily="18" charset="0"/>
              </a:rPr>
              <a:t> </a:t>
            </a:r>
            <a:r>
              <a:rPr lang="hu-HU" sz="2400" dirty="0" smtClean="0">
                <a:latin typeface="Times New Roman" panose="02020603050405020304" pitchFamily="18" charset="0"/>
                <a:cs typeface="Times New Roman" panose="02020603050405020304" pitchFamily="18" charset="0"/>
              </a:rPr>
              <a:t>1 cm (=) 1 kN</a:t>
            </a:r>
          </a:p>
        </p:txBody>
      </p:sp>
    </p:spTree>
    <p:extLst>
      <p:ext uri="{BB962C8B-B14F-4D97-AF65-F5344CB8AC3E}">
        <p14:creationId xmlns:p14="http://schemas.microsoft.com/office/powerpoint/2010/main" val="28784821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A433AC60-3338-4D56-87DE-7EE34D84822B}"/>
              </a:ext>
            </a:extLst>
          </p:cNvPr>
          <p:cNvSpPr txBox="1"/>
          <p:nvPr/>
        </p:nvSpPr>
        <p:spPr>
          <a:xfrm>
            <a:off x="0" y="0"/>
            <a:ext cx="8375374"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P8. The resultant of the forces (</a:t>
            </a:r>
            <a:r>
              <a:rPr kumimoji="0" lang="en-US" sz="1800" b="0" i="1" u="none" strike="noStrike" kern="1200" cap="none" spc="0" normalizeH="0" baseline="0" noProof="0" dirty="0">
                <a:ln>
                  <a:noFill/>
                </a:ln>
                <a:solidFill>
                  <a:prstClr val="black"/>
                </a:solidFill>
                <a:effectLst/>
                <a:uLnTx/>
                <a:uFillTx/>
                <a:latin typeface="Calibri" panose="020F0502020204030204"/>
                <a:ea typeface="+mn-ea"/>
                <a:cs typeface="+mn-cs"/>
              </a:rPr>
              <a:t>F</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1, </a:t>
            </a:r>
            <a:r>
              <a:rPr kumimoji="0" lang="en-US" sz="1800" b="0" i="1" u="none" strike="noStrike" kern="1200" cap="none" spc="0" normalizeH="0" baseline="0" noProof="0" dirty="0">
                <a:ln>
                  <a:noFill/>
                </a:ln>
                <a:solidFill>
                  <a:prstClr val="black"/>
                </a:solidFill>
                <a:effectLst/>
                <a:uLnTx/>
                <a:uFillTx/>
                <a:latin typeface="Calibri" panose="020F0502020204030204"/>
                <a:ea typeface="+mn-ea"/>
                <a:cs typeface="+mn-cs"/>
              </a:rPr>
              <a:t>F</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2, </a:t>
            </a:r>
            <a:r>
              <a:rPr kumimoji="0" lang="en-US" sz="1800" b="0" i="1" u="none" strike="noStrike" kern="1200" cap="none" spc="0" normalizeH="0" baseline="0" noProof="0" dirty="0">
                <a:ln>
                  <a:noFill/>
                </a:ln>
                <a:solidFill>
                  <a:prstClr val="black"/>
                </a:solidFill>
                <a:effectLst/>
                <a:uLnTx/>
                <a:uFillTx/>
                <a:latin typeface="Calibri" panose="020F0502020204030204"/>
                <a:ea typeface="+mn-ea"/>
                <a:cs typeface="+mn-cs"/>
              </a:rPr>
              <a:t>F</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3 ) is a zero force (i.e. the forces are in equilibrium).</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1" u="none" strike="noStrike" kern="1200" cap="none" spc="0" normalizeH="0" baseline="0" noProof="0" dirty="0">
                <a:ln>
                  <a:noFill/>
                </a:ln>
                <a:solidFill>
                  <a:prstClr val="black"/>
                </a:solidFill>
                <a:effectLst/>
                <a:uLnTx/>
                <a:uFillTx/>
                <a:latin typeface="Calibri" panose="020F0502020204030204"/>
                <a:ea typeface="+mn-ea"/>
                <a:cs typeface="+mn-cs"/>
              </a:rPr>
              <a:t>F</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1 is given, the direction of the force </a:t>
            </a:r>
            <a:r>
              <a:rPr kumimoji="0" lang="en-US" sz="1800" b="0" i="1" u="none" strike="noStrike" kern="1200" cap="none" spc="0" normalizeH="0" baseline="0" noProof="0" dirty="0">
                <a:ln>
                  <a:noFill/>
                </a:ln>
                <a:solidFill>
                  <a:prstClr val="black"/>
                </a:solidFill>
                <a:effectLst/>
                <a:uLnTx/>
                <a:uFillTx/>
                <a:latin typeface="Calibri" panose="020F0502020204030204"/>
                <a:ea typeface="+mn-ea"/>
                <a:cs typeface="+mn-cs"/>
              </a:rPr>
              <a:t>F</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2 and the magnitude of the force </a:t>
            </a:r>
            <a:r>
              <a:rPr kumimoji="0" lang="en-US" sz="1800" b="0" i="1" u="none" strike="noStrike" kern="1200" cap="none" spc="0" normalizeH="0" baseline="0" noProof="0" dirty="0">
                <a:ln>
                  <a:noFill/>
                </a:ln>
                <a:solidFill>
                  <a:prstClr val="black"/>
                </a:solidFill>
                <a:effectLst/>
                <a:uLnTx/>
                <a:uFillTx/>
                <a:latin typeface="Calibri" panose="020F0502020204030204"/>
                <a:ea typeface="+mn-ea"/>
                <a:cs typeface="+mn-cs"/>
              </a:rPr>
              <a:t>F</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3 is known.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Find the magnitude of </a:t>
            </a:r>
            <a:r>
              <a:rPr kumimoji="0" lang="en-US" sz="1800" b="0" i="1" u="none" strike="noStrike" kern="1200" cap="none" spc="0" normalizeH="0" baseline="0" noProof="0" dirty="0">
                <a:ln>
                  <a:noFill/>
                </a:ln>
                <a:solidFill>
                  <a:prstClr val="black"/>
                </a:solidFill>
                <a:effectLst/>
                <a:uLnTx/>
                <a:uFillTx/>
                <a:latin typeface="Calibri" panose="020F0502020204030204"/>
                <a:ea typeface="+mn-ea"/>
                <a:cs typeface="+mn-cs"/>
              </a:rPr>
              <a:t>F</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2 and the direction of </a:t>
            </a:r>
            <a:r>
              <a:rPr kumimoji="0" lang="en-US" sz="1800" b="0" i="1" u="none" strike="noStrike" kern="1200" cap="none" spc="0" normalizeH="0" baseline="0" noProof="0" dirty="0">
                <a:ln>
                  <a:noFill/>
                </a:ln>
                <a:solidFill>
                  <a:prstClr val="black"/>
                </a:solidFill>
                <a:effectLst/>
                <a:uLnTx/>
                <a:uFillTx/>
                <a:latin typeface="Calibri" panose="020F0502020204030204"/>
                <a:ea typeface="+mn-ea"/>
                <a:cs typeface="+mn-cs"/>
              </a:rPr>
              <a:t>F</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3 .</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53" name="TextBox 52">
            <a:extLst>
              <a:ext uri="{FF2B5EF4-FFF2-40B4-BE49-F238E27FC236}">
                <a16:creationId xmlns:a16="http://schemas.microsoft.com/office/drawing/2014/main" id="{7B903E1F-C577-4947-BAB1-2B3D3BDDBC6D}"/>
              </a:ext>
            </a:extLst>
          </p:cNvPr>
          <p:cNvSpPr txBox="1"/>
          <p:nvPr/>
        </p:nvSpPr>
        <p:spPr>
          <a:xfrm>
            <a:off x="0" y="1200329"/>
            <a:ext cx="7233615"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2400" b="0" i="0" u="sng"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F</a:t>
            </a:r>
            <a:r>
              <a:rPr kumimoji="0" lang="hu-HU" sz="2400" b="0" i="0" u="none" strike="noStrike" kern="1200" cap="none" spc="0" normalizeH="0" baseline="-25000" noProof="0">
                <a:ln>
                  <a:noFill/>
                </a:ln>
                <a:solidFill>
                  <a:prstClr val="black"/>
                </a:solidFill>
                <a:effectLst/>
                <a:uLnTx/>
                <a:uFillTx/>
                <a:latin typeface="Times New Roman" panose="02020603050405020304" pitchFamily="18" charset="0"/>
                <a:ea typeface="+mn-ea"/>
                <a:cs typeface="Times New Roman" panose="02020603050405020304" pitchFamily="18" charset="0"/>
              </a:rPr>
              <a:t>1</a:t>
            </a:r>
            <a:r>
              <a:rPr kumimoji="0" lang="hu-HU"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a:t>
            </a:r>
            <a:r>
              <a:rPr kumimoji="0" lang="hu-HU" sz="2400" b="0" i="0" u="sng"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F</a:t>
            </a:r>
            <a:r>
              <a:rPr kumimoji="0" lang="hu-HU" sz="2400" b="0" i="0" u="none" strike="noStrike" kern="1200" cap="none" spc="0" normalizeH="0" baseline="-25000" noProof="0">
                <a:ln>
                  <a:noFill/>
                </a:ln>
                <a:solidFill>
                  <a:prstClr val="black"/>
                </a:solidFill>
                <a:effectLst/>
                <a:uLnTx/>
                <a:uFillTx/>
                <a:latin typeface="Times New Roman" panose="02020603050405020304" pitchFamily="18" charset="0"/>
                <a:ea typeface="+mn-ea"/>
                <a:cs typeface="Times New Roman" panose="02020603050405020304" pitchFamily="18" charset="0"/>
              </a:rPr>
              <a:t>2</a:t>
            </a:r>
            <a:r>
              <a:rPr kumimoji="0" lang="hu-HU"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a:t>
            </a:r>
            <a:r>
              <a:rPr kumimoji="0" lang="hu-HU" sz="2400" b="0" i="0" u="sng"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F</a:t>
            </a:r>
            <a:r>
              <a:rPr kumimoji="0" lang="hu-HU" sz="2400" b="0" i="0" u="none" strike="noStrike" kern="1200" cap="none" spc="0" normalizeH="0" baseline="-25000" noProof="0">
                <a:ln>
                  <a:noFill/>
                </a:ln>
                <a:solidFill>
                  <a:prstClr val="black"/>
                </a:solidFill>
                <a:effectLst/>
                <a:uLnTx/>
                <a:uFillTx/>
                <a:latin typeface="Times New Roman" panose="02020603050405020304" pitchFamily="18" charset="0"/>
                <a:ea typeface="+mn-ea"/>
                <a:cs typeface="Times New Roman" panose="02020603050405020304" pitchFamily="18" charset="0"/>
              </a:rPr>
              <a:t>3</a:t>
            </a:r>
            <a:r>
              <a:rPr kumimoji="0" lang="hu-HU"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 </a:t>
            </a:r>
            <a:r>
              <a:rPr kumimoji="0" lang="hu-HU" sz="2400" b="0" i="0" u="sng"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0  </a:t>
            </a:r>
            <a:r>
              <a:rPr kumimoji="0" lang="hu-HU"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The resultant vector is </a:t>
            </a:r>
            <a:r>
              <a:rPr kumimoji="0" lang="hu-HU" sz="2400" b="0" i="0" u="sng"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0</a:t>
            </a:r>
            <a:r>
              <a:rPr kumimoji="0" lang="hu-HU"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This means that the vector diagram is closed and continuous</a:t>
            </a:r>
            <a:r>
              <a:rPr kumimoji="0" lang="hu-HU" sz="2400" b="0" i="0" u="sng"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hu-HU"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in arrow.</a:t>
            </a:r>
            <a:endParaRPr kumimoji="0" lang="en-US" sz="2400" b="0" i="0" u="sng"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54" name="TextBox 53">
            <a:extLst>
              <a:ext uri="{FF2B5EF4-FFF2-40B4-BE49-F238E27FC236}">
                <a16:creationId xmlns:a16="http://schemas.microsoft.com/office/drawing/2014/main" id="{917D38C7-42EE-45C6-92E8-D73F03047A80}"/>
              </a:ext>
            </a:extLst>
          </p:cNvPr>
          <p:cNvSpPr txBox="1"/>
          <p:nvPr/>
        </p:nvSpPr>
        <p:spPr>
          <a:xfrm>
            <a:off x="-47760" y="1961195"/>
            <a:ext cx="8566286"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The grapho-analytical method: We observe the properties of  the vector diagram and we use computation to obtain the result.</a:t>
            </a:r>
          </a:p>
        </p:txBody>
      </p:sp>
      <p:cxnSp>
        <p:nvCxnSpPr>
          <p:cNvPr id="58" name="Straight Arrow Connector 57">
            <a:extLst>
              <a:ext uri="{FF2B5EF4-FFF2-40B4-BE49-F238E27FC236}">
                <a16:creationId xmlns:a16="http://schemas.microsoft.com/office/drawing/2014/main" id="{305F1AD2-4496-463C-8E86-42870916A55F}"/>
              </a:ext>
            </a:extLst>
          </p:cNvPr>
          <p:cNvCxnSpPr>
            <a:cxnSpLocks/>
          </p:cNvCxnSpPr>
          <p:nvPr/>
        </p:nvCxnSpPr>
        <p:spPr>
          <a:xfrm flipH="1" flipV="1">
            <a:off x="2027583" y="3034748"/>
            <a:ext cx="26506" cy="2622924"/>
          </a:xfrm>
          <a:prstGeom prst="straightConnector1">
            <a:avLst/>
          </a:prstGeom>
          <a:ln w="31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2" name="Straight Arrow Connector 61">
            <a:extLst>
              <a:ext uri="{FF2B5EF4-FFF2-40B4-BE49-F238E27FC236}">
                <a16:creationId xmlns:a16="http://schemas.microsoft.com/office/drawing/2014/main" id="{0EB2F7A7-0C9A-4517-B6D5-067FEA76A607}"/>
              </a:ext>
            </a:extLst>
          </p:cNvPr>
          <p:cNvCxnSpPr/>
          <p:nvPr/>
        </p:nvCxnSpPr>
        <p:spPr>
          <a:xfrm>
            <a:off x="2027583" y="5657671"/>
            <a:ext cx="2862469" cy="0"/>
          </a:xfrm>
          <a:prstGeom prst="straightConnector1">
            <a:avLst/>
          </a:prstGeom>
          <a:ln w="31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72C61490-177D-4217-9115-D340A61B55F9}"/>
              </a:ext>
            </a:extLst>
          </p:cNvPr>
          <p:cNvCxnSpPr>
            <a:cxnSpLocks/>
          </p:cNvCxnSpPr>
          <p:nvPr/>
        </p:nvCxnSpPr>
        <p:spPr>
          <a:xfrm flipV="1">
            <a:off x="2054089" y="4174435"/>
            <a:ext cx="3869633" cy="1483236"/>
          </a:xfrm>
          <a:prstGeom prst="line">
            <a:avLst/>
          </a:prstGeom>
          <a:ln w="3175">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66" name="Straight Arrow Connector 65">
            <a:extLst>
              <a:ext uri="{FF2B5EF4-FFF2-40B4-BE49-F238E27FC236}">
                <a16:creationId xmlns:a16="http://schemas.microsoft.com/office/drawing/2014/main" id="{19C820F9-961D-4594-9652-C459E06B3D6E}"/>
              </a:ext>
            </a:extLst>
          </p:cNvPr>
          <p:cNvCxnSpPr/>
          <p:nvPr/>
        </p:nvCxnSpPr>
        <p:spPr>
          <a:xfrm flipV="1">
            <a:off x="2054088" y="3828872"/>
            <a:ext cx="1404729" cy="1828798"/>
          </a:xfrm>
          <a:prstGeom prst="straightConnector1">
            <a:avLst/>
          </a:prstGeom>
          <a:ln w="31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8" name="Straight Arrow Connector 67">
            <a:extLst>
              <a:ext uri="{FF2B5EF4-FFF2-40B4-BE49-F238E27FC236}">
                <a16:creationId xmlns:a16="http://schemas.microsoft.com/office/drawing/2014/main" id="{67AB2564-1C6E-4011-87F6-BD4D8C4A422A}"/>
              </a:ext>
            </a:extLst>
          </p:cNvPr>
          <p:cNvCxnSpPr>
            <a:cxnSpLocks/>
          </p:cNvCxnSpPr>
          <p:nvPr/>
        </p:nvCxnSpPr>
        <p:spPr>
          <a:xfrm flipH="1" flipV="1">
            <a:off x="984738" y="3573194"/>
            <a:ext cx="1688215" cy="3153272"/>
          </a:xfrm>
          <a:prstGeom prst="straightConnector1">
            <a:avLst/>
          </a:prstGeom>
          <a:ln w="31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9" name="Arc 68">
            <a:extLst>
              <a:ext uri="{FF2B5EF4-FFF2-40B4-BE49-F238E27FC236}">
                <a16:creationId xmlns:a16="http://schemas.microsoft.com/office/drawing/2014/main" id="{F6611600-601E-41C2-8150-EE62DD2567BE}"/>
              </a:ext>
            </a:extLst>
          </p:cNvPr>
          <p:cNvSpPr/>
          <p:nvPr/>
        </p:nvSpPr>
        <p:spPr>
          <a:xfrm rot="20179751">
            <a:off x="1269520" y="4972867"/>
            <a:ext cx="1463114" cy="1524000"/>
          </a:xfrm>
          <a:prstGeom prst="arc">
            <a:avLst/>
          </a:prstGeom>
          <a:ln w="3175">
            <a:solidFill>
              <a:schemeClr val="tx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70" name="TextBox 69">
            <a:extLst>
              <a:ext uri="{FF2B5EF4-FFF2-40B4-BE49-F238E27FC236}">
                <a16:creationId xmlns:a16="http://schemas.microsoft.com/office/drawing/2014/main" id="{988F276A-65DF-45E8-81A8-033B957ABB71}"/>
              </a:ext>
            </a:extLst>
          </p:cNvPr>
          <p:cNvSpPr txBox="1"/>
          <p:nvPr/>
        </p:nvSpPr>
        <p:spPr>
          <a:xfrm>
            <a:off x="1053554" y="3336114"/>
            <a:ext cx="516831"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t</a:t>
            </a: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71" name="TextBox 70">
            <a:extLst>
              <a:ext uri="{FF2B5EF4-FFF2-40B4-BE49-F238E27FC236}">
                <a16:creationId xmlns:a16="http://schemas.microsoft.com/office/drawing/2014/main" id="{6A06510E-96B8-4585-86CE-1EB97FAFDC11}"/>
              </a:ext>
            </a:extLst>
          </p:cNvPr>
          <p:cNvSpPr txBox="1"/>
          <p:nvPr/>
        </p:nvSpPr>
        <p:spPr>
          <a:xfrm>
            <a:off x="4479235" y="4634740"/>
            <a:ext cx="609600" cy="46734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F</a:t>
            </a:r>
            <a:r>
              <a:rPr kumimoji="0" lang="hu-HU" sz="2400" b="0" i="0" u="none" strike="noStrike" kern="1200" cap="none" spc="0" normalizeH="0" baseline="-25000" noProof="0">
                <a:ln>
                  <a:noFill/>
                </a:ln>
                <a:solidFill>
                  <a:prstClr val="black"/>
                </a:solidFill>
                <a:effectLst/>
                <a:uLnTx/>
                <a:uFillTx/>
                <a:latin typeface="Times New Roman" panose="02020603050405020304" pitchFamily="18" charset="0"/>
                <a:ea typeface="+mn-ea"/>
                <a:cs typeface="Times New Roman" panose="02020603050405020304" pitchFamily="18" charset="0"/>
              </a:rPr>
              <a:t>2</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72" name="TextBox 71">
            <a:extLst>
              <a:ext uri="{FF2B5EF4-FFF2-40B4-BE49-F238E27FC236}">
                <a16:creationId xmlns:a16="http://schemas.microsoft.com/office/drawing/2014/main" id="{CF40980C-DB0C-41B0-926B-14C66B956BA4}"/>
              </a:ext>
            </a:extLst>
          </p:cNvPr>
          <p:cNvSpPr txBox="1"/>
          <p:nvPr/>
        </p:nvSpPr>
        <p:spPr>
          <a:xfrm>
            <a:off x="3432313" y="3409964"/>
            <a:ext cx="11357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F</a:t>
            </a:r>
            <a:r>
              <a:rPr kumimoji="0" lang="hu-HU" sz="2400" b="0" i="0" u="none" strike="noStrike" kern="1200" cap="none" spc="0" normalizeH="0" baseline="-25000" noProof="0">
                <a:ln>
                  <a:noFill/>
                </a:ln>
                <a:solidFill>
                  <a:prstClr val="black"/>
                </a:solidFill>
                <a:effectLst/>
                <a:uLnTx/>
                <a:uFillTx/>
                <a:latin typeface="Times New Roman" panose="02020603050405020304" pitchFamily="18" charset="0"/>
                <a:ea typeface="+mn-ea"/>
                <a:cs typeface="Times New Roman" panose="02020603050405020304" pitchFamily="18" charset="0"/>
              </a:rPr>
              <a:t>1</a:t>
            </a:r>
            <a:r>
              <a:rPr kumimoji="0" lang="hu-HU"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 5</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cxnSp>
        <p:nvCxnSpPr>
          <p:cNvPr id="75" name="Straight Arrow Connector 74">
            <a:extLst>
              <a:ext uri="{FF2B5EF4-FFF2-40B4-BE49-F238E27FC236}">
                <a16:creationId xmlns:a16="http://schemas.microsoft.com/office/drawing/2014/main" id="{5ECDD5A1-BED9-4D37-ACB2-B92837C9A379}"/>
              </a:ext>
            </a:extLst>
          </p:cNvPr>
          <p:cNvCxnSpPr>
            <a:cxnSpLocks/>
            <a:endCxn id="71" idx="0"/>
          </p:cNvCxnSpPr>
          <p:nvPr/>
        </p:nvCxnSpPr>
        <p:spPr>
          <a:xfrm>
            <a:off x="3432313" y="3877307"/>
            <a:ext cx="1351722" cy="757433"/>
          </a:xfrm>
          <a:prstGeom prst="straightConnector1">
            <a:avLst/>
          </a:prstGeom>
          <a:ln w="3175">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77" name="Straight Arrow Connector 76">
            <a:extLst>
              <a:ext uri="{FF2B5EF4-FFF2-40B4-BE49-F238E27FC236}">
                <a16:creationId xmlns:a16="http://schemas.microsoft.com/office/drawing/2014/main" id="{8DF4AC32-9C7A-4EA9-8531-55DA9526C47D}"/>
              </a:ext>
            </a:extLst>
          </p:cNvPr>
          <p:cNvCxnSpPr/>
          <p:nvPr/>
        </p:nvCxnSpPr>
        <p:spPr>
          <a:xfrm flipH="1">
            <a:off x="2888974" y="3877307"/>
            <a:ext cx="543339" cy="1450067"/>
          </a:xfrm>
          <a:prstGeom prst="straightConnector1">
            <a:avLst/>
          </a:prstGeom>
          <a:ln w="3175">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81" name="Straight Connector 80">
            <a:extLst>
              <a:ext uri="{FF2B5EF4-FFF2-40B4-BE49-F238E27FC236}">
                <a16:creationId xmlns:a16="http://schemas.microsoft.com/office/drawing/2014/main" id="{7FA64ABD-8A87-467B-A463-4BDC7E3514CA}"/>
              </a:ext>
            </a:extLst>
          </p:cNvPr>
          <p:cNvCxnSpPr/>
          <p:nvPr/>
        </p:nvCxnSpPr>
        <p:spPr>
          <a:xfrm>
            <a:off x="3260035" y="3477452"/>
            <a:ext cx="781878" cy="1849922"/>
          </a:xfrm>
          <a:prstGeom prst="line">
            <a:avLst/>
          </a:prstGeom>
          <a:ln w="3175">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82" name="TextBox 81">
            <a:extLst>
              <a:ext uri="{FF2B5EF4-FFF2-40B4-BE49-F238E27FC236}">
                <a16:creationId xmlns:a16="http://schemas.microsoft.com/office/drawing/2014/main" id="{C9C425F2-D91C-4E3C-B989-F64FEC3F79E9}"/>
              </a:ext>
            </a:extLst>
          </p:cNvPr>
          <p:cNvSpPr txBox="1"/>
          <p:nvPr/>
        </p:nvSpPr>
        <p:spPr>
          <a:xfrm>
            <a:off x="4146358" y="3875342"/>
            <a:ext cx="887896"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F</a:t>
            </a:r>
            <a:r>
              <a:rPr kumimoji="0" lang="hu-HU" sz="2400" b="0" i="0" u="none" strike="noStrike" kern="1200" cap="none" spc="0" normalizeH="0" baseline="-25000" noProof="0">
                <a:ln>
                  <a:noFill/>
                </a:ln>
                <a:solidFill>
                  <a:prstClr val="black"/>
                </a:solidFill>
                <a:effectLst/>
                <a:uLnTx/>
                <a:uFillTx/>
                <a:latin typeface="Times New Roman" panose="02020603050405020304" pitchFamily="18" charset="0"/>
                <a:ea typeface="+mn-ea"/>
                <a:cs typeface="Times New Roman" panose="02020603050405020304" pitchFamily="18" charset="0"/>
              </a:rPr>
              <a:t>3,II</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83" name="TextBox 82">
            <a:extLst>
              <a:ext uri="{FF2B5EF4-FFF2-40B4-BE49-F238E27FC236}">
                <a16:creationId xmlns:a16="http://schemas.microsoft.com/office/drawing/2014/main" id="{C37D46CC-C0F1-46A5-9C9F-E48B9C15B9F9}"/>
              </a:ext>
            </a:extLst>
          </p:cNvPr>
          <p:cNvSpPr txBox="1"/>
          <p:nvPr/>
        </p:nvSpPr>
        <p:spPr>
          <a:xfrm>
            <a:off x="3149293" y="4332545"/>
            <a:ext cx="609600" cy="46734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F</a:t>
            </a:r>
            <a:r>
              <a:rPr kumimoji="0" lang="hu-HU" sz="2400" b="0" i="0" u="none" strike="noStrike" kern="1200" cap="none" spc="0" normalizeH="0" baseline="-25000" noProof="0">
                <a:ln>
                  <a:noFill/>
                </a:ln>
                <a:solidFill>
                  <a:prstClr val="black"/>
                </a:solidFill>
                <a:effectLst/>
                <a:uLnTx/>
                <a:uFillTx/>
                <a:latin typeface="Times New Roman" panose="02020603050405020304" pitchFamily="18" charset="0"/>
                <a:ea typeface="+mn-ea"/>
                <a:cs typeface="Times New Roman" panose="02020603050405020304" pitchFamily="18" charset="0"/>
              </a:rPr>
              <a:t>3,I</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cxnSp>
        <p:nvCxnSpPr>
          <p:cNvPr id="86" name="Straight Connector 85">
            <a:extLst>
              <a:ext uri="{FF2B5EF4-FFF2-40B4-BE49-F238E27FC236}">
                <a16:creationId xmlns:a16="http://schemas.microsoft.com/office/drawing/2014/main" id="{C8B1BF38-7466-4B8D-A2A2-625A97CB0128}"/>
              </a:ext>
            </a:extLst>
          </p:cNvPr>
          <p:cNvCxnSpPr/>
          <p:nvPr/>
        </p:nvCxnSpPr>
        <p:spPr>
          <a:xfrm flipH="1">
            <a:off x="2491409" y="5327374"/>
            <a:ext cx="397565" cy="1113183"/>
          </a:xfrm>
          <a:prstGeom prst="line">
            <a:avLst/>
          </a:prstGeom>
          <a:ln w="3175">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87" name="TextBox 86">
            <a:extLst>
              <a:ext uri="{FF2B5EF4-FFF2-40B4-BE49-F238E27FC236}">
                <a16:creationId xmlns:a16="http://schemas.microsoft.com/office/drawing/2014/main" id="{02CDB8D3-11FB-4A79-AED2-8F880EC838A3}"/>
              </a:ext>
            </a:extLst>
          </p:cNvPr>
          <p:cNvSpPr txBox="1"/>
          <p:nvPr/>
        </p:nvSpPr>
        <p:spPr>
          <a:xfrm>
            <a:off x="2945742" y="4763432"/>
            <a:ext cx="874642"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90-</a:t>
            </a:r>
            <a:r>
              <a:rPr kumimoji="0" lang="el-GR"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α</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88" name="TextBox 87">
            <a:extLst>
              <a:ext uri="{FF2B5EF4-FFF2-40B4-BE49-F238E27FC236}">
                <a16:creationId xmlns:a16="http://schemas.microsoft.com/office/drawing/2014/main" id="{D8FC22EC-2E8E-41D1-88EA-181A600FCAC7}"/>
              </a:ext>
            </a:extLst>
          </p:cNvPr>
          <p:cNvSpPr txBox="1"/>
          <p:nvPr/>
        </p:nvSpPr>
        <p:spPr>
          <a:xfrm>
            <a:off x="2271402" y="5757134"/>
            <a:ext cx="874642"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α</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89" name="TextBox 88">
            <a:extLst>
              <a:ext uri="{FF2B5EF4-FFF2-40B4-BE49-F238E27FC236}">
                <a16:creationId xmlns:a16="http://schemas.microsoft.com/office/drawing/2014/main" id="{75992991-FC00-4720-8949-6410B5A51C97}"/>
              </a:ext>
            </a:extLst>
          </p:cNvPr>
          <p:cNvSpPr txBox="1"/>
          <p:nvPr/>
        </p:nvSpPr>
        <p:spPr>
          <a:xfrm>
            <a:off x="3271715" y="3943531"/>
            <a:ext cx="874642"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α</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90" name="TextBox 89">
            <a:extLst>
              <a:ext uri="{FF2B5EF4-FFF2-40B4-BE49-F238E27FC236}">
                <a16:creationId xmlns:a16="http://schemas.microsoft.com/office/drawing/2014/main" id="{F6FD4A00-3A89-45E6-B162-38CCE54DD6CB}"/>
              </a:ext>
            </a:extLst>
          </p:cNvPr>
          <p:cNvSpPr txBox="1"/>
          <p:nvPr/>
        </p:nvSpPr>
        <p:spPr>
          <a:xfrm>
            <a:off x="3709036" y="4256023"/>
            <a:ext cx="359383"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h</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91" name="TextBox 90">
            <a:extLst>
              <a:ext uri="{FF2B5EF4-FFF2-40B4-BE49-F238E27FC236}">
                <a16:creationId xmlns:a16="http://schemas.microsoft.com/office/drawing/2014/main" id="{0E8A3AF3-030B-473B-BCF0-D37C32D8CA4D}"/>
              </a:ext>
            </a:extLst>
          </p:cNvPr>
          <p:cNvSpPr txBox="1"/>
          <p:nvPr/>
        </p:nvSpPr>
        <p:spPr>
          <a:xfrm>
            <a:off x="4094924" y="4426208"/>
            <a:ext cx="344555"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s</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92" name="TextBox 91">
            <a:extLst>
              <a:ext uri="{FF2B5EF4-FFF2-40B4-BE49-F238E27FC236}">
                <a16:creationId xmlns:a16="http://schemas.microsoft.com/office/drawing/2014/main" id="{00FFC364-0408-4849-9600-430F1CBAABC0}"/>
              </a:ext>
            </a:extLst>
          </p:cNvPr>
          <p:cNvSpPr txBox="1"/>
          <p:nvPr/>
        </p:nvSpPr>
        <p:spPr>
          <a:xfrm>
            <a:off x="3004007" y="5160345"/>
            <a:ext cx="858037"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F</a:t>
            </a:r>
            <a:r>
              <a:rPr kumimoji="0" lang="hu-HU" sz="2400" b="0" i="0" u="none" strike="noStrike" kern="1200" cap="none" spc="0" normalizeH="0" baseline="-25000" noProof="0">
                <a:ln>
                  <a:noFill/>
                </a:ln>
                <a:solidFill>
                  <a:prstClr val="black"/>
                </a:solidFill>
                <a:effectLst/>
                <a:uLnTx/>
                <a:uFillTx/>
                <a:latin typeface="Times New Roman" panose="02020603050405020304" pitchFamily="18" charset="0"/>
                <a:ea typeface="+mn-ea"/>
                <a:cs typeface="Times New Roman" panose="02020603050405020304" pitchFamily="18" charset="0"/>
              </a:rPr>
              <a:t>1,2</a:t>
            </a:r>
            <a:endParaRPr kumimoji="0" lang="en-US" sz="2400" b="0" i="0" u="none" strike="noStrike" kern="1200" cap="none" spc="0" normalizeH="0" baseline="-2500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93" name="Left Brace 92">
            <a:extLst>
              <a:ext uri="{FF2B5EF4-FFF2-40B4-BE49-F238E27FC236}">
                <a16:creationId xmlns:a16="http://schemas.microsoft.com/office/drawing/2014/main" id="{E94C68FA-C7D5-4E1A-A361-4C08C0D17BE1}"/>
              </a:ext>
            </a:extLst>
          </p:cNvPr>
          <p:cNvSpPr/>
          <p:nvPr/>
        </p:nvSpPr>
        <p:spPr>
          <a:xfrm rot="14873299">
            <a:off x="2443284" y="5188402"/>
            <a:ext cx="211473" cy="952461"/>
          </a:xfrm>
          <a:prstGeom prst="leftBrace">
            <a:avLst/>
          </a:prstGeom>
          <a:ln w="3175">
            <a:solidFill>
              <a:schemeClr val="tx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4" name="Left Brace 93">
            <a:extLst>
              <a:ext uri="{FF2B5EF4-FFF2-40B4-BE49-F238E27FC236}">
                <a16:creationId xmlns:a16="http://schemas.microsoft.com/office/drawing/2014/main" id="{DE5DBE23-E759-41BC-A213-98F097545748}"/>
              </a:ext>
            </a:extLst>
          </p:cNvPr>
          <p:cNvSpPr/>
          <p:nvPr/>
        </p:nvSpPr>
        <p:spPr>
          <a:xfrm rot="14873299">
            <a:off x="3590212" y="4533004"/>
            <a:ext cx="404405" cy="2780321"/>
          </a:xfrm>
          <a:prstGeom prst="leftBrace">
            <a:avLst/>
          </a:prstGeom>
          <a:ln w="3175">
            <a:solidFill>
              <a:schemeClr val="tx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5" name="TextBox 94">
            <a:extLst>
              <a:ext uri="{FF2B5EF4-FFF2-40B4-BE49-F238E27FC236}">
                <a16:creationId xmlns:a16="http://schemas.microsoft.com/office/drawing/2014/main" id="{846E50EF-DE3A-4B74-9927-D12D74355C91}"/>
              </a:ext>
            </a:extLst>
          </p:cNvPr>
          <p:cNvSpPr txBox="1"/>
          <p:nvPr/>
        </p:nvSpPr>
        <p:spPr>
          <a:xfrm>
            <a:off x="4721805" y="3073441"/>
            <a:ext cx="4562514"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Σ</a:t>
            </a:r>
            <a:r>
              <a:rPr kumimoji="0" lang="hu-HU"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F</a:t>
            </a:r>
            <a:r>
              <a:rPr kumimoji="0" lang="hu-HU" sz="2400" b="0" i="0" u="none" strike="noStrike" kern="1200" cap="none" spc="0" normalizeH="0" baseline="-25000" noProof="0">
                <a:ln>
                  <a:noFill/>
                </a:ln>
                <a:solidFill>
                  <a:prstClr val="black"/>
                </a:solidFill>
                <a:effectLst/>
                <a:uLnTx/>
                <a:uFillTx/>
                <a:latin typeface="Times New Roman" panose="02020603050405020304" pitchFamily="18" charset="0"/>
                <a:ea typeface="+mn-ea"/>
                <a:cs typeface="Times New Roman" panose="02020603050405020304" pitchFamily="18" charset="0"/>
              </a:rPr>
              <a:t>it</a:t>
            </a:r>
            <a:r>
              <a:rPr kumimoji="0" lang="hu-HU"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 5*cos60ᵒ – 4*cos</a:t>
            </a:r>
            <a:r>
              <a:rPr kumimoji="0" lang="el-GR"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α</a:t>
            </a:r>
            <a:r>
              <a:rPr kumimoji="0" lang="hu-HU"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 0 </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96" name="TextBox 95">
            <a:extLst>
              <a:ext uri="{FF2B5EF4-FFF2-40B4-BE49-F238E27FC236}">
                <a16:creationId xmlns:a16="http://schemas.microsoft.com/office/drawing/2014/main" id="{061EA86C-89DC-4278-8B1C-B7701C71115D}"/>
              </a:ext>
            </a:extLst>
          </p:cNvPr>
          <p:cNvSpPr txBox="1"/>
          <p:nvPr/>
        </p:nvSpPr>
        <p:spPr>
          <a:xfrm>
            <a:off x="6904382" y="3535106"/>
            <a:ext cx="1770335"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l-GR" sz="24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α</a:t>
            </a:r>
            <a:r>
              <a:rPr kumimoji="0" lang="hu-HU" sz="2400" b="0" i="0" u="none" strike="noStrike" kern="1200" cap="none" spc="0" normalizeH="0" baseline="-2500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3t</a:t>
            </a:r>
            <a:r>
              <a:rPr kumimoji="0" lang="hu-HU" sz="24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hu-HU"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51.32ᵒ </a:t>
            </a: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98" name="Left Brace 97">
            <a:extLst>
              <a:ext uri="{FF2B5EF4-FFF2-40B4-BE49-F238E27FC236}">
                <a16:creationId xmlns:a16="http://schemas.microsoft.com/office/drawing/2014/main" id="{53E576C2-1F9B-4FDF-B0E4-DC2AFBE6E55F}"/>
              </a:ext>
            </a:extLst>
          </p:cNvPr>
          <p:cNvSpPr/>
          <p:nvPr/>
        </p:nvSpPr>
        <p:spPr>
          <a:xfrm rot="14873299">
            <a:off x="2982464" y="4768613"/>
            <a:ext cx="404405" cy="1907741"/>
          </a:xfrm>
          <a:prstGeom prst="leftBrace">
            <a:avLst/>
          </a:prstGeom>
          <a:ln w="3175">
            <a:solidFill>
              <a:schemeClr val="tx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9" name="TextBox 98">
            <a:extLst>
              <a:ext uri="{FF2B5EF4-FFF2-40B4-BE49-F238E27FC236}">
                <a16:creationId xmlns:a16="http://schemas.microsoft.com/office/drawing/2014/main" id="{C6DC0988-1D0D-49AC-8BB8-C079A24957F6}"/>
              </a:ext>
            </a:extLst>
          </p:cNvPr>
          <p:cNvSpPr txBox="1"/>
          <p:nvPr/>
        </p:nvSpPr>
        <p:spPr>
          <a:xfrm>
            <a:off x="3892706" y="6030321"/>
            <a:ext cx="863252"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F</a:t>
            </a:r>
            <a:r>
              <a:rPr kumimoji="0" lang="hu-HU" sz="2400" b="0" i="0" u="none" strike="noStrike" kern="1200" cap="none" spc="0" normalizeH="0" baseline="-25000" noProof="0">
                <a:ln>
                  <a:noFill/>
                </a:ln>
                <a:solidFill>
                  <a:prstClr val="black"/>
                </a:solidFill>
                <a:effectLst/>
                <a:uLnTx/>
                <a:uFillTx/>
                <a:latin typeface="Times New Roman" panose="02020603050405020304" pitchFamily="18" charset="0"/>
                <a:ea typeface="+mn-ea"/>
                <a:cs typeface="Times New Roman" panose="02020603050405020304" pitchFamily="18" charset="0"/>
              </a:rPr>
              <a:t>2,II</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00" name="TextBox 99">
            <a:extLst>
              <a:ext uri="{FF2B5EF4-FFF2-40B4-BE49-F238E27FC236}">
                <a16:creationId xmlns:a16="http://schemas.microsoft.com/office/drawing/2014/main" id="{98F21BE5-80D8-402E-B1C2-38A69E98B40A}"/>
              </a:ext>
            </a:extLst>
          </p:cNvPr>
          <p:cNvSpPr txBox="1"/>
          <p:nvPr/>
        </p:nvSpPr>
        <p:spPr>
          <a:xfrm>
            <a:off x="1651692" y="5641669"/>
            <a:ext cx="580475"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F</a:t>
            </a:r>
            <a:r>
              <a:rPr kumimoji="0" lang="hu-HU" sz="2400" b="0" i="0" u="none" strike="noStrike" kern="1200" cap="none" spc="0" normalizeH="0" baseline="-25000" noProof="0">
                <a:ln>
                  <a:noFill/>
                </a:ln>
                <a:solidFill>
                  <a:prstClr val="black"/>
                </a:solidFill>
                <a:effectLst/>
                <a:uLnTx/>
                <a:uFillTx/>
                <a:latin typeface="Times New Roman" panose="02020603050405020304" pitchFamily="18" charset="0"/>
                <a:ea typeface="+mn-ea"/>
                <a:cs typeface="Times New Roman" panose="02020603050405020304" pitchFamily="18" charset="0"/>
              </a:rPr>
              <a:t>2,I</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02" name="TextBox 101">
            <a:extLst>
              <a:ext uri="{FF2B5EF4-FFF2-40B4-BE49-F238E27FC236}">
                <a16:creationId xmlns:a16="http://schemas.microsoft.com/office/drawing/2014/main" id="{2B5432F0-21C9-4EB6-A89F-24622A81B382}"/>
              </a:ext>
            </a:extLst>
          </p:cNvPr>
          <p:cNvSpPr txBox="1"/>
          <p:nvPr/>
        </p:nvSpPr>
        <p:spPr>
          <a:xfrm>
            <a:off x="5300870" y="4174435"/>
            <a:ext cx="662608"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h =</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04" name="TextBox 103">
            <a:extLst>
              <a:ext uri="{FF2B5EF4-FFF2-40B4-BE49-F238E27FC236}">
                <a16:creationId xmlns:a16="http://schemas.microsoft.com/office/drawing/2014/main" id="{47DB9593-22F2-4E30-B063-2C6AEBA239BA}"/>
              </a:ext>
            </a:extLst>
          </p:cNvPr>
          <p:cNvSpPr txBox="1"/>
          <p:nvPr/>
        </p:nvSpPr>
        <p:spPr>
          <a:xfrm>
            <a:off x="5923722" y="4174435"/>
            <a:ext cx="1427862"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5*sin30ᵒ</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05" name="TextBox 104">
            <a:extLst>
              <a:ext uri="{FF2B5EF4-FFF2-40B4-BE49-F238E27FC236}">
                <a16:creationId xmlns:a16="http://schemas.microsoft.com/office/drawing/2014/main" id="{0B1D33C2-6928-4683-8875-8EDA4F8BB719}"/>
              </a:ext>
            </a:extLst>
          </p:cNvPr>
          <p:cNvSpPr txBox="1"/>
          <p:nvPr/>
        </p:nvSpPr>
        <p:spPr>
          <a:xfrm>
            <a:off x="7140849" y="4163186"/>
            <a:ext cx="1120637"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2.500</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2" name="TextBox 1">
            <a:extLst>
              <a:ext uri="{FF2B5EF4-FFF2-40B4-BE49-F238E27FC236}">
                <a16:creationId xmlns:a16="http://schemas.microsoft.com/office/drawing/2014/main" id="{EAC988E6-2689-42B4-9AB0-FBD1D5C08EA8}"/>
              </a:ext>
            </a:extLst>
          </p:cNvPr>
          <p:cNvSpPr txBox="1"/>
          <p:nvPr/>
        </p:nvSpPr>
        <p:spPr>
          <a:xfrm>
            <a:off x="5328722" y="4686584"/>
            <a:ext cx="732903"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s = </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6" name="TextBox 5">
            <a:extLst>
              <a:ext uri="{FF2B5EF4-FFF2-40B4-BE49-F238E27FC236}">
                <a16:creationId xmlns:a16="http://schemas.microsoft.com/office/drawing/2014/main" id="{A3D099EB-051E-41EC-9875-4084B5F79842}"/>
              </a:ext>
            </a:extLst>
          </p:cNvPr>
          <p:cNvSpPr txBox="1"/>
          <p:nvPr/>
        </p:nvSpPr>
        <p:spPr>
          <a:xfrm>
            <a:off x="5923722" y="4717688"/>
            <a:ext cx="2058120"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h*tan(</a:t>
            </a:r>
            <a:r>
              <a:rPr kumimoji="0" lang="el-GR"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α</a:t>
            </a:r>
            <a:r>
              <a:rPr kumimoji="0" lang="hu-HU"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2" name="TextBox 11">
            <a:extLst>
              <a:ext uri="{FF2B5EF4-FFF2-40B4-BE49-F238E27FC236}">
                <a16:creationId xmlns:a16="http://schemas.microsoft.com/office/drawing/2014/main" id="{25C65A01-8272-478B-94CE-591C1169D700}"/>
              </a:ext>
            </a:extLst>
          </p:cNvPr>
          <p:cNvSpPr txBox="1"/>
          <p:nvPr/>
        </p:nvSpPr>
        <p:spPr>
          <a:xfrm>
            <a:off x="5340626" y="5121741"/>
            <a:ext cx="72953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s =</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3" name="TextBox 12">
            <a:extLst>
              <a:ext uri="{FF2B5EF4-FFF2-40B4-BE49-F238E27FC236}">
                <a16:creationId xmlns:a16="http://schemas.microsoft.com/office/drawing/2014/main" id="{C4909E46-937D-42E4-85B0-4780F05D6ECA}"/>
              </a:ext>
            </a:extLst>
          </p:cNvPr>
          <p:cNvSpPr txBox="1"/>
          <p:nvPr/>
        </p:nvSpPr>
        <p:spPr>
          <a:xfrm>
            <a:off x="5923722" y="5102083"/>
            <a:ext cx="2674352" cy="47770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2,500*tan(51.32ᵒ)=</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21" name="TextBox 20">
            <a:extLst>
              <a:ext uri="{FF2B5EF4-FFF2-40B4-BE49-F238E27FC236}">
                <a16:creationId xmlns:a16="http://schemas.microsoft.com/office/drawing/2014/main" id="{14B0F650-4446-48CE-847A-A76E8A7F23C0}"/>
              </a:ext>
            </a:extLst>
          </p:cNvPr>
          <p:cNvSpPr txBox="1"/>
          <p:nvPr/>
        </p:nvSpPr>
        <p:spPr>
          <a:xfrm>
            <a:off x="5343188" y="5527615"/>
            <a:ext cx="1141696"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F</a:t>
            </a:r>
            <a:r>
              <a:rPr kumimoji="0" lang="hu-HU" sz="2400" b="0" i="0" u="none" strike="noStrike" kern="1200" cap="none" spc="0" normalizeH="0" baseline="-25000" noProof="0">
                <a:ln>
                  <a:noFill/>
                </a:ln>
                <a:solidFill>
                  <a:prstClr val="black"/>
                </a:solidFill>
                <a:effectLst/>
                <a:uLnTx/>
                <a:uFillTx/>
                <a:latin typeface="Times New Roman" panose="02020603050405020304" pitchFamily="18" charset="0"/>
                <a:ea typeface="+mn-ea"/>
                <a:cs typeface="Times New Roman" panose="02020603050405020304" pitchFamily="18" charset="0"/>
              </a:rPr>
              <a:t>1,2</a:t>
            </a:r>
            <a:r>
              <a:rPr kumimoji="0" lang="hu-HU"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22" name="TextBox 21">
            <a:extLst>
              <a:ext uri="{FF2B5EF4-FFF2-40B4-BE49-F238E27FC236}">
                <a16:creationId xmlns:a16="http://schemas.microsoft.com/office/drawing/2014/main" id="{9B728ED2-F324-4420-8664-08439B9CAE72}"/>
              </a:ext>
            </a:extLst>
          </p:cNvPr>
          <p:cNvSpPr txBox="1"/>
          <p:nvPr/>
        </p:nvSpPr>
        <p:spPr>
          <a:xfrm>
            <a:off x="6268278" y="5548685"/>
            <a:ext cx="1713564"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5*cos30ᵒ =</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23" name="TextBox 22">
            <a:extLst>
              <a:ext uri="{FF2B5EF4-FFF2-40B4-BE49-F238E27FC236}">
                <a16:creationId xmlns:a16="http://schemas.microsoft.com/office/drawing/2014/main" id="{E375728D-61BC-4840-B1A9-46198DAD0313}"/>
              </a:ext>
            </a:extLst>
          </p:cNvPr>
          <p:cNvSpPr txBox="1"/>
          <p:nvPr/>
        </p:nvSpPr>
        <p:spPr>
          <a:xfrm>
            <a:off x="7833008" y="5559840"/>
            <a:ext cx="98678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4.330</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24" name="TextBox 23">
            <a:extLst>
              <a:ext uri="{FF2B5EF4-FFF2-40B4-BE49-F238E27FC236}">
                <a16:creationId xmlns:a16="http://schemas.microsoft.com/office/drawing/2014/main" id="{21C079B3-DFC9-4CAE-BE30-80F1F56410F5}"/>
              </a:ext>
            </a:extLst>
          </p:cNvPr>
          <p:cNvSpPr txBox="1"/>
          <p:nvPr/>
        </p:nvSpPr>
        <p:spPr>
          <a:xfrm>
            <a:off x="5340528" y="5941852"/>
            <a:ext cx="1160219"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F</a:t>
            </a:r>
            <a:r>
              <a:rPr kumimoji="0" lang="hu-HU" sz="2400" b="0" i="0" u="none" strike="noStrike" kern="1200" cap="none" spc="0" normalizeH="0" baseline="-25000" noProof="0">
                <a:ln>
                  <a:noFill/>
                </a:ln>
                <a:solidFill>
                  <a:prstClr val="black"/>
                </a:solidFill>
                <a:effectLst/>
                <a:uLnTx/>
                <a:uFillTx/>
                <a:latin typeface="Times New Roman" panose="02020603050405020304" pitchFamily="18" charset="0"/>
                <a:ea typeface="+mn-ea"/>
                <a:cs typeface="Times New Roman" panose="02020603050405020304" pitchFamily="18" charset="0"/>
              </a:rPr>
              <a:t>2,I </a:t>
            </a:r>
            <a:r>
              <a:rPr kumimoji="0" lang="hu-HU"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25" name="TextBox 24">
            <a:extLst>
              <a:ext uri="{FF2B5EF4-FFF2-40B4-BE49-F238E27FC236}">
                <a16:creationId xmlns:a16="http://schemas.microsoft.com/office/drawing/2014/main" id="{8073CED3-FB34-4BDF-966E-51E37CE9EDCB}"/>
              </a:ext>
            </a:extLst>
          </p:cNvPr>
          <p:cNvSpPr txBox="1"/>
          <p:nvPr/>
        </p:nvSpPr>
        <p:spPr>
          <a:xfrm>
            <a:off x="6096000" y="5989280"/>
            <a:ext cx="1752871"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F</a:t>
            </a:r>
            <a:r>
              <a:rPr kumimoji="0" lang="hu-HU" sz="2400" b="0" i="0" u="none" strike="noStrike" kern="1200" cap="none" spc="0" normalizeH="0" baseline="-25000" noProof="0">
                <a:ln>
                  <a:noFill/>
                </a:ln>
                <a:solidFill>
                  <a:prstClr val="black"/>
                </a:solidFill>
                <a:effectLst/>
                <a:uLnTx/>
                <a:uFillTx/>
                <a:latin typeface="Times New Roman" panose="02020603050405020304" pitchFamily="18" charset="0"/>
                <a:ea typeface="+mn-ea"/>
                <a:cs typeface="Times New Roman" panose="02020603050405020304" pitchFamily="18" charset="0"/>
              </a:rPr>
              <a:t>1,2</a:t>
            </a:r>
            <a:r>
              <a:rPr kumimoji="0" lang="hu-HU"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 s =</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26" name="TextBox 25">
            <a:extLst>
              <a:ext uri="{FF2B5EF4-FFF2-40B4-BE49-F238E27FC236}">
                <a16:creationId xmlns:a16="http://schemas.microsoft.com/office/drawing/2014/main" id="{FF51543C-EB67-4B95-AB8F-37898C639932}"/>
              </a:ext>
            </a:extLst>
          </p:cNvPr>
          <p:cNvSpPr txBox="1"/>
          <p:nvPr/>
        </p:nvSpPr>
        <p:spPr>
          <a:xfrm>
            <a:off x="7474226" y="5989280"/>
            <a:ext cx="1510748"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1.207kN</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27" name="TextBox 26">
            <a:extLst>
              <a:ext uri="{FF2B5EF4-FFF2-40B4-BE49-F238E27FC236}">
                <a16:creationId xmlns:a16="http://schemas.microsoft.com/office/drawing/2014/main" id="{12DF6002-E21B-4445-921F-923F82DD2499}"/>
              </a:ext>
            </a:extLst>
          </p:cNvPr>
          <p:cNvSpPr txBox="1"/>
          <p:nvPr/>
        </p:nvSpPr>
        <p:spPr>
          <a:xfrm>
            <a:off x="5340528" y="6403517"/>
            <a:ext cx="1194142"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F</a:t>
            </a:r>
            <a:r>
              <a:rPr kumimoji="0" lang="hu-HU" sz="2400" b="0" i="0" u="none" strike="noStrike" kern="1200" cap="none" spc="0" normalizeH="0" baseline="-25000" noProof="0">
                <a:ln>
                  <a:noFill/>
                </a:ln>
                <a:solidFill>
                  <a:prstClr val="black"/>
                </a:solidFill>
                <a:effectLst/>
                <a:uLnTx/>
                <a:uFillTx/>
                <a:latin typeface="Times New Roman" panose="02020603050405020304" pitchFamily="18" charset="0"/>
                <a:ea typeface="+mn-ea"/>
                <a:cs typeface="Times New Roman" panose="02020603050405020304" pitchFamily="18" charset="0"/>
              </a:rPr>
              <a:t>2.II </a:t>
            </a:r>
            <a:r>
              <a:rPr kumimoji="0" lang="hu-HU"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28" name="TextBox 27">
            <a:extLst>
              <a:ext uri="{FF2B5EF4-FFF2-40B4-BE49-F238E27FC236}">
                <a16:creationId xmlns:a16="http://schemas.microsoft.com/office/drawing/2014/main" id="{E37F67C1-E25D-4817-B62F-9A93D356E14A}"/>
              </a:ext>
            </a:extLst>
          </p:cNvPr>
          <p:cNvSpPr txBox="1"/>
          <p:nvPr/>
        </p:nvSpPr>
        <p:spPr>
          <a:xfrm>
            <a:off x="6096000" y="6403517"/>
            <a:ext cx="1832609"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F</a:t>
            </a:r>
            <a:r>
              <a:rPr kumimoji="0" lang="hu-HU" sz="2400" b="0" i="0" u="none" strike="noStrike" kern="1200" cap="none" spc="0" normalizeH="0" baseline="-25000" noProof="0">
                <a:ln>
                  <a:noFill/>
                </a:ln>
                <a:solidFill>
                  <a:prstClr val="black"/>
                </a:solidFill>
                <a:effectLst/>
                <a:uLnTx/>
                <a:uFillTx/>
                <a:latin typeface="Times New Roman" panose="02020603050405020304" pitchFamily="18" charset="0"/>
                <a:ea typeface="+mn-ea"/>
                <a:cs typeface="Times New Roman" panose="02020603050405020304" pitchFamily="18" charset="0"/>
              </a:rPr>
              <a:t>1,2</a:t>
            </a:r>
            <a:r>
              <a:rPr kumimoji="0" lang="hu-HU"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 s =</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29" name="TextBox 28">
            <a:extLst>
              <a:ext uri="{FF2B5EF4-FFF2-40B4-BE49-F238E27FC236}">
                <a16:creationId xmlns:a16="http://schemas.microsoft.com/office/drawing/2014/main" id="{460879BE-9091-468D-BC08-DDEEA161E117}"/>
              </a:ext>
            </a:extLst>
          </p:cNvPr>
          <p:cNvSpPr txBox="1"/>
          <p:nvPr/>
        </p:nvSpPr>
        <p:spPr>
          <a:xfrm>
            <a:off x="7474226" y="6403517"/>
            <a:ext cx="1423957"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7.453 kN</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grpSp>
        <p:nvGrpSpPr>
          <p:cNvPr id="31" name="Group 30">
            <a:extLst>
              <a:ext uri="{FF2B5EF4-FFF2-40B4-BE49-F238E27FC236}">
                <a16:creationId xmlns:a16="http://schemas.microsoft.com/office/drawing/2014/main" id="{F0DE54D5-E687-420F-92AC-CF7540441ABE}"/>
              </a:ext>
            </a:extLst>
          </p:cNvPr>
          <p:cNvGrpSpPr/>
          <p:nvPr/>
        </p:nvGrpSpPr>
        <p:grpSpPr>
          <a:xfrm>
            <a:off x="7906820" y="57563"/>
            <a:ext cx="4285180" cy="6782630"/>
            <a:chOff x="7906820" y="57563"/>
            <a:chExt cx="4285180" cy="6782630"/>
          </a:xfrm>
        </p:grpSpPr>
        <p:grpSp>
          <p:nvGrpSpPr>
            <p:cNvPr id="52" name="Group 51">
              <a:extLst>
                <a:ext uri="{FF2B5EF4-FFF2-40B4-BE49-F238E27FC236}">
                  <a16:creationId xmlns:a16="http://schemas.microsoft.com/office/drawing/2014/main" id="{9B4A3C06-FBDE-4F7B-8BA9-9C5E38BC1A3D}"/>
                </a:ext>
              </a:extLst>
            </p:cNvPr>
            <p:cNvGrpSpPr/>
            <p:nvPr/>
          </p:nvGrpSpPr>
          <p:grpSpPr>
            <a:xfrm>
              <a:off x="9096373" y="57563"/>
              <a:ext cx="3095627" cy="6782630"/>
              <a:chOff x="9096373" y="57563"/>
              <a:chExt cx="3095627" cy="6782630"/>
            </a:xfrm>
          </p:grpSpPr>
          <p:grpSp>
            <p:nvGrpSpPr>
              <p:cNvPr id="18" name="Group 17">
                <a:extLst>
                  <a:ext uri="{FF2B5EF4-FFF2-40B4-BE49-F238E27FC236}">
                    <a16:creationId xmlns:a16="http://schemas.microsoft.com/office/drawing/2014/main" id="{C34D4A58-7D75-4908-BDCF-D8F6A32CE6D4}"/>
                  </a:ext>
                </a:extLst>
              </p:cNvPr>
              <p:cNvGrpSpPr/>
              <p:nvPr/>
            </p:nvGrpSpPr>
            <p:grpSpPr>
              <a:xfrm>
                <a:off x="9096374" y="2320165"/>
                <a:ext cx="3095625" cy="2314575"/>
                <a:chOff x="9126812" y="2615027"/>
                <a:chExt cx="3095625" cy="2314575"/>
              </a:xfrm>
            </p:grpSpPr>
            <p:grpSp>
              <p:nvGrpSpPr>
                <p:cNvPr id="14" name="Group 13">
                  <a:extLst>
                    <a:ext uri="{FF2B5EF4-FFF2-40B4-BE49-F238E27FC236}">
                      <a16:creationId xmlns:a16="http://schemas.microsoft.com/office/drawing/2014/main" id="{D08C2D9E-D013-4D5A-AD23-E80737F9110D}"/>
                    </a:ext>
                  </a:extLst>
                </p:cNvPr>
                <p:cNvGrpSpPr/>
                <p:nvPr/>
              </p:nvGrpSpPr>
              <p:grpSpPr>
                <a:xfrm>
                  <a:off x="9126812" y="2615027"/>
                  <a:ext cx="3095625" cy="2314575"/>
                  <a:chOff x="9096375" y="57563"/>
                  <a:chExt cx="3095625" cy="2314575"/>
                </a:xfrm>
              </p:grpSpPr>
              <p:pic>
                <p:nvPicPr>
                  <p:cNvPr id="15" name="Picture 14">
                    <a:extLst>
                      <a:ext uri="{FF2B5EF4-FFF2-40B4-BE49-F238E27FC236}">
                        <a16:creationId xmlns:a16="http://schemas.microsoft.com/office/drawing/2014/main" id="{FE07541C-C999-4109-B158-B1030D9AA3E3}"/>
                      </a:ext>
                    </a:extLst>
                  </p:cNvPr>
                  <p:cNvPicPr>
                    <a:picLocks noChangeAspect="1"/>
                  </p:cNvPicPr>
                  <p:nvPr/>
                </p:nvPicPr>
                <p:blipFill>
                  <a:blip r:embed="rId2"/>
                  <a:stretch>
                    <a:fillRect/>
                  </a:stretch>
                </p:blipFill>
                <p:spPr>
                  <a:xfrm>
                    <a:off x="9096375" y="57563"/>
                    <a:ext cx="3095625" cy="2314575"/>
                  </a:xfrm>
                  <a:prstGeom prst="rect">
                    <a:avLst/>
                  </a:prstGeom>
                </p:spPr>
              </p:pic>
              <p:cxnSp>
                <p:nvCxnSpPr>
                  <p:cNvPr id="16" name="Straight Arrow Connector 15">
                    <a:extLst>
                      <a:ext uri="{FF2B5EF4-FFF2-40B4-BE49-F238E27FC236}">
                        <a16:creationId xmlns:a16="http://schemas.microsoft.com/office/drawing/2014/main" id="{61B4A059-F226-441D-9A4C-6A0944E86D77}"/>
                      </a:ext>
                    </a:extLst>
                  </p:cNvPr>
                  <p:cNvCxnSpPr/>
                  <p:nvPr/>
                </p:nvCxnSpPr>
                <p:spPr>
                  <a:xfrm>
                    <a:off x="9554816" y="2027583"/>
                    <a:ext cx="2239618" cy="0"/>
                  </a:xfrm>
                  <a:prstGeom prst="straightConnector1">
                    <a:avLst/>
                  </a:prstGeom>
                  <a:ln w="31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2DE38565-81E4-4839-9970-B76C6AFB6295}"/>
                      </a:ext>
                    </a:extLst>
                  </p:cNvPr>
                  <p:cNvCxnSpPr/>
                  <p:nvPr/>
                </p:nvCxnSpPr>
                <p:spPr>
                  <a:xfrm flipV="1">
                    <a:off x="9554816" y="1417983"/>
                    <a:ext cx="1245705" cy="609600"/>
                  </a:xfrm>
                  <a:prstGeom prst="line">
                    <a:avLst/>
                  </a:prstGeom>
                  <a:ln w="3175">
                    <a:solidFill>
                      <a:schemeClr val="tx1"/>
                    </a:solidFill>
                    <a:tailEnd type="none"/>
                  </a:ln>
                </p:spPr>
                <p:style>
                  <a:lnRef idx="1">
                    <a:schemeClr val="accent1"/>
                  </a:lnRef>
                  <a:fillRef idx="0">
                    <a:schemeClr val="accent1"/>
                  </a:fillRef>
                  <a:effectRef idx="0">
                    <a:schemeClr val="accent1"/>
                  </a:effectRef>
                  <a:fontRef idx="minor">
                    <a:schemeClr val="tx1"/>
                  </a:fontRef>
                </p:style>
              </p:cxnSp>
            </p:grpSp>
            <p:sp>
              <p:nvSpPr>
                <p:cNvPr id="11" name="Freeform: Shape 10">
                  <a:extLst>
                    <a:ext uri="{FF2B5EF4-FFF2-40B4-BE49-F238E27FC236}">
                      <a16:creationId xmlns:a16="http://schemas.microsoft.com/office/drawing/2014/main" id="{C12BF483-C3AD-453E-A956-D6DE6DA49698}"/>
                    </a:ext>
                  </a:extLst>
                </p:cNvPr>
                <p:cNvSpPr/>
                <p:nvPr/>
              </p:nvSpPr>
              <p:spPr>
                <a:xfrm rot="10800000">
                  <a:off x="10072890" y="3941580"/>
                  <a:ext cx="795130" cy="338667"/>
                </a:xfrm>
                <a:custGeom>
                  <a:avLst/>
                  <a:gdLst>
                    <a:gd name="connsiteX0" fmla="*/ 0 w 795130"/>
                    <a:gd name="connsiteY0" fmla="*/ 338667 h 338667"/>
                    <a:gd name="connsiteX1" fmla="*/ 172278 w 795130"/>
                    <a:gd name="connsiteY1" fmla="*/ 126632 h 338667"/>
                    <a:gd name="connsiteX2" fmla="*/ 410817 w 795130"/>
                    <a:gd name="connsiteY2" fmla="*/ 7362 h 338667"/>
                    <a:gd name="connsiteX3" fmla="*/ 795130 w 795130"/>
                    <a:gd name="connsiteY3" fmla="*/ 47119 h 338667"/>
                  </a:gdLst>
                  <a:ahLst/>
                  <a:cxnLst>
                    <a:cxn ang="0">
                      <a:pos x="connsiteX0" y="connsiteY0"/>
                    </a:cxn>
                    <a:cxn ang="0">
                      <a:pos x="connsiteX1" y="connsiteY1"/>
                    </a:cxn>
                    <a:cxn ang="0">
                      <a:pos x="connsiteX2" y="connsiteY2"/>
                    </a:cxn>
                    <a:cxn ang="0">
                      <a:pos x="connsiteX3" y="connsiteY3"/>
                    </a:cxn>
                  </a:cxnLst>
                  <a:rect l="l" t="t" r="r" b="b"/>
                  <a:pathLst>
                    <a:path w="795130" h="338667">
                      <a:moveTo>
                        <a:pt x="0" y="338667"/>
                      </a:moveTo>
                      <a:cubicBezTo>
                        <a:pt x="51904" y="260258"/>
                        <a:pt x="103809" y="181849"/>
                        <a:pt x="172278" y="126632"/>
                      </a:cubicBezTo>
                      <a:cubicBezTo>
                        <a:pt x="240747" y="71415"/>
                        <a:pt x="307008" y="20614"/>
                        <a:pt x="410817" y="7362"/>
                      </a:cubicBezTo>
                      <a:cubicBezTo>
                        <a:pt x="514626" y="-5890"/>
                        <a:pt x="686904" y="-5890"/>
                        <a:pt x="795130" y="47119"/>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0" name="Group 9">
                <a:extLst>
                  <a:ext uri="{FF2B5EF4-FFF2-40B4-BE49-F238E27FC236}">
                    <a16:creationId xmlns:a16="http://schemas.microsoft.com/office/drawing/2014/main" id="{C7492906-AD03-4864-B929-E001899281D1}"/>
                  </a:ext>
                </a:extLst>
              </p:cNvPr>
              <p:cNvGrpSpPr/>
              <p:nvPr/>
            </p:nvGrpSpPr>
            <p:grpSpPr>
              <a:xfrm>
                <a:off x="9096375" y="57563"/>
                <a:ext cx="3095625" cy="2314575"/>
                <a:chOff x="9096375" y="57563"/>
                <a:chExt cx="3095625" cy="2314575"/>
              </a:xfrm>
            </p:grpSpPr>
            <p:pic>
              <p:nvPicPr>
                <p:cNvPr id="3" name="Picture 2">
                  <a:extLst>
                    <a:ext uri="{FF2B5EF4-FFF2-40B4-BE49-F238E27FC236}">
                      <a16:creationId xmlns:a16="http://schemas.microsoft.com/office/drawing/2014/main" id="{DBB1FE4C-76AB-440B-9F4B-8BDC3670506E}"/>
                    </a:ext>
                  </a:extLst>
                </p:cNvPr>
                <p:cNvPicPr>
                  <a:picLocks noChangeAspect="1"/>
                </p:cNvPicPr>
                <p:nvPr/>
              </p:nvPicPr>
              <p:blipFill>
                <a:blip r:embed="rId2"/>
                <a:stretch>
                  <a:fillRect/>
                </a:stretch>
              </p:blipFill>
              <p:spPr>
                <a:xfrm>
                  <a:off x="9096375" y="57563"/>
                  <a:ext cx="3095625" cy="2314575"/>
                </a:xfrm>
                <a:prstGeom prst="rect">
                  <a:avLst/>
                </a:prstGeom>
              </p:spPr>
            </p:pic>
            <p:cxnSp>
              <p:nvCxnSpPr>
                <p:cNvPr id="5" name="Straight Arrow Connector 4">
                  <a:extLst>
                    <a:ext uri="{FF2B5EF4-FFF2-40B4-BE49-F238E27FC236}">
                      <a16:creationId xmlns:a16="http://schemas.microsoft.com/office/drawing/2014/main" id="{52AC7F21-5814-42FB-86F1-6F1263226138}"/>
                    </a:ext>
                  </a:extLst>
                </p:cNvPr>
                <p:cNvCxnSpPr/>
                <p:nvPr/>
              </p:nvCxnSpPr>
              <p:spPr>
                <a:xfrm>
                  <a:off x="9554816" y="2027583"/>
                  <a:ext cx="2239618" cy="0"/>
                </a:xfrm>
                <a:prstGeom prst="straightConnector1">
                  <a:avLst/>
                </a:prstGeom>
                <a:ln w="31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89CAECEB-5758-433E-ACF8-318E54D03037}"/>
                    </a:ext>
                  </a:extLst>
                </p:cNvPr>
                <p:cNvCxnSpPr/>
                <p:nvPr/>
              </p:nvCxnSpPr>
              <p:spPr>
                <a:xfrm flipV="1">
                  <a:off x="9554816" y="1417983"/>
                  <a:ext cx="1245705" cy="609600"/>
                </a:xfrm>
                <a:prstGeom prst="line">
                  <a:avLst/>
                </a:prstGeom>
                <a:ln w="3175">
                  <a:solidFill>
                    <a:schemeClr val="tx1"/>
                  </a:solidFill>
                  <a:tailEnd type="none"/>
                </a:ln>
              </p:spPr>
              <p:style>
                <a:lnRef idx="1">
                  <a:schemeClr val="accent1"/>
                </a:lnRef>
                <a:fillRef idx="0">
                  <a:schemeClr val="accent1"/>
                </a:fillRef>
                <a:effectRef idx="0">
                  <a:schemeClr val="accent1"/>
                </a:effectRef>
                <a:fontRef idx="minor">
                  <a:schemeClr val="tx1"/>
                </a:fontRef>
              </p:style>
            </p:cxnSp>
          </p:grpSp>
          <p:grpSp>
            <p:nvGrpSpPr>
              <p:cNvPr id="34" name="Group 33">
                <a:extLst>
                  <a:ext uri="{FF2B5EF4-FFF2-40B4-BE49-F238E27FC236}">
                    <a16:creationId xmlns:a16="http://schemas.microsoft.com/office/drawing/2014/main" id="{466C3A76-EC81-4F41-BFFB-6AFED6F7D136}"/>
                  </a:ext>
                </a:extLst>
              </p:cNvPr>
              <p:cNvGrpSpPr/>
              <p:nvPr/>
            </p:nvGrpSpPr>
            <p:grpSpPr>
              <a:xfrm>
                <a:off x="9096373" y="4525618"/>
                <a:ext cx="3095625" cy="2314575"/>
                <a:chOff x="9126812" y="2615027"/>
                <a:chExt cx="3095625" cy="2314575"/>
              </a:xfrm>
            </p:grpSpPr>
            <p:grpSp>
              <p:nvGrpSpPr>
                <p:cNvPr id="35" name="Group 34">
                  <a:extLst>
                    <a:ext uri="{FF2B5EF4-FFF2-40B4-BE49-F238E27FC236}">
                      <a16:creationId xmlns:a16="http://schemas.microsoft.com/office/drawing/2014/main" id="{32DB54AB-815E-4495-9DD5-56B55B4FBB38}"/>
                    </a:ext>
                  </a:extLst>
                </p:cNvPr>
                <p:cNvGrpSpPr/>
                <p:nvPr/>
              </p:nvGrpSpPr>
              <p:grpSpPr>
                <a:xfrm>
                  <a:off x="9126812" y="2615027"/>
                  <a:ext cx="3095625" cy="2314575"/>
                  <a:chOff x="9096375" y="57563"/>
                  <a:chExt cx="3095625" cy="2314575"/>
                </a:xfrm>
              </p:grpSpPr>
              <p:pic>
                <p:nvPicPr>
                  <p:cNvPr id="37" name="Picture 36">
                    <a:extLst>
                      <a:ext uri="{FF2B5EF4-FFF2-40B4-BE49-F238E27FC236}">
                        <a16:creationId xmlns:a16="http://schemas.microsoft.com/office/drawing/2014/main" id="{D3EE0789-C307-47B7-B916-50532D8B5911}"/>
                      </a:ext>
                    </a:extLst>
                  </p:cNvPr>
                  <p:cNvPicPr>
                    <a:picLocks noChangeAspect="1"/>
                  </p:cNvPicPr>
                  <p:nvPr/>
                </p:nvPicPr>
                <p:blipFill>
                  <a:blip r:embed="rId2"/>
                  <a:stretch>
                    <a:fillRect/>
                  </a:stretch>
                </p:blipFill>
                <p:spPr>
                  <a:xfrm>
                    <a:off x="9096375" y="57563"/>
                    <a:ext cx="3095625" cy="2314575"/>
                  </a:xfrm>
                  <a:prstGeom prst="rect">
                    <a:avLst/>
                  </a:prstGeom>
                </p:spPr>
              </p:pic>
              <p:cxnSp>
                <p:nvCxnSpPr>
                  <p:cNvPr id="38" name="Straight Arrow Connector 37">
                    <a:extLst>
                      <a:ext uri="{FF2B5EF4-FFF2-40B4-BE49-F238E27FC236}">
                        <a16:creationId xmlns:a16="http://schemas.microsoft.com/office/drawing/2014/main" id="{CC774491-203E-4C54-9E6A-D6C3A76DBF11}"/>
                      </a:ext>
                    </a:extLst>
                  </p:cNvPr>
                  <p:cNvCxnSpPr/>
                  <p:nvPr/>
                </p:nvCxnSpPr>
                <p:spPr>
                  <a:xfrm>
                    <a:off x="9554816" y="2027583"/>
                    <a:ext cx="2239618" cy="0"/>
                  </a:xfrm>
                  <a:prstGeom prst="straightConnector1">
                    <a:avLst/>
                  </a:prstGeom>
                  <a:ln w="31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279D90F5-90B6-427F-BB2E-928135F469F5}"/>
                      </a:ext>
                    </a:extLst>
                  </p:cNvPr>
                  <p:cNvCxnSpPr/>
                  <p:nvPr/>
                </p:nvCxnSpPr>
                <p:spPr>
                  <a:xfrm flipV="1">
                    <a:off x="9554816" y="1417983"/>
                    <a:ext cx="1245705" cy="609600"/>
                  </a:xfrm>
                  <a:prstGeom prst="line">
                    <a:avLst/>
                  </a:prstGeom>
                  <a:ln w="3175">
                    <a:solidFill>
                      <a:schemeClr val="tx1"/>
                    </a:solidFill>
                    <a:tailEnd type="none"/>
                  </a:ln>
                </p:spPr>
                <p:style>
                  <a:lnRef idx="1">
                    <a:schemeClr val="accent1"/>
                  </a:lnRef>
                  <a:fillRef idx="0">
                    <a:schemeClr val="accent1"/>
                  </a:fillRef>
                  <a:effectRef idx="0">
                    <a:schemeClr val="accent1"/>
                  </a:effectRef>
                  <a:fontRef idx="minor">
                    <a:schemeClr val="tx1"/>
                  </a:fontRef>
                </p:style>
              </p:cxnSp>
            </p:grpSp>
            <p:sp>
              <p:nvSpPr>
                <p:cNvPr id="36" name="Freeform: Shape 35">
                  <a:extLst>
                    <a:ext uri="{FF2B5EF4-FFF2-40B4-BE49-F238E27FC236}">
                      <a16:creationId xmlns:a16="http://schemas.microsoft.com/office/drawing/2014/main" id="{C2989985-D351-4DBC-8BB5-46FB3A52274B}"/>
                    </a:ext>
                  </a:extLst>
                </p:cNvPr>
                <p:cNvSpPr/>
                <p:nvPr/>
              </p:nvSpPr>
              <p:spPr>
                <a:xfrm rot="10800000">
                  <a:off x="10072890" y="3941580"/>
                  <a:ext cx="795130" cy="338667"/>
                </a:xfrm>
                <a:custGeom>
                  <a:avLst/>
                  <a:gdLst>
                    <a:gd name="connsiteX0" fmla="*/ 0 w 795130"/>
                    <a:gd name="connsiteY0" fmla="*/ 338667 h 338667"/>
                    <a:gd name="connsiteX1" fmla="*/ 172278 w 795130"/>
                    <a:gd name="connsiteY1" fmla="*/ 126632 h 338667"/>
                    <a:gd name="connsiteX2" fmla="*/ 410817 w 795130"/>
                    <a:gd name="connsiteY2" fmla="*/ 7362 h 338667"/>
                    <a:gd name="connsiteX3" fmla="*/ 795130 w 795130"/>
                    <a:gd name="connsiteY3" fmla="*/ 47119 h 338667"/>
                  </a:gdLst>
                  <a:ahLst/>
                  <a:cxnLst>
                    <a:cxn ang="0">
                      <a:pos x="connsiteX0" y="connsiteY0"/>
                    </a:cxn>
                    <a:cxn ang="0">
                      <a:pos x="connsiteX1" y="connsiteY1"/>
                    </a:cxn>
                    <a:cxn ang="0">
                      <a:pos x="connsiteX2" y="connsiteY2"/>
                    </a:cxn>
                    <a:cxn ang="0">
                      <a:pos x="connsiteX3" y="connsiteY3"/>
                    </a:cxn>
                  </a:cxnLst>
                  <a:rect l="l" t="t" r="r" b="b"/>
                  <a:pathLst>
                    <a:path w="795130" h="338667">
                      <a:moveTo>
                        <a:pt x="0" y="338667"/>
                      </a:moveTo>
                      <a:cubicBezTo>
                        <a:pt x="51904" y="260258"/>
                        <a:pt x="103809" y="181849"/>
                        <a:pt x="172278" y="126632"/>
                      </a:cubicBezTo>
                      <a:cubicBezTo>
                        <a:pt x="240747" y="71415"/>
                        <a:pt x="307008" y="20614"/>
                        <a:pt x="410817" y="7362"/>
                      </a:cubicBezTo>
                      <a:cubicBezTo>
                        <a:pt x="514626" y="-5890"/>
                        <a:pt x="686904" y="-5890"/>
                        <a:pt x="795130" y="47119"/>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cxnSp>
            <p:nvCxnSpPr>
              <p:cNvPr id="42" name="Straight Arrow Connector 41">
                <a:extLst>
                  <a:ext uri="{FF2B5EF4-FFF2-40B4-BE49-F238E27FC236}">
                    <a16:creationId xmlns:a16="http://schemas.microsoft.com/office/drawing/2014/main" id="{1B9E440E-AE51-4CB9-A7A4-B212CFCA5161}"/>
                  </a:ext>
                </a:extLst>
              </p:cNvPr>
              <p:cNvCxnSpPr>
                <a:endCxn id="11" idx="0"/>
              </p:cNvCxnSpPr>
              <p:nvPr/>
            </p:nvCxnSpPr>
            <p:spPr>
              <a:xfrm>
                <a:off x="10177666" y="3167270"/>
                <a:ext cx="659916" cy="479448"/>
              </a:xfrm>
              <a:prstGeom prst="straightConnector1">
                <a:avLst/>
              </a:prstGeom>
              <a:ln w="28575">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EFA5F00B-6A6D-400F-82E4-0D221D4FCF0A}"/>
                  </a:ext>
                </a:extLst>
              </p:cNvPr>
              <p:cNvCxnSpPr>
                <a:stCxn id="11" idx="0"/>
              </p:cNvCxnSpPr>
              <p:nvPr/>
            </p:nvCxnSpPr>
            <p:spPr>
              <a:xfrm flipH="1">
                <a:off x="9554814" y="3646718"/>
                <a:ext cx="1282768" cy="643467"/>
              </a:xfrm>
              <a:prstGeom prst="straightConnector1">
                <a:avLst/>
              </a:prstGeom>
              <a:ln w="28575">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45" name="TextBox 44">
                <a:extLst>
                  <a:ext uri="{FF2B5EF4-FFF2-40B4-BE49-F238E27FC236}">
                    <a16:creationId xmlns:a16="http://schemas.microsoft.com/office/drawing/2014/main" id="{150C2A83-1118-4A77-9870-F117F63A6F9B}"/>
                  </a:ext>
                </a:extLst>
              </p:cNvPr>
              <p:cNvSpPr txBox="1"/>
              <p:nvPr/>
            </p:nvSpPr>
            <p:spPr>
              <a:xfrm>
                <a:off x="10440016" y="3074504"/>
                <a:ext cx="532780"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28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F</a:t>
                </a:r>
                <a:r>
                  <a:rPr kumimoji="0" lang="hu-HU" sz="2800" b="0" i="0" u="none" strike="noStrike" kern="1200" cap="none" spc="0" normalizeH="0" baseline="-25000" noProof="0">
                    <a:ln>
                      <a:noFill/>
                    </a:ln>
                    <a:solidFill>
                      <a:prstClr val="black"/>
                    </a:solidFill>
                    <a:effectLst/>
                    <a:uLnTx/>
                    <a:uFillTx/>
                    <a:latin typeface="Times New Roman" panose="02020603050405020304" pitchFamily="18" charset="0"/>
                    <a:ea typeface="+mn-ea"/>
                    <a:cs typeface="Times New Roman" panose="02020603050405020304" pitchFamily="18" charset="0"/>
                  </a:rPr>
                  <a:t>3</a:t>
                </a:r>
                <a:endPar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cxnSp>
            <p:nvCxnSpPr>
              <p:cNvPr id="47" name="Straight Arrow Connector 46">
                <a:extLst>
                  <a:ext uri="{FF2B5EF4-FFF2-40B4-BE49-F238E27FC236}">
                    <a16:creationId xmlns:a16="http://schemas.microsoft.com/office/drawing/2014/main" id="{43DC1F10-CE04-4BEB-85FC-729FA512272D}"/>
                  </a:ext>
                </a:extLst>
              </p:cNvPr>
              <p:cNvCxnSpPr/>
              <p:nvPr/>
            </p:nvCxnSpPr>
            <p:spPr>
              <a:xfrm>
                <a:off x="10230678" y="5440017"/>
                <a:ext cx="0" cy="750822"/>
              </a:xfrm>
              <a:prstGeom prst="straightConnector1">
                <a:avLst/>
              </a:prstGeom>
              <a:ln w="28575">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49" name="Straight Arrow Connector 48">
                <a:extLst>
                  <a:ext uri="{FF2B5EF4-FFF2-40B4-BE49-F238E27FC236}">
                    <a16:creationId xmlns:a16="http://schemas.microsoft.com/office/drawing/2014/main" id="{3744FF2D-8E59-47CB-80E1-39F91C06AEDF}"/>
                  </a:ext>
                </a:extLst>
              </p:cNvPr>
              <p:cNvCxnSpPr/>
              <p:nvPr/>
            </p:nvCxnSpPr>
            <p:spPr>
              <a:xfrm flipH="1">
                <a:off x="9554814" y="6190839"/>
                <a:ext cx="622852" cy="304799"/>
              </a:xfrm>
              <a:prstGeom prst="straightConnector1">
                <a:avLst/>
              </a:prstGeom>
              <a:ln w="28575">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50" name="TextBox 49">
                <a:extLst>
                  <a:ext uri="{FF2B5EF4-FFF2-40B4-BE49-F238E27FC236}">
                    <a16:creationId xmlns:a16="http://schemas.microsoft.com/office/drawing/2014/main" id="{DA613372-8E08-44F2-9849-74A442C1CB00}"/>
                  </a:ext>
                </a:extLst>
              </p:cNvPr>
              <p:cNvSpPr txBox="1"/>
              <p:nvPr/>
            </p:nvSpPr>
            <p:spPr>
              <a:xfrm>
                <a:off x="10196198" y="5490353"/>
                <a:ext cx="532780"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28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F</a:t>
                </a:r>
                <a:r>
                  <a:rPr kumimoji="0" lang="hu-HU" sz="2800" b="0" i="0" u="none" strike="noStrike" kern="1200" cap="none" spc="0" normalizeH="0" baseline="-25000" noProof="0">
                    <a:ln>
                      <a:noFill/>
                    </a:ln>
                    <a:solidFill>
                      <a:prstClr val="black"/>
                    </a:solidFill>
                    <a:effectLst/>
                    <a:uLnTx/>
                    <a:uFillTx/>
                    <a:latin typeface="Times New Roman" panose="02020603050405020304" pitchFamily="18" charset="0"/>
                    <a:ea typeface="+mn-ea"/>
                    <a:cs typeface="Times New Roman" panose="02020603050405020304" pitchFamily="18" charset="0"/>
                  </a:rPr>
                  <a:t>3</a:t>
                </a:r>
                <a:endPar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51" name="TextBox 50">
                <a:extLst>
                  <a:ext uri="{FF2B5EF4-FFF2-40B4-BE49-F238E27FC236}">
                    <a16:creationId xmlns:a16="http://schemas.microsoft.com/office/drawing/2014/main" id="{67749543-7192-4C40-9167-ED3749734643}"/>
                  </a:ext>
                </a:extLst>
              </p:cNvPr>
              <p:cNvSpPr txBox="1"/>
              <p:nvPr/>
            </p:nvSpPr>
            <p:spPr>
              <a:xfrm>
                <a:off x="9776061" y="6249005"/>
                <a:ext cx="532780"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28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F</a:t>
                </a:r>
                <a:r>
                  <a:rPr kumimoji="0" lang="hu-HU" sz="2800" b="0" i="0" u="none" strike="noStrike" kern="1200" cap="none" spc="0" normalizeH="0" baseline="-25000" noProof="0">
                    <a:ln>
                      <a:noFill/>
                    </a:ln>
                    <a:solidFill>
                      <a:prstClr val="black"/>
                    </a:solidFill>
                    <a:effectLst/>
                    <a:uLnTx/>
                    <a:uFillTx/>
                    <a:latin typeface="Times New Roman" panose="02020603050405020304" pitchFamily="18" charset="0"/>
                    <a:ea typeface="+mn-ea"/>
                    <a:cs typeface="Times New Roman" panose="02020603050405020304" pitchFamily="18" charset="0"/>
                  </a:rPr>
                  <a:t>2</a:t>
                </a:r>
                <a:endPar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grpSp>
        <p:sp>
          <p:nvSpPr>
            <p:cNvPr id="30" name="TextBox 29">
              <a:extLst>
                <a:ext uri="{FF2B5EF4-FFF2-40B4-BE49-F238E27FC236}">
                  <a16:creationId xmlns:a16="http://schemas.microsoft.com/office/drawing/2014/main" id="{2FB5E097-7822-4B37-BC85-B872FB74DA53}"/>
                </a:ext>
              </a:extLst>
            </p:cNvPr>
            <p:cNvSpPr txBox="1"/>
            <p:nvPr/>
          </p:nvSpPr>
          <p:spPr>
            <a:xfrm>
              <a:off x="7906820" y="162274"/>
              <a:ext cx="1377499"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F</a:t>
              </a:r>
              <a:r>
                <a:rPr kumimoji="0" lang="hu-HU" sz="2400" b="0" i="0" u="none" strike="noStrike" kern="1200" cap="none" spc="0" normalizeH="0" baseline="-2500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3</a:t>
              </a:r>
              <a:r>
                <a:rPr kumimoji="0" lang="hu-HU"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 4kN</a:t>
              </a: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grpSp>
      <p:sp>
        <p:nvSpPr>
          <p:cNvPr id="19" name="TextBox 18">
            <a:extLst>
              <a:ext uri="{FF2B5EF4-FFF2-40B4-BE49-F238E27FC236}">
                <a16:creationId xmlns:a16="http://schemas.microsoft.com/office/drawing/2014/main" id="{1C9068A4-355C-4C8F-B2C5-84B9E99A63A9}"/>
              </a:ext>
            </a:extLst>
          </p:cNvPr>
          <p:cNvSpPr txBox="1"/>
          <p:nvPr/>
        </p:nvSpPr>
        <p:spPr>
          <a:xfrm>
            <a:off x="8486773" y="5102083"/>
            <a:ext cx="1170762"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3.123</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cxnSp>
        <p:nvCxnSpPr>
          <p:cNvPr id="8" name="Straight Arrow Connector 7">
            <a:extLst>
              <a:ext uri="{FF2B5EF4-FFF2-40B4-BE49-F238E27FC236}">
                <a16:creationId xmlns:a16="http://schemas.microsoft.com/office/drawing/2014/main" id="{A7CD1204-EE53-457C-91A6-5AFF327285EC}"/>
              </a:ext>
            </a:extLst>
          </p:cNvPr>
          <p:cNvCxnSpPr>
            <a:stCxn id="71" idx="0"/>
          </p:cNvCxnSpPr>
          <p:nvPr/>
        </p:nvCxnSpPr>
        <p:spPr>
          <a:xfrm flipH="1">
            <a:off x="2080591" y="4634740"/>
            <a:ext cx="2703444" cy="1037190"/>
          </a:xfrm>
          <a:prstGeom prst="straightConnector1">
            <a:avLst/>
          </a:prstGeom>
          <a:ln w="28575">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H="1" flipV="1">
            <a:off x="8518526" y="664733"/>
            <a:ext cx="1036288" cy="1362850"/>
          </a:xfrm>
          <a:prstGeom prst="line">
            <a:avLst/>
          </a:prstGeom>
          <a:ln w="3175">
            <a:solidFill>
              <a:schemeClr val="tx1"/>
            </a:solidFill>
            <a:headEnd w="sm" len="lg"/>
            <a:tailEnd type="none"/>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8267363" y="708256"/>
            <a:ext cx="63082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24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t</a:t>
            </a:r>
          </a:p>
        </p:txBody>
      </p:sp>
      <p:sp>
        <p:nvSpPr>
          <p:cNvPr id="41" name="TextBox 40"/>
          <p:cNvSpPr txBox="1"/>
          <p:nvPr/>
        </p:nvSpPr>
        <p:spPr>
          <a:xfrm>
            <a:off x="8819789" y="777943"/>
            <a:ext cx="619634"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3</a:t>
            </a:r>
            <a:r>
              <a:rPr kumimoji="0" lang="hu-HU" sz="24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0⁰</a:t>
            </a:r>
          </a:p>
        </p:txBody>
      </p:sp>
      <p:sp>
        <p:nvSpPr>
          <p:cNvPr id="84" name="TextBox 83"/>
          <p:cNvSpPr txBox="1"/>
          <p:nvPr/>
        </p:nvSpPr>
        <p:spPr>
          <a:xfrm>
            <a:off x="10128977" y="1128984"/>
            <a:ext cx="619634"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24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30⁰</a:t>
            </a:r>
          </a:p>
        </p:txBody>
      </p:sp>
    </p:spTree>
    <p:extLst>
      <p:ext uri="{BB962C8B-B14F-4D97-AF65-F5344CB8AC3E}">
        <p14:creationId xmlns:p14="http://schemas.microsoft.com/office/powerpoint/2010/main" val="2368092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9"/>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1"/>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2"/>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3"/>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4"/>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5"/>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26"/>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27"/>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28"/>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 grpId="0"/>
      <p:bldP spid="96" grpId="0"/>
      <p:bldP spid="102" grpId="0"/>
      <p:bldP spid="104" grpId="0"/>
      <p:bldP spid="105" grpId="0"/>
      <p:bldP spid="2" grpId="0"/>
      <p:bldP spid="6" grpId="0"/>
      <p:bldP spid="12" grpId="0"/>
      <p:bldP spid="13" grpId="0"/>
      <p:bldP spid="21" grpId="0"/>
      <p:bldP spid="22" grpId="0"/>
      <p:bldP spid="23" grpId="0"/>
      <p:bldP spid="24" grpId="0"/>
      <p:bldP spid="25" grpId="0"/>
      <p:bldP spid="26" grpId="0"/>
      <p:bldP spid="27" grpId="0"/>
      <p:bldP spid="28" grpId="0"/>
      <p:bldP spid="29" grpId="0"/>
      <p:bldP spid="1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TextBox 42">
            <a:extLst>
              <a:ext uri="{FF2B5EF4-FFF2-40B4-BE49-F238E27FC236}">
                <a16:creationId xmlns:a16="http://schemas.microsoft.com/office/drawing/2014/main" id="{12DF6002-E21B-4445-921F-923F82DD2499}"/>
              </a:ext>
            </a:extLst>
          </p:cNvPr>
          <p:cNvSpPr txBox="1"/>
          <p:nvPr/>
        </p:nvSpPr>
        <p:spPr>
          <a:xfrm>
            <a:off x="5340528" y="6403517"/>
            <a:ext cx="1194142"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F</a:t>
            </a:r>
            <a:r>
              <a:rPr kumimoji="0" lang="hu-HU" sz="2400" b="0" i="0" u="none" strike="noStrike" kern="1200" cap="none" spc="0" normalizeH="0" baseline="-25000" noProof="0">
                <a:ln>
                  <a:noFill/>
                </a:ln>
                <a:solidFill>
                  <a:prstClr val="black"/>
                </a:solidFill>
                <a:effectLst/>
                <a:uLnTx/>
                <a:uFillTx/>
                <a:latin typeface="Times New Roman" panose="02020603050405020304" pitchFamily="18" charset="0"/>
                <a:ea typeface="+mn-ea"/>
                <a:cs typeface="Times New Roman" panose="02020603050405020304" pitchFamily="18" charset="0"/>
              </a:rPr>
              <a:t>2.II </a:t>
            </a:r>
            <a:r>
              <a:rPr kumimoji="0" lang="hu-HU"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44" name="TextBox 43">
            <a:extLst>
              <a:ext uri="{FF2B5EF4-FFF2-40B4-BE49-F238E27FC236}">
                <a16:creationId xmlns:a16="http://schemas.microsoft.com/office/drawing/2014/main" id="{E37F67C1-E25D-4817-B62F-9A93D356E14A}"/>
              </a:ext>
            </a:extLst>
          </p:cNvPr>
          <p:cNvSpPr txBox="1"/>
          <p:nvPr/>
        </p:nvSpPr>
        <p:spPr>
          <a:xfrm>
            <a:off x="6096000" y="6403517"/>
            <a:ext cx="1832609"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F</a:t>
            </a:r>
            <a:r>
              <a:rPr kumimoji="0" lang="hu-HU" sz="2400" b="0" i="0" u="none" strike="noStrike" kern="1200" cap="none" spc="0" normalizeH="0" baseline="-25000" noProof="0">
                <a:ln>
                  <a:noFill/>
                </a:ln>
                <a:solidFill>
                  <a:prstClr val="black"/>
                </a:solidFill>
                <a:effectLst/>
                <a:uLnTx/>
                <a:uFillTx/>
                <a:latin typeface="Times New Roman" panose="02020603050405020304" pitchFamily="18" charset="0"/>
                <a:ea typeface="+mn-ea"/>
                <a:cs typeface="Times New Roman" panose="02020603050405020304" pitchFamily="18" charset="0"/>
              </a:rPr>
              <a:t>1,2</a:t>
            </a:r>
            <a:r>
              <a:rPr kumimoji="0" lang="hu-HU"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 s =</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45" name="TextBox 44">
            <a:extLst>
              <a:ext uri="{FF2B5EF4-FFF2-40B4-BE49-F238E27FC236}">
                <a16:creationId xmlns:a16="http://schemas.microsoft.com/office/drawing/2014/main" id="{460879BE-9091-468D-BC08-DDEEA161E117}"/>
              </a:ext>
            </a:extLst>
          </p:cNvPr>
          <p:cNvSpPr txBox="1"/>
          <p:nvPr/>
        </p:nvSpPr>
        <p:spPr>
          <a:xfrm>
            <a:off x="7474226" y="6403517"/>
            <a:ext cx="1423957"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7.453 kN</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grpSp>
        <p:nvGrpSpPr>
          <p:cNvPr id="51" name="Group 50"/>
          <p:cNvGrpSpPr/>
          <p:nvPr/>
        </p:nvGrpSpPr>
        <p:grpSpPr>
          <a:xfrm>
            <a:off x="969521" y="3034748"/>
            <a:ext cx="8314798" cy="3500983"/>
            <a:chOff x="969521" y="3034748"/>
            <a:chExt cx="8314798" cy="3500983"/>
          </a:xfrm>
        </p:grpSpPr>
        <p:cxnSp>
          <p:nvCxnSpPr>
            <p:cNvPr id="2" name="Straight Arrow Connector 1">
              <a:extLst>
                <a:ext uri="{FF2B5EF4-FFF2-40B4-BE49-F238E27FC236}">
                  <a16:creationId xmlns:a16="http://schemas.microsoft.com/office/drawing/2014/main" id="{305F1AD2-4496-463C-8E86-42870916A55F}"/>
                </a:ext>
              </a:extLst>
            </p:cNvPr>
            <p:cNvCxnSpPr>
              <a:cxnSpLocks/>
            </p:cNvCxnSpPr>
            <p:nvPr/>
          </p:nvCxnSpPr>
          <p:spPr>
            <a:xfrm flipH="1" flipV="1">
              <a:off x="2027583" y="3034748"/>
              <a:ext cx="26506" cy="2622924"/>
            </a:xfrm>
            <a:prstGeom prst="straightConnector1">
              <a:avLst/>
            </a:prstGeom>
            <a:ln w="31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 name="Straight Arrow Connector 2">
              <a:extLst>
                <a:ext uri="{FF2B5EF4-FFF2-40B4-BE49-F238E27FC236}">
                  <a16:creationId xmlns:a16="http://schemas.microsoft.com/office/drawing/2014/main" id="{0EB2F7A7-0C9A-4517-B6D5-067FEA76A607}"/>
                </a:ext>
              </a:extLst>
            </p:cNvPr>
            <p:cNvCxnSpPr/>
            <p:nvPr/>
          </p:nvCxnSpPr>
          <p:spPr>
            <a:xfrm>
              <a:off x="2027583" y="5657671"/>
              <a:ext cx="2862469" cy="0"/>
            </a:xfrm>
            <a:prstGeom prst="straightConnector1">
              <a:avLst/>
            </a:prstGeom>
            <a:ln w="31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 name="Straight Connector 3">
              <a:extLst>
                <a:ext uri="{FF2B5EF4-FFF2-40B4-BE49-F238E27FC236}">
                  <a16:creationId xmlns:a16="http://schemas.microsoft.com/office/drawing/2014/main" id="{72C61490-177D-4217-9115-D340A61B55F9}"/>
                </a:ext>
              </a:extLst>
            </p:cNvPr>
            <p:cNvCxnSpPr>
              <a:cxnSpLocks/>
            </p:cNvCxnSpPr>
            <p:nvPr/>
          </p:nvCxnSpPr>
          <p:spPr>
            <a:xfrm flipV="1">
              <a:off x="2054089" y="4174435"/>
              <a:ext cx="3869633" cy="1483236"/>
            </a:xfrm>
            <a:prstGeom prst="line">
              <a:avLst/>
            </a:prstGeom>
            <a:ln w="3175">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5" name="Straight Arrow Connector 4">
              <a:extLst>
                <a:ext uri="{FF2B5EF4-FFF2-40B4-BE49-F238E27FC236}">
                  <a16:creationId xmlns:a16="http://schemas.microsoft.com/office/drawing/2014/main" id="{19C820F9-961D-4594-9652-C459E06B3D6E}"/>
                </a:ext>
              </a:extLst>
            </p:cNvPr>
            <p:cNvCxnSpPr/>
            <p:nvPr/>
          </p:nvCxnSpPr>
          <p:spPr>
            <a:xfrm flipV="1">
              <a:off x="2054088" y="3828872"/>
              <a:ext cx="1404729" cy="1828798"/>
            </a:xfrm>
            <a:prstGeom prst="straightConnector1">
              <a:avLst/>
            </a:prstGeom>
            <a:ln w="31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 name="Straight Arrow Connector 5">
              <a:extLst>
                <a:ext uri="{FF2B5EF4-FFF2-40B4-BE49-F238E27FC236}">
                  <a16:creationId xmlns:a16="http://schemas.microsoft.com/office/drawing/2014/main" id="{67AB2564-1C6E-4011-87F6-BD4D8C4A422A}"/>
                </a:ext>
              </a:extLst>
            </p:cNvPr>
            <p:cNvCxnSpPr>
              <a:cxnSpLocks/>
            </p:cNvCxnSpPr>
            <p:nvPr/>
          </p:nvCxnSpPr>
          <p:spPr>
            <a:xfrm flipH="1" flipV="1">
              <a:off x="969521" y="3452797"/>
              <a:ext cx="1533470" cy="3082934"/>
            </a:xfrm>
            <a:prstGeom prst="straightConnector1">
              <a:avLst/>
            </a:prstGeom>
            <a:ln w="31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 name="Arc 6">
              <a:extLst>
                <a:ext uri="{FF2B5EF4-FFF2-40B4-BE49-F238E27FC236}">
                  <a16:creationId xmlns:a16="http://schemas.microsoft.com/office/drawing/2014/main" id="{F6611600-601E-41C2-8150-EE62DD2567BE}"/>
                </a:ext>
              </a:extLst>
            </p:cNvPr>
            <p:cNvSpPr/>
            <p:nvPr/>
          </p:nvSpPr>
          <p:spPr>
            <a:xfrm rot="20179751">
              <a:off x="1269520" y="4972867"/>
              <a:ext cx="1463114" cy="1524000"/>
            </a:xfrm>
            <a:prstGeom prst="arc">
              <a:avLst/>
            </a:prstGeom>
            <a:ln w="3175">
              <a:solidFill>
                <a:schemeClr val="tx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988F276A-65DF-45E8-81A8-033B957ABB71}"/>
                </a:ext>
              </a:extLst>
            </p:cNvPr>
            <p:cNvSpPr txBox="1"/>
            <p:nvPr/>
          </p:nvSpPr>
          <p:spPr>
            <a:xfrm>
              <a:off x="1053700" y="3193365"/>
              <a:ext cx="516831"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t</a:t>
              </a: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9" name="TextBox 8">
              <a:extLst>
                <a:ext uri="{FF2B5EF4-FFF2-40B4-BE49-F238E27FC236}">
                  <a16:creationId xmlns:a16="http://schemas.microsoft.com/office/drawing/2014/main" id="{6A06510E-96B8-4585-86CE-1EB97FAFDC11}"/>
                </a:ext>
              </a:extLst>
            </p:cNvPr>
            <p:cNvSpPr txBox="1"/>
            <p:nvPr/>
          </p:nvSpPr>
          <p:spPr>
            <a:xfrm>
              <a:off x="4479235" y="4634740"/>
              <a:ext cx="609600" cy="46734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F</a:t>
              </a:r>
              <a:r>
                <a:rPr kumimoji="0" lang="hu-HU" sz="2400" b="0" i="0" u="none" strike="noStrike" kern="1200" cap="none" spc="0" normalizeH="0" baseline="-25000" noProof="0">
                  <a:ln>
                    <a:noFill/>
                  </a:ln>
                  <a:solidFill>
                    <a:prstClr val="black"/>
                  </a:solidFill>
                  <a:effectLst/>
                  <a:uLnTx/>
                  <a:uFillTx/>
                  <a:latin typeface="Times New Roman" panose="02020603050405020304" pitchFamily="18" charset="0"/>
                  <a:ea typeface="+mn-ea"/>
                  <a:cs typeface="Times New Roman" panose="02020603050405020304" pitchFamily="18" charset="0"/>
                </a:rPr>
                <a:t>2</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0" name="TextBox 9">
              <a:extLst>
                <a:ext uri="{FF2B5EF4-FFF2-40B4-BE49-F238E27FC236}">
                  <a16:creationId xmlns:a16="http://schemas.microsoft.com/office/drawing/2014/main" id="{CF40980C-DB0C-41B0-926B-14C66B956BA4}"/>
                </a:ext>
              </a:extLst>
            </p:cNvPr>
            <p:cNvSpPr txBox="1"/>
            <p:nvPr/>
          </p:nvSpPr>
          <p:spPr>
            <a:xfrm>
              <a:off x="3432313" y="3409964"/>
              <a:ext cx="11357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F</a:t>
              </a:r>
              <a:r>
                <a:rPr kumimoji="0" lang="hu-HU" sz="2400" b="0" i="0" u="none" strike="noStrike" kern="1200" cap="none" spc="0" normalizeH="0" baseline="-25000" noProof="0">
                  <a:ln>
                    <a:noFill/>
                  </a:ln>
                  <a:solidFill>
                    <a:prstClr val="black"/>
                  </a:solidFill>
                  <a:effectLst/>
                  <a:uLnTx/>
                  <a:uFillTx/>
                  <a:latin typeface="Times New Roman" panose="02020603050405020304" pitchFamily="18" charset="0"/>
                  <a:ea typeface="+mn-ea"/>
                  <a:cs typeface="Times New Roman" panose="02020603050405020304" pitchFamily="18" charset="0"/>
                </a:rPr>
                <a:t>1</a:t>
              </a:r>
              <a:r>
                <a:rPr kumimoji="0" lang="hu-HU"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 5</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cxnSp>
          <p:nvCxnSpPr>
            <p:cNvPr id="11" name="Straight Arrow Connector 10">
              <a:extLst>
                <a:ext uri="{FF2B5EF4-FFF2-40B4-BE49-F238E27FC236}">
                  <a16:creationId xmlns:a16="http://schemas.microsoft.com/office/drawing/2014/main" id="{5ECDD5A1-BED9-4D37-ACB2-B92837C9A379}"/>
                </a:ext>
              </a:extLst>
            </p:cNvPr>
            <p:cNvCxnSpPr>
              <a:cxnSpLocks/>
              <a:endCxn id="9" idx="0"/>
            </p:cNvCxnSpPr>
            <p:nvPr/>
          </p:nvCxnSpPr>
          <p:spPr>
            <a:xfrm>
              <a:off x="3432313" y="3877307"/>
              <a:ext cx="1351722" cy="757433"/>
            </a:xfrm>
            <a:prstGeom prst="straightConnector1">
              <a:avLst/>
            </a:prstGeom>
            <a:ln w="3175">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8DF4AC32-9C7A-4EA9-8531-55DA9526C47D}"/>
                </a:ext>
              </a:extLst>
            </p:cNvPr>
            <p:cNvCxnSpPr/>
            <p:nvPr/>
          </p:nvCxnSpPr>
          <p:spPr>
            <a:xfrm flipH="1">
              <a:off x="2888974" y="3877307"/>
              <a:ext cx="543339" cy="1450067"/>
            </a:xfrm>
            <a:prstGeom prst="straightConnector1">
              <a:avLst/>
            </a:prstGeom>
            <a:ln w="3175">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7FA64ABD-8A87-467B-A463-4BDC7E3514CA}"/>
                </a:ext>
              </a:extLst>
            </p:cNvPr>
            <p:cNvCxnSpPr/>
            <p:nvPr/>
          </p:nvCxnSpPr>
          <p:spPr>
            <a:xfrm>
              <a:off x="3260035" y="3477452"/>
              <a:ext cx="781878" cy="1849922"/>
            </a:xfrm>
            <a:prstGeom prst="line">
              <a:avLst/>
            </a:prstGeom>
            <a:ln w="3175">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C9C425F2-D91C-4E3C-B989-F64FEC3F79E9}"/>
                </a:ext>
              </a:extLst>
            </p:cNvPr>
            <p:cNvSpPr txBox="1"/>
            <p:nvPr/>
          </p:nvSpPr>
          <p:spPr>
            <a:xfrm>
              <a:off x="4146358" y="3875342"/>
              <a:ext cx="887896"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F</a:t>
              </a:r>
              <a:r>
                <a:rPr kumimoji="0" lang="hu-HU" sz="2400" b="0" i="0" u="none" strike="noStrike" kern="1200" cap="none" spc="0" normalizeH="0" baseline="-25000" noProof="0">
                  <a:ln>
                    <a:noFill/>
                  </a:ln>
                  <a:solidFill>
                    <a:prstClr val="black"/>
                  </a:solidFill>
                  <a:effectLst/>
                  <a:uLnTx/>
                  <a:uFillTx/>
                  <a:latin typeface="Times New Roman" panose="02020603050405020304" pitchFamily="18" charset="0"/>
                  <a:ea typeface="+mn-ea"/>
                  <a:cs typeface="Times New Roman" panose="02020603050405020304" pitchFamily="18" charset="0"/>
                </a:rPr>
                <a:t>3,II</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5" name="TextBox 14">
              <a:extLst>
                <a:ext uri="{FF2B5EF4-FFF2-40B4-BE49-F238E27FC236}">
                  <a16:creationId xmlns:a16="http://schemas.microsoft.com/office/drawing/2014/main" id="{C37D46CC-C0F1-46A5-9C9F-E48B9C15B9F9}"/>
                </a:ext>
              </a:extLst>
            </p:cNvPr>
            <p:cNvSpPr txBox="1"/>
            <p:nvPr/>
          </p:nvSpPr>
          <p:spPr>
            <a:xfrm>
              <a:off x="3149293" y="4332545"/>
              <a:ext cx="609600" cy="46734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F</a:t>
              </a:r>
              <a:r>
                <a:rPr kumimoji="0" lang="hu-HU" sz="2400" b="0" i="0" u="none" strike="noStrike" kern="1200" cap="none" spc="0" normalizeH="0" baseline="-25000" noProof="0">
                  <a:ln>
                    <a:noFill/>
                  </a:ln>
                  <a:solidFill>
                    <a:prstClr val="black"/>
                  </a:solidFill>
                  <a:effectLst/>
                  <a:uLnTx/>
                  <a:uFillTx/>
                  <a:latin typeface="Times New Roman" panose="02020603050405020304" pitchFamily="18" charset="0"/>
                  <a:ea typeface="+mn-ea"/>
                  <a:cs typeface="Times New Roman" panose="02020603050405020304" pitchFamily="18" charset="0"/>
                </a:rPr>
                <a:t>3,I</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cxnSp>
          <p:nvCxnSpPr>
            <p:cNvPr id="16" name="Straight Connector 15">
              <a:extLst>
                <a:ext uri="{FF2B5EF4-FFF2-40B4-BE49-F238E27FC236}">
                  <a16:creationId xmlns:a16="http://schemas.microsoft.com/office/drawing/2014/main" id="{C8B1BF38-7466-4B8D-A2A2-625A97CB0128}"/>
                </a:ext>
              </a:extLst>
            </p:cNvPr>
            <p:cNvCxnSpPr/>
            <p:nvPr/>
          </p:nvCxnSpPr>
          <p:spPr>
            <a:xfrm flipH="1">
              <a:off x="2491409" y="5327374"/>
              <a:ext cx="397565" cy="1113183"/>
            </a:xfrm>
            <a:prstGeom prst="line">
              <a:avLst/>
            </a:prstGeom>
            <a:ln w="3175">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02CDB8D3-11FB-4A79-AED2-8F880EC838A3}"/>
                </a:ext>
              </a:extLst>
            </p:cNvPr>
            <p:cNvSpPr txBox="1"/>
            <p:nvPr/>
          </p:nvSpPr>
          <p:spPr>
            <a:xfrm>
              <a:off x="2945742" y="4763432"/>
              <a:ext cx="874642"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90-</a:t>
              </a:r>
              <a:r>
                <a:rPr kumimoji="0" lang="el-GR"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α</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8" name="TextBox 17">
              <a:extLst>
                <a:ext uri="{FF2B5EF4-FFF2-40B4-BE49-F238E27FC236}">
                  <a16:creationId xmlns:a16="http://schemas.microsoft.com/office/drawing/2014/main" id="{D8FC22EC-2E8E-41D1-88EA-181A600FCAC7}"/>
                </a:ext>
              </a:extLst>
            </p:cNvPr>
            <p:cNvSpPr txBox="1"/>
            <p:nvPr/>
          </p:nvSpPr>
          <p:spPr>
            <a:xfrm>
              <a:off x="2271402" y="5757134"/>
              <a:ext cx="874642"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24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α</a:t>
              </a:r>
              <a:r>
                <a:rPr kumimoji="0" lang="hu-HU" sz="2400" b="0" i="0" u="none" strike="noStrike" kern="1200" cap="none" spc="0" normalizeH="0" baseline="-2500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t3</a:t>
              </a:r>
              <a:endParaRPr kumimoji="0" lang="en-US" sz="2400" b="0" i="0" u="none" strike="noStrike" kern="1200" cap="none" spc="0" normalizeH="0" baseline="-2500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9" name="TextBox 18">
              <a:extLst>
                <a:ext uri="{FF2B5EF4-FFF2-40B4-BE49-F238E27FC236}">
                  <a16:creationId xmlns:a16="http://schemas.microsoft.com/office/drawing/2014/main" id="{75992991-FC00-4720-8949-6410B5A51C97}"/>
                </a:ext>
              </a:extLst>
            </p:cNvPr>
            <p:cNvSpPr txBox="1"/>
            <p:nvPr/>
          </p:nvSpPr>
          <p:spPr>
            <a:xfrm>
              <a:off x="3271715" y="3943531"/>
              <a:ext cx="874642"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α</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20" name="TextBox 19">
              <a:extLst>
                <a:ext uri="{FF2B5EF4-FFF2-40B4-BE49-F238E27FC236}">
                  <a16:creationId xmlns:a16="http://schemas.microsoft.com/office/drawing/2014/main" id="{F6FD4A00-3A89-45E6-B162-38CCE54DD6CB}"/>
                </a:ext>
              </a:extLst>
            </p:cNvPr>
            <p:cNvSpPr txBox="1"/>
            <p:nvPr/>
          </p:nvSpPr>
          <p:spPr>
            <a:xfrm>
              <a:off x="3709036" y="4256023"/>
              <a:ext cx="359383"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h</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21" name="TextBox 20">
              <a:extLst>
                <a:ext uri="{FF2B5EF4-FFF2-40B4-BE49-F238E27FC236}">
                  <a16:creationId xmlns:a16="http://schemas.microsoft.com/office/drawing/2014/main" id="{0E8A3AF3-030B-473B-BCF0-D37C32D8CA4D}"/>
                </a:ext>
              </a:extLst>
            </p:cNvPr>
            <p:cNvSpPr txBox="1"/>
            <p:nvPr/>
          </p:nvSpPr>
          <p:spPr>
            <a:xfrm>
              <a:off x="4094924" y="4426208"/>
              <a:ext cx="344555"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s</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22" name="TextBox 21">
              <a:extLst>
                <a:ext uri="{FF2B5EF4-FFF2-40B4-BE49-F238E27FC236}">
                  <a16:creationId xmlns:a16="http://schemas.microsoft.com/office/drawing/2014/main" id="{00FFC364-0408-4849-9600-430F1CBAABC0}"/>
                </a:ext>
              </a:extLst>
            </p:cNvPr>
            <p:cNvSpPr txBox="1"/>
            <p:nvPr/>
          </p:nvSpPr>
          <p:spPr>
            <a:xfrm>
              <a:off x="3004007" y="5160345"/>
              <a:ext cx="858037"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F</a:t>
              </a:r>
              <a:r>
                <a:rPr kumimoji="0" lang="hu-HU" sz="2400" b="0" i="0" u="none" strike="noStrike" kern="1200" cap="none" spc="0" normalizeH="0" baseline="-25000" noProof="0">
                  <a:ln>
                    <a:noFill/>
                  </a:ln>
                  <a:solidFill>
                    <a:prstClr val="black"/>
                  </a:solidFill>
                  <a:effectLst/>
                  <a:uLnTx/>
                  <a:uFillTx/>
                  <a:latin typeface="Times New Roman" panose="02020603050405020304" pitchFamily="18" charset="0"/>
                  <a:ea typeface="+mn-ea"/>
                  <a:cs typeface="Times New Roman" panose="02020603050405020304" pitchFamily="18" charset="0"/>
                </a:rPr>
                <a:t>1,2</a:t>
              </a:r>
              <a:endParaRPr kumimoji="0" lang="en-US" sz="2400" b="0" i="0" u="none" strike="noStrike" kern="1200" cap="none" spc="0" normalizeH="0" baseline="-2500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23" name="Left Brace 22">
              <a:extLst>
                <a:ext uri="{FF2B5EF4-FFF2-40B4-BE49-F238E27FC236}">
                  <a16:creationId xmlns:a16="http://schemas.microsoft.com/office/drawing/2014/main" id="{E94C68FA-C7D5-4E1A-A361-4C08C0D17BE1}"/>
                </a:ext>
              </a:extLst>
            </p:cNvPr>
            <p:cNvSpPr/>
            <p:nvPr/>
          </p:nvSpPr>
          <p:spPr>
            <a:xfrm rot="14873299">
              <a:off x="2443284" y="5188402"/>
              <a:ext cx="211473" cy="952461"/>
            </a:xfrm>
            <a:prstGeom prst="leftBrace">
              <a:avLst/>
            </a:prstGeom>
            <a:ln w="3175">
              <a:solidFill>
                <a:schemeClr val="tx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4" name="Left Brace 23">
              <a:extLst>
                <a:ext uri="{FF2B5EF4-FFF2-40B4-BE49-F238E27FC236}">
                  <a16:creationId xmlns:a16="http://schemas.microsoft.com/office/drawing/2014/main" id="{DE5DBE23-E759-41BC-A213-98F097545748}"/>
                </a:ext>
              </a:extLst>
            </p:cNvPr>
            <p:cNvSpPr/>
            <p:nvPr/>
          </p:nvSpPr>
          <p:spPr>
            <a:xfrm rot="14873299">
              <a:off x="3590212" y="4533004"/>
              <a:ext cx="404405" cy="2780321"/>
            </a:xfrm>
            <a:prstGeom prst="leftBrace">
              <a:avLst/>
            </a:prstGeom>
            <a:ln w="3175">
              <a:solidFill>
                <a:schemeClr val="tx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5" name="TextBox 24">
              <a:extLst>
                <a:ext uri="{FF2B5EF4-FFF2-40B4-BE49-F238E27FC236}">
                  <a16:creationId xmlns:a16="http://schemas.microsoft.com/office/drawing/2014/main" id="{846E50EF-DE3A-4B74-9927-D12D74355C91}"/>
                </a:ext>
              </a:extLst>
            </p:cNvPr>
            <p:cNvSpPr txBox="1"/>
            <p:nvPr/>
          </p:nvSpPr>
          <p:spPr>
            <a:xfrm>
              <a:off x="4721805" y="3073441"/>
              <a:ext cx="4562514"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Σ</a:t>
              </a:r>
              <a:r>
                <a:rPr kumimoji="0" lang="hu-HU"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F</a:t>
              </a:r>
              <a:r>
                <a:rPr kumimoji="0" lang="hu-HU" sz="2400" b="0" i="0" u="none" strike="noStrike" kern="1200" cap="none" spc="0" normalizeH="0" baseline="-25000" noProof="0">
                  <a:ln>
                    <a:noFill/>
                  </a:ln>
                  <a:solidFill>
                    <a:prstClr val="black"/>
                  </a:solidFill>
                  <a:effectLst/>
                  <a:uLnTx/>
                  <a:uFillTx/>
                  <a:latin typeface="Times New Roman" panose="02020603050405020304" pitchFamily="18" charset="0"/>
                  <a:ea typeface="+mn-ea"/>
                  <a:cs typeface="Times New Roman" panose="02020603050405020304" pitchFamily="18" charset="0"/>
                </a:rPr>
                <a:t>it</a:t>
              </a:r>
              <a:r>
                <a:rPr kumimoji="0" lang="hu-HU"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 5*cos60ᵒ – 4*cos</a:t>
              </a:r>
              <a:r>
                <a:rPr kumimoji="0" lang="el-GR"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α</a:t>
              </a:r>
              <a:r>
                <a:rPr kumimoji="0" lang="hu-HU"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 0 </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26" name="TextBox 25">
              <a:extLst>
                <a:ext uri="{FF2B5EF4-FFF2-40B4-BE49-F238E27FC236}">
                  <a16:creationId xmlns:a16="http://schemas.microsoft.com/office/drawing/2014/main" id="{061EA86C-89DC-4278-8B1C-B7701C71115D}"/>
                </a:ext>
              </a:extLst>
            </p:cNvPr>
            <p:cNvSpPr txBox="1"/>
            <p:nvPr/>
          </p:nvSpPr>
          <p:spPr>
            <a:xfrm>
              <a:off x="6904382" y="3535106"/>
              <a:ext cx="1915405"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l-GR" sz="24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α</a:t>
              </a:r>
              <a:r>
                <a:rPr kumimoji="0" lang="hu-HU" sz="2400" b="0" i="0" u="none" strike="noStrike" kern="1200" cap="none" spc="0" normalizeH="0" baseline="-2500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3t</a:t>
              </a:r>
              <a:r>
                <a:rPr kumimoji="0" lang="hu-HU" sz="24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hu-HU"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51.32ᵒ </a:t>
              </a: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27" name="Left Brace 26">
              <a:extLst>
                <a:ext uri="{FF2B5EF4-FFF2-40B4-BE49-F238E27FC236}">
                  <a16:creationId xmlns:a16="http://schemas.microsoft.com/office/drawing/2014/main" id="{53E576C2-1F9B-4FDF-B0E4-DC2AFBE6E55F}"/>
                </a:ext>
              </a:extLst>
            </p:cNvPr>
            <p:cNvSpPr/>
            <p:nvPr/>
          </p:nvSpPr>
          <p:spPr>
            <a:xfrm rot="14873299">
              <a:off x="2982464" y="4768613"/>
              <a:ext cx="404405" cy="1907741"/>
            </a:xfrm>
            <a:prstGeom prst="leftBrace">
              <a:avLst/>
            </a:prstGeom>
            <a:ln w="3175">
              <a:solidFill>
                <a:schemeClr val="tx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8" name="TextBox 27">
              <a:extLst>
                <a:ext uri="{FF2B5EF4-FFF2-40B4-BE49-F238E27FC236}">
                  <a16:creationId xmlns:a16="http://schemas.microsoft.com/office/drawing/2014/main" id="{C6DC0988-1D0D-49AC-8BB8-C079A24957F6}"/>
                </a:ext>
              </a:extLst>
            </p:cNvPr>
            <p:cNvSpPr txBox="1"/>
            <p:nvPr/>
          </p:nvSpPr>
          <p:spPr>
            <a:xfrm>
              <a:off x="3892706" y="6030321"/>
              <a:ext cx="863252"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F</a:t>
              </a:r>
              <a:r>
                <a:rPr kumimoji="0" lang="hu-HU" sz="2400" b="0" i="0" u="none" strike="noStrike" kern="1200" cap="none" spc="0" normalizeH="0" baseline="-25000" noProof="0">
                  <a:ln>
                    <a:noFill/>
                  </a:ln>
                  <a:solidFill>
                    <a:prstClr val="black"/>
                  </a:solidFill>
                  <a:effectLst/>
                  <a:uLnTx/>
                  <a:uFillTx/>
                  <a:latin typeface="Times New Roman" panose="02020603050405020304" pitchFamily="18" charset="0"/>
                  <a:ea typeface="+mn-ea"/>
                  <a:cs typeface="Times New Roman" panose="02020603050405020304" pitchFamily="18" charset="0"/>
                </a:rPr>
                <a:t>2,II</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29" name="TextBox 28">
              <a:extLst>
                <a:ext uri="{FF2B5EF4-FFF2-40B4-BE49-F238E27FC236}">
                  <a16:creationId xmlns:a16="http://schemas.microsoft.com/office/drawing/2014/main" id="{98F21BE5-80D8-402E-B1C2-38A69E98B40A}"/>
                </a:ext>
              </a:extLst>
            </p:cNvPr>
            <p:cNvSpPr txBox="1"/>
            <p:nvPr/>
          </p:nvSpPr>
          <p:spPr>
            <a:xfrm>
              <a:off x="1651692" y="5641669"/>
              <a:ext cx="580475"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F</a:t>
              </a:r>
              <a:r>
                <a:rPr kumimoji="0" lang="hu-HU" sz="2400" b="0" i="0" u="none" strike="noStrike" kern="1200" cap="none" spc="0" normalizeH="0" baseline="-25000" noProof="0">
                  <a:ln>
                    <a:noFill/>
                  </a:ln>
                  <a:solidFill>
                    <a:prstClr val="black"/>
                  </a:solidFill>
                  <a:effectLst/>
                  <a:uLnTx/>
                  <a:uFillTx/>
                  <a:latin typeface="Times New Roman" panose="02020603050405020304" pitchFamily="18" charset="0"/>
                  <a:ea typeface="+mn-ea"/>
                  <a:cs typeface="Times New Roman" panose="02020603050405020304" pitchFamily="18" charset="0"/>
                </a:rPr>
                <a:t>2,I</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30" name="TextBox 29">
              <a:extLst>
                <a:ext uri="{FF2B5EF4-FFF2-40B4-BE49-F238E27FC236}">
                  <a16:creationId xmlns:a16="http://schemas.microsoft.com/office/drawing/2014/main" id="{2B5432F0-21C9-4EB6-A89F-24622A81B382}"/>
                </a:ext>
              </a:extLst>
            </p:cNvPr>
            <p:cNvSpPr txBox="1"/>
            <p:nvPr/>
          </p:nvSpPr>
          <p:spPr>
            <a:xfrm>
              <a:off x="5300870" y="4174435"/>
              <a:ext cx="662608"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h =</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31" name="TextBox 30">
              <a:extLst>
                <a:ext uri="{FF2B5EF4-FFF2-40B4-BE49-F238E27FC236}">
                  <a16:creationId xmlns:a16="http://schemas.microsoft.com/office/drawing/2014/main" id="{47DB9593-22F2-4E30-B063-2C6AEBA239BA}"/>
                </a:ext>
              </a:extLst>
            </p:cNvPr>
            <p:cNvSpPr txBox="1"/>
            <p:nvPr/>
          </p:nvSpPr>
          <p:spPr>
            <a:xfrm>
              <a:off x="5923722" y="4174435"/>
              <a:ext cx="1427862"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5*sin30ᵒ</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32" name="TextBox 31">
              <a:extLst>
                <a:ext uri="{FF2B5EF4-FFF2-40B4-BE49-F238E27FC236}">
                  <a16:creationId xmlns:a16="http://schemas.microsoft.com/office/drawing/2014/main" id="{0B1D33C2-6928-4683-8875-8EDA4F8BB719}"/>
                </a:ext>
              </a:extLst>
            </p:cNvPr>
            <p:cNvSpPr txBox="1"/>
            <p:nvPr/>
          </p:nvSpPr>
          <p:spPr>
            <a:xfrm>
              <a:off x="7140849" y="4163186"/>
              <a:ext cx="1120637"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2.500</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33" name="TextBox 32">
              <a:extLst>
                <a:ext uri="{FF2B5EF4-FFF2-40B4-BE49-F238E27FC236}">
                  <a16:creationId xmlns:a16="http://schemas.microsoft.com/office/drawing/2014/main" id="{EAC988E6-2689-42B4-9AB0-FBD1D5C08EA8}"/>
                </a:ext>
              </a:extLst>
            </p:cNvPr>
            <p:cNvSpPr txBox="1"/>
            <p:nvPr/>
          </p:nvSpPr>
          <p:spPr>
            <a:xfrm>
              <a:off x="5328722" y="4686584"/>
              <a:ext cx="732903"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s = </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34" name="TextBox 33">
              <a:extLst>
                <a:ext uri="{FF2B5EF4-FFF2-40B4-BE49-F238E27FC236}">
                  <a16:creationId xmlns:a16="http://schemas.microsoft.com/office/drawing/2014/main" id="{A3D099EB-051E-41EC-9875-4084B5F79842}"/>
                </a:ext>
              </a:extLst>
            </p:cNvPr>
            <p:cNvSpPr txBox="1"/>
            <p:nvPr/>
          </p:nvSpPr>
          <p:spPr>
            <a:xfrm>
              <a:off x="5923722" y="4717688"/>
              <a:ext cx="2058120"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h*tan(</a:t>
              </a:r>
              <a:r>
                <a:rPr kumimoji="0" lang="el-GR"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α</a:t>
              </a:r>
              <a:r>
                <a:rPr kumimoji="0" lang="hu-HU"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35" name="TextBox 34">
              <a:extLst>
                <a:ext uri="{FF2B5EF4-FFF2-40B4-BE49-F238E27FC236}">
                  <a16:creationId xmlns:a16="http://schemas.microsoft.com/office/drawing/2014/main" id="{25C65A01-8272-478B-94CE-591C1169D700}"/>
                </a:ext>
              </a:extLst>
            </p:cNvPr>
            <p:cNvSpPr txBox="1"/>
            <p:nvPr/>
          </p:nvSpPr>
          <p:spPr>
            <a:xfrm>
              <a:off x="5340626" y="5121741"/>
              <a:ext cx="72953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s =</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36" name="TextBox 35">
              <a:extLst>
                <a:ext uri="{FF2B5EF4-FFF2-40B4-BE49-F238E27FC236}">
                  <a16:creationId xmlns:a16="http://schemas.microsoft.com/office/drawing/2014/main" id="{C4909E46-937D-42E4-85B0-4780F05D6ECA}"/>
                </a:ext>
              </a:extLst>
            </p:cNvPr>
            <p:cNvSpPr txBox="1"/>
            <p:nvPr/>
          </p:nvSpPr>
          <p:spPr>
            <a:xfrm>
              <a:off x="5923722" y="5102083"/>
              <a:ext cx="2674352" cy="47770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2,500*tan(51.32ᵒ)=</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37" name="TextBox 36">
              <a:extLst>
                <a:ext uri="{FF2B5EF4-FFF2-40B4-BE49-F238E27FC236}">
                  <a16:creationId xmlns:a16="http://schemas.microsoft.com/office/drawing/2014/main" id="{14B0F650-4446-48CE-847A-A76E8A7F23C0}"/>
                </a:ext>
              </a:extLst>
            </p:cNvPr>
            <p:cNvSpPr txBox="1"/>
            <p:nvPr/>
          </p:nvSpPr>
          <p:spPr>
            <a:xfrm>
              <a:off x="5343188" y="5527615"/>
              <a:ext cx="1141696"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F</a:t>
              </a:r>
              <a:r>
                <a:rPr kumimoji="0" lang="hu-HU" sz="2400" b="0" i="0" u="none" strike="noStrike" kern="1200" cap="none" spc="0" normalizeH="0" baseline="-25000" noProof="0">
                  <a:ln>
                    <a:noFill/>
                  </a:ln>
                  <a:solidFill>
                    <a:prstClr val="black"/>
                  </a:solidFill>
                  <a:effectLst/>
                  <a:uLnTx/>
                  <a:uFillTx/>
                  <a:latin typeface="Times New Roman" panose="02020603050405020304" pitchFamily="18" charset="0"/>
                  <a:ea typeface="+mn-ea"/>
                  <a:cs typeface="Times New Roman" panose="02020603050405020304" pitchFamily="18" charset="0"/>
                </a:rPr>
                <a:t>1,2</a:t>
              </a:r>
              <a:r>
                <a:rPr kumimoji="0" lang="hu-HU"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38" name="TextBox 37">
              <a:extLst>
                <a:ext uri="{FF2B5EF4-FFF2-40B4-BE49-F238E27FC236}">
                  <a16:creationId xmlns:a16="http://schemas.microsoft.com/office/drawing/2014/main" id="{9B728ED2-F324-4420-8664-08439B9CAE72}"/>
                </a:ext>
              </a:extLst>
            </p:cNvPr>
            <p:cNvSpPr txBox="1"/>
            <p:nvPr/>
          </p:nvSpPr>
          <p:spPr>
            <a:xfrm>
              <a:off x="6268278" y="5548685"/>
              <a:ext cx="1713564"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5*cos30ᵒ =</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39" name="TextBox 38">
              <a:extLst>
                <a:ext uri="{FF2B5EF4-FFF2-40B4-BE49-F238E27FC236}">
                  <a16:creationId xmlns:a16="http://schemas.microsoft.com/office/drawing/2014/main" id="{E375728D-61BC-4840-B1A9-46198DAD0313}"/>
                </a:ext>
              </a:extLst>
            </p:cNvPr>
            <p:cNvSpPr txBox="1"/>
            <p:nvPr/>
          </p:nvSpPr>
          <p:spPr>
            <a:xfrm>
              <a:off x="7833008" y="5559840"/>
              <a:ext cx="98678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4.330</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40" name="TextBox 39">
              <a:extLst>
                <a:ext uri="{FF2B5EF4-FFF2-40B4-BE49-F238E27FC236}">
                  <a16:creationId xmlns:a16="http://schemas.microsoft.com/office/drawing/2014/main" id="{21C079B3-DFC9-4CAE-BE30-80F1F56410F5}"/>
                </a:ext>
              </a:extLst>
            </p:cNvPr>
            <p:cNvSpPr txBox="1"/>
            <p:nvPr/>
          </p:nvSpPr>
          <p:spPr>
            <a:xfrm>
              <a:off x="5340528" y="5941852"/>
              <a:ext cx="1160219"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F</a:t>
              </a:r>
              <a:r>
                <a:rPr kumimoji="0" lang="hu-HU" sz="2400" b="0" i="0" u="none" strike="noStrike" kern="1200" cap="none" spc="0" normalizeH="0" baseline="-25000" noProof="0">
                  <a:ln>
                    <a:noFill/>
                  </a:ln>
                  <a:solidFill>
                    <a:prstClr val="black"/>
                  </a:solidFill>
                  <a:effectLst/>
                  <a:uLnTx/>
                  <a:uFillTx/>
                  <a:latin typeface="Times New Roman" panose="02020603050405020304" pitchFamily="18" charset="0"/>
                  <a:ea typeface="+mn-ea"/>
                  <a:cs typeface="Times New Roman" panose="02020603050405020304" pitchFamily="18" charset="0"/>
                </a:rPr>
                <a:t>2,I </a:t>
              </a:r>
              <a:r>
                <a:rPr kumimoji="0" lang="hu-HU"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41" name="TextBox 40">
              <a:extLst>
                <a:ext uri="{FF2B5EF4-FFF2-40B4-BE49-F238E27FC236}">
                  <a16:creationId xmlns:a16="http://schemas.microsoft.com/office/drawing/2014/main" id="{8073CED3-FB34-4BDF-966E-51E37CE9EDCB}"/>
                </a:ext>
              </a:extLst>
            </p:cNvPr>
            <p:cNvSpPr txBox="1"/>
            <p:nvPr/>
          </p:nvSpPr>
          <p:spPr>
            <a:xfrm>
              <a:off x="6096000" y="5989280"/>
              <a:ext cx="1752871"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F</a:t>
              </a:r>
              <a:r>
                <a:rPr kumimoji="0" lang="hu-HU" sz="2400" b="0" i="0" u="none" strike="noStrike" kern="1200" cap="none" spc="0" normalizeH="0" baseline="-25000" noProof="0">
                  <a:ln>
                    <a:noFill/>
                  </a:ln>
                  <a:solidFill>
                    <a:prstClr val="black"/>
                  </a:solidFill>
                  <a:effectLst/>
                  <a:uLnTx/>
                  <a:uFillTx/>
                  <a:latin typeface="Times New Roman" panose="02020603050405020304" pitchFamily="18" charset="0"/>
                  <a:ea typeface="+mn-ea"/>
                  <a:cs typeface="Times New Roman" panose="02020603050405020304" pitchFamily="18" charset="0"/>
                </a:rPr>
                <a:t>1,2</a:t>
              </a:r>
              <a:r>
                <a:rPr kumimoji="0" lang="hu-HU"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 s =</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42" name="TextBox 41">
              <a:extLst>
                <a:ext uri="{FF2B5EF4-FFF2-40B4-BE49-F238E27FC236}">
                  <a16:creationId xmlns:a16="http://schemas.microsoft.com/office/drawing/2014/main" id="{FF51543C-EB67-4B95-AB8F-37898C639932}"/>
                </a:ext>
              </a:extLst>
            </p:cNvPr>
            <p:cNvSpPr txBox="1"/>
            <p:nvPr/>
          </p:nvSpPr>
          <p:spPr>
            <a:xfrm>
              <a:off x="7474226" y="5989280"/>
              <a:ext cx="1510748"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1.207kN</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cxnSp>
          <p:nvCxnSpPr>
            <p:cNvPr id="46" name="Straight Arrow Connector 45">
              <a:extLst>
                <a:ext uri="{FF2B5EF4-FFF2-40B4-BE49-F238E27FC236}">
                  <a16:creationId xmlns:a16="http://schemas.microsoft.com/office/drawing/2014/main" id="{A7CD1204-EE53-457C-91A6-5AFF327285EC}"/>
                </a:ext>
              </a:extLst>
            </p:cNvPr>
            <p:cNvCxnSpPr>
              <a:stCxn id="9" idx="0"/>
            </p:cNvCxnSpPr>
            <p:nvPr/>
          </p:nvCxnSpPr>
          <p:spPr>
            <a:xfrm flipH="1">
              <a:off x="2080591" y="4634740"/>
              <a:ext cx="2703444" cy="1037190"/>
            </a:xfrm>
            <a:prstGeom prst="straightConnector1">
              <a:avLst/>
            </a:prstGeom>
            <a:ln w="28575">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grpSp>
      <p:sp>
        <p:nvSpPr>
          <p:cNvPr id="47" name="TextBox 46"/>
          <p:cNvSpPr txBox="1"/>
          <p:nvPr/>
        </p:nvSpPr>
        <p:spPr>
          <a:xfrm>
            <a:off x="0" y="0"/>
            <a:ext cx="11338560"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24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If a force system is in equilibrium then its projection to any axis is 0.</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24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Data</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hu-HU" sz="24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graphicFrame>
        <p:nvGraphicFramePr>
          <p:cNvPr id="49" name="Table 48"/>
          <p:cNvGraphicFramePr>
            <a:graphicFrameLocks noGrp="1"/>
          </p:cNvGraphicFramePr>
          <p:nvPr>
            <p:extLst/>
          </p:nvPr>
        </p:nvGraphicFramePr>
        <p:xfrm>
          <a:off x="92963" y="805799"/>
          <a:ext cx="5946857" cy="1483360"/>
        </p:xfrm>
        <a:graphic>
          <a:graphicData uri="http://schemas.openxmlformats.org/drawingml/2006/table">
            <a:tbl>
              <a:tblPr firstRow="1" bandRow="1">
                <a:tableStyleId>{5C22544A-7EE6-4342-B048-85BDC9FD1C3A}</a:tableStyleId>
              </a:tblPr>
              <a:tblGrid>
                <a:gridCol w="818837">
                  <a:extLst>
                    <a:ext uri="{9D8B030D-6E8A-4147-A177-3AD203B41FA5}">
                      <a16:colId xmlns:a16="http://schemas.microsoft.com/office/drawing/2014/main" val="1532094043"/>
                    </a:ext>
                  </a:extLst>
                </a:gridCol>
                <a:gridCol w="2573519">
                  <a:extLst>
                    <a:ext uri="{9D8B030D-6E8A-4147-A177-3AD203B41FA5}">
                      <a16:colId xmlns:a16="http://schemas.microsoft.com/office/drawing/2014/main" val="201183797"/>
                    </a:ext>
                  </a:extLst>
                </a:gridCol>
                <a:gridCol w="2554501">
                  <a:extLst>
                    <a:ext uri="{9D8B030D-6E8A-4147-A177-3AD203B41FA5}">
                      <a16:colId xmlns:a16="http://schemas.microsoft.com/office/drawing/2014/main" val="2091713218"/>
                    </a:ext>
                  </a:extLst>
                </a:gridCol>
              </a:tblGrid>
              <a:tr h="370840">
                <a:tc>
                  <a:txBody>
                    <a:bodyPr/>
                    <a:lstStyle/>
                    <a:p>
                      <a:r>
                        <a:rPr lang="hu-HU" b="0" dirty="0" smtClean="0">
                          <a:solidFill>
                            <a:schemeClr val="tx1"/>
                          </a:solidFill>
                        </a:rPr>
                        <a:t>No</a:t>
                      </a:r>
                      <a:r>
                        <a:rPr lang="hu-HU" dirty="0" smtClean="0"/>
                        <a:t>No</a:t>
                      </a:r>
                      <a:endParaRPr lang="hu-H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hu-HU" b="0" dirty="0" smtClean="0">
                          <a:solidFill>
                            <a:schemeClr val="tx1"/>
                          </a:solidFill>
                        </a:rPr>
                        <a:t>F</a:t>
                      </a:r>
                      <a:endParaRPr lang="hu-HU"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l-GR" b="0" dirty="0" smtClean="0">
                          <a:solidFill>
                            <a:schemeClr val="tx1"/>
                          </a:solidFill>
                        </a:rPr>
                        <a:t>α</a:t>
                      </a:r>
                      <a:r>
                        <a:rPr lang="hu-HU" b="0" baseline="-25000" dirty="0" smtClean="0">
                          <a:solidFill>
                            <a:schemeClr val="tx1"/>
                          </a:solidFill>
                        </a:rPr>
                        <a:t>x</a:t>
                      </a:r>
                      <a:endParaRPr lang="hu-HU" b="0" baseline="-25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99822011"/>
                  </a:ext>
                </a:extLst>
              </a:tr>
              <a:tr h="370840">
                <a:tc>
                  <a:txBody>
                    <a:bodyPr/>
                    <a:lstStyle/>
                    <a:p>
                      <a:r>
                        <a:rPr lang="hu-HU" dirty="0" smtClean="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hu-HU" b="0" dirty="0" smtClean="0">
                          <a:solidFill>
                            <a:schemeClr val="tx1"/>
                          </a:solidFill>
                        </a:rPr>
                        <a:t>5</a:t>
                      </a:r>
                      <a:endParaRPr lang="hu-HU"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hu-HU" b="0" dirty="0" smtClean="0">
                          <a:solidFill>
                            <a:schemeClr val="tx1"/>
                          </a:solidFill>
                        </a:rPr>
                        <a:t>60</a:t>
                      </a:r>
                      <a:endParaRPr lang="hu-HU"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82383612"/>
                  </a:ext>
                </a:extLst>
              </a:tr>
              <a:tr h="370840">
                <a:tc>
                  <a:txBody>
                    <a:bodyPr/>
                    <a:lstStyle/>
                    <a:p>
                      <a:r>
                        <a:rPr lang="hu-HU" dirty="0" smtClean="0"/>
                        <a:t>2</a:t>
                      </a:r>
                      <a:endParaRPr lang="hu-H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hu-HU" b="0" dirty="0" smtClean="0">
                          <a:solidFill>
                            <a:schemeClr val="tx1"/>
                          </a:solidFill>
                        </a:rPr>
                        <a:t>?</a:t>
                      </a:r>
                      <a:endParaRPr lang="hu-HU"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hu-HU" b="0" dirty="0" smtClean="0">
                          <a:solidFill>
                            <a:schemeClr val="tx1"/>
                          </a:solidFill>
                        </a:rPr>
                        <a:t>30</a:t>
                      </a:r>
                      <a:endParaRPr lang="hu-HU"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08180447"/>
                  </a:ext>
                </a:extLst>
              </a:tr>
              <a:tr h="370840">
                <a:tc>
                  <a:txBody>
                    <a:bodyPr/>
                    <a:lstStyle/>
                    <a:p>
                      <a:r>
                        <a:rPr lang="hu-HU" dirty="0" smtClean="0"/>
                        <a:t>3</a:t>
                      </a:r>
                      <a:endParaRPr lang="hu-H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hu-HU" b="0" dirty="0" smtClean="0">
                          <a:solidFill>
                            <a:schemeClr val="tx1"/>
                          </a:solidFill>
                        </a:rPr>
                        <a:t>4</a:t>
                      </a:r>
                      <a:endParaRPr lang="hu-HU"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hu-HU" b="0" dirty="0" smtClean="0">
                          <a:solidFill>
                            <a:schemeClr val="tx1"/>
                          </a:solidFill>
                        </a:rPr>
                        <a:t>?</a:t>
                      </a:r>
                      <a:endParaRPr lang="hu-HU"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68257702"/>
                  </a:ext>
                </a:extLst>
              </a:tr>
            </a:tbl>
          </a:graphicData>
        </a:graphic>
      </p:graphicFrame>
      <p:sp>
        <p:nvSpPr>
          <p:cNvPr id="50" name="TextBox 49"/>
          <p:cNvSpPr txBox="1"/>
          <p:nvPr/>
        </p:nvSpPr>
        <p:spPr>
          <a:xfrm>
            <a:off x="6268278" y="534572"/>
            <a:ext cx="5923722" cy="156966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24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How do we construct the solution?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24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1) We define an axis t which is perpendicular to the direction of F</a:t>
            </a:r>
            <a:r>
              <a:rPr kumimoji="0" lang="hu-HU" sz="2400" b="0" i="0" u="none" strike="noStrike" kern="1200" cap="none" spc="0" normalizeH="0" baseline="-2500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2</a:t>
            </a:r>
            <a:r>
              <a:rPr kumimoji="0" lang="hu-HU" sz="24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 so has 30⁰ to the y axis.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24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 </a:t>
            </a:r>
          </a:p>
        </p:txBody>
      </p:sp>
      <p:sp>
        <p:nvSpPr>
          <p:cNvPr id="53" name="TextBox 52"/>
          <p:cNvSpPr txBox="1"/>
          <p:nvPr/>
        </p:nvSpPr>
        <p:spPr>
          <a:xfrm>
            <a:off x="1348073" y="3867201"/>
            <a:ext cx="5912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24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30⁰</a:t>
            </a:r>
          </a:p>
        </p:txBody>
      </p:sp>
      <p:sp>
        <p:nvSpPr>
          <p:cNvPr id="54" name="TextBox 53"/>
          <p:cNvSpPr txBox="1"/>
          <p:nvPr/>
        </p:nvSpPr>
        <p:spPr>
          <a:xfrm>
            <a:off x="2343155" y="3992695"/>
            <a:ext cx="5912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24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30⁰</a:t>
            </a:r>
          </a:p>
        </p:txBody>
      </p:sp>
      <p:sp>
        <p:nvSpPr>
          <p:cNvPr id="55" name="TextBox 54"/>
          <p:cNvSpPr txBox="1"/>
          <p:nvPr/>
        </p:nvSpPr>
        <p:spPr>
          <a:xfrm>
            <a:off x="4200899" y="5145597"/>
            <a:ext cx="5912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24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30⁰</a:t>
            </a:r>
          </a:p>
        </p:txBody>
      </p:sp>
      <p:cxnSp>
        <p:nvCxnSpPr>
          <p:cNvPr id="57" name="Straight Arrow Connector 56"/>
          <p:cNvCxnSpPr/>
          <p:nvPr/>
        </p:nvCxnSpPr>
        <p:spPr>
          <a:xfrm flipV="1">
            <a:off x="9316268" y="4405196"/>
            <a:ext cx="1786955" cy="1783177"/>
          </a:xfrm>
          <a:prstGeom prst="straightConnector1">
            <a:avLst/>
          </a:prstGeom>
          <a:ln w="3175">
            <a:solidFill>
              <a:schemeClr val="tx1"/>
            </a:solidFill>
            <a:headEnd w="sm" len="lg"/>
            <a:tailEnd type="triangle"/>
          </a:ln>
        </p:spPr>
        <p:style>
          <a:lnRef idx="1">
            <a:schemeClr val="accent1"/>
          </a:lnRef>
          <a:fillRef idx="0">
            <a:schemeClr val="accent1"/>
          </a:fillRef>
          <a:effectRef idx="0">
            <a:schemeClr val="accent1"/>
          </a:effectRef>
          <a:fontRef idx="minor">
            <a:schemeClr val="tx1"/>
          </a:fontRef>
        </p:style>
      </p:cxnSp>
      <p:cxnSp>
        <p:nvCxnSpPr>
          <p:cNvPr id="59" name="Straight Arrow Connector 58"/>
          <p:cNvCxnSpPr/>
          <p:nvPr/>
        </p:nvCxnSpPr>
        <p:spPr>
          <a:xfrm flipV="1">
            <a:off x="8930132" y="5098628"/>
            <a:ext cx="3074104" cy="1228326"/>
          </a:xfrm>
          <a:prstGeom prst="straightConnector1">
            <a:avLst/>
          </a:prstGeom>
          <a:ln w="3175">
            <a:solidFill>
              <a:schemeClr val="tx1"/>
            </a:solidFill>
            <a:headEnd w="sm" len="lg"/>
            <a:tailEnd type="none"/>
          </a:ln>
        </p:spPr>
        <p:style>
          <a:lnRef idx="1">
            <a:schemeClr val="accent1"/>
          </a:lnRef>
          <a:fillRef idx="0">
            <a:schemeClr val="accent1"/>
          </a:fillRef>
          <a:effectRef idx="0">
            <a:schemeClr val="accent1"/>
          </a:effectRef>
          <a:fontRef idx="minor">
            <a:schemeClr val="tx1"/>
          </a:fontRef>
        </p:style>
      </p:cxnSp>
      <p:sp>
        <p:nvSpPr>
          <p:cNvPr id="63" name="Freeform 62"/>
          <p:cNvSpPr/>
          <p:nvPr/>
        </p:nvSpPr>
        <p:spPr>
          <a:xfrm>
            <a:off x="10668952" y="4770956"/>
            <a:ext cx="1362739" cy="775651"/>
          </a:xfrm>
          <a:custGeom>
            <a:avLst/>
            <a:gdLst>
              <a:gd name="connsiteX0" fmla="*/ 1362739 w 1362739"/>
              <a:gd name="connsiteY0" fmla="*/ 0 h 775651"/>
              <a:gd name="connsiteX1" fmla="*/ 1306468 w 1362739"/>
              <a:gd name="connsiteY1" fmla="*/ 225083 h 775651"/>
              <a:gd name="connsiteX2" fmla="*/ 1123588 w 1362739"/>
              <a:gd name="connsiteY2" fmla="*/ 534572 h 775651"/>
              <a:gd name="connsiteX3" fmla="*/ 814099 w 1362739"/>
              <a:gd name="connsiteY3" fmla="*/ 717452 h 775651"/>
              <a:gd name="connsiteX4" fmla="*/ 378000 w 1362739"/>
              <a:gd name="connsiteY4" fmla="*/ 773723 h 775651"/>
              <a:gd name="connsiteX5" fmla="*/ 12240 w 1362739"/>
              <a:gd name="connsiteY5" fmla="*/ 661181 h 775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62739" h="775651">
                <a:moveTo>
                  <a:pt x="1362739" y="0"/>
                </a:moveTo>
                <a:cubicBezTo>
                  <a:pt x="1354533" y="67994"/>
                  <a:pt x="1346327" y="135988"/>
                  <a:pt x="1306468" y="225083"/>
                </a:cubicBezTo>
                <a:cubicBezTo>
                  <a:pt x="1266609" y="314178"/>
                  <a:pt x="1205649" y="452511"/>
                  <a:pt x="1123588" y="534572"/>
                </a:cubicBezTo>
                <a:cubicBezTo>
                  <a:pt x="1041527" y="616633"/>
                  <a:pt x="938364" y="677594"/>
                  <a:pt x="814099" y="717452"/>
                </a:cubicBezTo>
                <a:cubicBezTo>
                  <a:pt x="689834" y="757311"/>
                  <a:pt x="511643" y="783101"/>
                  <a:pt x="378000" y="773723"/>
                </a:cubicBezTo>
                <a:cubicBezTo>
                  <a:pt x="244357" y="764345"/>
                  <a:pt x="-65132" y="593187"/>
                  <a:pt x="12240" y="661181"/>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hu-HU"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65" name="Straight Arrow Connector 64"/>
          <p:cNvCxnSpPr/>
          <p:nvPr/>
        </p:nvCxnSpPr>
        <p:spPr>
          <a:xfrm>
            <a:off x="11103223" y="4405196"/>
            <a:ext cx="801858" cy="753585"/>
          </a:xfrm>
          <a:prstGeom prst="straightConnector1">
            <a:avLst/>
          </a:prstGeom>
          <a:ln w="3175">
            <a:solidFill>
              <a:schemeClr val="tx1"/>
            </a:solidFill>
            <a:headEnd w="sm" len="lg"/>
            <a:tailEnd type="triangle"/>
          </a:ln>
        </p:spPr>
        <p:style>
          <a:lnRef idx="1">
            <a:schemeClr val="accent1"/>
          </a:lnRef>
          <a:fillRef idx="0">
            <a:schemeClr val="accent1"/>
          </a:fillRef>
          <a:effectRef idx="0">
            <a:schemeClr val="accent1"/>
          </a:effectRef>
          <a:fontRef idx="minor">
            <a:schemeClr val="tx1"/>
          </a:fontRef>
        </p:style>
      </p:cxnSp>
      <p:cxnSp>
        <p:nvCxnSpPr>
          <p:cNvPr id="67" name="Straight Arrow Connector 66"/>
          <p:cNvCxnSpPr/>
          <p:nvPr/>
        </p:nvCxnSpPr>
        <p:spPr>
          <a:xfrm flipH="1">
            <a:off x="10972083" y="4405196"/>
            <a:ext cx="131140" cy="1101857"/>
          </a:xfrm>
          <a:prstGeom prst="straightConnector1">
            <a:avLst/>
          </a:prstGeom>
          <a:ln w="3175">
            <a:solidFill>
              <a:schemeClr val="tx1"/>
            </a:solidFill>
            <a:headEnd w="sm" len="lg"/>
            <a:tailEnd type="triangle"/>
          </a:ln>
        </p:spPr>
        <p:style>
          <a:lnRef idx="1">
            <a:schemeClr val="accent1"/>
          </a:lnRef>
          <a:fillRef idx="0">
            <a:schemeClr val="accent1"/>
          </a:fillRef>
          <a:effectRef idx="0">
            <a:schemeClr val="accent1"/>
          </a:effectRef>
          <a:fontRef idx="minor">
            <a:schemeClr val="tx1"/>
          </a:fontRef>
        </p:style>
      </p:cxnSp>
      <p:sp>
        <p:nvSpPr>
          <p:cNvPr id="68" name="TextBox 67"/>
          <p:cNvSpPr txBox="1"/>
          <p:nvPr/>
        </p:nvSpPr>
        <p:spPr>
          <a:xfrm>
            <a:off x="8984974" y="3193365"/>
            <a:ext cx="3207026"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24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Solution géométrique</a:t>
            </a:r>
          </a:p>
        </p:txBody>
      </p:sp>
      <p:cxnSp>
        <p:nvCxnSpPr>
          <p:cNvPr id="70" name="Straight Arrow Connector 69"/>
          <p:cNvCxnSpPr/>
          <p:nvPr/>
        </p:nvCxnSpPr>
        <p:spPr>
          <a:xfrm flipH="1">
            <a:off x="9316268" y="5145597"/>
            <a:ext cx="2588813" cy="1042776"/>
          </a:xfrm>
          <a:prstGeom prst="straightConnector1">
            <a:avLst/>
          </a:prstGeom>
          <a:ln w="3175">
            <a:solidFill>
              <a:schemeClr val="tx1"/>
            </a:solidFill>
            <a:headEnd w="sm" len="lg"/>
            <a:tailEnd type="triangle"/>
          </a:ln>
        </p:spPr>
        <p:style>
          <a:lnRef idx="1">
            <a:schemeClr val="accent1"/>
          </a:lnRef>
          <a:fillRef idx="0">
            <a:schemeClr val="accent1"/>
          </a:fillRef>
          <a:effectRef idx="0">
            <a:schemeClr val="accent1"/>
          </a:effectRef>
          <a:fontRef idx="minor">
            <a:schemeClr val="tx1"/>
          </a:fontRef>
        </p:style>
      </p:cxnSp>
      <p:sp>
        <p:nvSpPr>
          <p:cNvPr id="71" name="TextBox 70"/>
          <p:cNvSpPr txBox="1"/>
          <p:nvPr/>
        </p:nvSpPr>
        <p:spPr>
          <a:xfrm>
            <a:off x="9720775" y="4624851"/>
            <a:ext cx="506437" cy="473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24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F1</a:t>
            </a:r>
          </a:p>
        </p:txBody>
      </p:sp>
      <p:sp>
        <p:nvSpPr>
          <p:cNvPr id="72" name="TextBox 71"/>
          <p:cNvSpPr txBox="1"/>
          <p:nvPr/>
        </p:nvSpPr>
        <p:spPr>
          <a:xfrm>
            <a:off x="11434517" y="4079979"/>
            <a:ext cx="506437" cy="473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24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F3</a:t>
            </a:r>
          </a:p>
        </p:txBody>
      </p:sp>
      <p:sp>
        <p:nvSpPr>
          <p:cNvPr id="73" name="TextBox 72"/>
          <p:cNvSpPr txBox="1"/>
          <p:nvPr/>
        </p:nvSpPr>
        <p:spPr>
          <a:xfrm>
            <a:off x="10668952" y="5855185"/>
            <a:ext cx="506437" cy="473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24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F2</a:t>
            </a:r>
          </a:p>
        </p:txBody>
      </p:sp>
    </p:spTree>
    <p:extLst>
      <p:ext uri="{BB962C8B-B14F-4D97-AF65-F5344CB8AC3E}">
        <p14:creationId xmlns:p14="http://schemas.microsoft.com/office/powerpoint/2010/main" val="4072947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p:bldP spid="44" grpId="0"/>
      <p:bldP spid="4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7D4077F-7C74-4659-B9CA-C132DDF5C8E1}"/>
              </a:ext>
            </a:extLst>
          </p:cNvPr>
          <p:cNvSpPr txBox="1"/>
          <p:nvPr/>
        </p:nvSpPr>
        <p:spPr>
          <a:xfrm>
            <a:off x="477078" y="424070"/>
            <a:ext cx="10999305" cy="3539430"/>
          </a:xfrm>
          <a:prstGeom prst="rect">
            <a:avLst/>
          </a:prstGeom>
          <a:noFill/>
        </p:spPr>
        <p:txBody>
          <a:bodyPr wrap="square" rtlCol="0">
            <a:spAutoFit/>
          </a:bodyPr>
          <a:lstStyle/>
          <a:p>
            <a:pPr algn="l"/>
            <a:r>
              <a:rPr lang="hu-HU" sz="3200" b="1">
                <a:latin typeface="Times New Roman" panose="02020603050405020304" pitchFamily="18" charset="0"/>
                <a:cs typeface="Times New Roman" panose="02020603050405020304" pitchFamily="18" charset="0"/>
              </a:rPr>
              <a:t>The FORCE</a:t>
            </a:r>
          </a:p>
          <a:p>
            <a:pPr algn="l"/>
            <a:r>
              <a:rPr lang="hu-HU" sz="3200">
                <a:latin typeface="Times New Roman" panose="02020603050405020304" pitchFamily="18" charset="0"/>
                <a:cs typeface="Times New Roman" panose="02020603050405020304" pitchFamily="18" charset="0"/>
              </a:rPr>
              <a:t>It is and imaginary quantity which we use to express the mechanical action of a body to another one. It is a vector because it has a direction (line of action), a sense of action (its arrow) and a magnitude (unit N, kN). The length of the force vector is proportional to the  magnitude of the force. For example 1cm (=) 1kN. This is called the force scale.</a:t>
            </a:r>
            <a:endParaRPr lang="en-US" sz="3200">
              <a:latin typeface="Times New Roman" panose="02020603050405020304" pitchFamily="18" charset="0"/>
              <a:cs typeface="Times New Roman" panose="02020603050405020304" pitchFamily="18" charset="0"/>
            </a:endParaRPr>
          </a:p>
        </p:txBody>
      </p:sp>
      <p:grpSp>
        <p:nvGrpSpPr>
          <p:cNvPr id="17" name="Group 16">
            <a:extLst>
              <a:ext uri="{FF2B5EF4-FFF2-40B4-BE49-F238E27FC236}">
                <a16:creationId xmlns:a16="http://schemas.microsoft.com/office/drawing/2014/main" id="{EA25FAC4-19CE-4268-A249-0C4ACF99976B}"/>
              </a:ext>
            </a:extLst>
          </p:cNvPr>
          <p:cNvGrpSpPr/>
          <p:nvPr/>
        </p:nvGrpSpPr>
        <p:grpSpPr>
          <a:xfrm>
            <a:off x="901148" y="4068418"/>
            <a:ext cx="4717774" cy="2107096"/>
            <a:chOff x="1007165" y="2279374"/>
            <a:chExt cx="4717774" cy="2107096"/>
          </a:xfrm>
        </p:grpSpPr>
        <p:sp>
          <p:nvSpPr>
            <p:cNvPr id="3" name="Oval 2">
              <a:extLst>
                <a:ext uri="{FF2B5EF4-FFF2-40B4-BE49-F238E27FC236}">
                  <a16:creationId xmlns:a16="http://schemas.microsoft.com/office/drawing/2014/main" id="{A7C124CE-E7BE-4936-84B9-C30F19E25D56}"/>
                </a:ext>
              </a:extLst>
            </p:cNvPr>
            <p:cNvSpPr/>
            <p:nvPr/>
          </p:nvSpPr>
          <p:spPr>
            <a:xfrm>
              <a:off x="1007165" y="2478157"/>
              <a:ext cx="2239618" cy="95084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a:extLst>
                <a:ext uri="{FF2B5EF4-FFF2-40B4-BE49-F238E27FC236}">
                  <a16:creationId xmlns:a16="http://schemas.microsoft.com/office/drawing/2014/main" id="{F8F282AA-0F3C-4068-9152-3693604210B2}"/>
                </a:ext>
              </a:extLst>
            </p:cNvPr>
            <p:cNvSpPr/>
            <p:nvPr/>
          </p:nvSpPr>
          <p:spPr>
            <a:xfrm>
              <a:off x="4426226" y="2279374"/>
              <a:ext cx="1298713" cy="2107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Arrow Connector 5">
              <a:extLst>
                <a:ext uri="{FF2B5EF4-FFF2-40B4-BE49-F238E27FC236}">
                  <a16:creationId xmlns:a16="http://schemas.microsoft.com/office/drawing/2014/main" id="{6F8BA1B2-7F52-4DCE-8562-6763F64C5776}"/>
                </a:ext>
              </a:extLst>
            </p:cNvPr>
            <p:cNvCxnSpPr>
              <a:cxnSpLocks/>
            </p:cNvCxnSpPr>
            <p:nvPr/>
          </p:nvCxnSpPr>
          <p:spPr>
            <a:xfrm flipH="1" flipV="1">
              <a:off x="3246783" y="3074505"/>
              <a:ext cx="556591" cy="145773"/>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A059750B-9F04-4937-A61E-EA622D519587}"/>
                </a:ext>
              </a:extLst>
            </p:cNvPr>
            <p:cNvCxnSpPr>
              <a:cxnSpLocks/>
            </p:cNvCxnSpPr>
            <p:nvPr/>
          </p:nvCxnSpPr>
          <p:spPr>
            <a:xfrm>
              <a:off x="3869635" y="3220278"/>
              <a:ext cx="556591" cy="132522"/>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3E3AD111-63CB-40B5-AD61-F8DF1FAFFCA2}"/>
                </a:ext>
              </a:extLst>
            </p:cNvPr>
            <p:cNvSpPr txBox="1"/>
            <p:nvPr/>
          </p:nvSpPr>
          <p:spPr>
            <a:xfrm>
              <a:off x="3220278" y="3074505"/>
              <a:ext cx="556592" cy="646331"/>
            </a:xfrm>
            <a:prstGeom prst="rect">
              <a:avLst/>
            </a:prstGeom>
            <a:noFill/>
          </p:spPr>
          <p:txBody>
            <a:bodyPr wrap="square" rtlCol="0">
              <a:spAutoFit/>
            </a:bodyPr>
            <a:lstStyle/>
            <a:p>
              <a:pPr algn="l"/>
              <a:r>
                <a:rPr lang="hu-HU" sz="3600">
                  <a:latin typeface="Times New Roman" panose="02020603050405020304" pitchFamily="18" charset="0"/>
                  <a:cs typeface="Times New Roman" panose="02020603050405020304" pitchFamily="18" charset="0"/>
                </a:rPr>
                <a:t>F</a:t>
              </a:r>
              <a:endParaRPr lang="en-US" sz="3600">
                <a:latin typeface="Times New Roman" panose="02020603050405020304" pitchFamily="18" charset="0"/>
                <a:cs typeface="Times New Roman" panose="02020603050405020304" pitchFamily="18" charset="0"/>
              </a:endParaRPr>
            </a:p>
          </p:txBody>
        </p:sp>
        <p:sp>
          <p:nvSpPr>
            <p:cNvPr id="16" name="TextBox 15">
              <a:extLst>
                <a:ext uri="{FF2B5EF4-FFF2-40B4-BE49-F238E27FC236}">
                  <a16:creationId xmlns:a16="http://schemas.microsoft.com/office/drawing/2014/main" id="{F7E7C289-E4FB-4A05-9A73-46FB335B040D}"/>
                </a:ext>
              </a:extLst>
            </p:cNvPr>
            <p:cNvSpPr txBox="1"/>
            <p:nvPr/>
          </p:nvSpPr>
          <p:spPr>
            <a:xfrm>
              <a:off x="3896139" y="2538079"/>
              <a:ext cx="861391" cy="646331"/>
            </a:xfrm>
            <a:prstGeom prst="rect">
              <a:avLst/>
            </a:prstGeom>
            <a:noFill/>
          </p:spPr>
          <p:txBody>
            <a:bodyPr wrap="square" rtlCol="0">
              <a:spAutoFit/>
            </a:bodyPr>
            <a:lstStyle/>
            <a:p>
              <a:r>
                <a:rPr lang="hu-HU" sz="3600">
                  <a:latin typeface="Times New Roman" panose="02020603050405020304" pitchFamily="18" charset="0"/>
                  <a:cs typeface="Times New Roman" panose="02020603050405020304" pitchFamily="18" charset="0"/>
                </a:rPr>
                <a:t>F’</a:t>
              </a:r>
              <a:endParaRPr lang="en-US" sz="3600">
                <a:latin typeface="Times New Roman" panose="02020603050405020304" pitchFamily="18" charset="0"/>
                <a:cs typeface="Times New Roman" panose="02020603050405020304" pitchFamily="18" charset="0"/>
              </a:endParaRPr>
            </a:p>
          </p:txBody>
        </p:sp>
      </p:grpSp>
      <p:sp>
        <p:nvSpPr>
          <p:cNvPr id="18" name="TextBox 17">
            <a:extLst>
              <a:ext uri="{FF2B5EF4-FFF2-40B4-BE49-F238E27FC236}">
                <a16:creationId xmlns:a16="http://schemas.microsoft.com/office/drawing/2014/main" id="{C7DBB23E-0E4C-4A34-AB08-48877F5AAC5B}"/>
              </a:ext>
            </a:extLst>
          </p:cNvPr>
          <p:cNvSpPr txBox="1"/>
          <p:nvPr/>
        </p:nvSpPr>
        <p:spPr>
          <a:xfrm>
            <a:off x="6096000" y="4174435"/>
            <a:ext cx="5380383" cy="1569660"/>
          </a:xfrm>
          <a:prstGeom prst="rect">
            <a:avLst/>
          </a:prstGeom>
          <a:noFill/>
        </p:spPr>
        <p:txBody>
          <a:bodyPr wrap="square" rtlCol="0">
            <a:spAutoFit/>
          </a:bodyPr>
          <a:lstStyle/>
          <a:p>
            <a:pPr algn="l"/>
            <a:r>
              <a:rPr lang="hu-HU" sz="3200">
                <a:latin typeface="Times New Roman" panose="02020603050405020304" pitchFamily="18" charset="0"/>
                <a:cs typeface="Times New Roman" panose="02020603050405020304" pitchFamily="18" charset="0"/>
              </a:rPr>
              <a:t>Forces between two bodies always happen in pair and are opposite. Newton’s 3rd law. </a:t>
            </a:r>
            <a:endParaRPr lang="en-US" sz="32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719749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D2236ED-8B79-4094-8F7D-B9EA44E4835E}"/>
              </a:ext>
            </a:extLst>
          </p:cNvPr>
          <p:cNvSpPr txBox="1"/>
          <p:nvPr/>
        </p:nvSpPr>
        <p:spPr>
          <a:xfrm>
            <a:off x="450574" y="0"/>
            <a:ext cx="11290852" cy="6986528"/>
          </a:xfrm>
          <a:prstGeom prst="rect">
            <a:avLst/>
          </a:prstGeom>
          <a:noFill/>
        </p:spPr>
        <p:txBody>
          <a:bodyPr wrap="square" rtlCol="0">
            <a:spAutoFit/>
          </a:bodyPr>
          <a:lstStyle/>
          <a:p>
            <a:pPr algn="l"/>
            <a:r>
              <a:rPr lang="hu-HU" sz="3200" b="1">
                <a:latin typeface="Times New Roman" panose="02020603050405020304" pitchFamily="18" charset="0"/>
                <a:cs typeface="Times New Roman" panose="02020603050405020304" pitchFamily="18" charset="0"/>
              </a:rPr>
              <a:t>PROPERTIES OF FORCES SYSTEMS:</a:t>
            </a:r>
          </a:p>
          <a:p>
            <a:pPr algn="l"/>
            <a:r>
              <a:rPr lang="hu-HU" sz="3200">
                <a:latin typeface="Times New Roman" panose="02020603050405020304" pitchFamily="18" charset="0"/>
                <a:cs typeface="Times New Roman" panose="02020603050405020304" pitchFamily="18" charset="0"/>
              </a:rPr>
              <a:t>One can classifiy the force systems according to different points of view:</a:t>
            </a:r>
          </a:p>
          <a:p>
            <a:pPr marL="457200" indent="-457200" algn="l">
              <a:buFont typeface="Arial" panose="020B0604020202020204" pitchFamily="34" charset="0"/>
              <a:buChar char="•"/>
            </a:pPr>
            <a:r>
              <a:rPr lang="hu-HU" sz="3200">
                <a:latin typeface="Times New Roman" panose="02020603050405020304" pitchFamily="18" charset="0"/>
                <a:cs typeface="Times New Roman" panose="02020603050405020304" pitchFamily="18" charset="0"/>
              </a:rPr>
              <a:t>The dimension of the space: Forces in space (3D), forces in the plane (2D).</a:t>
            </a:r>
          </a:p>
          <a:p>
            <a:pPr marL="457200" indent="-457200" algn="l">
              <a:buFont typeface="Arial" panose="020B0604020202020204" pitchFamily="34" charset="0"/>
              <a:buChar char="•"/>
            </a:pPr>
            <a:r>
              <a:rPr lang="hu-HU" sz="3200">
                <a:latin typeface="Times New Roman" panose="02020603050405020304" pitchFamily="18" charset="0"/>
                <a:cs typeface="Times New Roman" panose="02020603050405020304" pitchFamily="18" charset="0"/>
              </a:rPr>
              <a:t>The relation between the lines of action:</a:t>
            </a:r>
          </a:p>
          <a:p>
            <a:pPr marL="914400" lvl="1" indent="-457200">
              <a:buFont typeface="Arial" panose="020B0604020202020204" pitchFamily="34" charset="0"/>
              <a:buChar char="•"/>
            </a:pPr>
            <a:r>
              <a:rPr lang="hu-HU" sz="3200">
                <a:latin typeface="Times New Roman" panose="02020603050405020304" pitchFamily="18" charset="0"/>
                <a:cs typeface="Times New Roman" panose="02020603050405020304" pitchFamily="18" charset="0"/>
              </a:rPr>
              <a:t>General</a:t>
            </a:r>
          </a:p>
          <a:p>
            <a:pPr marL="914400" lvl="1" indent="-457200">
              <a:buFont typeface="Arial" panose="020B0604020202020204" pitchFamily="34" charset="0"/>
              <a:buChar char="•"/>
            </a:pPr>
            <a:r>
              <a:rPr lang="hu-HU" sz="3200">
                <a:latin typeface="Times New Roman" panose="02020603050405020304" pitchFamily="18" charset="0"/>
                <a:cs typeface="Times New Roman" panose="02020603050405020304" pitchFamily="18" charset="0"/>
              </a:rPr>
              <a:t>Concurrent</a:t>
            </a:r>
          </a:p>
          <a:p>
            <a:pPr marL="914400" lvl="1" indent="-457200">
              <a:buFont typeface="Arial" panose="020B0604020202020204" pitchFamily="34" charset="0"/>
              <a:buChar char="•"/>
            </a:pPr>
            <a:r>
              <a:rPr lang="hu-HU" sz="3200">
                <a:latin typeface="Times New Roman" panose="02020603050405020304" pitchFamily="18" charset="0"/>
                <a:cs typeface="Times New Roman" panose="02020603050405020304" pitchFamily="18" charset="0"/>
              </a:rPr>
              <a:t>Parallel</a:t>
            </a:r>
          </a:p>
          <a:p>
            <a:pPr marL="457200" indent="-457200">
              <a:buFont typeface="Arial" panose="020B0604020202020204" pitchFamily="34" charset="0"/>
              <a:buChar char="•"/>
            </a:pPr>
            <a:r>
              <a:rPr lang="hu-HU" sz="3200">
                <a:latin typeface="Times New Roman" panose="02020603050405020304" pitchFamily="18" charset="0"/>
                <a:cs typeface="Times New Roman" panose="02020603050405020304" pitchFamily="18" charset="0"/>
              </a:rPr>
              <a:t>The nature of the forces:</a:t>
            </a:r>
          </a:p>
          <a:p>
            <a:pPr marL="914400" lvl="1" indent="-457200">
              <a:buFont typeface="Arial" panose="020B0604020202020204" pitchFamily="34" charset="0"/>
              <a:buChar char="•"/>
            </a:pPr>
            <a:r>
              <a:rPr lang="hu-HU" sz="3200">
                <a:latin typeface="Times New Roman" panose="02020603050405020304" pitchFamily="18" charset="0"/>
                <a:cs typeface="Times New Roman" panose="02020603050405020304" pitchFamily="18" charset="0"/>
              </a:rPr>
              <a:t>Concentrated:               unit: kN</a:t>
            </a:r>
          </a:p>
          <a:p>
            <a:pPr marL="914400" lvl="1" indent="-457200">
              <a:buFont typeface="Arial" panose="020B0604020202020204" pitchFamily="34" charset="0"/>
              <a:buChar char="•"/>
            </a:pPr>
            <a:r>
              <a:rPr lang="hu-HU" sz="3200">
                <a:latin typeface="Times New Roman" panose="02020603050405020304" pitchFamily="18" charset="0"/>
                <a:cs typeface="Times New Roman" panose="02020603050405020304" pitchFamily="18" charset="0"/>
              </a:rPr>
              <a:t>Distributed:                                                       unit: kN/m</a:t>
            </a:r>
          </a:p>
          <a:p>
            <a:r>
              <a:rPr lang="hu-HU" sz="3200">
                <a:latin typeface="Times New Roman" panose="02020603050405020304" pitchFamily="18" charset="0"/>
                <a:cs typeface="Times New Roman" panose="02020603050405020304" pitchFamily="18" charset="0"/>
              </a:rPr>
              <a:t>In reality, there are only distributed systems of forces. </a:t>
            </a:r>
          </a:p>
          <a:p>
            <a:r>
              <a:rPr lang="hu-HU" sz="3200">
                <a:latin typeface="Times New Roman" panose="02020603050405020304" pitchFamily="18" charset="0"/>
                <a:cs typeface="Times New Roman" panose="02020603050405020304" pitchFamily="18" charset="0"/>
              </a:rPr>
              <a:t>The concentrated force is an idealization.</a:t>
            </a:r>
          </a:p>
        </p:txBody>
      </p:sp>
      <p:cxnSp>
        <p:nvCxnSpPr>
          <p:cNvPr id="4" name="Straight Arrow Connector 3">
            <a:extLst>
              <a:ext uri="{FF2B5EF4-FFF2-40B4-BE49-F238E27FC236}">
                <a16:creationId xmlns:a16="http://schemas.microsoft.com/office/drawing/2014/main" id="{53241370-48A9-4D4A-B3BE-F8A01898585F}"/>
              </a:ext>
            </a:extLst>
          </p:cNvPr>
          <p:cNvCxnSpPr/>
          <p:nvPr/>
        </p:nvCxnSpPr>
        <p:spPr>
          <a:xfrm>
            <a:off x="3326296" y="3233530"/>
            <a:ext cx="424069" cy="397566"/>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 name="Straight Arrow Connector 5">
            <a:extLst>
              <a:ext uri="{FF2B5EF4-FFF2-40B4-BE49-F238E27FC236}">
                <a16:creationId xmlns:a16="http://schemas.microsoft.com/office/drawing/2014/main" id="{D43009CD-5E22-4BB4-BC09-DDB23BE8FB52}"/>
              </a:ext>
            </a:extLst>
          </p:cNvPr>
          <p:cNvCxnSpPr/>
          <p:nvPr/>
        </p:nvCxnSpPr>
        <p:spPr>
          <a:xfrm flipH="1">
            <a:off x="3909391" y="3233530"/>
            <a:ext cx="291548" cy="397566"/>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D254D64C-BAAF-41F9-8C51-8B67738FC843}"/>
              </a:ext>
            </a:extLst>
          </p:cNvPr>
          <p:cNvCxnSpPr/>
          <p:nvPr/>
        </p:nvCxnSpPr>
        <p:spPr>
          <a:xfrm flipH="1" flipV="1">
            <a:off x="4492486" y="3230217"/>
            <a:ext cx="106017" cy="397566"/>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BE113D2D-30FC-4D69-9710-978187307031}"/>
              </a:ext>
            </a:extLst>
          </p:cNvPr>
          <p:cNvCxnSpPr/>
          <p:nvPr/>
        </p:nvCxnSpPr>
        <p:spPr>
          <a:xfrm>
            <a:off x="4890052" y="3429000"/>
            <a:ext cx="437322"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5" name="Group 4">
            <a:extLst>
              <a:ext uri="{FF2B5EF4-FFF2-40B4-BE49-F238E27FC236}">
                <a16:creationId xmlns:a16="http://schemas.microsoft.com/office/drawing/2014/main" id="{2655A5B4-D14B-4E98-B4E8-4EE000501A52}"/>
              </a:ext>
            </a:extLst>
          </p:cNvPr>
          <p:cNvGrpSpPr/>
          <p:nvPr/>
        </p:nvGrpSpPr>
        <p:grpSpPr>
          <a:xfrm>
            <a:off x="3909391" y="3627783"/>
            <a:ext cx="1417983" cy="652669"/>
            <a:chOff x="3909391" y="3627783"/>
            <a:chExt cx="1417983" cy="652669"/>
          </a:xfrm>
        </p:grpSpPr>
        <p:cxnSp>
          <p:nvCxnSpPr>
            <p:cNvPr id="14" name="Straight Arrow Connector 13">
              <a:extLst>
                <a:ext uri="{FF2B5EF4-FFF2-40B4-BE49-F238E27FC236}">
                  <a16:creationId xmlns:a16="http://schemas.microsoft.com/office/drawing/2014/main" id="{4735EAEE-72D1-4391-BE70-79CEFCA3221D}"/>
                </a:ext>
              </a:extLst>
            </p:cNvPr>
            <p:cNvCxnSpPr/>
            <p:nvPr/>
          </p:nvCxnSpPr>
          <p:spPr>
            <a:xfrm flipH="1" flipV="1">
              <a:off x="4346713" y="3627783"/>
              <a:ext cx="145773" cy="347869"/>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3" name="Group 2">
              <a:extLst>
                <a:ext uri="{FF2B5EF4-FFF2-40B4-BE49-F238E27FC236}">
                  <a16:creationId xmlns:a16="http://schemas.microsoft.com/office/drawing/2014/main" id="{997A9234-0533-4787-9A44-48000E632CF2}"/>
                </a:ext>
              </a:extLst>
            </p:cNvPr>
            <p:cNvGrpSpPr/>
            <p:nvPr/>
          </p:nvGrpSpPr>
          <p:grpSpPr>
            <a:xfrm>
              <a:off x="3909391" y="3776870"/>
              <a:ext cx="1417983" cy="503582"/>
              <a:chOff x="3909391" y="3776870"/>
              <a:chExt cx="1417983" cy="503582"/>
            </a:xfrm>
          </p:grpSpPr>
          <p:cxnSp>
            <p:nvCxnSpPr>
              <p:cNvPr id="12" name="Straight Arrow Connector 11">
                <a:extLst>
                  <a:ext uri="{FF2B5EF4-FFF2-40B4-BE49-F238E27FC236}">
                    <a16:creationId xmlns:a16="http://schemas.microsoft.com/office/drawing/2014/main" id="{9FB280EC-BCD0-4B26-8EE3-3A4205570965}"/>
                  </a:ext>
                </a:extLst>
              </p:cNvPr>
              <p:cNvCxnSpPr/>
              <p:nvPr/>
            </p:nvCxnSpPr>
            <p:spPr>
              <a:xfrm flipV="1">
                <a:off x="4492486" y="3776870"/>
                <a:ext cx="834888" cy="198782"/>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9F061B06-757D-449D-BD84-6984AB566798}"/>
                  </a:ext>
                </a:extLst>
              </p:cNvPr>
              <p:cNvCxnSpPr/>
              <p:nvPr/>
            </p:nvCxnSpPr>
            <p:spPr>
              <a:xfrm flipH="1">
                <a:off x="3909391" y="3975652"/>
                <a:ext cx="583095" cy="3048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cxnSp>
        <p:nvCxnSpPr>
          <p:cNvPr id="18" name="Straight Arrow Connector 17">
            <a:extLst>
              <a:ext uri="{FF2B5EF4-FFF2-40B4-BE49-F238E27FC236}">
                <a16:creationId xmlns:a16="http://schemas.microsoft.com/office/drawing/2014/main" id="{515CD7E7-0F07-4F1A-A156-BB7D77A5F7B0}"/>
              </a:ext>
            </a:extLst>
          </p:cNvPr>
          <p:cNvCxnSpPr/>
          <p:nvPr/>
        </p:nvCxnSpPr>
        <p:spPr>
          <a:xfrm>
            <a:off x="5446643" y="4128052"/>
            <a:ext cx="0" cy="4572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AE3F42F3-0A33-4142-9FF0-AC4D0111EB03}"/>
              </a:ext>
            </a:extLst>
          </p:cNvPr>
          <p:cNvCxnSpPr/>
          <p:nvPr/>
        </p:nvCxnSpPr>
        <p:spPr>
          <a:xfrm flipV="1">
            <a:off x="6268278" y="4128052"/>
            <a:ext cx="0" cy="4572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99AA353D-2A7F-458D-AC81-8B57727C877C}"/>
              </a:ext>
            </a:extLst>
          </p:cNvPr>
          <p:cNvCxnSpPr/>
          <p:nvPr/>
        </p:nvCxnSpPr>
        <p:spPr>
          <a:xfrm>
            <a:off x="6758609" y="4128052"/>
            <a:ext cx="0" cy="4572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386B30B2-F0C9-4DAF-8AC2-44CCA726FAC1}"/>
              </a:ext>
            </a:extLst>
          </p:cNvPr>
          <p:cNvCxnSpPr/>
          <p:nvPr/>
        </p:nvCxnSpPr>
        <p:spPr>
          <a:xfrm>
            <a:off x="4055165" y="5128591"/>
            <a:ext cx="291548" cy="384313"/>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C862E22E-658A-433F-A576-9DED3A6AB6A7}"/>
              </a:ext>
            </a:extLst>
          </p:cNvPr>
          <p:cNvCxnSpPr/>
          <p:nvPr/>
        </p:nvCxnSpPr>
        <p:spPr>
          <a:xfrm flipH="1">
            <a:off x="4784035" y="5041656"/>
            <a:ext cx="125895" cy="52425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37" name="Group 36">
            <a:extLst>
              <a:ext uri="{FF2B5EF4-FFF2-40B4-BE49-F238E27FC236}">
                <a16:creationId xmlns:a16="http://schemas.microsoft.com/office/drawing/2014/main" id="{157407BB-5D51-4440-A974-9640E6F993C3}"/>
              </a:ext>
            </a:extLst>
          </p:cNvPr>
          <p:cNvGrpSpPr/>
          <p:nvPr/>
        </p:nvGrpSpPr>
        <p:grpSpPr>
          <a:xfrm>
            <a:off x="7248939" y="5512904"/>
            <a:ext cx="1066800" cy="377684"/>
            <a:chOff x="5108713" y="5559289"/>
            <a:chExt cx="1066800" cy="377684"/>
          </a:xfrm>
        </p:grpSpPr>
        <p:sp>
          <p:nvSpPr>
            <p:cNvPr id="27" name="Rectangle 26">
              <a:extLst>
                <a:ext uri="{FF2B5EF4-FFF2-40B4-BE49-F238E27FC236}">
                  <a16:creationId xmlns:a16="http://schemas.microsoft.com/office/drawing/2014/main" id="{1F8542C8-D68F-4EA8-BF55-CEAB7A72D574}"/>
                </a:ext>
              </a:extLst>
            </p:cNvPr>
            <p:cNvSpPr/>
            <p:nvPr/>
          </p:nvSpPr>
          <p:spPr>
            <a:xfrm>
              <a:off x="5108713" y="5565913"/>
              <a:ext cx="1066794" cy="35780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9" name="Straight Arrow Connector 28">
              <a:extLst>
                <a:ext uri="{FF2B5EF4-FFF2-40B4-BE49-F238E27FC236}">
                  <a16:creationId xmlns:a16="http://schemas.microsoft.com/office/drawing/2014/main" id="{15513FC4-E488-4307-8921-B71F1D46AE72}"/>
                </a:ext>
              </a:extLst>
            </p:cNvPr>
            <p:cNvCxnSpPr/>
            <p:nvPr/>
          </p:nvCxnSpPr>
          <p:spPr>
            <a:xfrm>
              <a:off x="5108713" y="5565913"/>
              <a:ext cx="0" cy="357804"/>
            </a:xfrm>
            <a:prstGeom prst="straightConnector1">
              <a:avLst/>
            </a:prstGeom>
            <a:ln w="95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B1D3D09C-0CDE-4655-96EA-012DE318700A}"/>
                </a:ext>
              </a:extLst>
            </p:cNvPr>
            <p:cNvCxnSpPr/>
            <p:nvPr/>
          </p:nvCxnSpPr>
          <p:spPr>
            <a:xfrm>
              <a:off x="5261113" y="5559289"/>
              <a:ext cx="0" cy="357804"/>
            </a:xfrm>
            <a:prstGeom prst="straightConnector1">
              <a:avLst/>
            </a:prstGeom>
            <a:ln w="95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48D19993-2E99-4A87-A44C-3D4CDF872752}"/>
                </a:ext>
              </a:extLst>
            </p:cNvPr>
            <p:cNvCxnSpPr/>
            <p:nvPr/>
          </p:nvCxnSpPr>
          <p:spPr>
            <a:xfrm>
              <a:off x="5413513" y="5579169"/>
              <a:ext cx="0" cy="357804"/>
            </a:xfrm>
            <a:prstGeom prst="straightConnector1">
              <a:avLst/>
            </a:prstGeom>
            <a:ln w="95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BA7F3125-3B1E-41D0-B5A0-C810B95E8001}"/>
                </a:ext>
              </a:extLst>
            </p:cNvPr>
            <p:cNvCxnSpPr/>
            <p:nvPr/>
          </p:nvCxnSpPr>
          <p:spPr>
            <a:xfrm>
              <a:off x="5565913" y="5572539"/>
              <a:ext cx="0" cy="357804"/>
            </a:xfrm>
            <a:prstGeom prst="straightConnector1">
              <a:avLst/>
            </a:prstGeom>
            <a:ln w="95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id="{2435038C-CB12-46CD-B52A-161A1ED42FA9}"/>
                </a:ext>
              </a:extLst>
            </p:cNvPr>
            <p:cNvCxnSpPr/>
            <p:nvPr/>
          </p:nvCxnSpPr>
          <p:spPr>
            <a:xfrm>
              <a:off x="5718313" y="5565915"/>
              <a:ext cx="0" cy="357804"/>
            </a:xfrm>
            <a:prstGeom prst="straightConnector1">
              <a:avLst/>
            </a:prstGeom>
            <a:ln w="95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6A1B1393-BB71-4E1F-A291-616F8A0626A1}"/>
                </a:ext>
              </a:extLst>
            </p:cNvPr>
            <p:cNvCxnSpPr/>
            <p:nvPr/>
          </p:nvCxnSpPr>
          <p:spPr>
            <a:xfrm>
              <a:off x="5870713" y="5572541"/>
              <a:ext cx="0" cy="357804"/>
            </a:xfrm>
            <a:prstGeom prst="straightConnector1">
              <a:avLst/>
            </a:prstGeom>
            <a:ln w="95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2778DD8A-B9C3-4D4B-95E6-CF63CA475B3A}"/>
                </a:ext>
              </a:extLst>
            </p:cNvPr>
            <p:cNvCxnSpPr/>
            <p:nvPr/>
          </p:nvCxnSpPr>
          <p:spPr>
            <a:xfrm>
              <a:off x="6023113" y="5565914"/>
              <a:ext cx="0" cy="357804"/>
            </a:xfrm>
            <a:prstGeom prst="straightConnector1">
              <a:avLst/>
            </a:prstGeom>
            <a:ln w="95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a:extLst>
                <a:ext uri="{FF2B5EF4-FFF2-40B4-BE49-F238E27FC236}">
                  <a16:creationId xmlns:a16="http://schemas.microsoft.com/office/drawing/2014/main" id="{44968A99-9852-411C-998D-4DA3CEF9C814}"/>
                </a:ext>
              </a:extLst>
            </p:cNvPr>
            <p:cNvCxnSpPr/>
            <p:nvPr/>
          </p:nvCxnSpPr>
          <p:spPr>
            <a:xfrm>
              <a:off x="6175513" y="5572536"/>
              <a:ext cx="0" cy="357804"/>
            </a:xfrm>
            <a:prstGeom prst="straightConnector1">
              <a:avLst/>
            </a:prstGeom>
            <a:ln w="9525">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8386209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104D6B0-58D2-47B9-906D-89F32A176DDF}"/>
              </a:ext>
            </a:extLst>
          </p:cNvPr>
          <p:cNvSpPr txBox="1"/>
          <p:nvPr/>
        </p:nvSpPr>
        <p:spPr>
          <a:xfrm>
            <a:off x="291548" y="198783"/>
            <a:ext cx="11608904" cy="2554545"/>
          </a:xfrm>
          <a:prstGeom prst="rect">
            <a:avLst/>
          </a:prstGeom>
          <a:noFill/>
        </p:spPr>
        <p:txBody>
          <a:bodyPr wrap="square" rtlCol="0">
            <a:spAutoFit/>
          </a:bodyPr>
          <a:lstStyle/>
          <a:p>
            <a:pPr algn="l"/>
            <a:r>
              <a:rPr lang="hu-HU" sz="3200" b="1">
                <a:latin typeface="Times New Roman" panose="02020603050405020304" pitchFamily="18" charset="0"/>
                <a:cs typeface="Times New Roman" panose="02020603050405020304" pitchFamily="18" charset="0"/>
              </a:rPr>
              <a:t>THE DATA OF A FORCE</a:t>
            </a:r>
          </a:p>
          <a:p>
            <a:pPr algn="l"/>
            <a:r>
              <a:rPr lang="hu-HU" sz="3200">
                <a:latin typeface="Times New Roman" panose="02020603050405020304" pitchFamily="18" charset="0"/>
                <a:cs typeface="Times New Roman" panose="02020603050405020304" pitchFamily="18" charset="0"/>
              </a:rPr>
              <a:t>Out of the vector of a force, an other information is necessary to fully charaterize a force and it is the so called point of application. The point of application can be any point of the line of action of the force because the force can be moved along its line of action.  </a:t>
            </a:r>
            <a:endParaRPr lang="en-US" sz="3200">
              <a:latin typeface="Times New Roman" panose="02020603050405020304" pitchFamily="18" charset="0"/>
              <a:cs typeface="Times New Roman" panose="02020603050405020304" pitchFamily="18" charset="0"/>
            </a:endParaRPr>
          </a:p>
        </p:txBody>
      </p:sp>
      <p:sp>
        <p:nvSpPr>
          <p:cNvPr id="21" name="TextBox 20">
            <a:extLst>
              <a:ext uri="{FF2B5EF4-FFF2-40B4-BE49-F238E27FC236}">
                <a16:creationId xmlns:a16="http://schemas.microsoft.com/office/drawing/2014/main" id="{10019846-69FE-44ED-90A3-8321B53DCAA6}"/>
              </a:ext>
            </a:extLst>
          </p:cNvPr>
          <p:cNvSpPr txBox="1"/>
          <p:nvPr/>
        </p:nvSpPr>
        <p:spPr>
          <a:xfrm>
            <a:off x="930334" y="2631825"/>
            <a:ext cx="489700" cy="461665"/>
          </a:xfrm>
          <a:prstGeom prst="rect">
            <a:avLst/>
          </a:prstGeom>
          <a:noFill/>
        </p:spPr>
        <p:txBody>
          <a:bodyPr wrap="square" rtlCol="0">
            <a:spAutoFit/>
          </a:bodyPr>
          <a:lstStyle/>
          <a:p>
            <a:pPr algn="l"/>
            <a:r>
              <a:rPr lang="hu-HU" sz="2400">
                <a:latin typeface="Times New Roman" panose="02020603050405020304" pitchFamily="18" charset="0"/>
                <a:cs typeface="Times New Roman" panose="02020603050405020304" pitchFamily="18" charset="0"/>
              </a:rPr>
              <a:t>y</a:t>
            </a:r>
            <a:endParaRPr lang="en-US" sz="2400">
              <a:latin typeface="Times New Roman" panose="02020603050405020304" pitchFamily="18" charset="0"/>
              <a:cs typeface="Times New Roman" panose="02020603050405020304" pitchFamily="18" charset="0"/>
            </a:endParaRPr>
          </a:p>
        </p:txBody>
      </p:sp>
      <p:sp>
        <p:nvSpPr>
          <p:cNvPr id="38" name="TextBox 37">
            <a:extLst>
              <a:ext uri="{FF2B5EF4-FFF2-40B4-BE49-F238E27FC236}">
                <a16:creationId xmlns:a16="http://schemas.microsoft.com/office/drawing/2014/main" id="{405A33C7-D62F-4E9A-BC5A-A8EBAA66F757}"/>
              </a:ext>
            </a:extLst>
          </p:cNvPr>
          <p:cNvSpPr txBox="1"/>
          <p:nvPr/>
        </p:nvSpPr>
        <p:spPr>
          <a:xfrm>
            <a:off x="4397829" y="2631825"/>
            <a:ext cx="7387771" cy="3046988"/>
          </a:xfrm>
          <a:prstGeom prst="rect">
            <a:avLst/>
          </a:prstGeom>
          <a:noFill/>
        </p:spPr>
        <p:txBody>
          <a:bodyPr wrap="square" rtlCol="0">
            <a:spAutoFit/>
          </a:bodyPr>
          <a:lstStyle/>
          <a:p>
            <a:pPr algn="l"/>
            <a:r>
              <a:rPr lang="hu-HU" sz="3200">
                <a:latin typeface="Times New Roman" panose="02020603050405020304" pitchFamily="18" charset="0"/>
                <a:cs typeface="Times New Roman" panose="02020603050405020304" pitchFamily="18" charset="0"/>
              </a:rPr>
              <a:t>So this point can be the intersection of the force with the x axis (x</a:t>
            </a:r>
            <a:r>
              <a:rPr lang="hu-HU" sz="3200" baseline="-25000">
                <a:latin typeface="Times New Roman" panose="02020603050405020304" pitchFamily="18" charset="0"/>
                <a:cs typeface="Times New Roman" panose="02020603050405020304" pitchFamily="18" charset="0"/>
              </a:rPr>
              <a:t>F</a:t>
            </a:r>
            <a:r>
              <a:rPr lang="hu-HU" sz="3200">
                <a:latin typeface="Times New Roman" panose="02020603050405020304" pitchFamily="18" charset="0"/>
                <a:cs typeface="Times New Roman" panose="02020603050405020304" pitchFamily="18" charset="0"/>
              </a:rPr>
              <a:t>).</a:t>
            </a:r>
          </a:p>
          <a:p>
            <a:pPr algn="l"/>
            <a:r>
              <a:rPr lang="hu-HU" sz="3200">
                <a:latin typeface="Times New Roman" panose="02020603050405020304" pitchFamily="18" charset="0"/>
                <a:cs typeface="Times New Roman" panose="02020603050405020304" pitchFamily="18" charset="0"/>
              </a:rPr>
              <a:t>So for a force in the plane there are to different but equivalent set od data.</a:t>
            </a:r>
          </a:p>
          <a:p>
            <a:r>
              <a:rPr lang="hu-HU" sz="3200">
                <a:latin typeface="Times New Roman" panose="02020603050405020304" pitchFamily="18" charset="0"/>
                <a:cs typeface="Times New Roman" panose="02020603050405020304" pitchFamily="18" charset="0"/>
              </a:rPr>
              <a:t>analytical data: Fx, Fy, x</a:t>
            </a:r>
            <a:r>
              <a:rPr lang="hu-HU" sz="3200" baseline="-25000">
                <a:latin typeface="Times New Roman" panose="02020603050405020304" pitchFamily="18" charset="0"/>
                <a:cs typeface="Times New Roman" panose="02020603050405020304" pitchFamily="18" charset="0"/>
              </a:rPr>
              <a:t>F</a:t>
            </a:r>
            <a:r>
              <a:rPr lang="hu-HU" sz="3200">
                <a:latin typeface="Times New Roman" panose="02020603050405020304" pitchFamily="18" charset="0"/>
                <a:cs typeface="Times New Roman" panose="02020603050405020304" pitchFamily="18" charset="0"/>
              </a:rPr>
              <a:t> and</a:t>
            </a:r>
            <a:endParaRPr lang="hu-HU" sz="3200" baseline="-25000">
              <a:latin typeface="Times New Roman" panose="02020603050405020304" pitchFamily="18" charset="0"/>
              <a:cs typeface="Times New Roman" panose="02020603050405020304" pitchFamily="18" charset="0"/>
            </a:endParaRPr>
          </a:p>
          <a:p>
            <a:r>
              <a:rPr lang="hu-HU" sz="3200">
                <a:latin typeface="Times New Roman" panose="02020603050405020304" pitchFamily="18" charset="0"/>
                <a:cs typeface="Times New Roman" panose="02020603050405020304" pitchFamily="18" charset="0"/>
              </a:rPr>
              <a:t>engineering data: F, </a:t>
            </a:r>
            <a:r>
              <a:rPr lang="el-GR" sz="3200">
                <a:latin typeface="Times New Roman" panose="02020603050405020304" pitchFamily="18" charset="0"/>
                <a:cs typeface="Times New Roman" panose="02020603050405020304" pitchFamily="18" charset="0"/>
              </a:rPr>
              <a:t>α</a:t>
            </a:r>
            <a:r>
              <a:rPr lang="hu-HU" sz="3200">
                <a:latin typeface="Times New Roman" panose="02020603050405020304" pitchFamily="18" charset="0"/>
                <a:cs typeface="Times New Roman" panose="02020603050405020304" pitchFamily="18" charset="0"/>
              </a:rPr>
              <a:t>, x</a:t>
            </a:r>
            <a:r>
              <a:rPr lang="hu-HU" sz="3200" baseline="-25000">
                <a:latin typeface="Times New Roman" panose="02020603050405020304" pitchFamily="18" charset="0"/>
                <a:cs typeface="Times New Roman" panose="02020603050405020304" pitchFamily="18" charset="0"/>
              </a:rPr>
              <a:t>F</a:t>
            </a:r>
            <a:r>
              <a:rPr lang="hu-HU" sz="3200">
                <a:latin typeface="Times New Roman" panose="02020603050405020304" pitchFamily="18" charset="0"/>
                <a:cs typeface="Times New Roman" panose="02020603050405020304" pitchFamily="18" charset="0"/>
              </a:rPr>
              <a:t> .</a:t>
            </a:r>
            <a:endParaRPr lang="en-US" sz="3200">
              <a:latin typeface="Times New Roman" panose="02020603050405020304" pitchFamily="18" charset="0"/>
              <a:cs typeface="Times New Roman" panose="02020603050405020304" pitchFamily="18" charset="0"/>
            </a:endParaRPr>
          </a:p>
        </p:txBody>
      </p:sp>
      <p:sp>
        <p:nvSpPr>
          <p:cNvPr id="39" name="TextBox 38">
            <a:extLst>
              <a:ext uri="{FF2B5EF4-FFF2-40B4-BE49-F238E27FC236}">
                <a16:creationId xmlns:a16="http://schemas.microsoft.com/office/drawing/2014/main" id="{3CD0E21F-BA4F-4168-8D74-315C87313662}"/>
              </a:ext>
            </a:extLst>
          </p:cNvPr>
          <p:cNvSpPr txBox="1"/>
          <p:nvPr/>
        </p:nvSpPr>
        <p:spPr>
          <a:xfrm>
            <a:off x="478971" y="5558971"/>
            <a:ext cx="11306629" cy="584775"/>
          </a:xfrm>
          <a:prstGeom prst="rect">
            <a:avLst/>
          </a:prstGeom>
          <a:noFill/>
        </p:spPr>
        <p:txBody>
          <a:bodyPr wrap="square" rtlCol="0">
            <a:spAutoFit/>
          </a:bodyPr>
          <a:lstStyle/>
          <a:p>
            <a:pPr algn="l"/>
            <a:r>
              <a:rPr lang="hu-HU" sz="3200">
                <a:latin typeface="Times New Roman" panose="02020603050405020304" pitchFamily="18" charset="0"/>
                <a:cs typeface="Times New Roman" panose="02020603050405020304" pitchFamily="18" charset="0"/>
              </a:rPr>
              <a:t>In computations we always use the analytical data.</a:t>
            </a:r>
            <a:endParaRPr lang="en-US" sz="3200">
              <a:latin typeface="Times New Roman" panose="02020603050405020304" pitchFamily="18" charset="0"/>
              <a:cs typeface="Times New Roman" panose="02020603050405020304" pitchFamily="18" charset="0"/>
            </a:endParaRPr>
          </a:p>
        </p:txBody>
      </p:sp>
      <p:grpSp>
        <p:nvGrpSpPr>
          <p:cNvPr id="46" name="Group 45">
            <a:extLst>
              <a:ext uri="{FF2B5EF4-FFF2-40B4-BE49-F238E27FC236}">
                <a16:creationId xmlns:a16="http://schemas.microsoft.com/office/drawing/2014/main" id="{0C385C87-0B6A-4ADB-93D0-E36D31E826C0}"/>
              </a:ext>
            </a:extLst>
          </p:cNvPr>
          <p:cNvGrpSpPr/>
          <p:nvPr/>
        </p:nvGrpSpPr>
        <p:grpSpPr>
          <a:xfrm>
            <a:off x="1131010" y="2862470"/>
            <a:ext cx="2915003" cy="1875181"/>
            <a:chOff x="1131010" y="2862470"/>
            <a:chExt cx="2915003" cy="1875181"/>
          </a:xfrm>
        </p:grpSpPr>
        <p:cxnSp>
          <p:nvCxnSpPr>
            <p:cNvPr id="4" name="Straight Arrow Connector 3">
              <a:extLst>
                <a:ext uri="{FF2B5EF4-FFF2-40B4-BE49-F238E27FC236}">
                  <a16:creationId xmlns:a16="http://schemas.microsoft.com/office/drawing/2014/main" id="{74777FD9-82BD-4B2E-9BD0-8FC4A914F738}"/>
                </a:ext>
              </a:extLst>
            </p:cNvPr>
            <p:cNvCxnSpPr/>
            <p:nvPr/>
          </p:nvCxnSpPr>
          <p:spPr>
            <a:xfrm>
              <a:off x="1166191" y="4518991"/>
              <a:ext cx="2451652" cy="0"/>
            </a:xfrm>
            <a:prstGeom prst="straightConnector1">
              <a:avLst/>
            </a:prstGeom>
            <a:ln w="63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a:extLst>
                <a:ext uri="{FF2B5EF4-FFF2-40B4-BE49-F238E27FC236}">
                  <a16:creationId xmlns:a16="http://schemas.microsoft.com/office/drawing/2014/main" id="{494B3E64-19B2-469D-8A69-B7A4850B56C0}"/>
                </a:ext>
              </a:extLst>
            </p:cNvPr>
            <p:cNvCxnSpPr>
              <a:cxnSpLocks/>
            </p:cNvCxnSpPr>
            <p:nvPr/>
          </p:nvCxnSpPr>
          <p:spPr>
            <a:xfrm flipH="1" flipV="1">
              <a:off x="1258957" y="2862470"/>
              <a:ext cx="33130" cy="1822176"/>
            </a:xfrm>
            <a:prstGeom prst="straightConnector1">
              <a:avLst/>
            </a:prstGeom>
            <a:ln w="63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EE1F5EF0-C578-4FB7-B76F-536F5E4BCE03}"/>
                </a:ext>
              </a:extLst>
            </p:cNvPr>
            <p:cNvCxnSpPr>
              <a:cxnSpLocks/>
            </p:cNvCxnSpPr>
            <p:nvPr/>
          </p:nvCxnSpPr>
          <p:spPr>
            <a:xfrm flipV="1">
              <a:off x="2305878" y="3048002"/>
              <a:ext cx="808383" cy="795128"/>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315D1563-D842-46B0-A939-7B82A020D9FA}"/>
                </a:ext>
              </a:extLst>
            </p:cNvPr>
            <p:cNvCxnSpPr/>
            <p:nvPr/>
          </p:nvCxnSpPr>
          <p:spPr>
            <a:xfrm flipH="1">
              <a:off x="1394791" y="2948609"/>
              <a:ext cx="1822174" cy="1789042"/>
            </a:xfrm>
            <a:prstGeom prst="line">
              <a:avLst/>
            </a:prstGeom>
            <a:ln w="3175">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6202D209-05CA-4617-8F50-DBD721231AF7}"/>
                </a:ext>
              </a:extLst>
            </p:cNvPr>
            <p:cNvSpPr txBox="1"/>
            <p:nvPr/>
          </p:nvSpPr>
          <p:spPr>
            <a:xfrm>
              <a:off x="2392017" y="3048002"/>
              <a:ext cx="307640" cy="523220"/>
            </a:xfrm>
            <a:prstGeom prst="rect">
              <a:avLst/>
            </a:prstGeom>
            <a:noFill/>
          </p:spPr>
          <p:txBody>
            <a:bodyPr wrap="square" rtlCol="0">
              <a:spAutoFit/>
            </a:bodyPr>
            <a:lstStyle/>
            <a:p>
              <a:pPr algn="l"/>
              <a:r>
                <a:rPr lang="hu-HU" sz="2800">
                  <a:latin typeface="Times New Roman" panose="02020603050405020304" pitchFamily="18" charset="0"/>
                  <a:cs typeface="Times New Roman" panose="02020603050405020304" pitchFamily="18" charset="0"/>
                </a:rPr>
                <a:t>F</a:t>
              </a:r>
              <a:endParaRPr lang="en-US" sz="2800">
                <a:latin typeface="Times New Roman" panose="02020603050405020304" pitchFamily="18" charset="0"/>
                <a:cs typeface="Times New Roman" panose="02020603050405020304" pitchFamily="18" charset="0"/>
              </a:endParaRPr>
            </a:p>
          </p:txBody>
        </p:sp>
        <p:sp>
          <p:nvSpPr>
            <p:cNvPr id="20" name="TextBox 19">
              <a:extLst>
                <a:ext uri="{FF2B5EF4-FFF2-40B4-BE49-F238E27FC236}">
                  <a16:creationId xmlns:a16="http://schemas.microsoft.com/office/drawing/2014/main" id="{2E1FB7D1-803C-41B0-8582-A98036B9EC26}"/>
                </a:ext>
              </a:extLst>
            </p:cNvPr>
            <p:cNvSpPr txBox="1"/>
            <p:nvPr/>
          </p:nvSpPr>
          <p:spPr>
            <a:xfrm>
              <a:off x="3556313" y="4226603"/>
              <a:ext cx="489700" cy="461665"/>
            </a:xfrm>
            <a:prstGeom prst="rect">
              <a:avLst/>
            </a:prstGeom>
            <a:noFill/>
          </p:spPr>
          <p:txBody>
            <a:bodyPr wrap="square" rtlCol="0">
              <a:spAutoFit/>
            </a:bodyPr>
            <a:lstStyle/>
            <a:p>
              <a:pPr algn="l"/>
              <a:r>
                <a:rPr lang="hu-HU" sz="2400">
                  <a:latin typeface="Times New Roman" panose="02020603050405020304" pitchFamily="18" charset="0"/>
                  <a:cs typeface="Times New Roman" panose="02020603050405020304" pitchFamily="18" charset="0"/>
                </a:rPr>
                <a:t>x</a:t>
              </a:r>
              <a:endParaRPr lang="en-US" sz="2400">
                <a:latin typeface="Times New Roman" panose="02020603050405020304" pitchFamily="18" charset="0"/>
                <a:cs typeface="Times New Roman" panose="02020603050405020304" pitchFamily="18" charset="0"/>
              </a:endParaRPr>
            </a:p>
          </p:txBody>
        </p:sp>
        <p:cxnSp>
          <p:nvCxnSpPr>
            <p:cNvPr id="25" name="Straight Connector 24">
              <a:extLst>
                <a:ext uri="{FF2B5EF4-FFF2-40B4-BE49-F238E27FC236}">
                  <a16:creationId xmlns:a16="http://schemas.microsoft.com/office/drawing/2014/main" id="{F7FF6201-7E43-4088-B843-B3AC7CB95D50}"/>
                </a:ext>
              </a:extLst>
            </p:cNvPr>
            <p:cNvCxnSpPr/>
            <p:nvPr/>
          </p:nvCxnSpPr>
          <p:spPr>
            <a:xfrm>
              <a:off x="1131010" y="4104673"/>
              <a:ext cx="617647" cy="0"/>
            </a:xfrm>
            <a:prstGeom prst="line">
              <a:avLst/>
            </a:prstGeom>
            <a:ln w="3175">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7C466E58-4863-4040-80F1-01ED63700353}"/>
                </a:ext>
              </a:extLst>
            </p:cNvPr>
            <p:cNvCxnSpPr/>
            <p:nvPr/>
          </p:nvCxnSpPr>
          <p:spPr>
            <a:xfrm flipV="1">
              <a:off x="1611086" y="3962400"/>
              <a:ext cx="0" cy="495035"/>
            </a:xfrm>
            <a:prstGeom prst="line">
              <a:avLst/>
            </a:prstGeom>
            <a:ln w="3175">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29" name="TextBox 28">
              <a:extLst>
                <a:ext uri="{FF2B5EF4-FFF2-40B4-BE49-F238E27FC236}">
                  <a16:creationId xmlns:a16="http://schemas.microsoft.com/office/drawing/2014/main" id="{9B353F26-4388-48BB-BFEA-6E5AD6591507}"/>
                </a:ext>
              </a:extLst>
            </p:cNvPr>
            <p:cNvSpPr txBox="1"/>
            <p:nvPr/>
          </p:nvSpPr>
          <p:spPr>
            <a:xfrm>
              <a:off x="1240969" y="3612230"/>
              <a:ext cx="736437" cy="461665"/>
            </a:xfrm>
            <a:prstGeom prst="rect">
              <a:avLst/>
            </a:prstGeom>
            <a:noFill/>
          </p:spPr>
          <p:txBody>
            <a:bodyPr wrap="square" rtlCol="0">
              <a:spAutoFit/>
            </a:bodyPr>
            <a:lstStyle/>
            <a:p>
              <a:pPr algn="l"/>
              <a:r>
                <a:rPr lang="hu-HU" sz="2400">
                  <a:latin typeface="Times New Roman" panose="02020603050405020304" pitchFamily="18" charset="0"/>
                  <a:cs typeface="Times New Roman" panose="02020603050405020304" pitchFamily="18" charset="0"/>
                </a:rPr>
                <a:t>x</a:t>
              </a:r>
              <a:r>
                <a:rPr lang="hu-HU" sz="2400" baseline="-25000">
                  <a:latin typeface="Times New Roman" panose="02020603050405020304" pitchFamily="18" charset="0"/>
                  <a:cs typeface="Times New Roman" panose="02020603050405020304" pitchFamily="18" charset="0"/>
                </a:rPr>
                <a:t>F</a:t>
              </a:r>
              <a:endParaRPr lang="en-US" sz="2400" baseline="-25000">
                <a:latin typeface="Times New Roman" panose="02020603050405020304" pitchFamily="18" charset="0"/>
                <a:cs typeface="Times New Roman" panose="02020603050405020304" pitchFamily="18" charset="0"/>
              </a:endParaRPr>
            </a:p>
          </p:txBody>
        </p:sp>
        <p:cxnSp>
          <p:nvCxnSpPr>
            <p:cNvPr id="31" name="Straight Arrow Connector 30">
              <a:extLst>
                <a:ext uri="{FF2B5EF4-FFF2-40B4-BE49-F238E27FC236}">
                  <a16:creationId xmlns:a16="http://schemas.microsoft.com/office/drawing/2014/main" id="{769DD229-4AF5-4C99-9445-B36629BE8389}"/>
                </a:ext>
              </a:extLst>
            </p:cNvPr>
            <p:cNvCxnSpPr>
              <a:cxnSpLocks/>
            </p:cNvCxnSpPr>
            <p:nvPr/>
          </p:nvCxnSpPr>
          <p:spPr>
            <a:xfrm flipV="1">
              <a:off x="2305878" y="3831771"/>
              <a:ext cx="843722" cy="11360"/>
            </a:xfrm>
            <a:prstGeom prst="straightConnector1">
              <a:avLst/>
            </a:prstGeom>
            <a:ln w="31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C924891C-7EAD-4658-9F09-DA819A817053}"/>
                </a:ext>
              </a:extLst>
            </p:cNvPr>
            <p:cNvCxnSpPr>
              <a:cxnSpLocks/>
            </p:cNvCxnSpPr>
            <p:nvPr/>
          </p:nvCxnSpPr>
          <p:spPr>
            <a:xfrm flipH="1" flipV="1">
              <a:off x="2278743" y="3077029"/>
              <a:ext cx="27136" cy="754744"/>
            </a:xfrm>
            <a:prstGeom prst="straightConnector1">
              <a:avLst/>
            </a:prstGeom>
            <a:ln w="31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5" name="TextBox 34">
              <a:extLst>
                <a:ext uri="{FF2B5EF4-FFF2-40B4-BE49-F238E27FC236}">
                  <a16:creationId xmlns:a16="http://schemas.microsoft.com/office/drawing/2014/main" id="{A228D33F-F06E-471F-BE3A-CD499B32AFBA}"/>
                </a:ext>
              </a:extLst>
            </p:cNvPr>
            <p:cNvSpPr txBox="1"/>
            <p:nvPr/>
          </p:nvSpPr>
          <p:spPr>
            <a:xfrm>
              <a:off x="2557511" y="3424689"/>
              <a:ext cx="489700" cy="461665"/>
            </a:xfrm>
            <a:prstGeom prst="rect">
              <a:avLst/>
            </a:prstGeom>
            <a:noFill/>
          </p:spPr>
          <p:txBody>
            <a:bodyPr wrap="square" rtlCol="0">
              <a:spAutoFit/>
            </a:bodyPr>
            <a:lstStyle/>
            <a:p>
              <a:pPr algn="l"/>
              <a:r>
                <a:rPr lang="el-GR" sz="2400">
                  <a:latin typeface="Times New Roman" panose="02020603050405020304" pitchFamily="18" charset="0"/>
                  <a:cs typeface="Times New Roman" panose="02020603050405020304" pitchFamily="18" charset="0"/>
                </a:rPr>
                <a:t>α</a:t>
              </a:r>
              <a:endParaRPr lang="en-US" sz="2400">
                <a:latin typeface="Times New Roman" panose="02020603050405020304" pitchFamily="18" charset="0"/>
                <a:cs typeface="Times New Roman" panose="02020603050405020304" pitchFamily="18" charset="0"/>
              </a:endParaRPr>
            </a:p>
          </p:txBody>
        </p:sp>
        <p:sp>
          <p:nvSpPr>
            <p:cNvPr id="36" name="TextBox 35">
              <a:extLst>
                <a:ext uri="{FF2B5EF4-FFF2-40B4-BE49-F238E27FC236}">
                  <a16:creationId xmlns:a16="http://schemas.microsoft.com/office/drawing/2014/main" id="{79B65E50-8A15-4C5F-B70A-2E06158B6F68}"/>
                </a:ext>
              </a:extLst>
            </p:cNvPr>
            <p:cNvSpPr txBox="1"/>
            <p:nvPr/>
          </p:nvSpPr>
          <p:spPr>
            <a:xfrm>
              <a:off x="1759064" y="3131579"/>
              <a:ext cx="634211" cy="523220"/>
            </a:xfrm>
            <a:prstGeom prst="rect">
              <a:avLst/>
            </a:prstGeom>
            <a:noFill/>
          </p:spPr>
          <p:txBody>
            <a:bodyPr wrap="square" rtlCol="0">
              <a:spAutoFit/>
            </a:bodyPr>
            <a:lstStyle/>
            <a:p>
              <a:pPr algn="l"/>
              <a:r>
                <a:rPr lang="hu-HU" sz="2800">
                  <a:latin typeface="Times New Roman" panose="02020603050405020304" pitchFamily="18" charset="0"/>
                  <a:cs typeface="Times New Roman" panose="02020603050405020304" pitchFamily="18" charset="0"/>
                </a:rPr>
                <a:t>Fy</a:t>
              </a:r>
              <a:endParaRPr lang="en-US" sz="2800">
                <a:latin typeface="Times New Roman" panose="02020603050405020304" pitchFamily="18" charset="0"/>
                <a:cs typeface="Times New Roman" panose="02020603050405020304" pitchFamily="18" charset="0"/>
              </a:endParaRPr>
            </a:p>
          </p:txBody>
        </p:sp>
        <p:sp>
          <p:nvSpPr>
            <p:cNvPr id="37" name="TextBox 36">
              <a:extLst>
                <a:ext uri="{FF2B5EF4-FFF2-40B4-BE49-F238E27FC236}">
                  <a16:creationId xmlns:a16="http://schemas.microsoft.com/office/drawing/2014/main" id="{7C8EA2C1-49F2-4E73-B5D5-025E3EB1119C}"/>
                </a:ext>
              </a:extLst>
            </p:cNvPr>
            <p:cNvSpPr txBox="1"/>
            <p:nvPr/>
          </p:nvSpPr>
          <p:spPr>
            <a:xfrm>
              <a:off x="2465535" y="3765006"/>
              <a:ext cx="634211" cy="523220"/>
            </a:xfrm>
            <a:prstGeom prst="rect">
              <a:avLst/>
            </a:prstGeom>
            <a:noFill/>
          </p:spPr>
          <p:txBody>
            <a:bodyPr wrap="square" rtlCol="0">
              <a:spAutoFit/>
            </a:bodyPr>
            <a:lstStyle/>
            <a:p>
              <a:pPr algn="l"/>
              <a:r>
                <a:rPr lang="hu-HU" sz="2800">
                  <a:latin typeface="Times New Roman" panose="02020603050405020304" pitchFamily="18" charset="0"/>
                  <a:cs typeface="Times New Roman" panose="02020603050405020304" pitchFamily="18" charset="0"/>
                </a:rPr>
                <a:t>Fx</a:t>
              </a:r>
              <a:endParaRPr lang="en-US" sz="2800">
                <a:latin typeface="Times New Roman" panose="02020603050405020304" pitchFamily="18" charset="0"/>
                <a:cs typeface="Times New Roman" panose="02020603050405020304" pitchFamily="18" charset="0"/>
              </a:endParaRPr>
            </a:p>
          </p:txBody>
        </p:sp>
        <p:cxnSp>
          <p:nvCxnSpPr>
            <p:cNvPr id="43" name="Straight Connector 42">
              <a:extLst>
                <a:ext uri="{FF2B5EF4-FFF2-40B4-BE49-F238E27FC236}">
                  <a16:creationId xmlns:a16="http://schemas.microsoft.com/office/drawing/2014/main" id="{8E1E5E2C-9C2F-49E7-9AB9-C97D85FFFA89}"/>
                </a:ext>
              </a:extLst>
            </p:cNvPr>
            <p:cNvCxnSpPr>
              <a:cxnSpLocks/>
            </p:cNvCxnSpPr>
            <p:nvPr/>
          </p:nvCxnSpPr>
          <p:spPr>
            <a:xfrm flipH="1">
              <a:off x="1166191" y="4015839"/>
              <a:ext cx="228600" cy="167198"/>
            </a:xfrm>
            <a:prstGeom prst="line">
              <a:avLst/>
            </a:prstGeom>
            <a:ln w="28575">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8DE6A798-5902-416C-AA3C-19043B75754B}"/>
                </a:ext>
              </a:extLst>
            </p:cNvPr>
            <p:cNvCxnSpPr>
              <a:cxnSpLocks/>
            </p:cNvCxnSpPr>
            <p:nvPr/>
          </p:nvCxnSpPr>
          <p:spPr>
            <a:xfrm flipH="1">
              <a:off x="1509645" y="4040427"/>
              <a:ext cx="228600" cy="167198"/>
            </a:xfrm>
            <a:prstGeom prst="line">
              <a:avLst/>
            </a:prstGeom>
            <a:ln w="28575">
              <a:solidFill>
                <a:schemeClr val="tx1"/>
              </a:solidFill>
              <a:tailEnd type="non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0882469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Group 18">
            <a:extLst>
              <a:ext uri="{FF2B5EF4-FFF2-40B4-BE49-F238E27FC236}">
                <a16:creationId xmlns:a16="http://schemas.microsoft.com/office/drawing/2014/main" id="{191F8079-F0CB-42DA-835B-92F77DD7BF99}"/>
              </a:ext>
            </a:extLst>
          </p:cNvPr>
          <p:cNvGrpSpPr/>
          <p:nvPr/>
        </p:nvGrpSpPr>
        <p:grpSpPr>
          <a:xfrm>
            <a:off x="-1" y="116657"/>
            <a:ext cx="11993217" cy="7518533"/>
            <a:chOff x="-1" y="116657"/>
            <a:chExt cx="11993217" cy="7518533"/>
          </a:xfrm>
        </p:grpSpPr>
        <p:grpSp>
          <p:nvGrpSpPr>
            <p:cNvPr id="18" name="Group 17">
              <a:extLst>
                <a:ext uri="{FF2B5EF4-FFF2-40B4-BE49-F238E27FC236}">
                  <a16:creationId xmlns:a16="http://schemas.microsoft.com/office/drawing/2014/main" id="{907F2E9F-4666-4AB8-A6CE-FA5D84952C3A}"/>
                </a:ext>
              </a:extLst>
            </p:cNvPr>
            <p:cNvGrpSpPr/>
            <p:nvPr/>
          </p:nvGrpSpPr>
          <p:grpSpPr>
            <a:xfrm>
              <a:off x="-1" y="116657"/>
              <a:ext cx="11993217" cy="7518533"/>
              <a:chOff x="-3803375" y="362879"/>
              <a:chExt cx="11993217" cy="7518533"/>
            </a:xfrm>
          </p:grpSpPr>
          <mc:AlternateContent xmlns:mc="http://schemas.openxmlformats.org/markup-compatibility/2006" xmlns:a14="http://schemas.microsoft.com/office/drawing/2010/main">
            <mc:Choice Requires="a14">
              <p:sp>
                <p:nvSpPr>
                  <p:cNvPr id="2" name="TextBox 1">
                    <a:extLst>
                      <a:ext uri="{FF2B5EF4-FFF2-40B4-BE49-F238E27FC236}">
                        <a16:creationId xmlns:a16="http://schemas.microsoft.com/office/drawing/2014/main" id="{F8F8183C-552A-4AF2-86A6-0CA1040F14F1}"/>
                      </a:ext>
                    </a:extLst>
                  </p:cNvPr>
                  <p:cNvSpPr txBox="1"/>
                  <p:nvPr/>
                </p:nvSpPr>
                <p:spPr>
                  <a:xfrm>
                    <a:off x="-3803375" y="362879"/>
                    <a:ext cx="11993217" cy="7518533"/>
                  </a:xfrm>
                  <a:prstGeom prst="rect">
                    <a:avLst/>
                  </a:prstGeom>
                  <a:noFill/>
                </p:spPr>
                <p:txBody>
                  <a:bodyPr wrap="square" rtlCol="0">
                    <a:spAutoFit/>
                  </a:bodyPr>
                  <a:lstStyle/>
                  <a:p>
                    <a:r>
                      <a:rPr lang="hu-HU" sz="3200" b="1" dirty="0">
                        <a:latin typeface="Times New Roman" panose="02020603050405020304" pitchFamily="18" charset="0"/>
                        <a:cs typeface="Times New Roman" panose="02020603050405020304" pitchFamily="18" charset="0"/>
                      </a:rPr>
                      <a:t>STATICS</a:t>
                    </a:r>
                    <a:r>
                      <a:rPr lang="hu-HU" sz="3200" dirty="0">
                        <a:latin typeface="Times New Roman" panose="02020603050405020304" pitchFamily="18" charset="0"/>
                        <a:cs typeface="Times New Roman" panose="02020603050405020304" pitchFamily="18" charset="0"/>
                      </a:rPr>
                      <a:t>, the science of force sytems</a:t>
                    </a:r>
                  </a:p>
                  <a:p>
                    <a:r>
                      <a:rPr lang="hu-HU" sz="3200" dirty="0">
                        <a:latin typeface="Times New Roman" panose="02020603050405020304" pitchFamily="18" charset="0"/>
                        <a:cs typeface="Times New Roman" panose="02020603050405020304" pitchFamily="18" charset="0"/>
                      </a:rPr>
                      <a:t>There are two approches to study a discipline:</a:t>
                    </a:r>
                  </a:p>
                  <a:p>
                    <a:pPr marL="514350" indent="-514350">
                      <a:buFont typeface="+mj-lt"/>
                      <a:buAutoNum type="arabicPeriod"/>
                    </a:pPr>
                    <a:r>
                      <a:rPr lang="hu-HU" sz="3200" dirty="0">
                        <a:latin typeface="Times New Roman" panose="02020603050405020304" pitchFamily="18" charset="0"/>
                        <a:cs typeface="Times New Roman" panose="02020603050405020304" pitchFamily="18" charset="0"/>
                      </a:rPr>
                      <a:t>From the more complicated towards the simpler.</a:t>
                    </a:r>
                  </a:p>
                  <a:p>
                    <a:pPr marL="514350" indent="-514350">
                      <a:buFont typeface="+mj-lt"/>
                      <a:buAutoNum type="arabicPeriod"/>
                    </a:pPr>
                    <a:r>
                      <a:rPr lang="hu-HU" sz="3200" i="1" dirty="0">
                        <a:latin typeface="Times New Roman" panose="02020603050405020304" pitchFamily="18" charset="0"/>
                        <a:cs typeface="Times New Roman" panose="02020603050405020304" pitchFamily="18" charset="0"/>
                      </a:rPr>
                      <a:t>From the simpler towards the more complicated</a:t>
                    </a:r>
                    <a:r>
                      <a:rPr lang="hu-HU" sz="3200" dirty="0">
                        <a:latin typeface="Times New Roman" panose="02020603050405020304" pitchFamily="18" charset="0"/>
                        <a:cs typeface="Times New Roman" panose="02020603050405020304" pitchFamily="18" charset="0"/>
                      </a:rPr>
                      <a:t>.</a:t>
                    </a:r>
                  </a:p>
                  <a:p>
                    <a:endParaRPr lang="hu-HU" sz="3200" dirty="0">
                      <a:latin typeface="Times New Roman" panose="02020603050405020304" pitchFamily="18" charset="0"/>
                      <a:cs typeface="Times New Roman" panose="02020603050405020304" pitchFamily="18" charset="0"/>
                    </a:endParaRPr>
                  </a:p>
                  <a:p>
                    <a:r>
                      <a:rPr lang="hu-HU" sz="3200" dirty="0">
                        <a:latin typeface="Times New Roman" panose="02020603050405020304" pitchFamily="18" charset="0"/>
                        <a:cs typeface="Times New Roman" panose="02020603050405020304" pitchFamily="18" charset="0"/>
                      </a:rPr>
                      <a:t>We chose the 2nd approach. The simplest forces system </a:t>
                    </a:r>
                  </a:p>
                  <a:p>
                    <a:r>
                      <a:rPr lang="hu-HU" sz="3200" dirty="0">
                        <a:latin typeface="Times New Roman" panose="02020603050405020304" pitchFamily="18" charset="0"/>
                        <a:cs typeface="Times New Roman" panose="02020603050405020304" pitchFamily="18" charset="0"/>
                      </a:rPr>
                      <a:t>in the plane is the system of </a:t>
                    </a:r>
                    <a:r>
                      <a:rPr lang="hu-HU" sz="3200" b="1" dirty="0">
                        <a:latin typeface="Times New Roman" panose="02020603050405020304" pitchFamily="18" charset="0"/>
                        <a:cs typeface="Times New Roman" panose="02020603050405020304" pitchFamily="18" charset="0"/>
                      </a:rPr>
                      <a:t>concurrent</a:t>
                    </a:r>
                    <a:r>
                      <a:rPr lang="hu-HU" sz="3200" dirty="0">
                        <a:latin typeface="Times New Roman" panose="02020603050405020304" pitchFamily="18" charset="0"/>
                        <a:cs typeface="Times New Roman" panose="02020603050405020304" pitchFamily="18" charset="0"/>
                      </a:rPr>
                      <a:t> forces. We start here.</a:t>
                    </a:r>
                  </a:p>
                  <a:p>
                    <a:r>
                      <a:rPr lang="hu-HU" sz="3200">
                        <a:latin typeface="Times New Roman" panose="02020603050405020304" pitchFamily="18" charset="0"/>
                        <a:cs typeface="Times New Roman" panose="02020603050405020304" pitchFamily="18" charset="0"/>
                      </a:rPr>
                      <a:t>The </a:t>
                    </a:r>
                    <a:r>
                      <a:rPr lang="hu-HU" sz="3200" dirty="0">
                        <a:latin typeface="Times New Roman" panose="02020603050405020304" pitchFamily="18" charset="0"/>
                        <a:cs typeface="Times New Roman" panose="02020603050405020304" pitchFamily="18" charset="0"/>
                      </a:rPr>
                      <a:t>fondamental problems of statics: </a:t>
                    </a:r>
                    <a:r>
                      <a:rPr lang="hu-HU" sz="3200" b="1" dirty="0">
                        <a:latin typeface="Times New Roman" panose="02020603050405020304" pitchFamily="18" charset="0"/>
                        <a:cs typeface="Times New Roman" panose="02020603050405020304" pitchFamily="18" charset="0"/>
                      </a:rPr>
                      <a:t>Equivalence</a:t>
                    </a:r>
                    <a:r>
                      <a:rPr lang="hu-HU" sz="3200" dirty="0">
                        <a:latin typeface="Times New Roman" panose="02020603050405020304" pitchFamily="18" charset="0"/>
                        <a:cs typeface="Times New Roman" panose="02020603050405020304" pitchFamily="18" charset="0"/>
                      </a:rPr>
                      <a:t> and </a:t>
                    </a:r>
                    <a:r>
                      <a:rPr lang="hu-HU" sz="3200" b="1">
                        <a:latin typeface="Times New Roman" panose="02020603050405020304" pitchFamily="18" charset="0"/>
                        <a:cs typeface="Times New Roman" panose="02020603050405020304" pitchFamily="18" charset="0"/>
                      </a:rPr>
                      <a:t>equilibrium</a:t>
                    </a:r>
                    <a:r>
                      <a:rPr lang="hu-HU" sz="3200">
                        <a:latin typeface="Times New Roman" panose="02020603050405020304" pitchFamily="18" charset="0"/>
                        <a:cs typeface="Times New Roman" panose="02020603050405020304" pitchFamily="18" charset="0"/>
                      </a:rPr>
                      <a:t>.</a:t>
                    </a:r>
                  </a:p>
                  <a:p>
                    <a:endParaRPr lang="hu-HU" sz="3200" dirty="0">
                      <a:latin typeface="Times New Roman" panose="02020603050405020304" pitchFamily="18" charset="0"/>
                      <a:cs typeface="Times New Roman" panose="02020603050405020304" pitchFamily="18" charset="0"/>
                    </a:endParaRPr>
                  </a:p>
                  <a:p>
                    <a:r>
                      <a:rPr lang="hu-HU" sz="3200" dirty="0">
                        <a:latin typeface="Times New Roman" panose="02020603050405020304" pitchFamily="18" charset="0"/>
                        <a:cs typeface="Times New Roman" panose="02020603050405020304" pitchFamily="18" charset="0"/>
                      </a:rPr>
                      <a:t>The equivalence statement:  ({F</a:t>
                    </a:r>
                    <a:r>
                      <a:rPr lang="hu-HU" sz="3200" baseline="-25000" dirty="0">
                        <a:latin typeface="Times New Roman" panose="02020603050405020304" pitchFamily="18" charset="0"/>
                        <a:cs typeface="Times New Roman" panose="02020603050405020304" pitchFamily="18" charset="0"/>
                      </a:rPr>
                      <a:t>i</a:t>
                    </a:r>
                    <a:r>
                      <a:rPr lang="hu-HU" sz="3200" dirty="0">
                        <a:latin typeface="Times New Roman" panose="02020603050405020304" pitchFamily="18" charset="0"/>
                        <a:cs typeface="Times New Roman" panose="02020603050405020304" pitchFamily="18" charset="0"/>
                      </a:rPr>
                      <a:t>})      </a:t>
                    </a:r>
                    <a:r>
                      <a:rPr lang="hu-HU" sz="3200">
                        <a:latin typeface="Times New Roman" panose="02020603050405020304" pitchFamily="18" charset="0"/>
                        <a:cs typeface="Times New Roman" panose="02020603050405020304" pitchFamily="18" charset="0"/>
                      </a:rPr>
                      <a:t>({Q</a:t>
                    </a:r>
                    <a:r>
                      <a:rPr lang="hu-HU" sz="3200" baseline="-25000">
                        <a:latin typeface="Times New Roman" panose="02020603050405020304" pitchFamily="18" charset="0"/>
                        <a:cs typeface="Times New Roman" panose="02020603050405020304" pitchFamily="18" charset="0"/>
                      </a:rPr>
                      <a:t>j</a:t>
                    </a:r>
                    <a:r>
                      <a:rPr lang="hu-HU" sz="3200">
                        <a:latin typeface="Times New Roman" panose="02020603050405020304" pitchFamily="18" charset="0"/>
                        <a:cs typeface="Times New Roman" panose="02020603050405020304" pitchFamily="18" charset="0"/>
                      </a:rPr>
                      <a:t>}) </a:t>
                    </a:r>
                    <a:endParaRPr lang="hu-HU" sz="3200" dirty="0">
                      <a:latin typeface="Times New Roman" panose="02020603050405020304" pitchFamily="18" charset="0"/>
                      <a:cs typeface="Times New Roman" panose="02020603050405020304" pitchFamily="18" charset="0"/>
                    </a:endParaRPr>
                  </a:p>
                  <a:p>
                    <a:r>
                      <a:rPr lang="hu-HU" sz="3200" dirty="0">
                        <a:latin typeface="Times New Roman" panose="02020603050405020304" pitchFamily="18" charset="0"/>
                        <a:cs typeface="Times New Roman" panose="02020603050405020304" pitchFamily="18" charset="0"/>
                      </a:rPr>
                      <a:t>The equivalence equations:</a:t>
                    </a:r>
                    <a14:m>
                      <m:oMath xmlns:m="http://schemas.openxmlformats.org/officeDocument/2006/math">
                        <m:nary>
                          <m:naryPr>
                            <m:chr m:val="∑"/>
                            <m:subHide m:val="on"/>
                            <m:supHide m:val="on"/>
                            <m:ctrlPr>
                              <a:rPr lang="hu-HU" sz="3200" i="1" smtClean="0">
                                <a:latin typeface="Cambria Math" panose="02040503050406030204" pitchFamily="18" charset="0"/>
                                <a:cs typeface="Times New Roman" panose="02020603050405020304" pitchFamily="18" charset="0"/>
                              </a:rPr>
                            </m:ctrlPr>
                          </m:naryPr>
                          <m:sub/>
                          <m:sup/>
                          <m:e>
                            <m:sSub>
                              <m:sSubPr>
                                <m:ctrlPr>
                                  <a:rPr lang="hu-HU" sz="3200" i="1" smtClean="0">
                                    <a:latin typeface="Cambria Math" panose="02040503050406030204" pitchFamily="18" charset="0"/>
                                    <a:cs typeface="Times New Roman" panose="02020603050405020304" pitchFamily="18" charset="0"/>
                                  </a:rPr>
                                </m:ctrlPr>
                              </m:sSubPr>
                              <m:e>
                                <m:r>
                                  <a:rPr lang="hu-HU" sz="3200" b="0" i="1" smtClean="0">
                                    <a:latin typeface="Cambria Math" panose="02040503050406030204" pitchFamily="18" charset="0"/>
                                    <a:cs typeface="Times New Roman" panose="02020603050405020304" pitchFamily="18" charset="0"/>
                                  </a:rPr>
                                  <m:t>𝐹</m:t>
                                </m:r>
                              </m:e>
                              <m:sub>
                                <m:r>
                                  <a:rPr lang="hu-HU" sz="3200" b="0" i="1" smtClean="0">
                                    <a:latin typeface="Cambria Math" panose="02040503050406030204" pitchFamily="18" charset="0"/>
                                    <a:cs typeface="Times New Roman" panose="02020603050405020304" pitchFamily="18" charset="0"/>
                                  </a:rPr>
                                  <m:t>𝑖</m:t>
                                </m:r>
                                <m:r>
                                  <a:rPr lang="hu-HU" sz="3200" b="0" i="1" smtClean="0">
                                    <a:latin typeface="Cambria Math" panose="02040503050406030204" pitchFamily="18" charset="0"/>
                                    <a:cs typeface="Times New Roman" panose="02020603050405020304" pitchFamily="18" charset="0"/>
                                  </a:rPr>
                                  <m:t>,</m:t>
                                </m:r>
                                <m:r>
                                  <a:rPr lang="hu-HU" sz="3200" b="0" i="1" smtClean="0">
                                    <a:latin typeface="Cambria Math" panose="02040503050406030204" pitchFamily="18" charset="0"/>
                                    <a:cs typeface="Times New Roman" panose="02020603050405020304" pitchFamily="18" charset="0"/>
                                  </a:rPr>
                                  <m:t>𝑥</m:t>
                                </m:r>
                              </m:sub>
                            </m:sSub>
                          </m:e>
                        </m:nary>
                      </m:oMath>
                    </a14:m>
                    <a:r>
                      <a:rPr lang="hu-HU" sz="3200" dirty="0">
                        <a:latin typeface="Times New Roman" panose="02020603050405020304" pitchFamily="18" charset="0"/>
                        <a:cs typeface="Times New Roman" panose="02020603050405020304" pitchFamily="18" charset="0"/>
                      </a:rPr>
                      <a:t> = </a:t>
                    </a:r>
                    <a14:m>
                      <m:oMath xmlns:m="http://schemas.openxmlformats.org/officeDocument/2006/math">
                        <m:nary>
                          <m:naryPr>
                            <m:chr m:val="∑"/>
                            <m:subHide m:val="on"/>
                            <m:supHide m:val="on"/>
                            <m:ctrlPr>
                              <a:rPr lang="hu-HU" sz="3200" i="1">
                                <a:latin typeface="Cambria Math" panose="02040503050406030204" pitchFamily="18" charset="0"/>
                                <a:cs typeface="Times New Roman" panose="02020603050405020304" pitchFamily="18" charset="0"/>
                              </a:rPr>
                            </m:ctrlPr>
                          </m:naryPr>
                          <m:sub/>
                          <m:sup/>
                          <m:e>
                            <m:sSub>
                              <m:sSubPr>
                                <m:ctrlPr>
                                  <a:rPr lang="hu-HU" sz="3200" i="1">
                                    <a:latin typeface="Cambria Math" panose="02040503050406030204" pitchFamily="18" charset="0"/>
                                    <a:cs typeface="Times New Roman" panose="02020603050405020304" pitchFamily="18" charset="0"/>
                                  </a:rPr>
                                </m:ctrlPr>
                              </m:sSubPr>
                              <m:e>
                                <m:r>
                                  <a:rPr lang="hu-HU" sz="3200" b="0" i="1" smtClean="0">
                                    <a:latin typeface="Cambria Math" panose="02040503050406030204" pitchFamily="18" charset="0"/>
                                    <a:cs typeface="Times New Roman" panose="02020603050405020304" pitchFamily="18" charset="0"/>
                                  </a:rPr>
                                  <m:t>𝑄</m:t>
                                </m:r>
                              </m:e>
                              <m:sub>
                                <m:r>
                                  <a:rPr lang="hu-HU" sz="3200" b="0" i="1" smtClean="0">
                                    <a:latin typeface="Cambria Math" panose="02040503050406030204" pitchFamily="18" charset="0"/>
                                    <a:cs typeface="Times New Roman" panose="02020603050405020304" pitchFamily="18" charset="0"/>
                                  </a:rPr>
                                  <m:t>𝑗</m:t>
                                </m:r>
                                <m:r>
                                  <a:rPr lang="hu-HU" sz="3200" i="1">
                                    <a:latin typeface="Cambria Math" panose="02040503050406030204" pitchFamily="18" charset="0"/>
                                    <a:cs typeface="Times New Roman" panose="02020603050405020304" pitchFamily="18" charset="0"/>
                                  </a:rPr>
                                  <m:t>,</m:t>
                                </m:r>
                                <m:r>
                                  <a:rPr lang="hu-HU" sz="3200" i="1">
                                    <a:latin typeface="Cambria Math" panose="02040503050406030204" pitchFamily="18" charset="0"/>
                                    <a:cs typeface="Times New Roman" panose="02020603050405020304" pitchFamily="18" charset="0"/>
                                  </a:rPr>
                                  <m:t>𝑥</m:t>
                                </m:r>
                              </m:sub>
                            </m:sSub>
                          </m:e>
                        </m:nary>
                      </m:oMath>
                    </a14:m>
                    <a:r>
                      <a:rPr lang="hu-HU" sz="3200" dirty="0">
                        <a:latin typeface="Times New Roman" panose="02020603050405020304" pitchFamily="18" charset="0"/>
                        <a:cs typeface="Times New Roman" panose="02020603050405020304" pitchFamily="18" charset="0"/>
                      </a:rPr>
                      <a:t>, </a:t>
                    </a:r>
                    <a14:m>
                      <m:oMath xmlns:m="http://schemas.openxmlformats.org/officeDocument/2006/math">
                        <m:nary>
                          <m:naryPr>
                            <m:chr m:val="∑"/>
                            <m:subHide m:val="on"/>
                            <m:supHide m:val="on"/>
                            <m:ctrlPr>
                              <a:rPr lang="hu-HU" sz="3200" i="1">
                                <a:latin typeface="Cambria Math" panose="02040503050406030204" pitchFamily="18" charset="0"/>
                                <a:cs typeface="Times New Roman" panose="02020603050405020304" pitchFamily="18" charset="0"/>
                              </a:rPr>
                            </m:ctrlPr>
                          </m:naryPr>
                          <m:sub/>
                          <m:sup/>
                          <m:e>
                            <m:sSub>
                              <m:sSubPr>
                                <m:ctrlPr>
                                  <a:rPr lang="hu-HU" sz="3200" i="1">
                                    <a:latin typeface="Cambria Math" panose="02040503050406030204" pitchFamily="18" charset="0"/>
                                    <a:cs typeface="Times New Roman" panose="02020603050405020304" pitchFamily="18" charset="0"/>
                                  </a:rPr>
                                </m:ctrlPr>
                              </m:sSubPr>
                              <m:e>
                                <m:r>
                                  <a:rPr lang="hu-HU" sz="3200" i="1">
                                    <a:latin typeface="Cambria Math" panose="02040503050406030204" pitchFamily="18" charset="0"/>
                                    <a:cs typeface="Times New Roman" panose="02020603050405020304" pitchFamily="18" charset="0"/>
                                  </a:rPr>
                                  <m:t>𝐹</m:t>
                                </m:r>
                              </m:e>
                              <m:sub>
                                <m:r>
                                  <a:rPr lang="hu-HU" sz="3200" i="1">
                                    <a:latin typeface="Cambria Math" panose="02040503050406030204" pitchFamily="18" charset="0"/>
                                    <a:cs typeface="Times New Roman" panose="02020603050405020304" pitchFamily="18" charset="0"/>
                                  </a:rPr>
                                  <m:t>𝑖</m:t>
                                </m:r>
                                <m:r>
                                  <a:rPr lang="hu-HU" sz="3200" i="1">
                                    <a:latin typeface="Cambria Math" panose="02040503050406030204" pitchFamily="18" charset="0"/>
                                    <a:cs typeface="Times New Roman" panose="02020603050405020304" pitchFamily="18" charset="0"/>
                                  </a:rPr>
                                  <m:t>,</m:t>
                                </m:r>
                                <m:r>
                                  <a:rPr lang="hu-HU" sz="3200" b="0" i="1" smtClean="0">
                                    <a:latin typeface="Cambria Math" panose="02040503050406030204" pitchFamily="18" charset="0"/>
                                    <a:cs typeface="Times New Roman" panose="02020603050405020304" pitchFamily="18" charset="0"/>
                                  </a:rPr>
                                  <m:t>𝑦</m:t>
                                </m:r>
                              </m:sub>
                            </m:sSub>
                          </m:e>
                        </m:nary>
                      </m:oMath>
                    </a14:m>
                    <a:r>
                      <a:rPr lang="hu-HU" sz="3200" dirty="0">
                        <a:latin typeface="Times New Roman" panose="02020603050405020304" pitchFamily="18" charset="0"/>
                        <a:cs typeface="Times New Roman" panose="02020603050405020304" pitchFamily="18" charset="0"/>
                      </a:rPr>
                      <a:t> = </a:t>
                    </a:r>
                    <a14:m>
                      <m:oMath xmlns:m="http://schemas.openxmlformats.org/officeDocument/2006/math">
                        <m:nary>
                          <m:naryPr>
                            <m:chr m:val="∑"/>
                            <m:subHide m:val="on"/>
                            <m:supHide m:val="on"/>
                            <m:ctrlPr>
                              <a:rPr lang="hu-HU" sz="3200" i="1">
                                <a:latin typeface="Cambria Math" panose="02040503050406030204" pitchFamily="18" charset="0"/>
                                <a:cs typeface="Times New Roman" panose="02020603050405020304" pitchFamily="18" charset="0"/>
                              </a:rPr>
                            </m:ctrlPr>
                          </m:naryPr>
                          <m:sub/>
                          <m:sup/>
                          <m:e>
                            <m:sSub>
                              <m:sSubPr>
                                <m:ctrlPr>
                                  <a:rPr lang="hu-HU" sz="3200" i="1">
                                    <a:latin typeface="Cambria Math" panose="02040503050406030204" pitchFamily="18" charset="0"/>
                                    <a:cs typeface="Times New Roman" panose="02020603050405020304" pitchFamily="18" charset="0"/>
                                  </a:rPr>
                                </m:ctrlPr>
                              </m:sSubPr>
                              <m:e>
                                <m:r>
                                  <a:rPr lang="hu-HU" sz="3200" i="1">
                                    <a:latin typeface="Cambria Math" panose="02040503050406030204" pitchFamily="18" charset="0"/>
                                    <a:cs typeface="Times New Roman" panose="02020603050405020304" pitchFamily="18" charset="0"/>
                                  </a:rPr>
                                  <m:t>𝑄</m:t>
                                </m:r>
                              </m:e>
                              <m:sub>
                                <m:r>
                                  <a:rPr lang="hu-HU" sz="3200" i="1">
                                    <a:latin typeface="Cambria Math" panose="02040503050406030204" pitchFamily="18" charset="0"/>
                                    <a:cs typeface="Times New Roman" panose="02020603050405020304" pitchFamily="18" charset="0"/>
                                  </a:rPr>
                                  <m:t>𝑗</m:t>
                                </m:r>
                                <m:r>
                                  <a:rPr lang="hu-HU" sz="3200" i="1">
                                    <a:latin typeface="Cambria Math" panose="02040503050406030204" pitchFamily="18" charset="0"/>
                                    <a:cs typeface="Times New Roman" panose="02020603050405020304" pitchFamily="18" charset="0"/>
                                  </a:rPr>
                                  <m:t>,</m:t>
                                </m:r>
                                <m:r>
                                  <a:rPr lang="hu-HU" sz="3200" b="0" i="1" smtClean="0">
                                    <a:latin typeface="Cambria Math" panose="02040503050406030204" pitchFamily="18" charset="0"/>
                                    <a:cs typeface="Times New Roman" panose="02020603050405020304" pitchFamily="18" charset="0"/>
                                  </a:rPr>
                                  <m:t>𝑦</m:t>
                                </m:r>
                              </m:sub>
                            </m:sSub>
                          </m:e>
                        </m:nary>
                      </m:oMath>
                    </a14:m>
                    <a:r>
                      <a:rPr lang="hu-HU" sz="3200" dirty="0">
                        <a:latin typeface="Times New Roman" panose="02020603050405020304" pitchFamily="18" charset="0"/>
                        <a:cs typeface="Times New Roman" panose="02020603050405020304" pitchFamily="18" charset="0"/>
                      </a:rPr>
                      <a:t>  </a:t>
                    </a:r>
                  </a:p>
                  <a:p>
                    <a:r>
                      <a:rPr lang="hu-HU" sz="3200" dirty="0">
                        <a:latin typeface="Times New Roman" panose="02020603050405020304" pitchFamily="18" charset="0"/>
                        <a:cs typeface="Times New Roman" panose="02020603050405020304" pitchFamily="18" charset="0"/>
                      </a:rPr>
                      <a:t>Two concurrent force systems are equivalent if their force projection is the same in the x and </a:t>
                    </a:r>
                    <a:r>
                      <a:rPr lang="hu-HU" sz="3200">
                        <a:latin typeface="Times New Roman" panose="02020603050405020304" pitchFamily="18" charset="0"/>
                        <a:cs typeface="Times New Roman" panose="02020603050405020304" pitchFamily="18" charset="0"/>
                      </a:rPr>
                      <a:t>y and z direction</a:t>
                    </a:r>
                    <a:r>
                      <a:rPr lang="hu-HU" sz="3200" dirty="0">
                        <a:latin typeface="Times New Roman" panose="02020603050405020304" pitchFamily="18" charset="0"/>
                        <a:cs typeface="Times New Roman" panose="02020603050405020304" pitchFamily="18" charset="0"/>
                      </a:rPr>
                      <a:t>.</a:t>
                    </a:r>
                  </a:p>
                  <a:p>
                    <a:endParaRPr lang="hu-HU" sz="3200" dirty="0">
                      <a:latin typeface="Times New Roman" panose="02020603050405020304" pitchFamily="18" charset="0"/>
                      <a:cs typeface="Times New Roman" panose="02020603050405020304" pitchFamily="18" charset="0"/>
                    </a:endParaRPr>
                  </a:p>
                  <a:p>
                    <a:pPr marL="514350" indent="-514350">
                      <a:buFont typeface="+mj-lt"/>
                      <a:buAutoNum type="arabicPeriod"/>
                    </a:pPr>
                    <a:endParaRPr lang="en-US" sz="3200" dirty="0">
                      <a:latin typeface="Times New Roman" panose="02020603050405020304" pitchFamily="18" charset="0"/>
                      <a:cs typeface="Times New Roman" panose="02020603050405020304" pitchFamily="18" charset="0"/>
                    </a:endParaRPr>
                  </a:p>
                </p:txBody>
              </p:sp>
            </mc:Choice>
            <mc:Fallback xmlns="">
              <p:sp>
                <p:nvSpPr>
                  <p:cNvPr id="2" name="TextBox 1">
                    <a:extLst>
                      <a:ext uri="{FF2B5EF4-FFF2-40B4-BE49-F238E27FC236}">
                        <a16:creationId xmlns:a16="http://schemas.microsoft.com/office/drawing/2014/main" id="{F8F8183C-552A-4AF2-86A6-0CA1040F14F1}"/>
                      </a:ext>
                    </a:extLst>
                  </p:cNvPr>
                  <p:cNvSpPr txBox="1">
                    <a:spLocks noRot="1" noChangeAspect="1" noMove="1" noResize="1" noEditPoints="1" noAdjustHandles="1" noChangeArrowheads="1" noChangeShapeType="1" noTextEdit="1"/>
                  </p:cNvSpPr>
                  <p:nvPr/>
                </p:nvSpPr>
                <p:spPr>
                  <a:xfrm>
                    <a:off x="-3803375" y="362879"/>
                    <a:ext cx="11993217" cy="7518533"/>
                  </a:xfrm>
                  <a:prstGeom prst="rect">
                    <a:avLst/>
                  </a:prstGeom>
                  <a:blipFill>
                    <a:blip r:embed="rId2"/>
                    <a:stretch>
                      <a:fillRect l="-1271" t="-1135"/>
                    </a:stretch>
                  </a:blipFill>
                </p:spPr>
                <p:txBody>
                  <a:bodyPr/>
                  <a:lstStyle/>
                  <a:p>
                    <a:r>
                      <a:rPr lang="en-US">
                        <a:noFill/>
                      </a:rPr>
                      <a:t> </a:t>
                    </a:r>
                  </a:p>
                </p:txBody>
              </p:sp>
            </mc:Fallback>
          </mc:AlternateContent>
          <p:grpSp>
            <p:nvGrpSpPr>
              <p:cNvPr id="17" name="Group 16">
                <a:extLst>
                  <a:ext uri="{FF2B5EF4-FFF2-40B4-BE49-F238E27FC236}">
                    <a16:creationId xmlns:a16="http://schemas.microsoft.com/office/drawing/2014/main" id="{1E304DCD-B5BC-4EC3-AFF8-14225EE4B784}"/>
                  </a:ext>
                </a:extLst>
              </p:cNvPr>
              <p:cNvGrpSpPr/>
              <p:nvPr/>
            </p:nvGrpSpPr>
            <p:grpSpPr>
              <a:xfrm>
                <a:off x="2076174" y="4955211"/>
                <a:ext cx="250111" cy="208389"/>
                <a:chOff x="9622758" y="601576"/>
                <a:chExt cx="250111" cy="208389"/>
              </a:xfrm>
            </p:grpSpPr>
            <p:cxnSp>
              <p:nvCxnSpPr>
                <p:cNvPr id="13" name="Straight Connector 12">
                  <a:extLst>
                    <a:ext uri="{FF2B5EF4-FFF2-40B4-BE49-F238E27FC236}">
                      <a16:creationId xmlns:a16="http://schemas.microsoft.com/office/drawing/2014/main" id="{872FBC1C-87A7-47C9-9B54-1478E2EC7D4B}"/>
                    </a:ext>
                  </a:extLst>
                </p:cNvPr>
                <p:cNvCxnSpPr>
                  <a:cxnSpLocks/>
                </p:cNvCxnSpPr>
                <p:nvPr/>
              </p:nvCxnSpPr>
              <p:spPr>
                <a:xfrm>
                  <a:off x="9622758" y="717200"/>
                  <a:ext cx="238539" cy="0"/>
                </a:xfrm>
                <a:prstGeom prst="line">
                  <a:avLst/>
                </a:prstGeom>
                <a:ln w="28575">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95CFDCB8-ABE2-4A5B-BB37-D13D0D442003}"/>
                    </a:ext>
                  </a:extLst>
                </p:cNvPr>
                <p:cNvCxnSpPr>
                  <a:cxnSpLocks/>
                </p:cNvCxnSpPr>
                <p:nvPr/>
              </p:nvCxnSpPr>
              <p:spPr>
                <a:xfrm>
                  <a:off x="9634330" y="809965"/>
                  <a:ext cx="238539" cy="0"/>
                </a:xfrm>
                <a:prstGeom prst="line">
                  <a:avLst/>
                </a:prstGeom>
                <a:ln w="28575">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16" name="Oval 15">
                  <a:extLst>
                    <a:ext uri="{FF2B5EF4-FFF2-40B4-BE49-F238E27FC236}">
                      <a16:creationId xmlns:a16="http://schemas.microsoft.com/office/drawing/2014/main" id="{5261D2EF-E1C1-4F6A-AC2E-0F35C2654E2D}"/>
                    </a:ext>
                  </a:extLst>
                </p:cNvPr>
                <p:cNvSpPr/>
                <p:nvPr/>
              </p:nvSpPr>
              <p:spPr>
                <a:xfrm>
                  <a:off x="9700856" y="601576"/>
                  <a:ext cx="45719" cy="4571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 name="Group 5">
              <a:extLst>
                <a:ext uri="{FF2B5EF4-FFF2-40B4-BE49-F238E27FC236}">
                  <a16:creationId xmlns:a16="http://schemas.microsoft.com/office/drawing/2014/main" id="{93DB07A6-ED03-4610-B5AB-896A7E0CDB49}"/>
                </a:ext>
              </a:extLst>
            </p:cNvPr>
            <p:cNvGrpSpPr/>
            <p:nvPr/>
          </p:nvGrpSpPr>
          <p:grpSpPr>
            <a:xfrm>
              <a:off x="9769028" y="2464809"/>
              <a:ext cx="1417983" cy="652669"/>
              <a:chOff x="3909391" y="3627783"/>
              <a:chExt cx="1417983" cy="652669"/>
            </a:xfrm>
          </p:grpSpPr>
          <p:cxnSp>
            <p:nvCxnSpPr>
              <p:cNvPr id="7" name="Straight Arrow Connector 6">
                <a:extLst>
                  <a:ext uri="{FF2B5EF4-FFF2-40B4-BE49-F238E27FC236}">
                    <a16:creationId xmlns:a16="http://schemas.microsoft.com/office/drawing/2014/main" id="{1E4DF2DB-095D-47B7-B46B-74B9FD63653C}"/>
                  </a:ext>
                </a:extLst>
              </p:cNvPr>
              <p:cNvCxnSpPr/>
              <p:nvPr/>
            </p:nvCxnSpPr>
            <p:spPr>
              <a:xfrm flipH="1" flipV="1">
                <a:off x="4346713" y="3627783"/>
                <a:ext cx="145773" cy="347869"/>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8" name="Group 7">
                <a:extLst>
                  <a:ext uri="{FF2B5EF4-FFF2-40B4-BE49-F238E27FC236}">
                    <a16:creationId xmlns:a16="http://schemas.microsoft.com/office/drawing/2014/main" id="{CBF3EF97-D4A9-4B29-967B-751A8D25E4FC}"/>
                  </a:ext>
                </a:extLst>
              </p:cNvPr>
              <p:cNvGrpSpPr/>
              <p:nvPr/>
            </p:nvGrpSpPr>
            <p:grpSpPr>
              <a:xfrm>
                <a:off x="3909391" y="3776870"/>
                <a:ext cx="1417983" cy="503582"/>
                <a:chOff x="3909391" y="3776870"/>
                <a:chExt cx="1417983" cy="503582"/>
              </a:xfrm>
            </p:grpSpPr>
            <p:cxnSp>
              <p:nvCxnSpPr>
                <p:cNvPr id="9" name="Straight Arrow Connector 8">
                  <a:extLst>
                    <a:ext uri="{FF2B5EF4-FFF2-40B4-BE49-F238E27FC236}">
                      <a16:creationId xmlns:a16="http://schemas.microsoft.com/office/drawing/2014/main" id="{12C4FF4B-A6E3-46AA-A3CC-7F9A118F1B2C}"/>
                    </a:ext>
                  </a:extLst>
                </p:cNvPr>
                <p:cNvCxnSpPr/>
                <p:nvPr/>
              </p:nvCxnSpPr>
              <p:spPr>
                <a:xfrm flipV="1">
                  <a:off x="4492486" y="3776870"/>
                  <a:ext cx="834888" cy="198782"/>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16A6619B-C418-4700-B234-DC8D5BD80E98}"/>
                    </a:ext>
                  </a:extLst>
                </p:cNvPr>
                <p:cNvCxnSpPr/>
                <p:nvPr/>
              </p:nvCxnSpPr>
              <p:spPr>
                <a:xfrm flipH="1">
                  <a:off x="3909391" y="3975652"/>
                  <a:ext cx="583095" cy="3048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grpSp>
      <p:cxnSp>
        <p:nvCxnSpPr>
          <p:cNvPr id="4" name="Straight Arrow Connector 3">
            <a:extLst>
              <a:ext uri="{FF2B5EF4-FFF2-40B4-BE49-F238E27FC236}">
                <a16:creationId xmlns:a16="http://schemas.microsoft.com/office/drawing/2014/main" id="{65C9B54C-DA98-4111-9AD0-7DBEF38A30B1}"/>
              </a:ext>
            </a:extLst>
          </p:cNvPr>
          <p:cNvCxnSpPr/>
          <p:nvPr/>
        </p:nvCxnSpPr>
        <p:spPr>
          <a:xfrm>
            <a:off x="10352123" y="2812678"/>
            <a:ext cx="834888" cy="102800"/>
          </a:xfrm>
          <a:prstGeom prst="straightConnector1">
            <a:avLst/>
          </a:prstGeom>
          <a:ln w="34925">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4E80A094-4A17-451A-A17F-6FBE051A5E24}"/>
              </a:ext>
            </a:extLst>
          </p:cNvPr>
          <p:cNvSpPr txBox="1"/>
          <p:nvPr/>
        </p:nvSpPr>
        <p:spPr>
          <a:xfrm>
            <a:off x="10962039" y="2864078"/>
            <a:ext cx="449943" cy="523220"/>
          </a:xfrm>
          <a:prstGeom prst="rect">
            <a:avLst/>
          </a:prstGeom>
          <a:noFill/>
        </p:spPr>
        <p:txBody>
          <a:bodyPr wrap="square" rtlCol="0">
            <a:spAutoFit/>
          </a:bodyPr>
          <a:lstStyle/>
          <a:p>
            <a:pPr algn="l"/>
            <a:r>
              <a:rPr lang="hu-HU" sz="2800">
                <a:latin typeface="Times New Roman" panose="02020603050405020304" pitchFamily="18" charset="0"/>
                <a:cs typeface="Times New Roman" panose="02020603050405020304" pitchFamily="18" charset="0"/>
              </a:rPr>
              <a:t>R</a:t>
            </a:r>
            <a:endParaRPr lang="en-US" sz="28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972662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a:extLst>
                  <a:ext uri="{FF2B5EF4-FFF2-40B4-BE49-F238E27FC236}">
                    <a16:creationId xmlns:a16="http://schemas.microsoft.com/office/drawing/2014/main" id="{4FEBD177-B782-48DE-8539-316B5587DABB}"/>
                  </a:ext>
                </a:extLst>
              </p:cNvPr>
              <p:cNvSpPr txBox="1"/>
              <p:nvPr/>
            </p:nvSpPr>
            <p:spPr>
              <a:xfrm>
                <a:off x="106017" y="0"/>
                <a:ext cx="11979966" cy="2632259"/>
              </a:xfrm>
              <a:prstGeom prst="rect">
                <a:avLst/>
              </a:prstGeom>
              <a:noFill/>
            </p:spPr>
            <p:txBody>
              <a:bodyPr wrap="square" rtlCol="0">
                <a:spAutoFit/>
              </a:bodyPr>
              <a:lstStyle/>
              <a:p>
                <a:pPr algn="l"/>
                <a:r>
                  <a:rPr lang="hu-HU" sz="3200" b="1">
                    <a:latin typeface="Times New Roman" panose="02020603050405020304" pitchFamily="18" charset="0"/>
                    <a:cs typeface="Times New Roman" panose="02020603050405020304" pitchFamily="18" charset="0"/>
                  </a:rPr>
                  <a:t>The resultant</a:t>
                </a:r>
                <a:r>
                  <a:rPr lang="hu-HU" sz="3200">
                    <a:latin typeface="Times New Roman" panose="02020603050405020304" pitchFamily="18" charset="0"/>
                    <a:cs typeface="Times New Roman" panose="02020603050405020304" pitchFamily="18" charset="0"/>
                  </a:rPr>
                  <a:t>: </a:t>
                </a:r>
              </a:p>
              <a:p>
                <a:pPr algn="l"/>
                <a:r>
                  <a:rPr lang="hu-HU" sz="3200">
                    <a:latin typeface="Times New Roman" panose="02020603050405020304" pitchFamily="18" charset="0"/>
                    <a:cs typeface="Times New Roman" panose="02020603050405020304" pitchFamily="18" charset="0"/>
                  </a:rPr>
                  <a:t>It is a single force which is equivalent to a given force system.</a:t>
                </a:r>
              </a:p>
              <a:p>
                <a:r>
                  <a:rPr lang="hu-HU" sz="3200">
                    <a:latin typeface="Times New Roman" panose="02020603050405020304" pitchFamily="18" charset="0"/>
                    <a:cs typeface="Times New Roman" panose="02020603050405020304" pitchFamily="18" charset="0"/>
                  </a:rPr>
                  <a:t>The equivalence statement for the resultant: :  R      ({F</a:t>
                </a:r>
                <a:r>
                  <a:rPr lang="hu-HU" sz="3200" baseline="-25000">
                    <a:latin typeface="Times New Roman" panose="02020603050405020304" pitchFamily="18" charset="0"/>
                    <a:cs typeface="Times New Roman" panose="02020603050405020304" pitchFamily="18" charset="0"/>
                  </a:rPr>
                  <a:t>i</a:t>
                </a:r>
                <a:r>
                  <a:rPr lang="hu-HU" sz="3200">
                    <a:latin typeface="Times New Roman" panose="02020603050405020304" pitchFamily="18" charset="0"/>
                    <a:cs typeface="Times New Roman" panose="02020603050405020304" pitchFamily="18" charset="0"/>
                  </a:rPr>
                  <a:t>}) </a:t>
                </a:r>
              </a:p>
              <a:p>
                <a:r>
                  <a:rPr lang="hu-HU" sz="3200">
                    <a:latin typeface="Times New Roman" panose="02020603050405020304" pitchFamily="18" charset="0"/>
                    <a:cs typeface="Times New Roman" panose="02020603050405020304" pitchFamily="18" charset="0"/>
                  </a:rPr>
                  <a:t>The equivalence equations for the resultant: </a:t>
                </a:r>
                <a14:m>
                  <m:oMath xmlns:m="http://schemas.openxmlformats.org/officeDocument/2006/math">
                    <m:sSub>
                      <m:sSubPr>
                        <m:ctrlPr>
                          <a:rPr lang="hu-HU" sz="3200" i="1">
                            <a:latin typeface="Cambria Math" panose="02040503050406030204" pitchFamily="18" charset="0"/>
                            <a:cs typeface="Times New Roman" panose="02020603050405020304" pitchFamily="18" charset="0"/>
                          </a:rPr>
                        </m:ctrlPr>
                      </m:sSubPr>
                      <m:e>
                        <m:r>
                          <a:rPr lang="hu-HU" sz="3200" i="1">
                            <a:latin typeface="Cambria Math" panose="02040503050406030204" pitchFamily="18" charset="0"/>
                            <a:cs typeface="Times New Roman" panose="02020603050405020304" pitchFamily="18" charset="0"/>
                          </a:rPr>
                          <m:t>𝑅</m:t>
                        </m:r>
                      </m:e>
                      <m:sub>
                        <m:r>
                          <a:rPr lang="hu-HU" sz="3200" i="1">
                            <a:latin typeface="Cambria Math" panose="02040503050406030204" pitchFamily="18" charset="0"/>
                            <a:cs typeface="Times New Roman" panose="02020603050405020304" pitchFamily="18" charset="0"/>
                          </a:rPr>
                          <m:t>𝑥</m:t>
                        </m:r>
                      </m:sub>
                    </m:sSub>
                    <m:r>
                      <a:rPr lang="hu-HU" sz="3200" i="1">
                        <a:latin typeface="Cambria Math" panose="02040503050406030204" pitchFamily="18" charset="0"/>
                        <a:cs typeface="Times New Roman" panose="02020603050405020304" pitchFamily="18" charset="0"/>
                      </a:rPr>
                      <m:t> </m:t>
                    </m:r>
                  </m:oMath>
                </a14:m>
                <a:r>
                  <a:rPr lang="hu-HU" sz="3200">
                    <a:latin typeface="Times New Roman" panose="02020603050405020304" pitchFamily="18" charset="0"/>
                    <a:cs typeface="Times New Roman" panose="02020603050405020304" pitchFamily="18" charset="0"/>
                  </a:rPr>
                  <a:t>= </a:t>
                </a:r>
                <a14:m>
                  <m:oMath xmlns:m="http://schemas.openxmlformats.org/officeDocument/2006/math">
                    <m:nary>
                      <m:naryPr>
                        <m:chr m:val="∑"/>
                        <m:subHide m:val="on"/>
                        <m:supHide m:val="on"/>
                        <m:ctrlPr>
                          <a:rPr lang="hu-HU" sz="3200" i="1">
                            <a:latin typeface="Cambria Math" panose="02040503050406030204" pitchFamily="18" charset="0"/>
                            <a:cs typeface="Times New Roman" panose="02020603050405020304" pitchFamily="18" charset="0"/>
                          </a:rPr>
                        </m:ctrlPr>
                      </m:naryPr>
                      <m:sub/>
                      <m:sup/>
                      <m:e>
                        <m:sSub>
                          <m:sSubPr>
                            <m:ctrlPr>
                              <a:rPr lang="hu-HU" sz="3200" i="1">
                                <a:latin typeface="Cambria Math" panose="02040503050406030204" pitchFamily="18" charset="0"/>
                                <a:cs typeface="Times New Roman" panose="02020603050405020304" pitchFamily="18" charset="0"/>
                              </a:rPr>
                            </m:ctrlPr>
                          </m:sSubPr>
                          <m:e>
                            <m:r>
                              <a:rPr lang="hu-HU" sz="3200" b="0" i="1" smtClean="0">
                                <a:latin typeface="Cambria Math" panose="02040503050406030204" pitchFamily="18" charset="0"/>
                                <a:cs typeface="Times New Roman" panose="02020603050405020304" pitchFamily="18" charset="0"/>
                              </a:rPr>
                              <m:t>𝐹</m:t>
                            </m:r>
                          </m:e>
                          <m:sub>
                            <m:r>
                              <a:rPr lang="hu-HU" sz="3200" b="0" i="1" smtClean="0">
                                <a:latin typeface="Cambria Math" panose="02040503050406030204" pitchFamily="18" charset="0"/>
                                <a:cs typeface="Times New Roman" panose="02020603050405020304" pitchFamily="18" charset="0"/>
                              </a:rPr>
                              <m:t>𝑖</m:t>
                            </m:r>
                            <m:r>
                              <a:rPr lang="hu-HU" sz="3200" i="1">
                                <a:latin typeface="Cambria Math" panose="02040503050406030204" pitchFamily="18" charset="0"/>
                                <a:cs typeface="Times New Roman" panose="02020603050405020304" pitchFamily="18" charset="0"/>
                              </a:rPr>
                              <m:t>,</m:t>
                            </m:r>
                            <m:r>
                              <a:rPr lang="hu-HU" sz="3200" i="1">
                                <a:latin typeface="Cambria Math" panose="02040503050406030204" pitchFamily="18" charset="0"/>
                                <a:cs typeface="Times New Roman" panose="02020603050405020304" pitchFamily="18" charset="0"/>
                              </a:rPr>
                              <m:t>𝑥</m:t>
                            </m:r>
                          </m:sub>
                        </m:sSub>
                      </m:e>
                    </m:nary>
                  </m:oMath>
                </a14:m>
                <a:r>
                  <a:rPr lang="hu-HU" sz="3200">
                    <a:latin typeface="Times New Roman" panose="02020603050405020304" pitchFamily="18" charset="0"/>
                    <a:cs typeface="Times New Roman" panose="02020603050405020304" pitchFamily="18" charset="0"/>
                  </a:rPr>
                  <a:t>, </a:t>
                </a:r>
                <a14:m>
                  <m:oMath xmlns:m="http://schemas.openxmlformats.org/officeDocument/2006/math">
                    <m:sSub>
                      <m:sSubPr>
                        <m:ctrlPr>
                          <a:rPr lang="hu-HU" sz="3200" i="1">
                            <a:latin typeface="Cambria Math" panose="02040503050406030204" pitchFamily="18" charset="0"/>
                            <a:cs typeface="Times New Roman" panose="02020603050405020304" pitchFamily="18" charset="0"/>
                          </a:rPr>
                        </m:ctrlPr>
                      </m:sSubPr>
                      <m:e>
                        <m:r>
                          <a:rPr lang="hu-HU" sz="3200" b="0" i="1" smtClean="0">
                            <a:latin typeface="Cambria Math" panose="02040503050406030204" pitchFamily="18" charset="0"/>
                            <a:cs typeface="Times New Roman" panose="02020603050405020304" pitchFamily="18" charset="0"/>
                          </a:rPr>
                          <m:t>𝑅</m:t>
                        </m:r>
                      </m:e>
                      <m:sub>
                        <m:r>
                          <a:rPr lang="hu-HU" sz="3200" i="1">
                            <a:latin typeface="Cambria Math" panose="02040503050406030204" pitchFamily="18" charset="0"/>
                            <a:cs typeface="Times New Roman" panose="02020603050405020304" pitchFamily="18" charset="0"/>
                          </a:rPr>
                          <m:t>𝑦</m:t>
                        </m:r>
                      </m:sub>
                    </m:sSub>
                    <m:r>
                      <a:rPr lang="hu-HU" sz="3200" i="1">
                        <a:latin typeface="Cambria Math" panose="02040503050406030204" pitchFamily="18" charset="0"/>
                        <a:cs typeface="Times New Roman" panose="02020603050405020304" pitchFamily="18" charset="0"/>
                      </a:rPr>
                      <m:t> </m:t>
                    </m:r>
                  </m:oMath>
                </a14:m>
                <a:r>
                  <a:rPr lang="hu-HU" sz="3200">
                    <a:latin typeface="Times New Roman" panose="02020603050405020304" pitchFamily="18" charset="0"/>
                    <a:cs typeface="Times New Roman" panose="02020603050405020304" pitchFamily="18" charset="0"/>
                  </a:rPr>
                  <a:t>= </a:t>
                </a:r>
                <a14:m>
                  <m:oMath xmlns:m="http://schemas.openxmlformats.org/officeDocument/2006/math">
                    <m:nary>
                      <m:naryPr>
                        <m:chr m:val="∑"/>
                        <m:subHide m:val="on"/>
                        <m:supHide m:val="on"/>
                        <m:ctrlPr>
                          <a:rPr lang="hu-HU" sz="3200" i="1">
                            <a:latin typeface="Cambria Math" panose="02040503050406030204" pitchFamily="18" charset="0"/>
                            <a:cs typeface="Times New Roman" panose="02020603050405020304" pitchFamily="18" charset="0"/>
                          </a:rPr>
                        </m:ctrlPr>
                      </m:naryPr>
                      <m:sub/>
                      <m:sup/>
                      <m:e>
                        <m:sSub>
                          <m:sSubPr>
                            <m:ctrlPr>
                              <a:rPr lang="hu-HU" sz="3200" i="1">
                                <a:latin typeface="Cambria Math" panose="02040503050406030204" pitchFamily="18" charset="0"/>
                                <a:cs typeface="Times New Roman" panose="02020603050405020304" pitchFamily="18" charset="0"/>
                              </a:rPr>
                            </m:ctrlPr>
                          </m:sSubPr>
                          <m:e>
                            <m:r>
                              <a:rPr lang="hu-HU" sz="3200" b="0" i="1" smtClean="0">
                                <a:latin typeface="Cambria Math" panose="02040503050406030204" pitchFamily="18" charset="0"/>
                                <a:cs typeface="Times New Roman" panose="02020603050405020304" pitchFamily="18" charset="0"/>
                              </a:rPr>
                              <m:t>𝐹</m:t>
                            </m:r>
                          </m:e>
                          <m:sub>
                            <m:r>
                              <a:rPr lang="hu-HU" sz="3200" b="0" i="1" smtClean="0">
                                <a:latin typeface="Cambria Math" panose="02040503050406030204" pitchFamily="18" charset="0"/>
                                <a:cs typeface="Times New Roman" panose="02020603050405020304" pitchFamily="18" charset="0"/>
                              </a:rPr>
                              <m:t>𝑖</m:t>
                            </m:r>
                            <m:r>
                              <a:rPr lang="hu-HU" sz="3200" i="1">
                                <a:latin typeface="Cambria Math" panose="02040503050406030204" pitchFamily="18" charset="0"/>
                                <a:cs typeface="Times New Roman" panose="02020603050405020304" pitchFamily="18" charset="0"/>
                              </a:rPr>
                              <m:t>,</m:t>
                            </m:r>
                            <m:r>
                              <a:rPr lang="hu-HU" sz="3200" i="1">
                                <a:latin typeface="Cambria Math" panose="02040503050406030204" pitchFamily="18" charset="0"/>
                                <a:cs typeface="Times New Roman" panose="02020603050405020304" pitchFamily="18" charset="0"/>
                              </a:rPr>
                              <m:t>𝑦</m:t>
                            </m:r>
                          </m:sub>
                        </m:sSub>
                      </m:e>
                    </m:nary>
                    <m:r>
                      <a:rPr lang="hu-HU" sz="3200" b="0" i="1" smtClean="0">
                        <a:latin typeface="Cambria Math" panose="02040503050406030204" pitchFamily="18" charset="0"/>
                        <a:cs typeface="Times New Roman" panose="02020603050405020304" pitchFamily="18" charset="0"/>
                      </a:rPr>
                      <m:t>     </m:t>
                    </m:r>
                  </m:oMath>
                </a14:m>
                <a:endParaRPr lang="hu-HU" sz="3200" b="0">
                  <a:latin typeface="Times New Roman" panose="02020603050405020304" pitchFamily="18" charset="0"/>
                  <a:cs typeface="Times New Roman" panose="02020603050405020304" pitchFamily="18" charset="0"/>
                </a:endParaRPr>
              </a:p>
              <a:p>
                <a:r>
                  <a:rPr lang="hu-HU" sz="3200">
                    <a:latin typeface="Times New Roman" panose="02020603050405020304" pitchFamily="18" charset="0"/>
                    <a:cs typeface="Times New Roman" panose="02020603050405020304" pitchFamily="18" charset="0"/>
                  </a:rPr>
                  <a:t>In 3D there is also </a:t>
                </a:r>
                <a14:m>
                  <m:oMath xmlns:m="http://schemas.openxmlformats.org/officeDocument/2006/math">
                    <m:sSub>
                      <m:sSubPr>
                        <m:ctrlPr>
                          <a:rPr lang="hu-HU" sz="3200" i="1">
                            <a:latin typeface="Cambria Math" panose="02040503050406030204" pitchFamily="18" charset="0"/>
                            <a:cs typeface="Times New Roman" panose="02020603050405020304" pitchFamily="18" charset="0"/>
                          </a:rPr>
                        </m:ctrlPr>
                      </m:sSubPr>
                      <m:e>
                        <m:r>
                          <a:rPr lang="hu-HU" sz="3200" b="0" i="1" smtClean="0">
                            <a:latin typeface="Cambria Math" panose="02040503050406030204" pitchFamily="18" charset="0"/>
                            <a:cs typeface="Times New Roman" panose="02020603050405020304" pitchFamily="18" charset="0"/>
                          </a:rPr>
                          <m:t> </m:t>
                        </m:r>
                        <m:r>
                          <a:rPr lang="hu-HU" sz="3200" i="1">
                            <a:latin typeface="Cambria Math" panose="02040503050406030204" pitchFamily="18" charset="0"/>
                            <a:cs typeface="Times New Roman" panose="02020603050405020304" pitchFamily="18" charset="0"/>
                          </a:rPr>
                          <m:t>𝑅</m:t>
                        </m:r>
                      </m:e>
                      <m:sub>
                        <m:r>
                          <a:rPr lang="hu-HU" sz="3200" b="0" i="1" smtClean="0">
                            <a:latin typeface="Cambria Math" panose="02040503050406030204" pitchFamily="18" charset="0"/>
                            <a:cs typeface="Times New Roman" panose="02020603050405020304" pitchFamily="18" charset="0"/>
                          </a:rPr>
                          <m:t>𝑧</m:t>
                        </m:r>
                      </m:sub>
                    </m:sSub>
                    <m:r>
                      <a:rPr lang="hu-HU" sz="3200" i="1">
                        <a:latin typeface="Cambria Math" panose="02040503050406030204" pitchFamily="18" charset="0"/>
                        <a:cs typeface="Times New Roman" panose="02020603050405020304" pitchFamily="18" charset="0"/>
                      </a:rPr>
                      <m:t> </m:t>
                    </m:r>
                  </m:oMath>
                </a14:m>
                <a:r>
                  <a:rPr lang="hu-HU" sz="3200">
                    <a:latin typeface="Times New Roman" panose="02020603050405020304" pitchFamily="18" charset="0"/>
                    <a:cs typeface="Times New Roman" panose="02020603050405020304" pitchFamily="18" charset="0"/>
                  </a:rPr>
                  <a:t>= </a:t>
                </a:r>
                <a14:m>
                  <m:oMath xmlns:m="http://schemas.openxmlformats.org/officeDocument/2006/math">
                    <m:nary>
                      <m:naryPr>
                        <m:chr m:val="∑"/>
                        <m:subHide m:val="on"/>
                        <m:supHide m:val="on"/>
                        <m:ctrlPr>
                          <a:rPr lang="hu-HU" sz="3200" i="1">
                            <a:latin typeface="Cambria Math" panose="02040503050406030204" pitchFamily="18" charset="0"/>
                            <a:cs typeface="Times New Roman" panose="02020603050405020304" pitchFamily="18" charset="0"/>
                          </a:rPr>
                        </m:ctrlPr>
                      </m:naryPr>
                      <m:sub/>
                      <m:sup/>
                      <m:e>
                        <m:sSub>
                          <m:sSubPr>
                            <m:ctrlPr>
                              <a:rPr lang="hu-HU" sz="3200" i="1">
                                <a:latin typeface="Cambria Math" panose="02040503050406030204" pitchFamily="18" charset="0"/>
                                <a:cs typeface="Times New Roman" panose="02020603050405020304" pitchFamily="18" charset="0"/>
                              </a:rPr>
                            </m:ctrlPr>
                          </m:sSubPr>
                          <m:e>
                            <m:r>
                              <a:rPr lang="hu-HU" sz="3200" i="1">
                                <a:latin typeface="Cambria Math" panose="02040503050406030204" pitchFamily="18" charset="0"/>
                                <a:cs typeface="Times New Roman" panose="02020603050405020304" pitchFamily="18" charset="0"/>
                              </a:rPr>
                              <m:t>𝐹</m:t>
                            </m:r>
                          </m:e>
                          <m:sub>
                            <m:r>
                              <a:rPr lang="hu-HU" sz="3200" i="1">
                                <a:latin typeface="Cambria Math" panose="02040503050406030204" pitchFamily="18" charset="0"/>
                                <a:cs typeface="Times New Roman" panose="02020603050405020304" pitchFamily="18" charset="0"/>
                              </a:rPr>
                              <m:t>𝑖</m:t>
                            </m:r>
                            <m:r>
                              <a:rPr lang="hu-HU" sz="3200" i="1">
                                <a:latin typeface="Cambria Math" panose="02040503050406030204" pitchFamily="18" charset="0"/>
                                <a:cs typeface="Times New Roman" panose="02020603050405020304" pitchFamily="18" charset="0"/>
                              </a:rPr>
                              <m:t>,</m:t>
                            </m:r>
                            <m:r>
                              <a:rPr lang="hu-HU" sz="3200" b="0" i="1" smtClean="0">
                                <a:latin typeface="Cambria Math" panose="02040503050406030204" pitchFamily="18" charset="0"/>
                                <a:cs typeface="Times New Roman" panose="02020603050405020304" pitchFamily="18" charset="0"/>
                              </a:rPr>
                              <m:t>𝑧</m:t>
                            </m:r>
                          </m:sub>
                        </m:sSub>
                      </m:e>
                    </m:nary>
                  </m:oMath>
                </a14:m>
                <a:r>
                  <a:rPr lang="hu-HU" sz="3200">
                    <a:latin typeface="Times New Roman" panose="02020603050405020304" pitchFamily="18" charset="0"/>
                    <a:cs typeface="Times New Roman" panose="02020603050405020304" pitchFamily="18" charset="0"/>
                  </a:rPr>
                  <a:t>   R is passing in the intersection point.</a:t>
                </a:r>
                <a:endParaRPr lang="en-US" sz="3200">
                  <a:latin typeface="Times New Roman" panose="02020603050405020304" pitchFamily="18" charset="0"/>
                  <a:cs typeface="Times New Roman" panose="02020603050405020304" pitchFamily="18" charset="0"/>
                </a:endParaRPr>
              </a:p>
            </p:txBody>
          </p:sp>
        </mc:Choice>
        <mc:Fallback xmlns="">
          <p:sp>
            <p:nvSpPr>
              <p:cNvPr id="2" name="TextBox 1">
                <a:extLst>
                  <a:ext uri="{FF2B5EF4-FFF2-40B4-BE49-F238E27FC236}">
                    <a16:creationId xmlns:a16="http://schemas.microsoft.com/office/drawing/2014/main" id="{4FEBD177-B782-48DE-8539-316B5587DABB}"/>
                  </a:ext>
                </a:extLst>
              </p:cNvPr>
              <p:cNvSpPr txBox="1">
                <a:spLocks noRot="1" noChangeAspect="1" noMove="1" noResize="1" noEditPoints="1" noAdjustHandles="1" noChangeArrowheads="1" noChangeShapeType="1" noTextEdit="1"/>
              </p:cNvSpPr>
              <p:nvPr/>
            </p:nvSpPr>
            <p:spPr>
              <a:xfrm>
                <a:off x="106017" y="0"/>
                <a:ext cx="11979966" cy="2632259"/>
              </a:xfrm>
              <a:prstGeom prst="rect">
                <a:avLst/>
              </a:prstGeom>
              <a:blipFill>
                <a:blip r:embed="rId2"/>
                <a:stretch>
                  <a:fillRect l="-1272" t="-3241" b="-4861"/>
                </a:stretch>
              </a:blipFill>
            </p:spPr>
            <p:txBody>
              <a:bodyPr/>
              <a:lstStyle/>
              <a:p>
                <a:r>
                  <a:rPr lang="en-US">
                    <a:noFill/>
                  </a:rPr>
                  <a:t> </a:t>
                </a:r>
              </a:p>
            </p:txBody>
          </p:sp>
        </mc:Fallback>
      </mc:AlternateContent>
      <p:cxnSp>
        <p:nvCxnSpPr>
          <p:cNvPr id="3" name="Straight Connector 2">
            <a:extLst>
              <a:ext uri="{FF2B5EF4-FFF2-40B4-BE49-F238E27FC236}">
                <a16:creationId xmlns:a16="http://schemas.microsoft.com/office/drawing/2014/main" id="{9D1166B8-8058-46A1-A872-75B4D88BBBC0}"/>
              </a:ext>
            </a:extLst>
          </p:cNvPr>
          <p:cNvCxnSpPr>
            <a:cxnSpLocks/>
          </p:cNvCxnSpPr>
          <p:nvPr/>
        </p:nvCxnSpPr>
        <p:spPr>
          <a:xfrm>
            <a:off x="12889948" y="2770526"/>
            <a:ext cx="238539" cy="0"/>
          </a:xfrm>
          <a:prstGeom prst="line">
            <a:avLst/>
          </a:prstGeom>
          <a:ln w="28575">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4" name="Straight Connector 3">
            <a:extLst>
              <a:ext uri="{FF2B5EF4-FFF2-40B4-BE49-F238E27FC236}">
                <a16:creationId xmlns:a16="http://schemas.microsoft.com/office/drawing/2014/main" id="{C76FD788-8291-44AC-A1F5-68682D304C57}"/>
              </a:ext>
            </a:extLst>
          </p:cNvPr>
          <p:cNvCxnSpPr>
            <a:cxnSpLocks/>
          </p:cNvCxnSpPr>
          <p:nvPr/>
        </p:nvCxnSpPr>
        <p:spPr>
          <a:xfrm>
            <a:off x="12901520" y="2863291"/>
            <a:ext cx="238539" cy="0"/>
          </a:xfrm>
          <a:prstGeom prst="line">
            <a:avLst/>
          </a:prstGeom>
          <a:ln w="28575">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5" name="Oval 4">
            <a:extLst>
              <a:ext uri="{FF2B5EF4-FFF2-40B4-BE49-F238E27FC236}">
                <a16:creationId xmlns:a16="http://schemas.microsoft.com/office/drawing/2014/main" id="{4E68AD8C-0F51-41B1-8E11-B63EE31D8282}"/>
              </a:ext>
            </a:extLst>
          </p:cNvPr>
          <p:cNvSpPr/>
          <p:nvPr/>
        </p:nvSpPr>
        <p:spPr>
          <a:xfrm>
            <a:off x="12968046" y="2654902"/>
            <a:ext cx="45719" cy="4571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Connector 5">
            <a:extLst>
              <a:ext uri="{FF2B5EF4-FFF2-40B4-BE49-F238E27FC236}">
                <a16:creationId xmlns:a16="http://schemas.microsoft.com/office/drawing/2014/main" id="{C52D3DA5-0EA6-4490-86FA-0FB94DCBDD21}"/>
              </a:ext>
            </a:extLst>
          </p:cNvPr>
          <p:cNvCxnSpPr>
            <a:cxnSpLocks/>
          </p:cNvCxnSpPr>
          <p:nvPr/>
        </p:nvCxnSpPr>
        <p:spPr>
          <a:xfrm>
            <a:off x="8192052" y="1226648"/>
            <a:ext cx="238539" cy="0"/>
          </a:xfrm>
          <a:prstGeom prst="line">
            <a:avLst/>
          </a:prstGeom>
          <a:ln w="28575">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C7D45F94-5C01-4A68-AFBD-F0F734F8C42D}"/>
              </a:ext>
            </a:extLst>
          </p:cNvPr>
          <p:cNvCxnSpPr>
            <a:cxnSpLocks/>
          </p:cNvCxnSpPr>
          <p:nvPr/>
        </p:nvCxnSpPr>
        <p:spPr>
          <a:xfrm>
            <a:off x="8203624" y="1319413"/>
            <a:ext cx="238539" cy="0"/>
          </a:xfrm>
          <a:prstGeom prst="line">
            <a:avLst/>
          </a:prstGeom>
          <a:ln w="28575">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8" name="Oval 7">
            <a:extLst>
              <a:ext uri="{FF2B5EF4-FFF2-40B4-BE49-F238E27FC236}">
                <a16:creationId xmlns:a16="http://schemas.microsoft.com/office/drawing/2014/main" id="{3D01DB79-FBA8-48E7-877B-4A7378E4CEC1}"/>
              </a:ext>
            </a:extLst>
          </p:cNvPr>
          <p:cNvSpPr/>
          <p:nvPr/>
        </p:nvSpPr>
        <p:spPr>
          <a:xfrm>
            <a:off x="8270150" y="1111024"/>
            <a:ext cx="45719" cy="4571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06DE773E-1FF6-4028-87A9-0FF2FAE83208}"/>
              </a:ext>
            </a:extLst>
          </p:cNvPr>
          <p:cNvPicPr>
            <a:picLocks noChangeAspect="1"/>
          </p:cNvPicPr>
          <p:nvPr/>
        </p:nvPicPr>
        <p:blipFill>
          <a:blip r:embed="rId3"/>
          <a:stretch>
            <a:fillRect/>
          </a:stretch>
        </p:blipFill>
        <p:spPr>
          <a:xfrm>
            <a:off x="106017" y="2689730"/>
            <a:ext cx="10363245" cy="598951"/>
          </a:xfrm>
          <a:prstGeom prst="rect">
            <a:avLst/>
          </a:prstGeom>
        </p:spPr>
      </p:pic>
      <p:pic>
        <p:nvPicPr>
          <p:cNvPr id="10" name="Picture 9">
            <a:extLst>
              <a:ext uri="{FF2B5EF4-FFF2-40B4-BE49-F238E27FC236}">
                <a16:creationId xmlns:a16="http://schemas.microsoft.com/office/drawing/2014/main" id="{D42318D0-D03D-4376-A44F-EF8EE076C841}"/>
              </a:ext>
            </a:extLst>
          </p:cNvPr>
          <p:cNvPicPr>
            <a:picLocks noChangeAspect="1"/>
          </p:cNvPicPr>
          <p:nvPr/>
        </p:nvPicPr>
        <p:blipFill>
          <a:blip r:embed="rId4"/>
          <a:stretch>
            <a:fillRect/>
          </a:stretch>
        </p:blipFill>
        <p:spPr>
          <a:xfrm>
            <a:off x="0" y="3549279"/>
            <a:ext cx="5690153" cy="1959141"/>
          </a:xfrm>
          <a:prstGeom prst="rect">
            <a:avLst/>
          </a:prstGeom>
        </p:spPr>
      </p:pic>
      <p:pic>
        <p:nvPicPr>
          <p:cNvPr id="11" name="Picture 10">
            <a:extLst>
              <a:ext uri="{FF2B5EF4-FFF2-40B4-BE49-F238E27FC236}">
                <a16:creationId xmlns:a16="http://schemas.microsoft.com/office/drawing/2014/main" id="{33EBB53C-759F-4660-B889-87F609CC60D7}"/>
              </a:ext>
            </a:extLst>
          </p:cNvPr>
          <p:cNvPicPr>
            <a:picLocks noChangeAspect="1"/>
          </p:cNvPicPr>
          <p:nvPr/>
        </p:nvPicPr>
        <p:blipFill>
          <a:blip r:embed="rId5"/>
          <a:stretch>
            <a:fillRect/>
          </a:stretch>
        </p:blipFill>
        <p:spPr>
          <a:xfrm>
            <a:off x="5517104" y="3951671"/>
            <a:ext cx="6568880" cy="1322693"/>
          </a:xfrm>
          <a:prstGeom prst="rect">
            <a:avLst/>
          </a:prstGeom>
        </p:spPr>
      </p:pic>
      <p:sp>
        <p:nvSpPr>
          <p:cNvPr id="12" name="Rectangle 11">
            <a:extLst>
              <a:ext uri="{FF2B5EF4-FFF2-40B4-BE49-F238E27FC236}">
                <a16:creationId xmlns:a16="http://schemas.microsoft.com/office/drawing/2014/main" id="{D50E0FB8-38EA-477B-9191-3DB67AB793CD}"/>
              </a:ext>
            </a:extLst>
          </p:cNvPr>
          <p:cNvSpPr/>
          <p:nvPr/>
        </p:nvSpPr>
        <p:spPr>
          <a:xfrm>
            <a:off x="5517104" y="5505139"/>
            <a:ext cx="6289812" cy="1322693"/>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969965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p:nvPr/>
        </p:nvGrpSpPr>
        <p:grpSpPr>
          <a:xfrm>
            <a:off x="115910" y="1326524"/>
            <a:ext cx="11565228" cy="4839723"/>
            <a:chOff x="115910" y="1326524"/>
            <a:chExt cx="11565228" cy="4839723"/>
          </a:xfrm>
        </p:grpSpPr>
        <mc:AlternateContent xmlns:mc="http://schemas.openxmlformats.org/markup-compatibility/2006" xmlns:a14="http://schemas.microsoft.com/office/drawing/2010/main">
          <mc:Choice Requires="a14">
            <p:sp>
              <p:nvSpPr>
                <p:cNvPr id="2" name="TextBox 1"/>
                <p:cNvSpPr txBox="1"/>
                <p:nvPr/>
              </p:nvSpPr>
              <p:spPr>
                <a:xfrm>
                  <a:off x="115910" y="1326524"/>
                  <a:ext cx="11565228" cy="4839723"/>
                </a:xfrm>
                <a:prstGeom prst="rect">
                  <a:avLst/>
                </a:prstGeom>
                <a:noFill/>
              </p:spPr>
              <p:txBody>
                <a:bodyPr wrap="square" rtlCol="0">
                  <a:spAutoFit/>
                </a:bodyPr>
                <a:lstStyle/>
                <a:p>
                  <a:pPr algn="l"/>
                  <a:r>
                    <a:rPr lang="en-GB" sz="4000" b="1" dirty="0">
                      <a:latin typeface="Times New Roman" panose="02020603050405020304" pitchFamily="18" charset="0"/>
                      <a:cs typeface="Times New Roman" panose="02020603050405020304" pitchFamily="18" charset="0"/>
                    </a:rPr>
                    <a:t>EQUILIBRIUM</a:t>
                  </a:r>
                </a:p>
                <a:p>
                  <a:r>
                    <a:rPr lang="en-GB" sz="4000" dirty="0">
                      <a:latin typeface="Times New Roman" panose="02020603050405020304" pitchFamily="18" charset="0"/>
                      <a:cs typeface="Times New Roman" panose="02020603050405020304" pitchFamily="18" charset="0"/>
                    </a:rPr>
                    <a:t>If the resultant vector of a concurrent for system is </a:t>
                  </a:r>
                  <a:r>
                    <a:rPr lang="en-GB" sz="4000" b="1" dirty="0">
                      <a:latin typeface="Times New Roman" panose="02020603050405020304" pitchFamily="18" charset="0"/>
                      <a:cs typeface="Times New Roman" panose="02020603050405020304" pitchFamily="18" charset="0"/>
                    </a:rPr>
                    <a:t>0</a:t>
                  </a:r>
                  <a:r>
                    <a:rPr lang="en-GB" sz="4000" dirty="0">
                      <a:latin typeface="Times New Roman" panose="02020603050405020304" pitchFamily="18" charset="0"/>
                      <a:cs typeface="Times New Roman" panose="02020603050405020304" pitchFamily="18" charset="0"/>
                    </a:rPr>
                    <a:t>, then we say that the system is in equilibrium. We express it by the </a:t>
                  </a:r>
                  <a:r>
                    <a:rPr lang="en-GB" sz="4000" i="1" dirty="0">
                      <a:latin typeface="Times New Roman" panose="02020603050405020304" pitchFamily="18" charset="0"/>
                      <a:cs typeface="Times New Roman" panose="02020603050405020304" pitchFamily="18" charset="0"/>
                    </a:rPr>
                    <a:t>equilibrium statement</a:t>
                  </a:r>
                  <a:r>
                    <a:rPr lang="en-GB" sz="4000" dirty="0">
                      <a:latin typeface="Times New Roman" panose="02020603050405020304" pitchFamily="18" charset="0"/>
                      <a:cs typeface="Times New Roman" panose="02020603050405020304" pitchFamily="18" charset="0"/>
                    </a:rPr>
                    <a:t>:</a:t>
                  </a:r>
                </a:p>
                <a:p>
                  <a:r>
                    <a:rPr lang="en-GB" sz="4000" dirty="0">
                      <a:latin typeface="Times New Roman" panose="02020603050405020304" pitchFamily="18" charset="0"/>
                      <a:cs typeface="Times New Roman" panose="02020603050405020304" pitchFamily="18" charset="0"/>
                    </a:rPr>
                    <a:t>({F</a:t>
                  </a:r>
                  <a:r>
                    <a:rPr lang="en-GB" sz="4000" baseline="-25000" dirty="0">
                      <a:latin typeface="Times New Roman" panose="02020603050405020304" pitchFamily="18" charset="0"/>
                      <a:cs typeface="Times New Roman" panose="02020603050405020304" pitchFamily="18" charset="0"/>
                    </a:rPr>
                    <a:t>i</a:t>
                  </a:r>
                  <a:r>
                    <a:rPr lang="en-GB" sz="4000" dirty="0">
                      <a:latin typeface="Times New Roman" panose="02020603050405020304" pitchFamily="18" charset="0"/>
                      <a:cs typeface="Times New Roman" panose="02020603050405020304" pitchFamily="18" charset="0"/>
                    </a:rPr>
                    <a:t>})     0 and the respective equilibrium equations:</a:t>
                  </a:r>
                </a:p>
                <a:p>
                  <a14:m>
                    <m:oMath xmlns:m="http://schemas.openxmlformats.org/officeDocument/2006/math">
                      <m:nary>
                        <m:naryPr>
                          <m:chr m:val="∑"/>
                          <m:subHide m:val="on"/>
                          <m:supHide m:val="on"/>
                          <m:ctrlPr>
                            <a:rPr lang="hu-HU" sz="4000" i="1">
                              <a:latin typeface="Cambria Math" panose="02040503050406030204" pitchFamily="18" charset="0"/>
                              <a:cs typeface="Times New Roman" panose="02020603050405020304" pitchFamily="18" charset="0"/>
                            </a:rPr>
                          </m:ctrlPr>
                        </m:naryPr>
                        <m:sub/>
                        <m:sup/>
                        <m:e>
                          <m:sSub>
                            <m:sSubPr>
                              <m:ctrlPr>
                                <a:rPr lang="hu-HU" sz="4000" i="1">
                                  <a:latin typeface="Cambria Math" panose="02040503050406030204" pitchFamily="18" charset="0"/>
                                  <a:cs typeface="Times New Roman" panose="02020603050405020304" pitchFamily="18" charset="0"/>
                                </a:rPr>
                              </m:ctrlPr>
                            </m:sSubPr>
                            <m:e>
                              <m:r>
                                <a:rPr lang="hu-HU" sz="4000" i="1">
                                  <a:latin typeface="Cambria Math" panose="02040503050406030204" pitchFamily="18" charset="0"/>
                                  <a:cs typeface="Times New Roman" panose="02020603050405020304" pitchFamily="18" charset="0"/>
                                </a:rPr>
                                <m:t>𝐹</m:t>
                              </m:r>
                            </m:e>
                            <m:sub>
                              <m:r>
                                <a:rPr lang="hu-HU" sz="4000" i="1">
                                  <a:latin typeface="Cambria Math" panose="02040503050406030204" pitchFamily="18" charset="0"/>
                                  <a:cs typeface="Times New Roman" panose="02020603050405020304" pitchFamily="18" charset="0"/>
                                </a:rPr>
                                <m:t>𝑖</m:t>
                              </m:r>
                              <m:r>
                                <a:rPr lang="hu-HU" sz="4000" i="1">
                                  <a:latin typeface="Cambria Math" panose="02040503050406030204" pitchFamily="18" charset="0"/>
                                  <a:cs typeface="Times New Roman" panose="02020603050405020304" pitchFamily="18" charset="0"/>
                                </a:rPr>
                                <m:t>,</m:t>
                              </m:r>
                              <m:r>
                                <a:rPr lang="hu-HU" sz="4000" i="1">
                                  <a:latin typeface="Cambria Math" panose="02040503050406030204" pitchFamily="18" charset="0"/>
                                  <a:cs typeface="Times New Roman" panose="02020603050405020304" pitchFamily="18" charset="0"/>
                                </a:rPr>
                                <m:t>𝑥</m:t>
                              </m:r>
                            </m:sub>
                          </m:sSub>
                        </m:e>
                      </m:nary>
                    </m:oMath>
                  </a14:m>
                  <a:r>
                    <a:rPr lang="hu-HU" sz="4000" dirty="0">
                      <a:latin typeface="Times New Roman" panose="02020603050405020304" pitchFamily="18" charset="0"/>
                      <a:cs typeface="Times New Roman" panose="02020603050405020304" pitchFamily="18" charset="0"/>
                    </a:rPr>
                    <a:t> </a:t>
                  </a:r>
                  <a:r>
                    <a:rPr lang="en-GB" sz="4000" dirty="0">
                      <a:latin typeface="Times New Roman" panose="02020603050405020304" pitchFamily="18" charset="0"/>
                      <a:cs typeface="Times New Roman" panose="02020603050405020304" pitchFamily="18" charset="0"/>
                    </a:rPr>
                    <a:t>= 0</a:t>
                  </a:r>
                  <a:r>
                    <a:rPr lang="hu-HU" sz="4000" dirty="0">
                      <a:latin typeface="Times New Roman" panose="02020603050405020304" pitchFamily="18" charset="0"/>
                      <a:cs typeface="Times New Roman" panose="02020603050405020304" pitchFamily="18" charset="0"/>
                    </a:rPr>
                    <a:t>, </a:t>
                  </a:r>
                  <a14:m>
                    <m:oMath xmlns:m="http://schemas.openxmlformats.org/officeDocument/2006/math">
                      <m:nary>
                        <m:naryPr>
                          <m:chr m:val="∑"/>
                          <m:subHide m:val="on"/>
                          <m:supHide m:val="on"/>
                          <m:ctrlPr>
                            <a:rPr lang="hu-HU" sz="4000" i="1">
                              <a:latin typeface="Cambria Math" panose="02040503050406030204" pitchFamily="18" charset="0"/>
                              <a:cs typeface="Times New Roman" panose="02020603050405020304" pitchFamily="18" charset="0"/>
                            </a:rPr>
                          </m:ctrlPr>
                        </m:naryPr>
                        <m:sub/>
                        <m:sup/>
                        <m:e>
                          <m:sSub>
                            <m:sSubPr>
                              <m:ctrlPr>
                                <a:rPr lang="hu-HU" sz="4000" i="1">
                                  <a:latin typeface="Cambria Math" panose="02040503050406030204" pitchFamily="18" charset="0"/>
                                  <a:cs typeface="Times New Roman" panose="02020603050405020304" pitchFamily="18" charset="0"/>
                                </a:rPr>
                              </m:ctrlPr>
                            </m:sSubPr>
                            <m:e>
                              <m:r>
                                <a:rPr lang="hu-HU" sz="4000" i="1">
                                  <a:latin typeface="Cambria Math" panose="02040503050406030204" pitchFamily="18" charset="0"/>
                                  <a:cs typeface="Times New Roman" panose="02020603050405020304" pitchFamily="18" charset="0"/>
                                </a:rPr>
                                <m:t>𝐹</m:t>
                              </m:r>
                            </m:e>
                            <m:sub>
                              <m:r>
                                <a:rPr lang="hu-HU" sz="4000" i="1">
                                  <a:latin typeface="Cambria Math" panose="02040503050406030204" pitchFamily="18" charset="0"/>
                                  <a:cs typeface="Times New Roman" panose="02020603050405020304" pitchFamily="18" charset="0"/>
                                </a:rPr>
                                <m:t>𝑖</m:t>
                              </m:r>
                              <m:r>
                                <a:rPr lang="hu-HU" sz="4000" i="1">
                                  <a:latin typeface="Cambria Math" panose="02040503050406030204" pitchFamily="18" charset="0"/>
                                  <a:cs typeface="Times New Roman" panose="02020603050405020304" pitchFamily="18" charset="0"/>
                                </a:rPr>
                                <m:t>,</m:t>
                              </m:r>
                              <m:r>
                                <a:rPr lang="hu-HU" sz="4000" i="1">
                                  <a:latin typeface="Cambria Math" panose="02040503050406030204" pitchFamily="18" charset="0"/>
                                  <a:cs typeface="Times New Roman" panose="02020603050405020304" pitchFamily="18" charset="0"/>
                                </a:rPr>
                                <m:t>𝑦</m:t>
                              </m:r>
                            </m:sub>
                          </m:sSub>
                        </m:e>
                      </m:nary>
                    </m:oMath>
                  </a14:m>
                  <a:r>
                    <a:rPr lang="hu-HU" sz="4000" dirty="0">
                      <a:latin typeface="Times New Roman" panose="02020603050405020304" pitchFamily="18" charset="0"/>
                      <a:cs typeface="Times New Roman" panose="02020603050405020304" pitchFamily="18" charset="0"/>
                    </a:rPr>
                    <a:t> =</a:t>
                  </a:r>
                  <a:r>
                    <a:rPr lang="en-GB" sz="4000" dirty="0">
                      <a:latin typeface="Times New Roman" panose="02020603050405020304" pitchFamily="18" charset="0"/>
                      <a:cs typeface="Times New Roman" panose="02020603050405020304" pitchFamily="18" charset="0"/>
                    </a:rPr>
                    <a:t> 0, </a:t>
                  </a:r>
                  <a14:m>
                    <m:oMath xmlns:m="http://schemas.openxmlformats.org/officeDocument/2006/math">
                      <m:nary>
                        <m:naryPr>
                          <m:chr m:val="∑"/>
                          <m:subHide m:val="on"/>
                          <m:supHide m:val="on"/>
                          <m:ctrlPr>
                            <a:rPr lang="hu-HU" sz="4000" i="1">
                              <a:latin typeface="Cambria Math" panose="02040503050406030204" pitchFamily="18" charset="0"/>
                              <a:cs typeface="Times New Roman" panose="02020603050405020304" pitchFamily="18" charset="0"/>
                            </a:rPr>
                          </m:ctrlPr>
                        </m:naryPr>
                        <m:sub/>
                        <m:sup/>
                        <m:e>
                          <m:sSub>
                            <m:sSubPr>
                              <m:ctrlPr>
                                <a:rPr lang="hu-HU" sz="4000" i="1">
                                  <a:latin typeface="Cambria Math" panose="02040503050406030204" pitchFamily="18" charset="0"/>
                                  <a:cs typeface="Times New Roman" panose="02020603050405020304" pitchFamily="18" charset="0"/>
                                </a:rPr>
                              </m:ctrlPr>
                            </m:sSubPr>
                            <m:e>
                              <m:r>
                                <a:rPr lang="hu-HU" sz="4000" i="1">
                                  <a:latin typeface="Cambria Math" panose="02040503050406030204" pitchFamily="18" charset="0"/>
                                  <a:cs typeface="Times New Roman" panose="02020603050405020304" pitchFamily="18" charset="0"/>
                                </a:rPr>
                                <m:t>𝐹</m:t>
                              </m:r>
                            </m:e>
                            <m:sub>
                              <m:r>
                                <a:rPr lang="hu-HU" sz="4000" i="1">
                                  <a:latin typeface="Cambria Math" panose="02040503050406030204" pitchFamily="18" charset="0"/>
                                  <a:cs typeface="Times New Roman" panose="02020603050405020304" pitchFamily="18" charset="0"/>
                                </a:rPr>
                                <m:t>𝑖</m:t>
                              </m:r>
                              <m:r>
                                <a:rPr lang="hu-HU" sz="4000" i="1">
                                  <a:latin typeface="Cambria Math" panose="02040503050406030204" pitchFamily="18" charset="0"/>
                                  <a:cs typeface="Times New Roman" panose="02020603050405020304" pitchFamily="18" charset="0"/>
                                </a:rPr>
                                <m:t>,</m:t>
                              </m:r>
                              <m:r>
                                <a:rPr lang="en-GB" sz="4000" b="0" i="1" smtClean="0">
                                  <a:latin typeface="Cambria Math" panose="02040503050406030204" pitchFamily="18" charset="0"/>
                                  <a:cs typeface="Times New Roman" panose="02020603050405020304" pitchFamily="18" charset="0"/>
                                </a:rPr>
                                <m:t>𝑧</m:t>
                              </m:r>
                            </m:sub>
                          </m:sSub>
                        </m:e>
                      </m:nary>
                    </m:oMath>
                  </a14:m>
                  <a:r>
                    <a:rPr lang="hu-HU" sz="4000" dirty="0">
                      <a:latin typeface="Times New Roman" panose="02020603050405020304" pitchFamily="18" charset="0"/>
                      <a:cs typeface="Times New Roman" panose="02020603050405020304" pitchFamily="18" charset="0"/>
                    </a:rPr>
                    <a:t> =</a:t>
                  </a:r>
                  <a:r>
                    <a:rPr lang="en-GB" sz="4000" dirty="0">
                      <a:latin typeface="Times New Roman" panose="02020603050405020304" pitchFamily="18" charset="0"/>
                      <a:cs typeface="Times New Roman" panose="02020603050405020304" pitchFamily="18" charset="0"/>
                    </a:rPr>
                    <a:t> 0</a:t>
                  </a:r>
                </a:p>
                <a:p>
                  <a:endParaRPr lang="en-GB" sz="2800" dirty="0">
                    <a:latin typeface="Times New Roman" panose="02020603050405020304" pitchFamily="18" charset="0"/>
                    <a:cs typeface="Times New Roman" panose="02020603050405020304" pitchFamily="18" charset="0"/>
                  </a:endParaRPr>
                </a:p>
                <a:p>
                  <a:endParaRPr lang="en-GB" sz="2800" baseline="-25000" dirty="0">
                    <a:latin typeface="Times New Roman" panose="02020603050405020304" pitchFamily="18" charset="0"/>
                    <a:cs typeface="Times New Roman" panose="02020603050405020304" pitchFamily="18" charset="0"/>
                  </a:endParaRPr>
                </a:p>
                <a:p>
                  <a:endParaRPr lang="en-GB" sz="2800" baseline="-25000" dirty="0">
                    <a:latin typeface="Times New Roman" panose="02020603050405020304" pitchFamily="18" charset="0"/>
                    <a:cs typeface="Times New Roman" panose="02020603050405020304" pitchFamily="18" charset="0"/>
                  </a:endParaRPr>
                </a:p>
              </p:txBody>
            </p:sp>
          </mc:Choice>
          <mc:Fallback xmlns="">
            <p:sp>
              <p:nvSpPr>
                <p:cNvPr id="2" name="TextBox 1"/>
                <p:cNvSpPr txBox="1">
                  <a:spLocks noRot="1" noChangeAspect="1" noMove="1" noResize="1" noEditPoints="1" noAdjustHandles="1" noChangeArrowheads="1" noChangeShapeType="1" noTextEdit="1"/>
                </p:cNvSpPr>
                <p:nvPr/>
              </p:nvSpPr>
              <p:spPr>
                <a:xfrm>
                  <a:off x="115910" y="1326524"/>
                  <a:ext cx="11565228" cy="4839723"/>
                </a:xfrm>
                <a:prstGeom prst="rect">
                  <a:avLst/>
                </a:prstGeom>
                <a:blipFill>
                  <a:blip r:embed="rId2"/>
                  <a:stretch>
                    <a:fillRect l="-1845" t="-2267"/>
                  </a:stretch>
                </a:blipFill>
              </p:spPr>
              <p:txBody>
                <a:bodyPr/>
                <a:lstStyle/>
                <a:p>
                  <a:r>
                    <a:rPr lang="en-US">
                      <a:noFill/>
                    </a:rPr>
                    <a:t> </a:t>
                  </a:r>
                </a:p>
              </p:txBody>
            </p:sp>
          </mc:Fallback>
        </mc:AlternateContent>
        <p:grpSp>
          <p:nvGrpSpPr>
            <p:cNvPr id="6" name="Group 5"/>
            <p:cNvGrpSpPr/>
            <p:nvPr/>
          </p:nvGrpSpPr>
          <p:grpSpPr>
            <a:xfrm>
              <a:off x="1559433" y="4013148"/>
              <a:ext cx="250111" cy="208389"/>
              <a:chOff x="1340492" y="5957858"/>
              <a:chExt cx="250111" cy="208389"/>
            </a:xfrm>
          </p:grpSpPr>
          <p:cxnSp>
            <p:nvCxnSpPr>
              <p:cNvPr id="3" name="Straight Connector 2">
                <a:extLst>
                  <a:ext uri="{FF2B5EF4-FFF2-40B4-BE49-F238E27FC236}">
                    <a16:creationId xmlns:a16="http://schemas.microsoft.com/office/drawing/2014/main" id="{C52D3DA5-0EA6-4490-86FA-0FB94DCBDD21}"/>
                  </a:ext>
                </a:extLst>
              </p:cNvPr>
              <p:cNvCxnSpPr>
                <a:cxnSpLocks/>
              </p:cNvCxnSpPr>
              <p:nvPr/>
            </p:nvCxnSpPr>
            <p:spPr>
              <a:xfrm>
                <a:off x="1340492" y="6073482"/>
                <a:ext cx="238539" cy="0"/>
              </a:xfrm>
              <a:prstGeom prst="line">
                <a:avLst/>
              </a:prstGeom>
              <a:ln w="28575">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4" name="Straight Connector 3">
                <a:extLst>
                  <a:ext uri="{FF2B5EF4-FFF2-40B4-BE49-F238E27FC236}">
                    <a16:creationId xmlns:a16="http://schemas.microsoft.com/office/drawing/2014/main" id="{C7D45F94-5C01-4A68-AFBD-F0F734F8C42D}"/>
                  </a:ext>
                </a:extLst>
              </p:cNvPr>
              <p:cNvCxnSpPr>
                <a:cxnSpLocks/>
              </p:cNvCxnSpPr>
              <p:nvPr/>
            </p:nvCxnSpPr>
            <p:spPr>
              <a:xfrm>
                <a:off x="1352064" y="6166247"/>
                <a:ext cx="238539" cy="0"/>
              </a:xfrm>
              <a:prstGeom prst="line">
                <a:avLst/>
              </a:prstGeom>
              <a:ln w="28575">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5" name="Oval 4">
                <a:extLst>
                  <a:ext uri="{FF2B5EF4-FFF2-40B4-BE49-F238E27FC236}">
                    <a16:creationId xmlns:a16="http://schemas.microsoft.com/office/drawing/2014/main" id="{3D01DB79-FBA8-48E7-877B-4A7378E4CEC1}"/>
                  </a:ext>
                </a:extLst>
              </p:cNvPr>
              <p:cNvSpPr/>
              <p:nvPr/>
            </p:nvSpPr>
            <p:spPr>
              <a:xfrm>
                <a:off x="1418590" y="5957858"/>
                <a:ext cx="45719" cy="4571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cxnSp>
        <p:nvCxnSpPr>
          <p:cNvPr id="9" name="Straight Arrow Connector 8">
            <a:extLst>
              <a:ext uri="{FF2B5EF4-FFF2-40B4-BE49-F238E27FC236}">
                <a16:creationId xmlns:a16="http://schemas.microsoft.com/office/drawing/2014/main" id="{E0C3B494-BF3E-4FDF-A11C-39E6EB3E85C1}"/>
              </a:ext>
            </a:extLst>
          </p:cNvPr>
          <p:cNvCxnSpPr/>
          <p:nvPr/>
        </p:nvCxnSpPr>
        <p:spPr>
          <a:xfrm flipV="1">
            <a:off x="7155543" y="5297714"/>
            <a:ext cx="1030514" cy="868533"/>
          </a:xfrm>
          <a:prstGeom prst="straightConnector1">
            <a:avLst/>
          </a:prstGeom>
          <a:ln w="31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B38D8131-66EC-429D-8873-7CDADA4579E4}"/>
              </a:ext>
            </a:extLst>
          </p:cNvPr>
          <p:cNvCxnSpPr/>
          <p:nvPr/>
        </p:nvCxnSpPr>
        <p:spPr>
          <a:xfrm>
            <a:off x="8186057" y="5297714"/>
            <a:ext cx="798286" cy="493486"/>
          </a:xfrm>
          <a:prstGeom prst="straightConnector1">
            <a:avLst/>
          </a:prstGeom>
          <a:ln w="31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F3FE7897-6565-425C-BC9D-E5D2D146485F}"/>
              </a:ext>
            </a:extLst>
          </p:cNvPr>
          <p:cNvCxnSpPr/>
          <p:nvPr/>
        </p:nvCxnSpPr>
        <p:spPr>
          <a:xfrm flipH="1">
            <a:off x="7155543" y="5791200"/>
            <a:ext cx="1843314" cy="375047"/>
          </a:xfrm>
          <a:prstGeom prst="straightConnector1">
            <a:avLst/>
          </a:prstGeom>
          <a:ln w="31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85533210-DABB-4397-A407-27C7F9D55B6E}"/>
              </a:ext>
            </a:extLst>
          </p:cNvPr>
          <p:cNvCxnSpPr/>
          <p:nvPr/>
        </p:nvCxnSpPr>
        <p:spPr>
          <a:xfrm flipV="1">
            <a:off x="3106057" y="5297714"/>
            <a:ext cx="1262743" cy="868533"/>
          </a:xfrm>
          <a:prstGeom prst="straightConnector1">
            <a:avLst/>
          </a:prstGeom>
          <a:ln w="31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1E166D1D-0458-47D6-998E-04F3B210F0D1}"/>
              </a:ext>
            </a:extLst>
          </p:cNvPr>
          <p:cNvCxnSpPr/>
          <p:nvPr/>
        </p:nvCxnSpPr>
        <p:spPr>
          <a:xfrm>
            <a:off x="3106057" y="6166247"/>
            <a:ext cx="798286" cy="336153"/>
          </a:xfrm>
          <a:prstGeom prst="straightConnector1">
            <a:avLst/>
          </a:prstGeom>
          <a:ln w="31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C243EDA6-81A2-4A19-8482-70376B53EF0C}"/>
              </a:ext>
            </a:extLst>
          </p:cNvPr>
          <p:cNvCxnSpPr/>
          <p:nvPr/>
        </p:nvCxnSpPr>
        <p:spPr>
          <a:xfrm flipH="1">
            <a:off x="2032000" y="6166247"/>
            <a:ext cx="1074057" cy="176496"/>
          </a:xfrm>
          <a:prstGeom prst="straightConnector1">
            <a:avLst/>
          </a:prstGeom>
          <a:ln w="31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B5FB211A-8D82-4E7A-A3B1-EBC78A44148A}"/>
              </a:ext>
            </a:extLst>
          </p:cNvPr>
          <p:cNvSpPr txBox="1"/>
          <p:nvPr/>
        </p:nvSpPr>
        <p:spPr>
          <a:xfrm>
            <a:off x="3347022" y="5306874"/>
            <a:ext cx="564578" cy="523220"/>
          </a:xfrm>
          <a:prstGeom prst="rect">
            <a:avLst/>
          </a:prstGeom>
          <a:noFill/>
        </p:spPr>
        <p:txBody>
          <a:bodyPr wrap="none" rtlCol="0">
            <a:spAutoFit/>
          </a:bodyPr>
          <a:lstStyle/>
          <a:p>
            <a:pPr algn="l"/>
            <a:r>
              <a:rPr lang="hu-HU" sz="2800">
                <a:latin typeface="Times New Roman" panose="02020603050405020304" pitchFamily="18" charset="0"/>
                <a:cs typeface="Times New Roman" panose="02020603050405020304" pitchFamily="18" charset="0"/>
              </a:rPr>
              <a:t>F1</a:t>
            </a:r>
            <a:endParaRPr lang="en-US" sz="2800">
              <a:latin typeface="Times New Roman" panose="02020603050405020304" pitchFamily="18" charset="0"/>
              <a:cs typeface="Times New Roman" panose="02020603050405020304" pitchFamily="18" charset="0"/>
            </a:endParaRPr>
          </a:p>
        </p:txBody>
      </p:sp>
      <p:sp>
        <p:nvSpPr>
          <p:cNvPr id="21" name="TextBox 20">
            <a:extLst>
              <a:ext uri="{FF2B5EF4-FFF2-40B4-BE49-F238E27FC236}">
                <a16:creationId xmlns:a16="http://schemas.microsoft.com/office/drawing/2014/main" id="{00DE98A3-7038-4119-A645-DA56FBCA4562}"/>
              </a:ext>
            </a:extLst>
          </p:cNvPr>
          <p:cNvSpPr txBox="1"/>
          <p:nvPr/>
        </p:nvSpPr>
        <p:spPr>
          <a:xfrm>
            <a:off x="8032918" y="6061686"/>
            <a:ext cx="564578" cy="523220"/>
          </a:xfrm>
          <a:prstGeom prst="rect">
            <a:avLst/>
          </a:prstGeom>
          <a:noFill/>
        </p:spPr>
        <p:txBody>
          <a:bodyPr wrap="none" rtlCol="0">
            <a:spAutoFit/>
          </a:bodyPr>
          <a:lstStyle/>
          <a:p>
            <a:pPr algn="l"/>
            <a:r>
              <a:rPr lang="hu-HU" sz="2800">
                <a:latin typeface="Times New Roman" panose="02020603050405020304" pitchFamily="18" charset="0"/>
                <a:cs typeface="Times New Roman" panose="02020603050405020304" pitchFamily="18" charset="0"/>
              </a:rPr>
              <a:t>F3</a:t>
            </a:r>
            <a:endParaRPr lang="en-US" sz="2800">
              <a:latin typeface="Times New Roman" panose="02020603050405020304" pitchFamily="18" charset="0"/>
              <a:cs typeface="Times New Roman" panose="02020603050405020304" pitchFamily="18" charset="0"/>
            </a:endParaRPr>
          </a:p>
        </p:txBody>
      </p:sp>
      <p:sp>
        <p:nvSpPr>
          <p:cNvPr id="22" name="TextBox 21">
            <a:extLst>
              <a:ext uri="{FF2B5EF4-FFF2-40B4-BE49-F238E27FC236}">
                <a16:creationId xmlns:a16="http://schemas.microsoft.com/office/drawing/2014/main" id="{DFDD123E-C164-42A5-B098-482CABFEA0F7}"/>
              </a:ext>
            </a:extLst>
          </p:cNvPr>
          <p:cNvSpPr txBox="1"/>
          <p:nvPr/>
        </p:nvSpPr>
        <p:spPr>
          <a:xfrm>
            <a:off x="3652561" y="5964666"/>
            <a:ext cx="564578" cy="523220"/>
          </a:xfrm>
          <a:prstGeom prst="rect">
            <a:avLst/>
          </a:prstGeom>
          <a:noFill/>
        </p:spPr>
        <p:txBody>
          <a:bodyPr wrap="none" rtlCol="0">
            <a:spAutoFit/>
          </a:bodyPr>
          <a:lstStyle/>
          <a:p>
            <a:pPr algn="l"/>
            <a:r>
              <a:rPr lang="hu-HU" sz="2800">
                <a:latin typeface="Times New Roman" panose="02020603050405020304" pitchFamily="18" charset="0"/>
                <a:cs typeface="Times New Roman" panose="02020603050405020304" pitchFamily="18" charset="0"/>
              </a:rPr>
              <a:t>F2</a:t>
            </a:r>
            <a:endParaRPr lang="en-US" sz="2800">
              <a:latin typeface="Times New Roman" panose="02020603050405020304" pitchFamily="18" charset="0"/>
              <a:cs typeface="Times New Roman" panose="02020603050405020304" pitchFamily="18" charset="0"/>
            </a:endParaRPr>
          </a:p>
        </p:txBody>
      </p:sp>
      <p:sp>
        <p:nvSpPr>
          <p:cNvPr id="23" name="TextBox 22">
            <a:extLst>
              <a:ext uri="{FF2B5EF4-FFF2-40B4-BE49-F238E27FC236}">
                <a16:creationId xmlns:a16="http://schemas.microsoft.com/office/drawing/2014/main" id="{E8D9F939-8340-4F62-B87E-DF7D1A65AE8B}"/>
              </a:ext>
            </a:extLst>
          </p:cNvPr>
          <p:cNvSpPr txBox="1"/>
          <p:nvPr/>
        </p:nvSpPr>
        <p:spPr>
          <a:xfrm>
            <a:off x="2032000" y="5800076"/>
            <a:ext cx="564578" cy="523220"/>
          </a:xfrm>
          <a:prstGeom prst="rect">
            <a:avLst/>
          </a:prstGeom>
          <a:noFill/>
        </p:spPr>
        <p:txBody>
          <a:bodyPr wrap="none" rtlCol="0">
            <a:spAutoFit/>
          </a:bodyPr>
          <a:lstStyle/>
          <a:p>
            <a:pPr algn="l"/>
            <a:r>
              <a:rPr lang="hu-HU" sz="2800">
                <a:latin typeface="Times New Roman" panose="02020603050405020304" pitchFamily="18" charset="0"/>
                <a:cs typeface="Times New Roman" panose="02020603050405020304" pitchFamily="18" charset="0"/>
              </a:rPr>
              <a:t>F3</a:t>
            </a:r>
            <a:endParaRPr lang="en-US" sz="2800">
              <a:latin typeface="Times New Roman" panose="02020603050405020304" pitchFamily="18" charset="0"/>
              <a:cs typeface="Times New Roman" panose="02020603050405020304" pitchFamily="18" charset="0"/>
            </a:endParaRPr>
          </a:p>
        </p:txBody>
      </p:sp>
      <p:sp>
        <p:nvSpPr>
          <p:cNvPr id="24" name="TextBox 23">
            <a:extLst>
              <a:ext uri="{FF2B5EF4-FFF2-40B4-BE49-F238E27FC236}">
                <a16:creationId xmlns:a16="http://schemas.microsoft.com/office/drawing/2014/main" id="{9A28F951-51C1-40A1-AFA4-D9727A8B9A89}"/>
              </a:ext>
            </a:extLst>
          </p:cNvPr>
          <p:cNvSpPr txBox="1"/>
          <p:nvPr/>
        </p:nvSpPr>
        <p:spPr>
          <a:xfrm>
            <a:off x="304800" y="5297714"/>
            <a:ext cx="1270000" cy="523220"/>
          </a:xfrm>
          <a:prstGeom prst="rect">
            <a:avLst/>
          </a:prstGeom>
          <a:noFill/>
        </p:spPr>
        <p:txBody>
          <a:bodyPr wrap="square" rtlCol="0">
            <a:spAutoFit/>
          </a:bodyPr>
          <a:lstStyle/>
          <a:p>
            <a:pPr algn="l"/>
            <a:r>
              <a:rPr lang="hu-HU" sz="2800">
                <a:latin typeface="Times New Roman" panose="02020603050405020304" pitchFamily="18" charset="0"/>
                <a:cs typeface="Times New Roman" panose="02020603050405020304" pitchFamily="18" charset="0"/>
              </a:rPr>
              <a:t>VIEW</a:t>
            </a:r>
            <a:endParaRPr lang="en-US" sz="2800">
              <a:latin typeface="Times New Roman" panose="02020603050405020304" pitchFamily="18" charset="0"/>
              <a:cs typeface="Times New Roman" panose="02020603050405020304" pitchFamily="18" charset="0"/>
            </a:endParaRPr>
          </a:p>
        </p:txBody>
      </p:sp>
      <p:sp>
        <p:nvSpPr>
          <p:cNvPr id="25" name="TextBox 24">
            <a:extLst>
              <a:ext uri="{FF2B5EF4-FFF2-40B4-BE49-F238E27FC236}">
                <a16:creationId xmlns:a16="http://schemas.microsoft.com/office/drawing/2014/main" id="{6566E8A0-86D7-43B0-B63C-33416D8329DC}"/>
              </a:ext>
            </a:extLst>
          </p:cNvPr>
          <p:cNvSpPr txBox="1"/>
          <p:nvPr/>
        </p:nvSpPr>
        <p:spPr>
          <a:xfrm>
            <a:off x="8686800" y="4833257"/>
            <a:ext cx="2994338" cy="954107"/>
          </a:xfrm>
          <a:prstGeom prst="rect">
            <a:avLst/>
          </a:prstGeom>
          <a:noFill/>
        </p:spPr>
        <p:txBody>
          <a:bodyPr wrap="square" rtlCol="0">
            <a:spAutoFit/>
          </a:bodyPr>
          <a:lstStyle/>
          <a:p>
            <a:pPr algn="l"/>
            <a:r>
              <a:rPr lang="hu-HU" sz="2800">
                <a:latin typeface="Times New Roman" panose="02020603050405020304" pitchFamily="18" charset="0"/>
                <a:cs typeface="Times New Roman" panose="02020603050405020304" pitchFamily="18" charset="0"/>
              </a:rPr>
              <a:t>Vector diagram</a:t>
            </a:r>
          </a:p>
          <a:p>
            <a:pPr algn="l"/>
            <a:r>
              <a:rPr lang="hu-HU" sz="2800">
                <a:latin typeface="Times New Roman" panose="02020603050405020304" pitchFamily="18" charset="0"/>
                <a:cs typeface="Times New Roman" panose="02020603050405020304" pitchFamily="18" charset="0"/>
              </a:rPr>
              <a:t>Scale: 1cm (=) 1kN</a:t>
            </a:r>
            <a:endParaRPr lang="en-US" sz="2800">
              <a:latin typeface="Times New Roman" panose="02020603050405020304" pitchFamily="18" charset="0"/>
              <a:cs typeface="Times New Roman" panose="02020603050405020304" pitchFamily="18" charset="0"/>
            </a:endParaRPr>
          </a:p>
        </p:txBody>
      </p:sp>
      <p:sp>
        <p:nvSpPr>
          <p:cNvPr id="26" name="TextBox 25">
            <a:extLst>
              <a:ext uri="{FF2B5EF4-FFF2-40B4-BE49-F238E27FC236}">
                <a16:creationId xmlns:a16="http://schemas.microsoft.com/office/drawing/2014/main" id="{F0CCEB58-4D9C-4C8B-92AB-D3704326611E}"/>
              </a:ext>
            </a:extLst>
          </p:cNvPr>
          <p:cNvSpPr txBox="1"/>
          <p:nvPr/>
        </p:nvSpPr>
        <p:spPr>
          <a:xfrm>
            <a:off x="8243375" y="4908067"/>
            <a:ext cx="564578" cy="523220"/>
          </a:xfrm>
          <a:prstGeom prst="rect">
            <a:avLst/>
          </a:prstGeom>
          <a:noFill/>
        </p:spPr>
        <p:txBody>
          <a:bodyPr wrap="none" rtlCol="0">
            <a:spAutoFit/>
          </a:bodyPr>
          <a:lstStyle/>
          <a:p>
            <a:pPr algn="l"/>
            <a:r>
              <a:rPr lang="hu-HU" sz="2800">
                <a:latin typeface="Times New Roman" panose="02020603050405020304" pitchFamily="18" charset="0"/>
                <a:cs typeface="Times New Roman" panose="02020603050405020304" pitchFamily="18" charset="0"/>
              </a:rPr>
              <a:t>F2</a:t>
            </a:r>
            <a:endParaRPr lang="en-US" sz="2800">
              <a:latin typeface="Times New Roman" panose="02020603050405020304" pitchFamily="18" charset="0"/>
              <a:cs typeface="Times New Roman" panose="02020603050405020304" pitchFamily="18" charset="0"/>
            </a:endParaRPr>
          </a:p>
        </p:txBody>
      </p:sp>
      <p:sp>
        <p:nvSpPr>
          <p:cNvPr id="27" name="TextBox 26">
            <a:extLst>
              <a:ext uri="{FF2B5EF4-FFF2-40B4-BE49-F238E27FC236}">
                <a16:creationId xmlns:a16="http://schemas.microsoft.com/office/drawing/2014/main" id="{69B2486B-4D70-464A-B8E4-D60FDE954F4F}"/>
              </a:ext>
            </a:extLst>
          </p:cNvPr>
          <p:cNvSpPr txBox="1"/>
          <p:nvPr/>
        </p:nvSpPr>
        <p:spPr>
          <a:xfrm>
            <a:off x="7110521" y="5259211"/>
            <a:ext cx="564578" cy="523220"/>
          </a:xfrm>
          <a:prstGeom prst="rect">
            <a:avLst/>
          </a:prstGeom>
          <a:noFill/>
        </p:spPr>
        <p:txBody>
          <a:bodyPr wrap="none" rtlCol="0">
            <a:spAutoFit/>
          </a:bodyPr>
          <a:lstStyle/>
          <a:p>
            <a:pPr algn="l"/>
            <a:r>
              <a:rPr lang="hu-HU" sz="2800">
                <a:latin typeface="Times New Roman" panose="02020603050405020304" pitchFamily="18" charset="0"/>
                <a:cs typeface="Times New Roman" panose="02020603050405020304" pitchFamily="18" charset="0"/>
              </a:rPr>
              <a:t>F1</a:t>
            </a:r>
            <a:endParaRPr lang="en-US" sz="28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681806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3F612BC8-009C-4F00-90A4-828790C82C8C}"/>
              </a:ext>
            </a:extLst>
          </p:cNvPr>
          <p:cNvPicPr>
            <a:picLocks noChangeAspect="1"/>
          </p:cNvPicPr>
          <p:nvPr/>
        </p:nvPicPr>
        <p:blipFill>
          <a:blip r:embed="rId2"/>
          <a:stretch>
            <a:fillRect/>
          </a:stretch>
        </p:blipFill>
        <p:spPr>
          <a:xfrm>
            <a:off x="-56030" y="0"/>
            <a:ext cx="12304060" cy="1616351"/>
          </a:xfrm>
          <a:prstGeom prst="rect">
            <a:avLst/>
          </a:prstGeom>
        </p:spPr>
      </p:pic>
      <p:pic>
        <p:nvPicPr>
          <p:cNvPr id="7" name="Picture 6">
            <a:extLst>
              <a:ext uri="{FF2B5EF4-FFF2-40B4-BE49-F238E27FC236}">
                <a16:creationId xmlns:a16="http://schemas.microsoft.com/office/drawing/2014/main" id="{8BA3E967-5294-4E34-8F1B-184E5347CD9E}"/>
              </a:ext>
            </a:extLst>
          </p:cNvPr>
          <p:cNvPicPr>
            <a:picLocks noChangeAspect="1"/>
          </p:cNvPicPr>
          <p:nvPr/>
        </p:nvPicPr>
        <p:blipFill>
          <a:blip r:embed="rId3"/>
          <a:stretch>
            <a:fillRect/>
          </a:stretch>
        </p:blipFill>
        <p:spPr>
          <a:xfrm>
            <a:off x="0" y="1575145"/>
            <a:ext cx="9153525" cy="5286375"/>
          </a:xfrm>
          <a:prstGeom prst="rect">
            <a:avLst/>
          </a:prstGeom>
        </p:spPr>
      </p:pic>
      <p:pic>
        <p:nvPicPr>
          <p:cNvPr id="8" name="Picture 7">
            <a:extLst>
              <a:ext uri="{FF2B5EF4-FFF2-40B4-BE49-F238E27FC236}">
                <a16:creationId xmlns:a16="http://schemas.microsoft.com/office/drawing/2014/main" id="{739E0B96-10EE-4D77-92C7-0EE01184BCE4}"/>
              </a:ext>
            </a:extLst>
          </p:cNvPr>
          <p:cNvPicPr>
            <a:picLocks noChangeAspect="1"/>
          </p:cNvPicPr>
          <p:nvPr/>
        </p:nvPicPr>
        <p:blipFill>
          <a:blip r:embed="rId4"/>
          <a:stretch>
            <a:fillRect/>
          </a:stretch>
        </p:blipFill>
        <p:spPr>
          <a:xfrm>
            <a:off x="824533" y="4327249"/>
            <a:ext cx="895350" cy="323850"/>
          </a:xfrm>
          <a:prstGeom prst="rect">
            <a:avLst/>
          </a:prstGeom>
        </p:spPr>
      </p:pic>
      <p:pic>
        <p:nvPicPr>
          <p:cNvPr id="9" name="Picture 8">
            <a:extLst>
              <a:ext uri="{FF2B5EF4-FFF2-40B4-BE49-F238E27FC236}">
                <a16:creationId xmlns:a16="http://schemas.microsoft.com/office/drawing/2014/main" id="{F1BCB6E7-6CCF-4900-BD49-EFE6D41AEDDB}"/>
              </a:ext>
            </a:extLst>
          </p:cNvPr>
          <p:cNvPicPr>
            <a:picLocks noChangeAspect="1"/>
          </p:cNvPicPr>
          <p:nvPr/>
        </p:nvPicPr>
        <p:blipFill>
          <a:blip r:embed="rId5"/>
          <a:stretch>
            <a:fillRect/>
          </a:stretch>
        </p:blipFill>
        <p:spPr>
          <a:xfrm>
            <a:off x="853108" y="4756080"/>
            <a:ext cx="866775" cy="314325"/>
          </a:xfrm>
          <a:prstGeom prst="rect">
            <a:avLst/>
          </a:prstGeom>
        </p:spPr>
      </p:pic>
      <p:pic>
        <p:nvPicPr>
          <p:cNvPr id="10" name="Picture 9">
            <a:extLst>
              <a:ext uri="{FF2B5EF4-FFF2-40B4-BE49-F238E27FC236}">
                <a16:creationId xmlns:a16="http://schemas.microsoft.com/office/drawing/2014/main" id="{2E922067-C746-4145-8E84-5839B9B595A2}"/>
              </a:ext>
            </a:extLst>
          </p:cNvPr>
          <p:cNvPicPr>
            <a:picLocks noChangeAspect="1"/>
          </p:cNvPicPr>
          <p:nvPr/>
        </p:nvPicPr>
        <p:blipFill>
          <a:blip r:embed="rId6"/>
          <a:stretch>
            <a:fillRect/>
          </a:stretch>
        </p:blipFill>
        <p:spPr>
          <a:xfrm>
            <a:off x="1978301" y="4334704"/>
            <a:ext cx="566115" cy="325945"/>
          </a:xfrm>
          <a:prstGeom prst="rect">
            <a:avLst/>
          </a:prstGeom>
        </p:spPr>
      </p:pic>
      <p:pic>
        <p:nvPicPr>
          <p:cNvPr id="11" name="Picture 10">
            <a:extLst>
              <a:ext uri="{FF2B5EF4-FFF2-40B4-BE49-F238E27FC236}">
                <a16:creationId xmlns:a16="http://schemas.microsoft.com/office/drawing/2014/main" id="{041AE1C2-F467-4025-BF89-A42B94E3671D}"/>
              </a:ext>
            </a:extLst>
          </p:cNvPr>
          <p:cNvPicPr>
            <a:picLocks noChangeAspect="1"/>
          </p:cNvPicPr>
          <p:nvPr/>
        </p:nvPicPr>
        <p:blipFill>
          <a:blip r:embed="rId7"/>
          <a:stretch>
            <a:fillRect/>
          </a:stretch>
        </p:blipFill>
        <p:spPr>
          <a:xfrm>
            <a:off x="2020541" y="4721914"/>
            <a:ext cx="552450" cy="266700"/>
          </a:xfrm>
          <a:prstGeom prst="rect">
            <a:avLst/>
          </a:prstGeom>
        </p:spPr>
      </p:pic>
      <p:pic>
        <p:nvPicPr>
          <p:cNvPr id="12" name="Picture 11">
            <a:extLst>
              <a:ext uri="{FF2B5EF4-FFF2-40B4-BE49-F238E27FC236}">
                <a16:creationId xmlns:a16="http://schemas.microsoft.com/office/drawing/2014/main" id="{CC7730DD-BB09-44C4-B36F-44612E4CE4CB}"/>
              </a:ext>
            </a:extLst>
          </p:cNvPr>
          <p:cNvPicPr>
            <a:picLocks noChangeAspect="1"/>
          </p:cNvPicPr>
          <p:nvPr/>
        </p:nvPicPr>
        <p:blipFill>
          <a:blip r:embed="rId8"/>
          <a:stretch>
            <a:fillRect/>
          </a:stretch>
        </p:blipFill>
        <p:spPr>
          <a:xfrm>
            <a:off x="3743794" y="4334704"/>
            <a:ext cx="250966" cy="666024"/>
          </a:xfrm>
          <a:prstGeom prst="rect">
            <a:avLst/>
          </a:prstGeom>
        </p:spPr>
      </p:pic>
      <p:pic>
        <p:nvPicPr>
          <p:cNvPr id="13" name="Picture 12">
            <a:extLst>
              <a:ext uri="{FF2B5EF4-FFF2-40B4-BE49-F238E27FC236}">
                <a16:creationId xmlns:a16="http://schemas.microsoft.com/office/drawing/2014/main" id="{D70F3933-F1D9-44D2-AF7C-48779E77A78D}"/>
              </a:ext>
            </a:extLst>
          </p:cNvPr>
          <p:cNvPicPr>
            <a:picLocks noChangeAspect="1"/>
          </p:cNvPicPr>
          <p:nvPr/>
        </p:nvPicPr>
        <p:blipFill>
          <a:blip r:embed="rId9"/>
          <a:stretch>
            <a:fillRect/>
          </a:stretch>
        </p:blipFill>
        <p:spPr>
          <a:xfrm>
            <a:off x="5331130" y="4362916"/>
            <a:ext cx="828675" cy="304800"/>
          </a:xfrm>
          <a:prstGeom prst="rect">
            <a:avLst/>
          </a:prstGeom>
        </p:spPr>
      </p:pic>
      <p:pic>
        <p:nvPicPr>
          <p:cNvPr id="14" name="Picture 13">
            <a:extLst>
              <a:ext uri="{FF2B5EF4-FFF2-40B4-BE49-F238E27FC236}">
                <a16:creationId xmlns:a16="http://schemas.microsoft.com/office/drawing/2014/main" id="{E02063E6-9DE4-4DC9-9A43-EFF2606A3642}"/>
              </a:ext>
            </a:extLst>
          </p:cNvPr>
          <p:cNvPicPr>
            <a:picLocks noChangeAspect="1"/>
          </p:cNvPicPr>
          <p:nvPr/>
        </p:nvPicPr>
        <p:blipFill>
          <a:blip r:embed="rId10"/>
          <a:stretch>
            <a:fillRect/>
          </a:stretch>
        </p:blipFill>
        <p:spPr>
          <a:xfrm>
            <a:off x="5165563" y="4651099"/>
            <a:ext cx="1038225" cy="323850"/>
          </a:xfrm>
          <a:prstGeom prst="rect">
            <a:avLst/>
          </a:prstGeom>
        </p:spPr>
      </p:pic>
      <p:pic>
        <p:nvPicPr>
          <p:cNvPr id="15" name="Picture 14">
            <a:extLst>
              <a:ext uri="{FF2B5EF4-FFF2-40B4-BE49-F238E27FC236}">
                <a16:creationId xmlns:a16="http://schemas.microsoft.com/office/drawing/2014/main" id="{2E889C48-A3A3-48BF-AA99-90C970D0FB51}"/>
              </a:ext>
            </a:extLst>
          </p:cNvPr>
          <p:cNvPicPr>
            <a:picLocks noChangeAspect="1"/>
          </p:cNvPicPr>
          <p:nvPr/>
        </p:nvPicPr>
        <p:blipFill>
          <a:blip r:embed="rId11"/>
          <a:stretch>
            <a:fillRect/>
          </a:stretch>
        </p:blipFill>
        <p:spPr>
          <a:xfrm>
            <a:off x="6583682" y="4370111"/>
            <a:ext cx="704850" cy="238125"/>
          </a:xfrm>
          <a:prstGeom prst="rect">
            <a:avLst/>
          </a:prstGeom>
        </p:spPr>
      </p:pic>
      <p:pic>
        <p:nvPicPr>
          <p:cNvPr id="16" name="Picture 15">
            <a:extLst>
              <a:ext uri="{FF2B5EF4-FFF2-40B4-BE49-F238E27FC236}">
                <a16:creationId xmlns:a16="http://schemas.microsoft.com/office/drawing/2014/main" id="{39C22D5F-428D-44AE-8A6A-376107453816}"/>
              </a:ext>
            </a:extLst>
          </p:cNvPr>
          <p:cNvPicPr>
            <a:picLocks noChangeAspect="1"/>
          </p:cNvPicPr>
          <p:nvPr/>
        </p:nvPicPr>
        <p:blipFill>
          <a:blip r:embed="rId12"/>
          <a:stretch>
            <a:fillRect/>
          </a:stretch>
        </p:blipFill>
        <p:spPr>
          <a:xfrm>
            <a:off x="6505940" y="4693339"/>
            <a:ext cx="733425" cy="295275"/>
          </a:xfrm>
          <a:prstGeom prst="rect">
            <a:avLst/>
          </a:prstGeom>
        </p:spPr>
      </p:pic>
      <p:pic>
        <p:nvPicPr>
          <p:cNvPr id="17" name="Picture 16">
            <a:extLst>
              <a:ext uri="{FF2B5EF4-FFF2-40B4-BE49-F238E27FC236}">
                <a16:creationId xmlns:a16="http://schemas.microsoft.com/office/drawing/2014/main" id="{DFC7D85D-0F49-4EF4-9230-C74EE03484E7}"/>
              </a:ext>
            </a:extLst>
          </p:cNvPr>
          <p:cNvPicPr>
            <a:picLocks noChangeAspect="1"/>
          </p:cNvPicPr>
          <p:nvPr/>
        </p:nvPicPr>
        <p:blipFill>
          <a:blip r:embed="rId13"/>
          <a:stretch>
            <a:fillRect/>
          </a:stretch>
        </p:blipFill>
        <p:spPr>
          <a:xfrm>
            <a:off x="8388029" y="4371703"/>
            <a:ext cx="326939" cy="592025"/>
          </a:xfrm>
          <a:prstGeom prst="rect">
            <a:avLst/>
          </a:prstGeom>
        </p:spPr>
      </p:pic>
      <p:pic>
        <p:nvPicPr>
          <p:cNvPr id="18" name="Picture 17">
            <a:extLst>
              <a:ext uri="{FF2B5EF4-FFF2-40B4-BE49-F238E27FC236}">
                <a16:creationId xmlns:a16="http://schemas.microsoft.com/office/drawing/2014/main" id="{74270208-02DB-48DA-B6A3-E8E178EB10E5}"/>
              </a:ext>
            </a:extLst>
          </p:cNvPr>
          <p:cNvPicPr>
            <a:picLocks noChangeAspect="1"/>
          </p:cNvPicPr>
          <p:nvPr/>
        </p:nvPicPr>
        <p:blipFill>
          <a:blip r:embed="rId14"/>
          <a:stretch>
            <a:fillRect/>
          </a:stretch>
        </p:blipFill>
        <p:spPr>
          <a:xfrm>
            <a:off x="689733" y="5370534"/>
            <a:ext cx="1571625" cy="381000"/>
          </a:xfrm>
          <a:prstGeom prst="rect">
            <a:avLst/>
          </a:prstGeom>
        </p:spPr>
      </p:pic>
      <p:pic>
        <p:nvPicPr>
          <p:cNvPr id="19" name="Picture 18">
            <a:extLst>
              <a:ext uri="{FF2B5EF4-FFF2-40B4-BE49-F238E27FC236}">
                <a16:creationId xmlns:a16="http://schemas.microsoft.com/office/drawing/2014/main" id="{296CAF54-9FE6-4436-9BFD-1E3B2C2730AA}"/>
              </a:ext>
            </a:extLst>
          </p:cNvPr>
          <p:cNvPicPr>
            <a:picLocks noChangeAspect="1"/>
          </p:cNvPicPr>
          <p:nvPr/>
        </p:nvPicPr>
        <p:blipFill>
          <a:blip r:embed="rId15"/>
          <a:stretch>
            <a:fillRect/>
          </a:stretch>
        </p:blipFill>
        <p:spPr>
          <a:xfrm>
            <a:off x="2402485" y="5239267"/>
            <a:ext cx="571500" cy="685800"/>
          </a:xfrm>
          <a:prstGeom prst="rect">
            <a:avLst/>
          </a:prstGeom>
        </p:spPr>
      </p:pic>
      <p:pic>
        <p:nvPicPr>
          <p:cNvPr id="20" name="Picture 19">
            <a:extLst>
              <a:ext uri="{FF2B5EF4-FFF2-40B4-BE49-F238E27FC236}">
                <a16:creationId xmlns:a16="http://schemas.microsoft.com/office/drawing/2014/main" id="{B2D9A082-550A-4792-A8E3-6666AA7A130A}"/>
              </a:ext>
            </a:extLst>
          </p:cNvPr>
          <p:cNvPicPr>
            <a:picLocks noChangeAspect="1"/>
          </p:cNvPicPr>
          <p:nvPr/>
        </p:nvPicPr>
        <p:blipFill>
          <a:blip r:embed="rId16"/>
          <a:stretch>
            <a:fillRect/>
          </a:stretch>
        </p:blipFill>
        <p:spPr>
          <a:xfrm>
            <a:off x="3259620" y="5282855"/>
            <a:ext cx="133350" cy="600075"/>
          </a:xfrm>
          <a:prstGeom prst="rect">
            <a:avLst/>
          </a:prstGeom>
        </p:spPr>
      </p:pic>
      <p:pic>
        <p:nvPicPr>
          <p:cNvPr id="21" name="Picture 20">
            <a:extLst>
              <a:ext uri="{FF2B5EF4-FFF2-40B4-BE49-F238E27FC236}">
                <a16:creationId xmlns:a16="http://schemas.microsoft.com/office/drawing/2014/main" id="{EBA5C109-2E70-40B1-BAE5-43622926D06B}"/>
              </a:ext>
            </a:extLst>
          </p:cNvPr>
          <p:cNvPicPr>
            <a:picLocks noChangeAspect="1"/>
          </p:cNvPicPr>
          <p:nvPr/>
        </p:nvPicPr>
        <p:blipFill>
          <a:blip r:embed="rId17"/>
          <a:stretch>
            <a:fillRect/>
          </a:stretch>
        </p:blipFill>
        <p:spPr>
          <a:xfrm>
            <a:off x="3725518" y="5330893"/>
            <a:ext cx="685800" cy="542925"/>
          </a:xfrm>
          <a:prstGeom prst="rect">
            <a:avLst/>
          </a:prstGeom>
        </p:spPr>
      </p:pic>
      <p:pic>
        <p:nvPicPr>
          <p:cNvPr id="22" name="Picture 21">
            <a:extLst>
              <a:ext uri="{FF2B5EF4-FFF2-40B4-BE49-F238E27FC236}">
                <a16:creationId xmlns:a16="http://schemas.microsoft.com/office/drawing/2014/main" id="{8BD15609-5EF3-436D-9D74-07EF3A5DD278}"/>
              </a:ext>
            </a:extLst>
          </p:cNvPr>
          <p:cNvPicPr>
            <a:picLocks noChangeAspect="1"/>
          </p:cNvPicPr>
          <p:nvPr/>
        </p:nvPicPr>
        <p:blipFill>
          <a:blip r:embed="rId18"/>
          <a:stretch>
            <a:fillRect/>
          </a:stretch>
        </p:blipFill>
        <p:spPr>
          <a:xfrm>
            <a:off x="4677095" y="5253554"/>
            <a:ext cx="323850" cy="657225"/>
          </a:xfrm>
          <a:prstGeom prst="rect">
            <a:avLst/>
          </a:prstGeom>
        </p:spPr>
      </p:pic>
      <p:pic>
        <p:nvPicPr>
          <p:cNvPr id="23" name="Picture 22">
            <a:extLst>
              <a:ext uri="{FF2B5EF4-FFF2-40B4-BE49-F238E27FC236}">
                <a16:creationId xmlns:a16="http://schemas.microsoft.com/office/drawing/2014/main" id="{22FEA703-2971-4102-899F-6B1893FF5984}"/>
              </a:ext>
            </a:extLst>
          </p:cNvPr>
          <p:cNvPicPr>
            <a:picLocks noChangeAspect="1"/>
          </p:cNvPicPr>
          <p:nvPr/>
        </p:nvPicPr>
        <p:blipFill>
          <a:blip r:embed="rId19"/>
          <a:stretch>
            <a:fillRect/>
          </a:stretch>
        </p:blipFill>
        <p:spPr>
          <a:xfrm>
            <a:off x="1194557" y="6131849"/>
            <a:ext cx="561975" cy="285750"/>
          </a:xfrm>
          <a:prstGeom prst="rect">
            <a:avLst/>
          </a:prstGeom>
        </p:spPr>
      </p:pic>
      <p:pic>
        <p:nvPicPr>
          <p:cNvPr id="24" name="Picture 23">
            <a:extLst>
              <a:ext uri="{FF2B5EF4-FFF2-40B4-BE49-F238E27FC236}">
                <a16:creationId xmlns:a16="http://schemas.microsoft.com/office/drawing/2014/main" id="{FF084EA1-1A62-4306-BEF0-9E4FD4BC5811}"/>
              </a:ext>
            </a:extLst>
          </p:cNvPr>
          <p:cNvPicPr>
            <a:picLocks noChangeAspect="1"/>
          </p:cNvPicPr>
          <p:nvPr/>
        </p:nvPicPr>
        <p:blipFill>
          <a:blip r:embed="rId20"/>
          <a:stretch>
            <a:fillRect/>
          </a:stretch>
        </p:blipFill>
        <p:spPr>
          <a:xfrm>
            <a:off x="1070732" y="6491922"/>
            <a:ext cx="685800" cy="295275"/>
          </a:xfrm>
          <a:prstGeom prst="rect">
            <a:avLst/>
          </a:prstGeom>
        </p:spPr>
      </p:pic>
    </p:spTree>
    <p:extLst>
      <p:ext uri="{BB962C8B-B14F-4D97-AF65-F5344CB8AC3E}">
        <p14:creationId xmlns:p14="http://schemas.microsoft.com/office/powerpoint/2010/main" val="412611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7"/>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8"/>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9"/>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20"/>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21"/>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22"/>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23"/>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1581526-CC10-4572-989C-1A567C17100A}"/>
              </a:ext>
            </a:extLst>
          </p:cNvPr>
          <p:cNvPicPr>
            <a:picLocks noChangeAspect="1"/>
          </p:cNvPicPr>
          <p:nvPr/>
        </p:nvPicPr>
        <p:blipFill>
          <a:blip r:embed="rId2"/>
          <a:stretch>
            <a:fillRect/>
          </a:stretch>
        </p:blipFill>
        <p:spPr>
          <a:xfrm>
            <a:off x="0" y="0"/>
            <a:ext cx="9581322" cy="1699912"/>
          </a:xfrm>
          <a:prstGeom prst="rect">
            <a:avLst/>
          </a:prstGeom>
        </p:spPr>
      </p:pic>
      <p:pic>
        <p:nvPicPr>
          <p:cNvPr id="3" name="Picture 2">
            <a:extLst>
              <a:ext uri="{FF2B5EF4-FFF2-40B4-BE49-F238E27FC236}">
                <a16:creationId xmlns:a16="http://schemas.microsoft.com/office/drawing/2014/main" id="{ECA01448-DB05-434C-9119-40B05A1EC636}"/>
              </a:ext>
            </a:extLst>
          </p:cNvPr>
          <p:cNvPicPr>
            <a:picLocks noChangeAspect="1"/>
          </p:cNvPicPr>
          <p:nvPr/>
        </p:nvPicPr>
        <p:blipFill>
          <a:blip r:embed="rId3"/>
          <a:stretch>
            <a:fillRect/>
          </a:stretch>
        </p:blipFill>
        <p:spPr>
          <a:xfrm>
            <a:off x="9346509" y="0"/>
            <a:ext cx="2457450" cy="2305050"/>
          </a:xfrm>
          <a:prstGeom prst="rect">
            <a:avLst/>
          </a:prstGeom>
        </p:spPr>
      </p:pic>
      <p:pic>
        <p:nvPicPr>
          <p:cNvPr id="6" name="Picture 5">
            <a:extLst>
              <a:ext uri="{FF2B5EF4-FFF2-40B4-BE49-F238E27FC236}">
                <a16:creationId xmlns:a16="http://schemas.microsoft.com/office/drawing/2014/main" id="{A4525625-6A17-482F-8846-4DF64EA99F3B}"/>
              </a:ext>
            </a:extLst>
          </p:cNvPr>
          <p:cNvPicPr>
            <a:picLocks noChangeAspect="1"/>
          </p:cNvPicPr>
          <p:nvPr/>
        </p:nvPicPr>
        <p:blipFill>
          <a:blip r:embed="rId4"/>
          <a:stretch>
            <a:fillRect/>
          </a:stretch>
        </p:blipFill>
        <p:spPr>
          <a:xfrm>
            <a:off x="0" y="1699912"/>
            <a:ext cx="9115929" cy="5158088"/>
          </a:xfrm>
          <a:prstGeom prst="rect">
            <a:avLst/>
          </a:prstGeom>
        </p:spPr>
      </p:pic>
      <p:pic>
        <p:nvPicPr>
          <p:cNvPr id="7" name="Picture 6">
            <a:extLst>
              <a:ext uri="{FF2B5EF4-FFF2-40B4-BE49-F238E27FC236}">
                <a16:creationId xmlns:a16="http://schemas.microsoft.com/office/drawing/2014/main" id="{A6A015F9-7BCB-41B3-B42A-6DCF0701F98A}"/>
              </a:ext>
            </a:extLst>
          </p:cNvPr>
          <p:cNvPicPr>
            <a:picLocks noChangeAspect="1"/>
          </p:cNvPicPr>
          <p:nvPr/>
        </p:nvPicPr>
        <p:blipFill>
          <a:blip r:embed="rId5"/>
          <a:stretch>
            <a:fillRect/>
          </a:stretch>
        </p:blipFill>
        <p:spPr>
          <a:xfrm>
            <a:off x="622024" y="1943928"/>
            <a:ext cx="876300" cy="266700"/>
          </a:xfrm>
          <a:prstGeom prst="rect">
            <a:avLst/>
          </a:prstGeom>
        </p:spPr>
      </p:pic>
      <p:pic>
        <p:nvPicPr>
          <p:cNvPr id="8" name="Picture 7">
            <a:extLst>
              <a:ext uri="{FF2B5EF4-FFF2-40B4-BE49-F238E27FC236}">
                <a16:creationId xmlns:a16="http://schemas.microsoft.com/office/drawing/2014/main" id="{45929A75-EEE2-464E-AA09-D7F4E397E320}"/>
              </a:ext>
            </a:extLst>
          </p:cNvPr>
          <p:cNvPicPr>
            <a:picLocks noChangeAspect="1"/>
          </p:cNvPicPr>
          <p:nvPr/>
        </p:nvPicPr>
        <p:blipFill>
          <a:blip r:embed="rId6"/>
          <a:stretch>
            <a:fillRect/>
          </a:stretch>
        </p:blipFill>
        <p:spPr>
          <a:xfrm>
            <a:off x="860977" y="2285792"/>
            <a:ext cx="742950" cy="219075"/>
          </a:xfrm>
          <a:prstGeom prst="rect">
            <a:avLst/>
          </a:prstGeom>
        </p:spPr>
      </p:pic>
      <p:pic>
        <p:nvPicPr>
          <p:cNvPr id="10" name="Picture 9">
            <a:extLst>
              <a:ext uri="{FF2B5EF4-FFF2-40B4-BE49-F238E27FC236}">
                <a16:creationId xmlns:a16="http://schemas.microsoft.com/office/drawing/2014/main" id="{E98786BF-0C32-4121-AE80-0B72731FCF60}"/>
              </a:ext>
            </a:extLst>
          </p:cNvPr>
          <p:cNvPicPr>
            <a:picLocks noChangeAspect="1"/>
          </p:cNvPicPr>
          <p:nvPr/>
        </p:nvPicPr>
        <p:blipFill>
          <a:blip r:embed="rId7"/>
          <a:stretch>
            <a:fillRect/>
          </a:stretch>
        </p:blipFill>
        <p:spPr>
          <a:xfrm>
            <a:off x="1734494" y="2270904"/>
            <a:ext cx="200025" cy="171450"/>
          </a:xfrm>
          <a:prstGeom prst="rect">
            <a:avLst/>
          </a:prstGeom>
        </p:spPr>
      </p:pic>
      <p:pic>
        <p:nvPicPr>
          <p:cNvPr id="11" name="Picture 10">
            <a:extLst>
              <a:ext uri="{FF2B5EF4-FFF2-40B4-BE49-F238E27FC236}">
                <a16:creationId xmlns:a16="http://schemas.microsoft.com/office/drawing/2014/main" id="{E637A74D-59D7-4450-946A-0B0216C70B45}"/>
              </a:ext>
            </a:extLst>
          </p:cNvPr>
          <p:cNvPicPr>
            <a:picLocks noChangeAspect="1"/>
          </p:cNvPicPr>
          <p:nvPr/>
        </p:nvPicPr>
        <p:blipFill>
          <a:blip r:embed="rId8"/>
          <a:stretch>
            <a:fillRect/>
          </a:stretch>
        </p:blipFill>
        <p:spPr>
          <a:xfrm>
            <a:off x="2120969" y="2265086"/>
            <a:ext cx="714375" cy="180975"/>
          </a:xfrm>
          <a:prstGeom prst="rect">
            <a:avLst/>
          </a:prstGeom>
        </p:spPr>
      </p:pic>
      <p:pic>
        <p:nvPicPr>
          <p:cNvPr id="12" name="Picture 11">
            <a:extLst>
              <a:ext uri="{FF2B5EF4-FFF2-40B4-BE49-F238E27FC236}">
                <a16:creationId xmlns:a16="http://schemas.microsoft.com/office/drawing/2014/main" id="{7AAF0B79-5333-4911-8B64-58A965805F54}"/>
              </a:ext>
            </a:extLst>
          </p:cNvPr>
          <p:cNvPicPr>
            <a:picLocks noChangeAspect="1"/>
          </p:cNvPicPr>
          <p:nvPr/>
        </p:nvPicPr>
        <p:blipFill>
          <a:blip r:embed="rId9"/>
          <a:stretch>
            <a:fillRect/>
          </a:stretch>
        </p:blipFill>
        <p:spPr>
          <a:xfrm>
            <a:off x="3004723" y="2253490"/>
            <a:ext cx="219075" cy="257175"/>
          </a:xfrm>
          <a:prstGeom prst="rect">
            <a:avLst/>
          </a:prstGeom>
        </p:spPr>
      </p:pic>
      <p:pic>
        <p:nvPicPr>
          <p:cNvPr id="13" name="Picture 12">
            <a:extLst>
              <a:ext uri="{FF2B5EF4-FFF2-40B4-BE49-F238E27FC236}">
                <a16:creationId xmlns:a16="http://schemas.microsoft.com/office/drawing/2014/main" id="{9BEFC7FF-1F85-46E5-B520-9778666ACC11}"/>
              </a:ext>
            </a:extLst>
          </p:cNvPr>
          <p:cNvPicPr>
            <a:picLocks noChangeAspect="1"/>
          </p:cNvPicPr>
          <p:nvPr/>
        </p:nvPicPr>
        <p:blipFill>
          <a:blip r:embed="rId10"/>
          <a:stretch>
            <a:fillRect/>
          </a:stretch>
        </p:blipFill>
        <p:spPr>
          <a:xfrm>
            <a:off x="1184827" y="2605407"/>
            <a:ext cx="419100" cy="238125"/>
          </a:xfrm>
          <a:prstGeom prst="rect">
            <a:avLst/>
          </a:prstGeom>
        </p:spPr>
      </p:pic>
      <p:pic>
        <p:nvPicPr>
          <p:cNvPr id="14" name="Picture 13">
            <a:extLst>
              <a:ext uri="{FF2B5EF4-FFF2-40B4-BE49-F238E27FC236}">
                <a16:creationId xmlns:a16="http://schemas.microsoft.com/office/drawing/2014/main" id="{FFF2C757-4439-4032-9B0D-2EE20E4761BC}"/>
              </a:ext>
            </a:extLst>
          </p:cNvPr>
          <p:cNvPicPr>
            <a:picLocks noChangeAspect="1"/>
          </p:cNvPicPr>
          <p:nvPr/>
        </p:nvPicPr>
        <p:blipFill>
          <a:blip r:embed="rId11"/>
          <a:stretch>
            <a:fillRect/>
          </a:stretch>
        </p:blipFill>
        <p:spPr>
          <a:xfrm>
            <a:off x="1810694" y="2662556"/>
            <a:ext cx="123825" cy="123825"/>
          </a:xfrm>
          <a:prstGeom prst="rect">
            <a:avLst/>
          </a:prstGeom>
        </p:spPr>
      </p:pic>
      <p:pic>
        <p:nvPicPr>
          <p:cNvPr id="15" name="Picture 14">
            <a:extLst>
              <a:ext uri="{FF2B5EF4-FFF2-40B4-BE49-F238E27FC236}">
                <a16:creationId xmlns:a16="http://schemas.microsoft.com/office/drawing/2014/main" id="{52C89D35-ABAE-4CCC-BF12-D65D96F66F95}"/>
              </a:ext>
            </a:extLst>
          </p:cNvPr>
          <p:cNvPicPr>
            <a:picLocks noChangeAspect="1"/>
          </p:cNvPicPr>
          <p:nvPr/>
        </p:nvPicPr>
        <p:blipFill>
          <a:blip r:embed="rId12"/>
          <a:stretch>
            <a:fillRect/>
          </a:stretch>
        </p:blipFill>
        <p:spPr>
          <a:xfrm>
            <a:off x="822256" y="2949437"/>
            <a:ext cx="714375" cy="190500"/>
          </a:xfrm>
          <a:prstGeom prst="rect">
            <a:avLst/>
          </a:prstGeom>
        </p:spPr>
      </p:pic>
      <p:pic>
        <p:nvPicPr>
          <p:cNvPr id="16" name="Picture 15">
            <a:extLst>
              <a:ext uri="{FF2B5EF4-FFF2-40B4-BE49-F238E27FC236}">
                <a16:creationId xmlns:a16="http://schemas.microsoft.com/office/drawing/2014/main" id="{96EAE7CA-6257-41AE-83A7-5B0F6604779E}"/>
              </a:ext>
            </a:extLst>
          </p:cNvPr>
          <p:cNvPicPr>
            <a:picLocks noChangeAspect="1"/>
          </p:cNvPicPr>
          <p:nvPr/>
        </p:nvPicPr>
        <p:blipFill>
          <a:blip r:embed="rId13"/>
          <a:stretch>
            <a:fillRect/>
          </a:stretch>
        </p:blipFill>
        <p:spPr>
          <a:xfrm>
            <a:off x="1708080" y="2944674"/>
            <a:ext cx="161925" cy="200025"/>
          </a:xfrm>
          <a:prstGeom prst="rect">
            <a:avLst/>
          </a:prstGeom>
        </p:spPr>
      </p:pic>
      <p:pic>
        <p:nvPicPr>
          <p:cNvPr id="17" name="Picture 16">
            <a:extLst>
              <a:ext uri="{FF2B5EF4-FFF2-40B4-BE49-F238E27FC236}">
                <a16:creationId xmlns:a16="http://schemas.microsoft.com/office/drawing/2014/main" id="{626F9B29-EC51-4A4F-B833-B8768BBBBB94}"/>
              </a:ext>
            </a:extLst>
          </p:cNvPr>
          <p:cNvPicPr>
            <a:picLocks noChangeAspect="1"/>
          </p:cNvPicPr>
          <p:nvPr/>
        </p:nvPicPr>
        <p:blipFill>
          <a:blip r:embed="rId14"/>
          <a:stretch>
            <a:fillRect/>
          </a:stretch>
        </p:blipFill>
        <p:spPr>
          <a:xfrm>
            <a:off x="1850748" y="2985466"/>
            <a:ext cx="857250" cy="171450"/>
          </a:xfrm>
          <a:prstGeom prst="rect">
            <a:avLst/>
          </a:prstGeom>
        </p:spPr>
      </p:pic>
      <p:pic>
        <p:nvPicPr>
          <p:cNvPr id="18" name="Picture 17">
            <a:extLst>
              <a:ext uri="{FF2B5EF4-FFF2-40B4-BE49-F238E27FC236}">
                <a16:creationId xmlns:a16="http://schemas.microsoft.com/office/drawing/2014/main" id="{D5B44316-4091-461B-9C8A-D5F79B2A75C5}"/>
              </a:ext>
            </a:extLst>
          </p:cNvPr>
          <p:cNvPicPr>
            <a:picLocks noChangeAspect="1"/>
          </p:cNvPicPr>
          <p:nvPr/>
        </p:nvPicPr>
        <p:blipFill>
          <a:blip r:embed="rId15"/>
          <a:stretch>
            <a:fillRect/>
          </a:stretch>
        </p:blipFill>
        <p:spPr>
          <a:xfrm>
            <a:off x="1166606" y="3270180"/>
            <a:ext cx="476250" cy="238125"/>
          </a:xfrm>
          <a:prstGeom prst="rect">
            <a:avLst/>
          </a:prstGeom>
        </p:spPr>
      </p:pic>
      <p:pic>
        <p:nvPicPr>
          <p:cNvPr id="19" name="Picture 18">
            <a:extLst>
              <a:ext uri="{FF2B5EF4-FFF2-40B4-BE49-F238E27FC236}">
                <a16:creationId xmlns:a16="http://schemas.microsoft.com/office/drawing/2014/main" id="{9386F89C-D6FD-4E2F-AB04-A266E797A930}"/>
              </a:ext>
            </a:extLst>
          </p:cNvPr>
          <p:cNvPicPr>
            <a:picLocks noChangeAspect="1"/>
          </p:cNvPicPr>
          <p:nvPr/>
        </p:nvPicPr>
        <p:blipFill>
          <a:blip r:embed="rId16"/>
          <a:stretch>
            <a:fillRect/>
          </a:stretch>
        </p:blipFill>
        <p:spPr>
          <a:xfrm>
            <a:off x="2804906" y="2938876"/>
            <a:ext cx="247650" cy="238125"/>
          </a:xfrm>
          <a:prstGeom prst="rect">
            <a:avLst/>
          </a:prstGeom>
        </p:spPr>
      </p:pic>
      <p:pic>
        <p:nvPicPr>
          <p:cNvPr id="20" name="Picture 19">
            <a:extLst>
              <a:ext uri="{FF2B5EF4-FFF2-40B4-BE49-F238E27FC236}">
                <a16:creationId xmlns:a16="http://schemas.microsoft.com/office/drawing/2014/main" id="{A8EA6944-B65B-4222-8019-251695248B2B}"/>
              </a:ext>
            </a:extLst>
          </p:cNvPr>
          <p:cNvPicPr>
            <a:picLocks noChangeAspect="1"/>
          </p:cNvPicPr>
          <p:nvPr/>
        </p:nvPicPr>
        <p:blipFill>
          <a:blip r:embed="rId17"/>
          <a:stretch>
            <a:fillRect/>
          </a:stretch>
        </p:blipFill>
        <p:spPr>
          <a:xfrm>
            <a:off x="1837198" y="3285388"/>
            <a:ext cx="133350" cy="180975"/>
          </a:xfrm>
          <a:prstGeom prst="rect">
            <a:avLst/>
          </a:prstGeom>
        </p:spPr>
      </p:pic>
      <p:pic>
        <p:nvPicPr>
          <p:cNvPr id="21" name="Picture 20">
            <a:extLst>
              <a:ext uri="{FF2B5EF4-FFF2-40B4-BE49-F238E27FC236}">
                <a16:creationId xmlns:a16="http://schemas.microsoft.com/office/drawing/2014/main" id="{8DBF14A5-1714-4E79-B998-6CE62F7EC487}"/>
              </a:ext>
            </a:extLst>
          </p:cNvPr>
          <p:cNvPicPr>
            <a:picLocks noChangeAspect="1"/>
          </p:cNvPicPr>
          <p:nvPr/>
        </p:nvPicPr>
        <p:blipFill>
          <a:blip r:embed="rId18"/>
          <a:stretch>
            <a:fillRect/>
          </a:stretch>
        </p:blipFill>
        <p:spPr>
          <a:xfrm>
            <a:off x="1106763" y="3674786"/>
            <a:ext cx="542925" cy="409575"/>
          </a:xfrm>
          <a:prstGeom prst="rect">
            <a:avLst/>
          </a:prstGeom>
        </p:spPr>
      </p:pic>
      <p:sp>
        <p:nvSpPr>
          <p:cNvPr id="22" name="Rectangle 21">
            <a:extLst>
              <a:ext uri="{FF2B5EF4-FFF2-40B4-BE49-F238E27FC236}">
                <a16:creationId xmlns:a16="http://schemas.microsoft.com/office/drawing/2014/main" id="{8F1683CD-AA16-4047-A07E-09842104F3C0}"/>
              </a:ext>
            </a:extLst>
          </p:cNvPr>
          <p:cNvSpPr/>
          <p:nvPr/>
        </p:nvSpPr>
        <p:spPr>
          <a:xfrm>
            <a:off x="68580" y="4567899"/>
            <a:ext cx="6603562" cy="22064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3" name="Picture 22">
            <a:extLst>
              <a:ext uri="{FF2B5EF4-FFF2-40B4-BE49-F238E27FC236}">
                <a16:creationId xmlns:a16="http://schemas.microsoft.com/office/drawing/2014/main" id="{B55E4A7F-9952-496B-81B0-3D838068EA35}"/>
              </a:ext>
            </a:extLst>
          </p:cNvPr>
          <p:cNvPicPr>
            <a:picLocks noChangeAspect="1"/>
          </p:cNvPicPr>
          <p:nvPr/>
        </p:nvPicPr>
        <p:blipFill>
          <a:blip r:embed="rId19"/>
          <a:stretch>
            <a:fillRect/>
          </a:stretch>
        </p:blipFill>
        <p:spPr>
          <a:xfrm>
            <a:off x="4229663" y="2019507"/>
            <a:ext cx="561975" cy="228600"/>
          </a:xfrm>
          <a:prstGeom prst="rect">
            <a:avLst/>
          </a:prstGeom>
        </p:spPr>
      </p:pic>
      <p:pic>
        <p:nvPicPr>
          <p:cNvPr id="24" name="Picture 23">
            <a:extLst>
              <a:ext uri="{FF2B5EF4-FFF2-40B4-BE49-F238E27FC236}">
                <a16:creationId xmlns:a16="http://schemas.microsoft.com/office/drawing/2014/main" id="{45920904-F5CC-46B4-AF87-A9D2B0EC220A}"/>
              </a:ext>
            </a:extLst>
          </p:cNvPr>
          <p:cNvPicPr>
            <a:picLocks noChangeAspect="1"/>
          </p:cNvPicPr>
          <p:nvPr/>
        </p:nvPicPr>
        <p:blipFill>
          <a:blip r:embed="rId20"/>
          <a:stretch>
            <a:fillRect/>
          </a:stretch>
        </p:blipFill>
        <p:spPr>
          <a:xfrm>
            <a:off x="4236140" y="2291589"/>
            <a:ext cx="571500" cy="180975"/>
          </a:xfrm>
          <a:prstGeom prst="rect">
            <a:avLst/>
          </a:prstGeom>
        </p:spPr>
      </p:pic>
      <p:pic>
        <p:nvPicPr>
          <p:cNvPr id="25" name="Picture 24">
            <a:extLst>
              <a:ext uri="{FF2B5EF4-FFF2-40B4-BE49-F238E27FC236}">
                <a16:creationId xmlns:a16="http://schemas.microsoft.com/office/drawing/2014/main" id="{371129D5-AC1C-429B-8BF3-B1E57BEFAF46}"/>
              </a:ext>
            </a:extLst>
          </p:cNvPr>
          <p:cNvPicPr>
            <a:picLocks noChangeAspect="1"/>
          </p:cNvPicPr>
          <p:nvPr/>
        </p:nvPicPr>
        <p:blipFill>
          <a:blip r:embed="rId21"/>
          <a:stretch>
            <a:fillRect/>
          </a:stretch>
        </p:blipFill>
        <p:spPr>
          <a:xfrm>
            <a:off x="5108713" y="2056778"/>
            <a:ext cx="304800" cy="200025"/>
          </a:xfrm>
          <a:prstGeom prst="rect">
            <a:avLst/>
          </a:prstGeom>
        </p:spPr>
      </p:pic>
      <p:pic>
        <p:nvPicPr>
          <p:cNvPr id="26" name="Picture 25">
            <a:extLst>
              <a:ext uri="{FF2B5EF4-FFF2-40B4-BE49-F238E27FC236}">
                <a16:creationId xmlns:a16="http://schemas.microsoft.com/office/drawing/2014/main" id="{91226E13-A10B-4159-B996-4173E74AB829}"/>
              </a:ext>
            </a:extLst>
          </p:cNvPr>
          <p:cNvPicPr>
            <a:picLocks noChangeAspect="1"/>
          </p:cNvPicPr>
          <p:nvPr/>
        </p:nvPicPr>
        <p:blipFill>
          <a:blip r:embed="rId22"/>
          <a:stretch>
            <a:fillRect/>
          </a:stretch>
        </p:blipFill>
        <p:spPr>
          <a:xfrm>
            <a:off x="5042038" y="2241273"/>
            <a:ext cx="438150" cy="228600"/>
          </a:xfrm>
          <a:prstGeom prst="rect">
            <a:avLst/>
          </a:prstGeom>
        </p:spPr>
      </p:pic>
      <p:pic>
        <p:nvPicPr>
          <p:cNvPr id="27" name="Picture 26">
            <a:extLst>
              <a:ext uri="{FF2B5EF4-FFF2-40B4-BE49-F238E27FC236}">
                <a16:creationId xmlns:a16="http://schemas.microsoft.com/office/drawing/2014/main" id="{383C01C7-73FB-43D2-97A9-5B87298BF3AF}"/>
              </a:ext>
            </a:extLst>
          </p:cNvPr>
          <p:cNvPicPr>
            <a:picLocks noChangeAspect="1"/>
          </p:cNvPicPr>
          <p:nvPr/>
        </p:nvPicPr>
        <p:blipFill>
          <a:blip r:embed="rId23"/>
          <a:stretch>
            <a:fillRect/>
          </a:stretch>
        </p:blipFill>
        <p:spPr>
          <a:xfrm>
            <a:off x="6215269" y="2133139"/>
            <a:ext cx="314325" cy="209550"/>
          </a:xfrm>
          <a:prstGeom prst="rect">
            <a:avLst/>
          </a:prstGeom>
        </p:spPr>
      </p:pic>
      <p:pic>
        <p:nvPicPr>
          <p:cNvPr id="28" name="Picture 27">
            <a:extLst>
              <a:ext uri="{FF2B5EF4-FFF2-40B4-BE49-F238E27FC236}">
                <a16:creationId xmlns:a16="http://schemas.microsoft.com/office/drawing/2014/main" id="{CDDDF32C-AF5B-46D3-A9F8-A4AD28A2E5F6}"/>
              </a:ext>
            </a:extLst>
          </p:cNvPr>
          <p:cNvPicPr>
            <a:picLocks noChangeAspect="1"/>
          </p:cNvPicPr>
          <p:nvPr/>
        </p:nvPicPr>
        <p:blipFill>
          <a:blip r:embed="rId24"/>
          <a:stretch>
            <a:fillRect/>
          </a:stretch>
        </p:blipFill>
        <p:spPr>
          <a:xfrm>
            <a:off x="6714710" y="2132564"/>
            <a:ext cx="723900" cy="180975"/>
          </a:xfrm>
          <a:prstGeom prst="rect">
            <a:avLst/>
          </a:prstGeom>
        </p:spPr>
      </p:pic>
      <p:pic>
        <p:nvPicPr>
          <p:cNvPr id="29" name="Picture 28">
            <a:extLst>
              <a:ext uri="{FF2B5EF4-FFF2-40B4-BE49-F238E27FC236}">
                <a16:creationId xmlns:a16="http://schemas.microsoft.com/office/drawing/2014/main" id="{BCD36733-7B6E-4D9F-A313-CEBC1BECD053}"/>
              </a:ext>
            </a:extLst>
          </p:cNvPr>
          <p:cNvPicPr>
            <a:picLocks noChangeAspect="1"/>
          </p:cNvPicPr>
          <p:nvPr/>
        </p:nvPicPr>
        <p:blipFill>
          <a:blip r:embed="rId25"/>
          <a:stretch>
            <a:fillRect/>
          </a:stretch>
        </p:blipFill>
        <p:spPr>
          <a:xfrm>
            <a:off x="7543269" y="2109994"/>
            <a:ext cx="1104900" cy="276225"/>
          </a:xfrm>
          <a:prstGeom prst="rect">
            <a:avLst/>
          </a:prstGeom>
        </p:spPr>
      </p:pic>
      <p:pic>
        <p:nvPicPr>
          <p:cNvPr id="30" name="Picture 29">
            <a:extLst>
              <a:ext uri="{FF2B5EF4-FFF2-40B4-BE49-F238E27FC236}">
                <a16:creationId xmlns:a16="http://schemas.microsoft.com/office/drawing/2014/main" id="{DBC1FE04-3052-48DB-8606-A6C7E0F2F72D}"/>
              </a:ext>
            </a:extLst>
          </p:cNvPr>
          <p:cNvPicPr>
            <a:picLocks noChangeAspect="1"/>
          </p:cNvPicPr>
          <p:nvPr/>
        </p:nvPicPr>
        <p:blipFill>
          <a:blip r:embed="rId26"/>
          <a:stretch>
            <a:fillRect/>
          </a:stretch>
        </p:blipFill>
        <p:spPr>
          <a:xfrm>
            <a:off x="4750491" y="2603844"/>
            <a:ext cx="438150" cy="219075"/>
          </a:xfrm>
          <a:prstGeom prst="rect">
            <a:avLst/>
          </a:prstGeom>
        </p:spPr>
      </p:pic>
      <p:pic>
        <p:nvPicPr>
          <p:cNvPr id="31" name="Picture 30">
            <a:extLst>
              <a:ext uri="{FF2B5EF4-FFF2-40B4-BE49-F238E27FC236}">
                <a16:creationId xmlns:a16="http://schemas.microsoft.com/office/drawing/2014/main" id="{790D830F-9B3D-4BDD-ACA2-4FCB3F130708}"/>
              </a:ext>
            </a:extLst>
          </p:cNvPr>
          <p:cNvPicPr>
            <a:picLocks noChangeAspect="1"/>
          </p:cNvPicPr>
          <p:nvPr/>
        </p:nvPicPr>
        <p:blipFill>
          <a:blip r:embed="rId27"/>
          <a:stretch>
            <a:fillRect/>
          </a:stretch>
        </p:blipFill>
        <p:spPr>
          <a:xfrm>
            <a:off x="5426765" y="2614930"/>
            <a:ext cx="619125" cy="219075"/>
          </a:xfrm>
          <a:prstGeom prst="rect">
            <a:avLst/>
          </a:prstGeom>
        </p:spPr>
      </p:pic>
      <p:pic>
        <p:nvPicPr>
          <p:cNvPr id="32" name="Picture 31">
            <a:extLst>
              <a:ext uri="{FF2B5EF4-FFF2-40B4-BE49-F238E27FC236}">
                <a16:creationId xmlns:a16="http://schemas.microsoft.com/office/drawing/2014/main" id="{4DAF5362-22EA-4D25-A1CE-7E773401D56C}"/>
              </a:ext>
            </a:extLst>
          </p:cNvPr>
          <p:cNvPicPr>
            <a:picLocks noChangeAspect="1"/>
          </p:cNvPicPr>
          <p:nvPr/>
        </p:nvPicPr>
        <p:blipFill>
          <a:blip r:embed="rId28"/>
          <a:stretch>
            <a:fillRect/>
          </a:stretch>
        </p:blipFill>
        <p:spPr>
          <a:xfrm>
            <a:off x="4383986" y="3501265"/>
            <a:ext cx="190500" cy="200025"/>
          </a:xfrm>
          <a:prstGeom prst="rect">
            <a:avLst/>
          </a:prstGeom>
        </p:spPr>
      </p:pic>
      <p:pic>
        <p:nvPicPr>
          <p:cNvPr id="33" name="Picture 32">
            <a:extLst>
              <a:ext uri="{FF2B5EF4-FFF2-40B4-BE49-F238E27FC236}">
                <a16:creationId xmlns:a16="http://schemas.microsoft.com/office/drawing/2014/main" id="{8B25AEAA-90D3-49DB-A56A-14B022945C10}"/>
              </a:ext>
            </a:extLst>
          </p:cNvPr>
          <p:cNvPicPr>
            <a:picLocks noChangeAspect="1"/>
          </p:cNvPicPr>
          <p:nvPr/>
        </p:nvPicPr>
        <p:blipFill>
          <a:blip r:embed="rId29"/>
          <a:stretch>
            <a:fillRect/>
          </a:stretch>
        </p:blipFill>
        <p:spPr>
          <a:xfrm>
            <a:off x="4662280" y="3478488"/>
            <a:ext cx="800100" cy="219075"/>
          </a:xfrm>
          <a:prstGeom prst="rect">
            <a:avLst/>
          </a:prstGeom>
        </p:spPr>
      </p:pic>
      <p:pic>
        <p:nvPicPr>
          <p:cNvPr id="34" name="Picture 33">
            <a:extLst>
              <a:ext uri="{FF2B5EF4-FFF2-40B4-BE49-F238E27FC236}">
                <a16:creationId xmlns:a16="http://schemas.microsoft.com/office/drawing/2014/main" id="{ED1C05C1-C799-4F60-90F7-5AD8870E3038}"/>
              </a:ext>
            </a:extLst>
          </p:cNvPr>
          <p:cNvPicPr>
            <a:picLocks noChangeAspect="1"/>
          </p:cNvPicPr>
          <p:nvPr/>
        </p:nvPicPr>
        <p:blipFill>
          <a:blip r:embed="rId30"/>
          <a:stretch>
            <a:fillRect/>
          </a:stretch>
        </p:blipFill>
        <p:spPr>
          <a:xfrm>
            <a:off x="5576473" y="3501990"/>
            <a:ext cx="133350" cy="219075"/>
          </a:xfrm>
          <a:prstGeom prst="rect">
            <a:avLst/>
          </a:prstGeom>
        </p:spPr>
      </p:pic>
      <p:pic>
        <p:nvPicPr>
          <p:cNvPr id="35" name="Picture 34">
            <a:extLst>
              <a:ext uri="{FF2B5EF4-FFF2-40B4-BE49-F238E27FC236}">
                <a16:creationId xmlns:a16="http://schemas.microsoft.com/office/drawing/2014/main" id="{19500C97-7B92-4D4B-9A26-6F6FCC3ED6FB}"/>
              </a:ext>
            </a:extLst>
          </p:cNvPr>
          <p:cNvPicPr>
            <a:picLocks noChangeAspect="1"/>
          </p:cNvPicPr>
          <p:nvPr/>
        </p:nvPicPr>
        <p:blipFill>
          <a:blip r:embed="rId31"/>
          <a:stretch>
            <a:fillRect/>
          </a:stretch>
        </p:blipFill>
        <p:spPr>
          <a:xfrm>
            <a:off x="5834626" y="3497836"/>
            <a:ext cx="295275" cy="238125"/>
          </a:xfrm>
          <a:prstGeom prst="rect">
            <a:avLst/>
          </a:prstGeom>
        </p:spPr>
      </p:pic>
      <p:pic>
        <p:nvPicPr>
          <p:cNvPr id="36" name="Picture 35">
            <a:extLst>
              <a:ext uri="{FF2B5EF4-FFF2-40B4-BE49-F238E27FC236}">
                <a16:creationId xmlns:a16="http://schemas.microsoft.com/office/drawing/2014/main" id="{FAAE8699-F58E-432D-A106-8B406F3B3BCA}"/>
              </a:ext>
            </a:extLst>
          </p:cNvPr>
          <p:cNvPicPr>
            <a:picLocks noChangeAspect="1"/>
          </p:cNvPicPr>
          <p:nvPr/>
        </p:nvPicPr>
        <p:blipFill>
          <a:blip r:embed="rId32"/>
          <a:stretch>
            <a:fillRect/>
          </a:stretch>
        </p:blipFill>
        <p:spPr>
          <a:xfrm>
            <a:off x="4870588" y="3853897"/>
            <a:ext cx="476250" cy="180975"/>
          </a:xfrm>
          <a:prstGeom prst="rect">
            <a:avLst/>
          </a:prstGeom>
        </p:spPr>
      </p:pic>
      <p:sp>
        <p:nvSpPr>
          <p:cNvPr id="4" name="TextBox 3">
            <a:extLst>
              <a:ext uri="{FF2B5EF4-FFF2-40B4-BE49-F238E27FC236}">
                <a16:creationId xmlns:a16="http://schemas.microsoft.com/office/drawing/2014/main" id="{275799C9-2D38-4186-9335-17EDFF1D5768}"/>
              </a:ext>
            </a:extLst>
          </p:cNvPr>
          <p:cNvSpPr txBox="1"/>
          <p:nvPr/>
        </p:nvSpPr>
        <p:spPr>
          <a:xfrm>
            <a:off x="3686628" y="4651513"/>
            <a:ext cx="5894693" cy="523220"/>
          </a:xfrm>
          <a:prstGeom prst="rect">
            <a:avLst/>
          </a:prstGeom>
          <a:noFill/>
        </p:spPr>
        <p:txBody>
          <a:bodyPr wrap="square" rtlCol="0">
            <a:spAutoFit/>
          </a:bodyPr>
          <a:lstStyle/>
          <a:p>
            <a:pPr algn="l"/>
            <a:r>
              <a:rPr lang="hu-HU" sz="2800">
                <a:latin typeface="Times New Roman" panose="02020603050405020304" pitchFamily="18" charset="0"/>
                <a:cs typeface="Times New Roman" panose="02020603050405020304" pitchFamily="18" charset="0"/>
              </a:rPr>
              <a:t>R</a:t>
            </a:r>
            <a:r>
              <a:rPr lang="hu-HU" sz="2800" baseline="-25000">
                <a:latin typeface="Times New Roman" panose="02020603050405020304" pitchFamily="18" charset="0"/>
                <a:cs typeface="Times New Roman" panose="02020603050405020304" pitchFamily="18" charset="0"/>
              </a:rPr>
              <a:t>F1</a:t>
            </a:r>
            <a:r>
              <a:rPr lang="hu-HU" sz="2800">
                <a:latin typeface="Times New Roman" panose="02020603050405020304" pitchFamily="18" charset="0"/>
                <a:cs typeface="Times New Roman" panose="02020603050405020304" pitchFamily="18" charset="0"/>
              </a:rPr>
              <a:t> = 42.22*0.866-4.49*0.5 =34.22 N</a:t>
            </a:r>
            <a:endParaRPr lang="en-US" sz="2800">
              <a:latin typeface="Times New Roman" panose="02020603050405020304" pitchFamily="18" charset="0"/>
              <a:cs typeface="Times New Roman" panose="02020603050405020304" pitchFamily="18" charset="0"/>
            </a:endParaRPr>
          </a:p>
        </p:txBody>
      </p:sp>
      <p:cxnSp>
        <p:nvCxnSpPr>
          <p:cNvPr id="9" name="Straight Connector 8"/>
          <p:cNvCxnSpPr/>
          <p:nvPr/>
        </p:nvCxnSpPr>
        <p:spPr>
          <a:xfrm flipH="1">
            <a:off x="9640389" y="300446"/>
            <a:ext cx="600891" cy="1188720"/>
          </a:xfrm>
          <a:prstGeom prst="line">
            <a:avLst/>
          </a:prstGeom>
          <a:ln w="3175">
            <a:solidFill>
              <a:schemeClr val="tx1"/>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56468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7"/>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9"/>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8"/>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20"/>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21"/>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23"/>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24"/>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25"/>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26"/>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27"/>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0" presetClass="entr" presetSubtype="0" fill="hold" nodeType="clickEffect">
                                  <p:stCondLst>
                                    <p:cond delay="0"/>
                                  </p:stCondLst>
                                  <p:childTnLst>
                                    <p:set>
                                      <p:cBhvr>
                                        <p:cTn id="82" dur="1" fill="hold">
                                          <p:stCondLst>
                                            <p:cond delay="0"/>
                                          </p:stCondLst>
                                        </p:cTn>
                                        <p:tgtEl>
                                          <p:spTgt spid="28"/>
                                        </p:tgtEl>
                                        <p:attrNameLst>
                                          <p:attrName>style.visibility</p:attrName>
                                        </p:attrNameLst>
                                      </p:cBhvr>
                                      <p:to>
                                        <p:strVal val="visible"/>
                                      </p:to>
                                    </p:set>
                                    <p:animEffect transition="in" filter="fade">
                                      <p:cBhvr>
                                        <p:cTn id="83" dur="500"/>
                                        <p:tgtEl>
                                          <p:spTgt spid="28"/>
                                        </p:tgtEl>
                                      </p:cBhvr>
                                    </p:animEffect>
                                  </p:childTnLst>
                                </p:cTn>
                              </p:par>
                            </p:childTnLst>
                          </p:cTn>
                        </p:par>
                      </p:childTnLst>
                    </p:cTn>
                  </p:par>
                  <p:par>
                    <p:cTn id="84" fill="hold">
                      <p:stCondLst>
                        <p:cond delay="indefinite"/>
                      </p:stCondLst>
                      <p:childTnLst>
                        <p:par>
                          <p:cTn id="85" fill="hold">
                            <p:stCondLst>
                              <p:cond delay="0"/>
                            </p:stCondLst>
                            <p:childTnLst>
                              <p:par>
                                <p:cTn id="86" presetID="1" presetClass="entr" presetSubtype="0" fill="hold" nodeType="clickEffect">
                                  <p:stCondLst>
                                    <p:cond delay="0"/>
                                  </p:stCondLst>
                                  <p:childTnLst>
                                    <p:set>
                                      <p:cBhvr>
                                        <p:cTn id="87" dur="1" fill="hold">
                                          <p:stCondLst>
                                            <p:cond delay="0"/>
                                          </p:stCondLst>
                                        </p:cTn>
                                        <p:tgtEl>
                                          <p:spTgt spid="29"/>
                                        </p:tgtEl>
                                        <p:attrNameLst>
                                          <p:attrName>style.visibility</p:attrName>
                                        </p:attrNameLst>
                                      </p:cBhvr>
                                      <p:to>
                                        <p:strVal val="visible"/>
                                      </p:to>
                                    </p:set>
                                  </p:childTnLst>
                                </p:cTn>
                              </p:par>
                            </p:childTnLst>
                          </p:cTn>
                        </p:par>
                      </p:childTnLst>
                    </p:cTn>
                  </p:par>
                  <p:par>
                    <p:cTn id="88" fill="hold">
                      <p:stCondLst>
                        <p:cond delay="indefinite"/>
                      </p:stCondLst>
                      <p:childTnLst>
                        <p:par>
                          <p:cTn id="89" fill="hold">
                            <p:stCondLst>
                              <p:cond delay="0"/>
                            </p:stCondLst>
                            <p:childTnLst>
                              <p:par>
                                <p:cTn id="90" presetID="1" presetClass="entr" presetSubtype="0" fill="hold" nodeType="clickEffect">
                                  <p:stCondLst>
                                    <p:cond delay="0"/>
                                  </p:stCondLst>
                                  <p:childTnLst>
                                    <p:set>
                                      <p:cBhvr>
                                        <p:cTn id="91" dur="1" fill="hold">
                                          <p:stCondLst>
                                            <p:cond delay="0"/>
                                          </p:stCondLst>
                                        </p:cTn>
                                        <p:tgtEl>
                                          <p:spTgt spid="30"/>
                                        </p:tgtEl>
                                        <p:attrNameLst>
                                          <p:attrName>style.visibility</p:attrName>
                                        </p:attrNameLst>
                                      </p:cBhvr>
                                      <p:to>
                                        <p:strVal val="visible"/>
                                      </p:to>
                                    </p:set>
                                  </p:childTnLst>
                                </p:cTn>
                              </p:par>
                            </p:childTnLst>
                          </p:cTn>
                        </p:par>
                      </p:childTnLst>
                    </p:cTn>
                  </p:par>
                  <p:par>
                    <p:cTn id="92" fill="hold">
                      <p:stCondLst>
                        <p:cond delay="indefinite"/>
                      </p:stCondLst>
                      <p:childTnLst>
                        <p:par>
                          <p:cTn id="93" fill="hold">
                            <p:stCondLst>
                              <p:cond delay="0"/>
                            </p:stCondLst>
                            <p:childTnLst>
                              <p:par>
                                <p:cTn id="94" presetID="1" presetClass="entr" presetSubtype="0" fill="hold" nodeType="clickEffect">
                                  <p:stCondLst>
                                    <p:cond delay="0"/>
                                  </p:stCondLst>
                                  <p:childTnLst>
                                    <p:set>
                                      <p:cBhvr>
                                        <p:cTn id="95" dur="1" fill="hold">
                                          <p:stCondLst>
                                            <p:cond delay="0"/>
                                          </p:stCondLst>
                                        </p:cTn>
                                        <p:tgtEl>
                                          <p:spTgt spid="31"/>
                                        </p:tgtEl>
                                        <p:attrNameLst>
                                          <p:attrName>style.visibility</p:attrName>
                                        </p:attrNameLst>
                                      </p:cBhvr>
                                      <p:to>
                                        <p:strVal val="visible"/>
                                      </p:to>
                                    </p:set>
                                  </p:childTnLst>
                                </p:cTn>
                              </p:par>
                            </p:childTnLst>
                          </p:cTn>
                        </p:par>
                      </p:childTnLst>
                    </p:cTn>
                  </p:par>
                  <p:par>
                    <p:cTn id="96" fill="hold">
                      <p:stCondLst>
                        <p:cond delay="indefinite"/>
                      </p:stCondLst>
                      <p:childTnLst>
                        <p:par>
                          <p:cTn id="97" fill="hold">
                            <p:stCondLst>
                              <p:cond delay="0"/>
                            </p:stCondLst>
                            <p:childTnLst>
                              <p:par>
                                <p:cTn id="98" presetID="1" presetClass="entr" presetSubtype="0" fill="hold" nodeType="clickEffect">
                                  <p:stCondLst>
                                    <p:cond delay="0"/>
                                  </p:stCondLst>
                                  <p:childTnLst>
                                    <p:set>
                                      <p:cBhvr>
                                        <p:cTn id="99" dur="1" fill="hold">
                                          <p:stCondLst>
                                            <p:cond delay="0"/>
                                          </p:stCondLst>
                                        </p:cTn>
                                        <p:tgtEl>
                                          <p:spTgt spid="32"/>
                                        </p:tgtEl>
                                        <p:attrNameLst>
                                          <p:attrName>style.visibility</p:attrName>
                                        </p:attrNameLst>
                                      </p:cBhvr>
                                      <p:to>
                                        <p:strVal val="visible"/>
                                      </p:to>
                                    </p:set>
                                  </p:childTnLst>
                                </p:cTn>
                              </p:par>
                            </p:childTnLst>
                          </p:cTn>
                        </p:par>
                      </p:childTnLst>
                    </p:cTn>
                  </p:par>
                  <p:par>
                    <p:cTn id="100" fill="hold">
                      <p:stCondLst>
                        <p:cond delay="indefinite"/>
                      </p:stCondLst>
                      <p:childTnLst>
                        <p:par>
                          <p:cTn id="101" fill="hold">
                            <p:stCondLst>
                              <p:cond delay="0"/>
                            </p:stCondLst>
                            <p:childTnLst>
                              <p:par>
                                <p:cTn id="102" presetID="1" presetClass="entr" presetSubtype="0" fill="hold" nodeType="clickEffect">
                                  <p:stCondLst>
                                    <p:cond delay="0"/>
                                  </p:stCondLst>
                                  <p:childTnLst>
                                    <p:set>
                                      <p:cBhvr>
                                        <p:cTn id="103" dur="1" fill="hold">
                                          <p:stCondLst>
                                            <p:cond delay="0"/>
                                          </p:stCondLst>
                                        </p:cTn>
                                        <p:tgtEl>
                                          <p:spTgt spid="33"/>
                                        </p:tgtEl>
                                        <p:attrNameLst>
                                          <p:attrName>style.visibility</p:attrName>
                                        </p:attrNameLst>
                                      </p:cBhvr>
                                      <p:to>
                                        <p:strVal val="visible"/>
                                      </p:to>
                                    </p:set>
                                  </p:childTnLst>
                                </p:cTn>
                              </p:par>
                            </p:childTnLst>
                          </p:cTn>
                        </p:par>
                      </p:childTnLst>
                    </p:cTn>
                  </p:par>
                  <p:par>
                    <p:cTn id="104" fill="hold">
                      <p:stCondLst>
                        <p:cond delay="indefinite"/>
                      </p:stCondLst>
                      <p:childTnLst>
                        <p:par>
                          <p:cTn id="105" fill="hold">
                            <p:stCondLst>
                              <p:cond delay="0"/>
                            </p:stCondLst>
                            <p:childTnLst>
                              <p:par>
                                <p:cTn id="106" presetID="1" presetClass="entr" presetSubtype="0" fill="hold" nodeType="clickEffect">
                                  <p:stCondLst>
                                    <p:cond delay="0"/>
                                  </p:stCondLst>
                                  <p:childTnLst>
                                    <p:set>
                                      <p:cBhvr>
                                        <p:cTn id="107" dur="1" fill="hold">
                                          <p:stCondLst>
                                            <p:cond delay="0"/>
                                          </p:stCondLst>
                                        </p:cTn>
                                        <p:tgtEl>
                                          <p:spTgt spid="34"/>
                                        </p:tgtEl>
                                        <p:attrNameLst>
                                          <p:attrName>style.visibility</p:attrName>
                                        </p:attrNameLst>
                                      </p:cBhvr>
                                      <p:to>
                                        <p:strVal val="visible"/>
                                      </p:to>
                                    </p:set>
                                  </p:childTnLst>
                                </p:cTn>
                              </p:par>
                            </p:childTnLst>
                          </p:cTn>
                        </p:par>
                      </p:childTnLst>
                    </p:cTn>
                  </p:par>
                  <p:par>
                    <p:cTn id="108" fill="hold">
                      <p:stCondLst>
                        <p:cond delay="indefinite"/>
                      </p:stCondLst>
                      <p:childTnLst>
                        <p:par>
                          <p:cTn id="109" fill="hold">
                            <p:stCondLst>
                              <p:cond delay="0"/>
                            </p:stCondLst>
                            <p:childTnLst>
                              <p:par>
                                <p:cTn id="110" presetID="1" presetClass="entr" presetSubtype="0" fill="hold" nodeType="clickEffect">
                                  <p:stCondLst>
                                    <p:cond delay="0"/>
                                  </p:stCondLst>
                                  <p:childTnLst>
                                    <p:set>
                                      <p:cBhvr>
                                        <p:cTn id="111" dur="1" fill="hold">
                                          <p:stCondLst>
                                            <p:cond delay="0"/>
                                          </p:stCondLst>
                                        </p:cTn>
                                        <p:tgtEl>
                                          <p:spTgt spid="35"/>
                                        </p:tgtEl>
                                        <p:attrNameLst>
                                          <p:attrName>style.visibility</p:attrName>
                                        </p:attrNameLst>
                                      </p:cBhvr>
                                      <p:to>
                                        <p:strVal val="visible"/>
                                      </p:to>
                                    </p:set>
                                  </p:childTnLst>
                                </p:cTn>
                              </p:par>
                            </p:childTnLst>
                          </p:cTn>
                        </p:par>
                      </p:childTnLst>
                    </p:cTn>
                  </p:par>
                  <p:par>
                    <p:cTn id="112" fill="hold">
                      <p:stCondLst>
                        <p:cond delay="indefinite"/>
                      </p:stCondLst>
                      <p:childTnLst>
                        <p:par>
                          <p:cTn id="113" fill="hold">
                            <p:stCondLst>
                              <p:cond delay="0"/>
                            </p:stCondLst>
                            <p:childTnLst>
                              <p:par>
                                <p:cTn id="114" presetID="1" presetClass="entr" presetSubtype="0" fill="hold" nodeType="clickEffect">
                                  <p:stCondLst>
                                    <p:cond delay="0"/>
                                  </p:stCondLst>
                                  <p:childTnLst>
                                    <p:set>
                                      <p:cBhvr>
                                        <p:cTn id="115" dur="1" fill="hold">
                                          <p:stCondLst>
                                            <p:cond delay="0"/>
                                          </p:stCondLst>
                                        </p:cTn>
                                        <p:tgtEl>
                                          <p:spTgt spid="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ln w="3175">
          <a:solidFill>
            <a:schemeClr val="tx1"/>
          </a:solidFill>
          <a:headEnd w="sm" len="lg"/>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l">
          <a:defRPr sz="2400" smtClean="0">
            <a:latin typeface="Times New Roman" panose="02020603050405020304" pitchFamily="18" charset="0"/>
            <a:cs typeface="Times New Roman" panose="02020603050405020304" pitchFamily="18" charset="0"/>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1017</TotalTime>
  <Words>1027</Words>
  <Application>Microsoft Office PowerPoint</Application>
  <PresentationFormat>Widescreen</PresentationFormat>
  <Paragraphs>202</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Calibri Light</vt:lpstr>
      <vt:lpstr>Cambria Math</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peter</dc:creator>
  <cp:lastModifiedBy>Peter Nedli</cp:lastModifiedBy>
  <cp:revision>84</cp:revision>
  <dcterms:created xsi:type="dcterms:W3CDTF">2021-02-17T15:38:51Z</dcterms:created>
  <dcterms:modified xsi:type="dcterms:W3CDTF">2022-03-02T17:17:43Z</dcterms:modified>
</cp:coreProperties>
</file>