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304" r:id="rId3"/>
    <p:sldId id="306" r:id="rId4"/>
    <p:sldId id="305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4" r:id="rId23"/>
    <p:sldId id="325" r:id="rId24"/>
    <p:sldId id="326" r:id="rId25"/>
    <p:sldId id="327" r:id="rId26"/>
    <p:sldId id="328" r:id="rId27"/>
    <p:sldId id="329" r:id="rId28"/>
    <p:sldId id="330" r:id="rId29"/>
    <p:sldId id="331" r:id="rId30"/>
    <p:sldId id="332" r:id="rId31"/>
    <p:sldId id="333" r:id="rId32"/>
    <p:sldId id="303" r:id="rId3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4" Type="http://schemas.openxmlformats.org/officeDocument/2006/relationships/image" Target="../media/image50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4" Type="http://schemas.openxmlformats.org/officeDocument/2006/relationships/image" Target="../media/image5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4" Type="http://schemas.openxmlformats.org/officeDocument/2006/relationships/image" Target="../media/image58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59.wmf"/><Relationship Id="rId4" Type="http://schemas.openxmlformats.org/officeDocument/2006/relationships/image" Target="../media/image60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4" Type="http://schemas.openxmlformats.org/officeDocument/2006/relationships/image" Target="../media/image64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70.wmf"/><Relationship Id="rId4" Type="http://schemas.openxmlformats.org/officeDocument/2006/relationships/image" Target="../media/image7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6FCC1A-A5D7-4381-B3C3-8EE08D211407}" type="datetimeFigureOut">
              <a:rPr lang="hu-HU" smtClean="0"/>
              <a:pPr/>
              <a:t>2020. 03. 23.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CE96B8-9D8D-44C3-9AD9-4C915074A48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9474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E96B8-9D8D-44C3-9AD9-4C915074A483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1877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2020. 03. 23.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2020. 03. 23.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2020. 03. 23.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2020. 03. 23.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2020. 03. 23.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2020. 03. 23.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2020. 03. 23.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2020. 03. 23.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2020. 03. 23.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2020. 03. 23.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2020. 03. 23.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CDE75-89FD-47D4-96B5-7D53BD2E92D4}" type="datetimeFigureOut">
              <a:rPr lang="hu-HU" smtClean="0"/>
              <a:pPr/>
              <a:t>2020. 03. 23.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1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5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7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0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3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8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9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41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4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6.bin"/><Relationship Id="rId10" Type="http://schemas.openxmlformats.org/officeDocument/2006/relationships/image" Target="../media/image5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48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50.bin"/><Relationship Id="rId10" Type="http://schemas.openxmlformats.org/officeDocument/2006/relationships/image" Target="../media/image54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52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54.bin"/><Relationship Id="rId10" Type="http://schemas.openxmlformats.org/officeDocument/2006/relationships/image" Target="../media/image58.wmf"/><Relationship Id="rId4" Type="http://schemas.openxmlformats.org/officeDocument/2006/relationships/image" Target="../media/image55.wmf"/><Relationship Id="rId9" Type="http://schemas.openxmlformats.org/officeDocument/2006/relationships/oleObject" Target="../embeddings/oleObject56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58.bin"/><Relationship Id="rId10" Type="http://schemas.openxmlformats.org/officeDocument/2006/relationships/image" Target="../media/image60.wmf"/><Relationship Id="rId4" Type="http://schemas.openxmlformats.org/officeDocument/2006/relationships/image" Target="../media/image59.wmf"/><Relationship Id="rId9" Type="http://schemas.openxmlformats.org/officeDocument/2006/relationships/oleObject" Target="../embeddings/oleObject60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62.wmf"/><Relationship Id="rId5" Type="http://schemas.openxmlformats.org/officeDocument/2006/relationships/oleObject" Target="../embeddings/oleObject62.bin"/><Relationship Id="rId10" Type="http://schemas.openxmlformats.org/officeDocument/2006/relationships/image" Target="../media/image64.wmf"/><Relationship Id="rId4" Type="http://schemas.openxmlformats.org/officeDocument/2006/relationships/image" Target="../media/image61.wmf"/><Relationship Id="rId9" Type="http://schemas.openxmlformats.org/officeDocument/2006/relationships/oleObject" Target="../embeddings/oleObject64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12" Type="http://schemas.openxmlformats.org/officeDocument/2006/relationships/image" Target="../media/image6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66.wmf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6.bin"/><Relationship Id="rId10" Type="http://schemas.openxmlformats.org/officeDocument/2006/relationships/image" Target="../media/image67.wmf"/><Relationship Id="rId4" Type="http://schemas.openxmlformats.org/officeDocument/2006/relationships/image" Target="../media/image65.wmf"/><Relationship Id="rId9" Type="http://schemas.openxmlformats.org/officeDocument/2006/relationships/oleObject" Target="../embeddings/oleObject68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69.wmf"/><Relationship Id="rId5" Type="http://schemas.openxmlformats.org/officeDocument/2006/relationships/oleObject" Target="../embeddings/oleObject71.bin"/><Relationship Id="rId4" Type="http://schemas.openxmlformats.org/officeDocument/2006/relationships/image" Target="../media/image68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72.bin"/><Relationship Id="rId7" Type="http://schemas.openxmlformats.org/officeDocument/2006/relationships/oleObject" Target="../embeddings/oleObject7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73.bin"/><Relationship Id="rId10" Type="http://schemas.openxmlformats.org/officeDocument/2006/relationships/image" Target="../media/image71.wmf"/><Relationship Id="rId4" Type="http://schemas.openxmlformats.org/officeDocument/2006/relationships/image" Target="../media/image70.wmf"/><Relationship Id="rId9" Type="http://schemas.openxmlformats.org/officeDocument/2006/relationships/oleObject" Target="../embeddings/oleObject75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GNSS elmélete és felhasználása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6400800" cy="1343000"/>
          </a:xfrm>
        </p:spPr>
        <p:txBody>
          <a:bodyPr>
            <a:normAutofit fontScale="92500" lnSpcReduction="10000"/>
          </a:bodyPr>
          <a:lstStyle/>
          <a:p>
            <a:r>
              <a:rPr lang="hu-HU" sz="2400" dirty="0" smtClean="0"/>
              <a:t>A helymeghatározás matematikai modelljei: a kódméréses abszolút és a differenciális helymeghatározás</a:t>
            </a:r>
            <a:r>
              <a:rPr lang="hu-HU" sz="2400" dirty="0" smtClean="0"/>
              <a:t>. A fázismérések lineáris kombinációi.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 futási idő meghatározása, és a Föld forgásának hatása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395536" y="1268760"/>
            <a:ext cx="5757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 futási időt csak fokozatos közelítéssel lehet meghatározni:</a:t>
            </a:r>
            <a:endParaRPr lang="hu-HU" dirty="0"/>
          </a:p>
        </p:txBody>
      </p:sp>
      <p:graphicFrame>
        <p:nvGraphicFramePr>
          <p:cNvPr id="97282" name="Object 2"/>
          <p:cNvGraphicFramePr>
            <a:graphicFrameLocks noChangeAspect="1"/>
          </p:cNvGraphicFramePr>
          <p:nvPr/>
        </p:nvGraphicFramePr>
        <p:xfrm>
          <a:off x="1619672" y="1916832"/>
          <a:ext cx="572452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94" name="Equation" r:id="rId3" imgW="2793960" imgH="419040" progId="Equation.3">
                  <p:embed/>
                </p:oleObj>
              </mc:Choice>
              <mc:Fallback>
                <p:oleObj name="Equation" r:id="rId3" imgW="279396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1916832"/>
                        <a:ext cx="5724525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395536" y="2852936"/>
            <a:ext cx="4695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általában csak néhány iterációs lépés szükséges.</a:t>
            </a:r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395536" y="3789040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műhold koordinátáit is a Földdel együtt forgó koordinátarendszerben kell meghatározni (ECEF), így a Föld forgásának hatását figyelembe kell venni:</a:t>
            </a:r>
            <a:endParaRPr lang="hu-HU" dirty="0"/>
          </a:p>
        </p:txBody>
      </p:sp>
      <p:graphicFrame>
        <p:nvGraphicFramePr>
          <p:cNvPr id="97283" name="Object 3"/>
          <p:cNvGraphicFramePr>
            <a:graphicFrameLocks noChangeAspect="1"/>
          </p:cNvGraphicFramePr>
          <p:nvPr/>
        </p:nvGraphicFramePr>
        <p:xfrm>
          <a:off x="665163" y="4605338"/>
          <a:ext cx="7780337" cy="153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95" name="Equation" r:id="rId5" imgW="3797280" imgH="749160" progId="Equation.3">
                  <p:embed/>
                </p:oleObj>
              </mc:Choice>
              <mc:Fallback>
                <p:oleObj name="Equation" r:id="rId5" imgW="3797280" imgH="7491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63" y="4605338"/>
                        <a:ext cx="7780337" cy="1531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7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Az órahibák és a relativisztikus hatások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395536" y="1268760"/>
            <a:ext cx="851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Órahibák: </a:t>
            </a:r>
            <a:r>
              <a:rPr lang="hu-HU" dirty="0" smtClean="0"/>
              <a:t>általában a távolságra kifejtett hatását tekintjük ismeretlen paraméternek (</a:t>
            </a:r>
            <a:r>
              <a:rPr lang="hu-HU" dirty="0" err="1" smtClean="0"/>
              <a:t>c</a:t>
            </a:r>
            <a:r>
              <a:rPr lang="hu-HU" i="1" dirty="0" err="1" smtClean="0">
                <a:latin typeface="Symbol" pitchFamily="18" charset="2"/>
              </a:rPr>
              <a:t>d</a:t>
            </a:r>
            <a:r>
              <a:rPr lang="hu-HU" dirty="0" err="1" smtClean="0"/>
              <a:t>t</a:t>
            </a:r>
            <a:r>
              <a:rPr lang="hu-HU" dirty="0" smtClean="0"/>
              <a:t>).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420217" y="1773461"/>
            <a:ext cx="7147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A </a:t>
            </a:r>
            <a:r>
              <a:rPr lang="hu-HU" b="1" dirty="0" err="1" smtClean="0"/>
              <a:t>műholdórahibák</a:t>
            </a:r>
            <a:r>
              <a:rPr lang="hu-HU" b="1" dirty="0" smtClean="0"/>
              <a:t> relativisztikus hatása (az elliptikus pályából adódóan):</a:t>
            </a:r>
            <a:endParaRPr lang="hu-HU" dirty="0"/>
          </a:p>
        </p:txBody>
      </p:sp>
      <p:graphicFrame>
        <p:nvGraphicFramePr>
          <p:cNvPr id="98306" name="Object 2"/>
          <p:cNvGraphicFramePr>
            <a:graphicFrameLocks noChangeAspect="1"/>
          </p:cNvGraphicFramePr>
          <p:nvPr/>
        </p:nvGraphicFramePr>
        <p:xfrm>
          <a:off x="4716016" y="4437112"/>
          <a:ext cx="884237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4" name="Equation" r:id="rId3" imgW="431640" imgH="228600" progId="Equation.3">
                  <p:embed/>
                </p:oleObj>
              </mc:Choice>
              <mc:Fallback>
                <p:oleObj name="Equation" r:id="rId3" imgW="4316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4437112"/>
                        <a:ext cx="884237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Egyenes összekötő nyíllal 8"/>
          <p:cNvCxnSpPr/>
          <p:nvPr/>
        </p:nvCxnSpPr>
        <p:spPr>
          <a:xfrm flipV="1">
            <a:off x="4572000" y="2709565"/>
            <a:ext cx="960785" cy="7914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zövegdoboz 9"/>
          <p:cNvSpPr txBox="1"/>
          <p:nvPr/>
        </p:nvSpPr>
        <p:spPr>
          <a:xfrm>
            <a:off x="2051720" y="3284984"/>
            <a:ext cx="2520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 műhold helyzetvektora</a:t>
            </a:r>
            <a:endParaRPr lang="hu-HU" dirty="0"/>
          </a:p>
        </p:txBody>
      </p:sp>
      <p:cxnSp>
        <p:nvCxnSpPr>
          <p:cNvPr id="12" name="Egyenes összekötő nyíllal 11"/>
          <p:cNvCxnSpPr/>
          <p:nvPr/>
        </p:nvCxnSpPr>
        <p:spPr>
          <a:xfrm rot="16200000" flipV="1">
            <a:off x="6672659" y="3009376"/>
            <a:ext cx="647426" cy="478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doboz 13"/>
          <p:cNvSpPr txBox="1"/>
          <p:nvPr/>
        </p:nvSpPr>
        <p:spPr>
          <a:xfrm>
            <a:off x="5652120" y="3429000"/>
            <a:ext cx="2697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 műhold sebességvektora</a:t>
            </a:r>
            <a:endParaRPr lang="hu-HU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467544" y="4005064"/>
            <a:ext cx="3901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A kódgenerálás időcsúszásának hatása:</a:t>
            </a:r>
            <a:endParaRPr lang="hu-HU" dirty="0"/>
          </a:p>
        </p:txBody>
      </p:sp>
      <p:sp>
        <p:nvSpPr>
          <p:cNvPr id="19" name="Szövegdoboz 18"/>
          <p:cNvSpPr txBox="1"/>
          <p:nvPr/>
        </p:nvSpPr>
        <p:spPr>
          <a:xfrm>
            <a:off x="3203848" y="4437112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L</a:t>
            </a:r>
            <a:r>
              <a:rPr lang="hu-HU" baseline="-25000" dirty="0" smtClean="0"/>
              <a:t>1</a:t>
            </a:r>
            <a:endParaRPr lang="hu-HU" baseline="-25000" dirty="0"/>
          </a:p>
        </p:txBody>
      </p:sp>
      <p:graphicFrame>
        <p:nvGraphicFramePr>
          <p:cNvPr id="98307" name="Object 3"/>
          <p:cNvGraphicFramePr>
            <a:graphicFrameLocks noChangeAspect="1"/>
          </p:cNvGraphicFramePr>
          <p:nvPr/>
        </p:nvGraphicFramePr>
        <p:xfrm>
          <a:off x="1692275" y="2492375"/>
          <a:ext cx="621982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5" name="Equation" r:id="rId5" imgW="3035160" imgH="419040" progId="Equation.3">
                  <p:embed/>
                </p:oleObj>
              </mc:Choice>
              <mc:Fallback>
                <p:oleObj name="Equation" r:id="rId5" imgW="303516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492375"/>
                        <a:ext cx="6219825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Szövegdoboz 20"/>
          <p:cNvSpPr txBox="1"/>
          <p:nvPr/>
        </p:nvSpPr>
        <p:spPr>
          <a:xfrm>
            <a:off x="3203848" y="5013176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L</a:t>
            </a:r>
            <a:r>
              <a:rPr lang="hu-HU" baseline="-25000" dirty="0" smtClean="0"/>
              <a:t>2</a:t>
            </a:r>
            <a:endParaRPr lang="hu-HU" baseline="-25000" dirty="0"/>
          </a:p>
        </p:txBody>
      </p:sp>
      <p:graphicFrame>
        <p:nvGraphicFramePr>
          <p:cNvPr id="98308" name="Object 4"/>
          <p:cNvGraphicFramePr>
            <a:graphicFrameLocks noChangeAspect="1"/>
          </p:cNvGraphicFramePr>
          <p:nvPr/>
        </p:nvGraphicFramePr>
        <p:xfrm>
          <a:off x="4724400" y="5013325"/>
          <a:ext cx="101282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6" name="Equation" r:id="rId7" imgW="495000" imgH="228600" progId="Equation.3">
                  <p:embed/>
                </p:oleObj>
              </mc:Choice>
              <mc:Fallback>
                <p:oleObj name="Equation" r:id="rId7" imgW="4950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5013325"/>
                        <a:ext cx="1012825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Szövegdoboz 22"/>
          <p:cNvSpPr txBox="1"/>
          <p:nvPr/>
        </p:nvSpPr>
        <p:spPr>
          <a:xfrm>
            <a:off x="467544" y="5589240"/>
            <a:ext cx="7839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Konstansnak tekinthető, geodéziai feldolgozásnál általában nem kell modellezni.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8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8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4" grpId="0"/>
      <p:bldP spid="18" grpId="0"/>
      <p:bldP spid="19" grpId="0"/>
      <p:bldP spid="21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 kódmérésen alapuló abszolút helymeghatározás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395536" y="1196752"/>
            <a:ext cx="5513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Emlékezzünk vissza a matematikai modell értelmezésére:</a:t>
            </a:r>
            <a:endParaRPr lang="hu-HU" dirty="0"/>
          </a:p>
        </p:txBody>
      </p:sp>
      <p:graphicFrame>
        <p:nvGraphicFramePr>
          <p:cNvPr id="99330" name="Object 2"/>
          <p:cNvGraphicFramePr>
            <a:graphicFrameLocks noChangeAspect="1"/>
          </p:cNvGraphicFramePr>
          <p:nvPr/>
        </p:nvGraphicFramePr>
        <p:xfrm>
          <a:off x="1944688" y="1773238"/>
          <a:ext cx="5538787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8" name="Equation" r:id="rId3" imgW="2705040" imgH="457200" progId="Equation.3">
                  <p:embed/>
                </p:oleObj>
              </mc:Choice>
              <mc:Fallback>
                <p:oleObj name="Equation" r:id="rId3" imgW="270504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4688" y="1773238"/>
                        <a:ext cx="5538787" cy="938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467544" y="2996952"/>
            <a:ext cx="6335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Ezek alapján az abszolút helymeghatározás matematikai modellje:</a:t>
            </a:r>
            <a:endParaRPr lang="hu-HU" dirty="0"/>
          </a:p>
        </p:txBody>
      </p:sp>
      <p:graphicFrame>
        <p:nvGraphicFramePr>
          <p:cNvPr id="99331" name="Object 3"/>
          <p:cNvGraphicFramePr>
            <a:graphicFrameLocks noChangeAspect="1"/>
          </p:cNvGraphicFramePr>
          <p:nvPr/>
        </p:nvGraphicFramePr>
        <p:xfrm>
          <a:off x="366961" y="3521408"/>
          <a:ext cx="8381504" cy="12899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9" name="Equation" r:id="rId5" imgW="5371920" imgH="825480" progId="Equation.3">
                  <p:embed/>
                </p:oleObj>
              </mc:Choice>
              <mc:Fallback>
                <p:oleObj name="Equation" r:id="rId5" imgW="5371920" imgH="825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961" y="3521408"/>
                        <a:ext cx="8381504" cy="12899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zövegdoboz 8"/>
          <p:cNvSpPr txBox="1"/>
          <p:nvPr/>
        </p:nvSpPr>
        <p:spPr>
          <a:xfrm>
            <a:off x="539552" y="5013176"/>
            <a:ext cx="1580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amely röviden:</a:t>
            </a:r>
            <a:endParaRPr lang="hu-HU" dirty="0"/>
          </a:p>
        </p:txBody>
      </p:sp>
      <p:graphicFrame>
        <p:nvGraphicFramePr>
          <p:cNvPr id="99332" name="Object 4"/>
          <p:cNvGraphicFramePr>
            <a:graphicFrameLocks noChangeAspect="1"/>
          </p:cNvGraphicFramePr>
          <p:nvPr/>
        </p:nvGraphicFramePr>
        <p:xfrm>
          <a:off x="1960563" y="5512817"/>
          <a:ext cx="5338762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50" name="Equation" r:id="rId7" imgW="2857320" imgH="253800" progId="Equation.3">
                  <p:embed/>
                </p:oleObj>
              </mc:Choice>
              <mc:Fallback>
                <p:oleObj name="Equation" r:id="rId7" imgW="2857320" imgH="253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0563" y="5512817"/>
                        <a:ext cx="5338762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zövegdoboz 9"/>
          <p:cNvSpPr txBox="1"/>
          <p:nvPr/>
        </p:nvSpPr>
        <p:spPr>
          <a:xfrm>
            <a:off x="5364088" y="6021288"/>
            <a:ext cx="3011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4 ismeretlen -&gt; min. 4 műhold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9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 kódmérésen alapuló abszolút helymeghatározás</a:t>
            </a:r>
            <a:endParaRPr lang="hu-HU" sz="2000" b="1" dirty="0"/>
          </a:p>
        </p:txBody>
      </p:sp>
      <p:sp>
        <p:nvSpPr>
          <p:cNvPr id="3" name="Szövegdoboz 2"/>
          <p:cNvSpPr txBox="1"/>
          <p:nvPr/>
        </p:nvSpPr>
        <p:spPr>
          <a:xfrm>
            <a:off x="467544" y="1196752"/>
            <a:ext cx="799288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Alkalmazási területe:</a:t>
            </a:r>
          </a:p>
          <a:p>
            <a:endParaRPr lang="hu-HU" b="1" dirty="0" smtClean="0"/>
          </a:p>
          <a:p>
            <a:pPr lvl="2">
              <a:buFont typeface="Arial" pitchFamily="34" charset="0"/>
              <a:buChar char="•"/>
            </a:pPr>
            <a:r>
              <a:rPr lang="hu-HU" dirty="0" smtClean="0"/>
              <a:t> geodéziai és navigációs vevők C/A kódmérésének feldolgozása fedélzeti pályaadatok felhasználásával (troposzféra modellből, ionoszféra a navigációs üzenetekből)</a:t>
            </a:r>
          </a:p>
          <a:p>
            <a:pPr lvl="2">
              <a:buFont typeface="Arial" pitchFamily="34" charset="0"/>
              <a:buChar char="•"/>
            </a:pPr>
            <a:endParaRPr lang="hu-HU" dirty="0" smtClean="0"/>
          </a:p>
          <a:p>
            <a:pPr lvl="2">
              <a:buFont typeface="Arial" pitchFamily="34" charset="0"/>
              <a:buChar char="•"/>
            </a:pPr>
            <a:r>
              <a:rPr lang="hu-HU" dirty="0" smtClean="0"/>
              <a:t> C/A mérések utólagos feldolgozása (állomáskoordináták és vevő-órahibák becslése) – pontosabb modellekkel figyelembe vehetőek a légkör sebességmódosító hatásai, illetve akár ionoszféra-mentes lineáris kombináció is feldolgozható.</a:t>
            </a:r>
          </a:p>
          <a:p>
            <a:pPr lvl="2">
              <a:buFont typeface="Arial" pitchFamily="34" charset="0"/>
              <a:buChar char="•"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395536" y="188640"/>
            <a:ext cx="8748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 kódmérésen alapuló differenciális helymeghatározás</a:t>
            </a:r>
            <a:endParaRPr lang="hu-HU" sz="2000" b="1" dirty="0"/>
          </a:p>
        </p:txBody>
      </p:sp>
      <p:sp>
        <p:nvSpPr>
          <p:cNvPr id="3" name="Szövegdoboz 2"/>
          <p:cNvSpPr txBox="1"/>
          <p:nvPr/>
        </p:nvSpPr>
        <p:spPr>
          <a:xfrm>
            <a:off x="755576" y="980728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nem modellezett hibahatások, illetve a modellek  hibái az órahibák, illetve a koordináták meghatározását hátrányosan befolyásolják.</a:t>
            </a:r>
            <a:endParaRPr lang="hu-HU" dirty="0"/>
          </a:p>
        </p:txBody>
      </p:sp>
      <p:pic>
        <p:nvPicPr>
          <p:cNvPr id="5" name="Kép 4" descr="dgp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1772816"/>
            <a:ext cx="5830032" cy="3571137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1331640" y="5805264"/>
            <a:ext cx="6716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Kódtávolságok javításának módszere &lt;&gt; koordinátajavítások módszere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395536" y="188640"/>
            <a:ext cx="8748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 kódmérésen alapuló differenciális helymeghatározás</a:t>
            </a:r>
            <a:endParaRPr lang="hu-HU" sz="2000" b="1" dirty="0"/>
          </a:p>
        </p:txBody>
      </p:sp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307975" y="3836988"/>
          <a:ext cx="8516938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74" name="Equation" r:id="rId3" imgW="4559040" imgH="266400" progId="Equation.3">
                  <p:embed/>
                </p:oleObj>
              </mc:Choice>
              <mc:Fallback>
                <p:oleObj name="Equation" r:id="rId3" imgW="4559040" imgH="266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3836988"/>
                        <a:ext cx="8516938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539552" y="3501008"/>
            <a:ext cx="8202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Az ismert koordinátájú bázisvevőben számított és az észlelt kódtávolságok különbsége:</a:t>
            </a:r>
            <a:endParaRPr lang="hu-HU" dirty="0"/>
          </a:p>
        </p:txBody>
      </p:sp>
      <p:graphicFrame>
        <p:nvGraphicFramePr>
          <p:cNvPr id="117763" name="Object 3"/>
          <p:cNvGraphicFramePr>
            <a:graphicFrameLocks noChangeAspect="1"/>
          </p:cNvGraphicFramePr>
          <p:nvPr/>
        </p:nvGraphicFramePr>
        <p:xfrm>
          <a:off x="1106488" y="1708150"/>
          <a:ext cx="6788150" cy="116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75" name="Equation" r:id="rId5" imgW="3314520" imgH="571320" progId="Equation.3">
                  <p:embed/>
                </p:oleObj>
              </mc:Choice>
              <mc:Fallback>
                <p:oleObj name="Equation" r:id="rId5" imgW="3314520" imgH="5713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6488" y="1708150"/>
                        <a:ext cx="6788150" cy="1169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zövegdoboz 7"/>
          <p:cNvSpPr txBox="1"/>
          <p:nvPr/>
        </p:nvSpPr>
        <p:spPr>
          <a:xfrm>
            <a:off x="467544" y="1196752"/>
            <a:ext cx="5735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Az ismert koordinátájú bázisvevőben az észlelt kódtávolság:</a:t>
            </a:r>
            <a:endParaRPr lang="hu-HU" dirty="0"/>
          </a:p>
        </p:txBody>
      </p:sp>
      <p:sp>
        <p:nvSpPr>
          <p:cNvPr id="9" name="Ellipszis 8"/>
          <p:cNvSpPr/>
          <p:nvPr/>
        </p:nvSpPr>
        <p:spPr>
          <a:xfrm>
            <a:off x="1475656" y="3717032"/>
            <a:ext cx="1296144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Szövegdoboz 9"/>
          <p:cNvSpPr txBox="1"/>
          <p:nvPr/>
        </p:nvSpPr>
        <p:spPr>
          <a:xfrm>
            <a:off x="899592" y="4653136"/>
            <a:ext cx="7666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A fedélzeti pályaadatokból, illetve a bázisvevő koordinátáiból számított távolság.</a:t>
            </a:r>
            <a:endParaRPr lang="hu-H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7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395536" y="188640"/>
            <a:ext cx="8748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 kódmérésen alapuló differenciális helymeghatározás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539552" y="1268760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Mivel a </a:t>
            </a:r>
            <a:r>
              <a:rPr lang="hu-HU" i="1" dirty="0" smtClean="0">
                <a:latin typeface="Symbol" pitchFamily="18" charset="2"/>
              </a:rPr>
              <a:t>t</a:t>
            </a:r>
            <a:r>
              <a:rPr lang="hu-HU" i="1" baseline="-25000" dirty="0" smtClean="0"/>
              <a:t>k</a:t>
            </a:r>
            <a:r>
              <a:rPr lang="hu-HU" i="1" baseline="30000" dirty="0" smtClean="0"/>
              <a:t>j</a:t>
            </a:r>
            <a:r>
              <a:rPr lang="hu-HU" dirty="0" smtClean="0"/>
              <a:t> futási idők eltérése elhanyagolható a mozgó és a bázisvevő között, így az órakorrekciók (műhold) azonosnak tekinthetők – csakúgy mint az esetleges SA hatások.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532929" y="3933825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javított kódtávolságok a mozgó vevőben:</a:t>
            </a:r>
            <a:endParaRPr lang="hu-HU" dirty="0"/>
          </a:p>
        </p:txBody>
      </p:sp>
      <p:graphicFrame>
        <p:nvGraphicFramePr>
          <p:cNvPr id="118786" name="Object 2"/>
          <p:cNvGraphicFramePr>
            <a:graphicFrameLocks noChangeAspect="1"/>
          </p:cNvGraphicFramePr>
          <p:nvPr/>
        </p:nvGraphicFramePr>
        <p:xfrm>
          <a:off x="573088" y="4413250"/>
          <a:ext cx="797242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04" name="Equation" r:id="rId3" imgW="4267080" imgH="266400" progId="Equation.3">
                  <p:embed/>
                </p:oleObj>
              </mc:Choice>
              <mc:Fallback>
                <p:oleObj name="Equation" r:id="rId3" imgW="4267080" imgH="266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088" y="4413250"/>
                        <a:ext cx="7972425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zövegdoboz 7"/>
          <p:cNvSpPr txBox="1"/>
          <p:nvPr/>
        </p:nvSpPr>
        <p:spPr>
          <a:xfrm>
            <a:off x="532929" y="5373985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Ahol:</a:t>
            </a:r>
            <a:endParaRPr lang="hu-HU" dirty="0"/>
          </a:p>
        </p:txBody>
      </p:sp>
      <p:graphicFrame>
        <p:nvGraphicFramePr>
          <p:cNvPr id="118787" name="Object 3"/>
          <p:cNvGraphicFramePr>
            <a:graphicFrameLocks noChangeAspect="1"/>
          </p:cNvGraphicFramePr>
          <p:nvPr/>
        </p:nvGraphicFramePr>
        <p:xfrm>
          <a:off x="3446190" y="5745212"/>
          <a:ext cx="206375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05" name="Equation" r:id="rId5" imgW="1104840" imgH="228600" progId="Equation.3">
                  <p:embed/>
                </p:oleObj>
              </mc:Choice>
              <mc:Fallback>
                <p:oleObj name="Equation" r:id="rId5" imgW="110484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6190" y="5745212"/>
                        <a:ext cx="2063750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zövegdoboz 9"/>
          <p:cNvSpPr txBox="1"/>
          <p:nvPr/>
        </p:nvSpPr>
        <p:spPr>
          <a:xfrm>
            <a:off x="539552" y="2204864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kódtávolságok a mozgó vevőben:</a:t>
            </a:r>
            <a:endParaRPr lang="hu-HU" dirty="0"/>
          </a:p>
        </p:txBody>
      </p:sp>
      <p:graphicFrame>
        <p:nvGraphicFramePr>
          <p:cNvPr id="118788" name="Object 4"/>
          <p:cNvGraphicFramePr>
            <a:graphicFrameLocks noChangeAspect="1"/>
          </p:cNvGraphicFramePr>
          <p:nvPr/>
        </p:nvGraphicFramePr>
        <p:xfrm>
          <a:off x="1100138" y="2571750"/>
          <a:ext cx="6943725" cy="116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06" name="Equation" r:id="rId7" imgW="3390840" imgH="571320" progId="Equation.3">
                  <p:embed/>
                </p:oleObj>
              </mc:Choice>
              <mc:Fallback>
                <p:oleObj name="Equation" r:id="rId7" imgW="3390840" imgH="5713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0138" y="2571750"/>
                        <a:ext cx="6943725" cy="1169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Szorzás 11"/>
          <p:cNvSpPr/>
          <p:nvPr/>
        </p:nvSpPr>
        <p:spPr>
          <a:xfrm>
            <a:off x="6156176" y="2132856"/>
            <a:ext cx="1584176" cy="1512168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8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8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8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395536" y="188640"/>
            <a:ext cx="8748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 kódmérésen alapuló differenciális helymeghatározás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251520" y="908720"/>
            <a:ext cx="8611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Ha feltételezzük, hogy a légkör hatása is azonos mindkét pontra (ionoszféra + troposzféra):</a:t>
            </a:r>
            <a:endParaRPr lang="hu-HU" dirty="0"/>
          </a:p>
        </p:txBody>
      </p:sp>
      <p:graphicFrame>
        <p:nvGraphicFramePr>
          <p:cNvPr id="119810" name="Object 2"/>
          <p:cNvGraphicFramePr>
            <a:graphicFrameLocks noChangeAspect="1"/>
          </p:cNvGraphicFramePr>
          <p:nvPr/>
        </p:nvGraphicFramePr>
        <p:xfrm>
          <a:off x="646113" y="1460500"/>
          <a:ext cx="7970837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28" name="Equation" r:id="rId3" imgW="4267080" imgH="266400" progId="Equation.3">
                  <p:embed/>
                </p:oleObj>
              </mc:Choice>
              <mc:Fallback>
                <p:oleObj name="Equation" r:id="rId3" imgW="4267080" imgH="266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113" y="1460500"/>
                        <a:ext cx="7970837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zorzás 6"/>
          <p:cNvSpPr/>
          <p:nvPr/>
        </p:nvSpPr>
        <p:spPr>
          <a:xfrm>
            <a:off x="6300192" y="1196752"/>
            <a:ext cx="1008112" cy="100811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Szorzás 7"/>
          <p:cNvSpPr/>
          <p:nvPr/>
        </p:nvSpPr>
        <p:spPr>
          <a:xfrm>
            <a:off x="7452320" y="1268760"/>
            <a:ext cx="1008112" cy="100811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323528" y="2564904"/>
            <a:ext cx="357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Így a </a:t>
            </a:r>
            <a:r>
              <a:rPr lang="hu-HU" dirty="0" err="1" smtClean="0"/>
              <a:t>linearizált</a:t>
            </a:r>
            <a:r>
              <a:rPr lang="hu-HU" dirty="0" smtClean="0"/>
              <a:t> közvetítőegyenletek:</a:t>
            </a:r>
            <a:endParaRPr lang="hu-HU" dirty="0"/>
          </a:p>
        </p:txBody>
      </p:sp>
      <p:graphicFrame>
        <p:nvGraphicFramePr>
          <p:cNvPr id="119811" name="Object 3"/>
          <p:cNvGraphicFramePr>
            <a:graphicFrameLocks noChangeAspect="1"/>
          </p:cNvGraphicFramePr>
          <p:nvPr/>
        </p:nvGraphicFramePr>
        <p:xfrm>
          <a:off x="539552" y="2996952"/>
          <a:ext cx="8208962" cy="170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29" name="Equation" r:id="rId5" imgW="4394160" imgH="914400" progId="Equation.3">
                  <p:embed/>
                </p:oleObj>
              </mc:Choice>
              <mc:Fallback>
                <p:oleObj name="Equation" r:id="rId5" imgW="4394160" imgH="914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996952"/>
                        <a:ext cx="8208962" cy="170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zövegdoboz 10"/>
          <p:cNvSpPr txBox="1"/>
          <p:nvPr/>
        </p:nvSpPr>
        <p:spPr>
          <a:xfrm>
            <a:off x="323528" y="4869160"/>
            <a:ext cx="3965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Amit röviden az alábbi alakban írhatunk:</a:t>
            </a:r>
            <a:endParaRPr lang="hu-HU" dirty="0"/>
          </a:p>
        </p:txBody>
      </p:sp>
      <p:graphicFrame>
        <p:nvGraphicFramePr>
          <p:cNvPr id="119812" name="Object 4"/>
          <p:cNvGraphicFramePr>
            <a:graphicFrameLocks noChangeAspect="1"/>
          </p:cNvGraphicFramePr>
          <p:nvPr/>
        </p:nvGraphicFramePr>
        <p:xfrm>
          <a:off x="2267744" y="5373216"/>
          <a:ext cx="4840288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30" name="Equation" r:id="rId7" imgW="2590560" imgH="253800" progId="Equation.3">
                  <p:embed/>
                </p:oleObj>
              </mc:Choice>
              <mc:Fallback>
                <p:oleObj name="Equation" r:id="rId7" imgW="2590560" imgH="253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5373216"/>
                        <a:ext cx="4840288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Szövegdoboz 12"/>
          <p:cNvSpPr txBox="1"/>
          <p:nvPr/>
        </p:nvSpPr>
        <p:spPr>
          <a:xfrm>
            <a:off x="395536" y="5877272"/>
            <a:ext cx="8352928" cy="64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Vegyük észre, hogy az egyenlet jobb oldala megfelel az abszolút helymeghatározás </a:t>
            </a:r>
            <a:r>
              <a:rPr lang="hu-HU" dirty="0" err="1" smtClean="0"/>
              <a:t>linearizált</a:t>
            </a:r>
            <a:r>
              <a:rPr lang="hu-HU" dirty="0" smtClean="0"/>
              <a:t> egyenletének, kivéve az órahibát.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9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19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1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 mért fázistávolságok közvetítőegyenletei</a:t>
            </a:r>
            <a:endParaRPr lang="hu-HU" sz="20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11560" y="980728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A GPS mérések közvetítőegyenletei:</a:t>
            </a:r>
            <a:endParaRPr lang="hu-HU" b="1" dirty="0"/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1187624" y="2132856"/>
          <a:ext cx="7229475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34" name="Equation" r:id="rId3" imgW="3530520" imgH="583920" progId="Equation.3">
                  <p:embed/>
                </p:oleObj>
              </mc:Choice>
              <mc:Fallback>
                <p:oleObj name="Equation" r:id="rId3" imgW="3530520" imgH="583920" progId="Equation.3">
                  <p:embed/>
                  <p:pic>
                    <p:nvPicPr>
                      <p:cNvPr id="1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2132856"/>
                        <a:ext cx="7229475" cy="1195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zövegdoboz 10"/>
          <p:cNvSpPr txBox="1"/>
          <p:nvPr/>
        </p:nvSpPr>
        <p:spPr>
          <a:xfrm>
            <a:off x="827584" y="1556792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L</a:t>
            </a:r>
            <a:r>
              <a:rPr lang="hu-HU" baseline="-25000" dirty="0" smtClean="0"/>
              <a:t>1</a:t>
            </a:r>
            <a:r>
              <a:rPr lang="hu-HU" dirty="0" smtClean="0"/>
              <a:t> és L</a:t>
            </a:r>
            <a:r>
              <a:rPr lang="hu-HU" baseline="-25000" dirty="0" smtClean="0"/>
              <a:t>2</a:t>
            </a:r>
            <a:r>
              <a:rPr lang="hu-HU" dirty="0" smtClean="0"/>
              <a:t> fázistávolságok:</a:t>
            </a:r>
            <a:endParaRPr lang="hu-HU" dirty="0"/>
          </a:p>
        </p:txBody>
      </p:sp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1115616" y="3717032"/>
          <a:ext cx="7307263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35" name="Equation" r:id="rId5" imgW="3568680" imgH="583920" progId="Equation.3">
                  <p:embed/>
                </p:oleObj>
              </mc:Choice>
              <mc:Fallback>
                <p:oleObj name="Equation" r:id="rId5" imgW="3568680" imgH="583920" progId="Equation.3">
                  <p:embed/>
                  <p:pic>
                    <p:nvPicPr>
                      <p:cNvPr id="1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3717032"/>
                        <a:ext cx="7307263" cy="1195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6"/>
          <p:cNvGraphicFramePr>
            <a:graphicFrameLocks noChangeAspect="1"/>
          </p:cNvGraphicFramePr>
          <p:nvPr/>
        </p:nvGraphicFramePr>
        <p:xfrm>
          <a:off x="8156575" y="4221088"/>
          <a:ext cx="987425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36" name="Equation" r:id="rId7" imgW="482400" imgH="457200" progId="Equation.3">
                  <p:embed/>
                </p:oleObj>
              </mc:Choice>
              <mc:Fallback>
                <p:oleObj name="Equation" r:id="rId7" imgW="482400" imgH="457200" progId="Equation.3">
                  <p:embed/>
                  <p:pic>
                    <p:nvPicPr>
                      <p:cNvPr id="1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6575" y="4221088"/>
                        <a:ext cx="987425" cy="935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371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Lineáris kombinációk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539552" y="1196752"/>
            <a:ext cx="81369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két vivőfázissal mért fázistávolságok kombinálásával mesterséges frekvenciákat állíthatunk elő. </a:t>
            </a:r>
          </a:p>
          <a:p>
            <a:endParaRPr lang="hu-HU" dirty="0" smtClean="0"/>
          </a:p>
          <a:p>
            <a:r>
              <a:rPr lang="hu-HU" b="1" dirty="0" smtClean="0"/>
              <a:t>Cél:</a:t>
            </a:r>
            <a:r>
              <a:rPr lang="hu-HU" dirty="0" smtClean="0"/>
              <a:t> a frekvenciától függő mérési hibák csökkentése / kiejtése.</a:t>
            </a:r>
          </a:p>
          <a:p>
            <a:endParaRPr lang="hu-HU" dirty="0" smtClean="0"/>
          </a:p>
          <a:p>
            <a:r>
              <a:rPr lang="hu-HU" b="1" dirty="0" smtClean="0"/>
              <a:t>Probléma:</a:t>
            </a:r>
            <a:r>
              <a:rPr lang="hu-HU" dirty="0" smtClean="0"/>
              <a:t> A hibaforrások tovaterjednek a lineáris kombinációkra, így akár zajosabb mérésekhez is juthatunk.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539552" y="3573016"/>
            <a:ext cx="3798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Lineáris kombinációk általános alakja:</a:t>
            </a:r>
            <a:endParaRPr lang="hu-HU" b="1" dirty="0"/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/>
          </p:nvPr>
        </p:nvGraphicFramePr>
        <p:xfrm>
          <a:off x="3116263" y="3886200"/>
          <a:ext cx="244475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58" name="Equation" r:id="rId3" imgW="1066680" imgH="241200" progId="Equation.3">
                  <p:embed/>
                </p:oleObj>
              </mc:Choice>
              <mc:Fallback>
                <p:oleObj name="Equation" r:id="rId3" imgW="1066680" imgH="241200" progId="Equation.3">
                  <p:embed/>
                  <p:pic>
                    <p:nvPicPr>
                      <p:cNvPr id="7" name="Objektum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6263" y="3886200"/>
                        <a:ext cx="2444750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zövegdoboz 7"/>
          <p:cNvSpPr txBox="1"/>
          <p:nvPr/>
        </p:nvSpPr>
        <p:spPr>
          <a:xfrm>
            <a:off x="539552" y="5661248"/>
            <a:ext cx="6916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Első közelítésben </a:t>
            </a:r>
            <a:r>
              <a:rPr lang="hu-HU" i="1" dirty="0" smtClean="0"/>
              <a:t>n </a:t>
            </a:r>
            <a:r>
              <a:rPr lang="hu-HU" dirty="0" smtClean="0"/>
              <a:t>és </a:t>
            </a:r>
            <a:r>
              <a:rPr lang="hu-HU" i="1" dirty="0" smtClean="0"/>
              <a:t>m </a:t>
            </a:r>
            <a:r>
              <a:rPr lang="hu-HU" dirty="0" smtClean="0"/>
              <a:t>egész számok, de akár lehetnek valós számok is.</a:t>
            </a:r>
            <a:endParaRPr lang="hu-HU" dirty="0"/>
          </a:p>
        </p:txBody>
      </p:sp>
      <p:sp>
        <p:nvSpPr>
          <p:cNvPr id="2" name="Szövegdoboz 1"/>
          <p:cNvSpPr txBox="1"/>
          <p:nvPr/>
        </p:nvSpPr>
        <p:spPr>
          <a:xfrm>
            <a:off x="539552" y="4477601"/>
            <a:ext cx="68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vagy:</a:t>
            </a:r>
            <a:endParaRPr lang="hu-HU" dirty="0"/>
          </a:p>
        </p:txBody>
      </p:sp>
      <p:graphicFrame>
        <p:nvGraphicFramePr>
          <p:cNvPr id="9" name="Objektum 8"/>
          <p:cNvGraphicFramePr>
            <a:graphicFrameLocks noChangeAspect="1"/>
          </p:cNvGraphicFramePr>
          <p:nvPr>
            <p:extLst/>
          </p:nvPr>
        </p:nvGraphicFramePr>
        <p:xfrm>
          <a:off x="2957513" y="4846638"/>
          <a:ext cx="276225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59" name="Equation" r:id="rId5" imgW="1206360" imgH="241200" progId="Equation.3">
                  <p:embed/>
                </p:oleObj>
              </mc:Choice>
              <mc:Fallback>
                <p:oleObj name="Equation" r:id="rId5" imgW="1206360" imgH="241200" progId="Equation.3">
                  <p:embed/>
                  <p:pic>
                    <p:nvPicPr>
                      <p:cNvPr id="9" name="Objektum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7513" y="4846638"/>
                        <a:ext cx="2762250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um 9"/>
          <p:cNvGraphicFramePr>
            <a:graphicFrameLocks noChangeAspect="1"/>
          </p:cNvGraphicFramePr>
          <p:nvPr>
            <p:extLst/>
          </p:nvPr>
        </p:nvGraphicFramePr>
        <p:xfrm>
          <a:off x="7020272" y="4861096"/>
          <a:ext cx="1220788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60" name="Equation" r:id="rId7" imgW="533160" imgH="177480" progId="Equation.3">
                  <p:embed/>
                </p:oleObj>
              </mc:Choice>
              <mc:Fallback>
                <p:oleObj name="Equation" r:id="rId7" imgW="533160" imgH="177480" progId="Equation.3">
                  <p:embed/>
                  <p:pic>
                    <p:nvPicPr>
                      <p:cNvPr id="10" name="Objektum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0272" y="4861096"/>
                        <a:ext cx="1220788" cy="407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3877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 helymeghatározás matematikai modelljei</a:t>
            </a:r>
            <a:endParaRPr lang="hu-HU" sz="2000" b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467544" y="1052736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GPS mérések a mérési mennyiségtől függetlenül az alábbi közvetítőegyenlettel írhatóak fel:</a:t>
            </a:r>
            <a:endParaRPr lang="hu-HU" dirty="0"/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/>
        </p:nvGraphicFramePr>
        <p:xfrm>
          <a:off x="3419872" y="1700808"/>
          <a:ext cx="1728018" cy="6120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4" name="Equation" r:id="rId3" imgW="609480" imgH="215640" progId="Equation.3">
                  <p:embed/>
                </p:oleObj>
              </mc:Choice>
              <mc:Fallback>
                <p:oleObj name="Equation" r:id="rId3" imgW="60948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1700808"/>
                        <a:ext cx="1728018" cy="6120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zövegdoboz 7"/>
          <p:cNvSpPr txBox="1"/>
          <p:nvPr/>
        </p:nvSpPr>
        <p:spPr>
          <a:xfrm>
            <a:off x="539552" y="2564904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Ahol	</a:t>
            </a:r>
            <a:r>
              <a:rPr lang="hu-HU" b="1" dirty="0" smtClean="0">
                <a:latin typeface="Cambria" pitchFamily="18" charset="0"/>
              </a:rPr>
              <a:t>L</a:t>
            </a:r>
            <a:r>
              <a:rPr lang="hu-HU" dirty="0" smtClean="0"/>
              <a:t> – a mérések vektora</a:t>
            </a:r>
          </a:p>
          <a:p>
            <a:r>
              <a:rPr lang="hu-HU" dirty="0" smtClean="0"/>
              <a:t>	</a:t>
            </a:r>
            <a:r>
              <a:rPr lang="hu-HU" b="1" dirty="0" smtClean="0">
                <a:latin typeface="Cambria" pitchFamily="18" charset="0"/>
              </a:rPr>
              <a:t>X</a:t>
            </a:r>
            <a:r>
              <a:rPr lang="hu-HU" dirty="0" smtClean="0"/>
              <a:t> – a paraméterek vektora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Lineáris kombinációk hullámhossza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467544" y="980728"/>
            <a:ext cx="5073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 tetszőleges n,m lineáris kombináció hullámhossza:</a:t>
            </a:r>
            <a:endParaRPr lang="hu-HU" dirty="0"/>
          </a:p>
        </p:txBody>
      </p:sp>
      <p:graphicFrame>
        <p:nvGraphicFramePr>
          <p:cNvPr id="6" name="Objektum 5"/>
          <p:cNvGraphicFramePr>
            <a:graphicFrameLocks noChangeAspect="1"/>
          </p:cNvGraphicFramePr>
          <p:nvPr/>
        </p:nvGraphicFramePr>
        <p:xfrm>
          <a:off x="1907704" y="1484784"/>
          <a:ext cx="5832647" cy="3024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2" name="Equation" r:id="rId3" imgW="2400120" imgH="1244520" progId="Equation.3">
                  <p:embed/>
                </p:oleObj>
              </mc:Choice>
              <mc:Fallback>
                <p:oleObj name="Equation" r:id="rId3" imgW="2400120" imgH="1244520" progId="Equation.3">
                  <p:embed/>
                  <p:pic>
                    <p:nvPicPr>
                      <p:cNvPr id="6" name="Objektum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1484784"/>
                        <a:ext cx="5832647" cy="30243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20616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467544" y="980728"/>
            <a:ext cx="5300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Az ionoszféra hatása tetszőleges lineáris kombinációra: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Az ionoszféra hatása a lineáris kombinációkra</a:t>
            </a:r>
            <a:endParaRPr lang="hu-HU" sz="2000" b="1" dirty="0"/>
          </a:p>
        </p:txBody>
      </p:sp>
      <p:graphicFrame>
        <p:nvGraphicFramePr>
          <p:cNvPr id="146435" name="Object 3"/>
          <p:cNvGraphicFramePr>
            <a:graphicFrameLocks noChangeAspect="1"/>
          </p:cNvGraphicFramePr>
          <p:nvPr/>
        </p:nvGraphicFramePr>
        <p:xfrm>
          <a:off x="2468563" y="1690688"/>
          <a:ext cx="441325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06" name="Equation" r:id="rId3" imgW="1815840" imgH="431640" progId="Equation.3">
                  <p:embed/>
                </p:oleObj>
              </mc:Choice>
              <mc:Fallback>
                <p:oleObj name="Equation" r:id="rId3" imgW="1815840" imgH="431640" progId="Equation.3">
                  <p:embed/>
                  <p:pic>
                    <p:nvPicPr>
                      <p:cNvPr id="14643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8563" y="1690688"/>
                        <a:ext cx="4413250" cy="1047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zövegdoboz 7"/>
          <p:cNvSpPr txBox="1"/>
          <p:nvPr/>
        </p:nvSpPr>
        <p:spPr>
          <a:xfrm>
            <a:off x="467544" y="2780928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Bevezetve az </a:t>
            </a:r>
            <a:r>
              <a:rPr lang="hu-HU" dirty="0" err="1" smtClean="0"/>
              <a:t>ionoszferikus</a:t>
            </a:r>
            <a:r>
              <a:rPr lang="hu-HU" dirty="0" smtClean="0"/>
              <a:t> skálatényezőt (ami az f1 frekvencián és  a kombinált frekvenciákon végzett észlelésekre kifejtett ionoszféra-hatások aránya:</a:t>
            </a:r>
            <a:endParaRPr lang="hu-HU" dirty="0"/>
          </a:p>
        </p:txBody>
      </p:sp>
      <p:graphicFrame>
        <p:nvGraphicFramePr>
          <p:cNvPr id="146436" name="Object 4"/>
          <p:cNvGraphicFramePr>
            <a:graphicFrameLocks noChangeAspect="1"/>
          </p:cNvGraphicFramePr>
          <p:nvPr/>
        </p:nvGraphicFramePr>
        <p:xfrm>
          <a:off x="0" y="3501008"/>
          <a:ext cx="8936930" cy="2625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07" name="Equation" r:id="rId5" imgW="3886200" imgH="1143000" progId="Equation.3">
                  <p:embed/>
                </p:oleObj>
              </mc:Choice>
              <mc:Fallback>
                <p:oleObj name="Equation" r:id="rId5" imgW="3886200" imgH="1143000" progId="Equation.3">
                  <p:embed/>
                  <p:pic>
                    <p:nvPicPr>
                      <p:cNvPr id="14643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501008"/>
                        <a:ext cx="8936930" cy="26253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zövegdoboz 9"/>
          <p:cNvSpPr txBox="1"/>
          <p:nvPr/>
        </p:nvSpPr>
        <p:spPr>
          <a:xfrm>
            <a:off x="5580112" y="5733256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Végtelen sok ionoszféra mentes kombináció lehetséges</a:t>
            </a:r>
            <a:endParaRPr lang="hu-HU" dirty="0"/>
          </a:p>
        </p:txBody>
      </p:sp>
      <p:sp>
        <p:nvSpPr>
          <p:cNvPr id="11" name="Ellipszis 10"/>
          <p:cNvSpPr/>
          <p:nvPr/>
        </p:nvSpPr>
        <p:spPr>
          <a:xfrm>
            <a:off x="3131840" y="5013176"/>
            <a:ext cx="1800200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845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 mérési zaj a lineáris kombinációkra</a:t>
            </a:r>
            <a:endParaRPr lang="hu-HU" sz="2000" b="1" dirty="0"/>
          </a:p>
        </p:txBody>
      </p:sp>
      <p:graphicFrame>
        <p:nvGraphicFramePr>
          <p:cNvPr id="147458" name="Object 2"/>
          <p:cNvGraphicFramePr>
            <a:graphicFrameLocks noChangeAspect="1"/>
          </p:cNvGraphicFramePr>
          <p:nvPr/>
        </p:nvGraphicFramePr>
        <p:xfrm>
          <a:off x="1691680" y="1628800"/>
          <a:ext cx="5929312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30" name="Equation" r:id="rId3" imgW="2577960" imgH="482400" progId="Equation.3">
                  <p:embed/>
                </p:oleObj>
              </mc:Choice>
              <mc:Fallback>
                <p:oleObj name="Equation" r:id="rId3" imgW="2577960" imgH="482400" progId="Equation.3">
                  <p:embed/>
                  <p:pic>
                    <p:nvPicPr>
                      <p:cNvPr id="14745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1628800"/>
                        <a:ext cx="5929312" cy="110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467544" y="980728"/>
            <a:ext cx="177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Levezetés nélkül: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467544" y="3429000"/>
            <a:ext cx="1707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Kiinduló adatok:</a:t>
            </a:r>
            <a:endParaRPr lang="hu-HU" dirty="0"/>
          </a:p>
        </p:txBody>
      </p:sp>
      <p:graphicFrame>
        <p:nvGraphicFramePr>
          <p:cNvPr id="147459" name="Object 3"/>
          <p:cNvGraphicFramePr>
            <a:graphicFrameLocks noChangeAspect="1"/>
          </p:cNvGraphicFramePr>
          <p:nvPr/>
        </p:nvGraphicFramePr>
        <p:xfrm>
          <a:off x="3635896" y="4077072"/>
          <a:ext cx="1809750" cy="209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31" name="Equation" r:id="rId5" imgW="787320" imgH="914400" progId="Equation.3">
                  <p:embed/>
                </p:oleObj>
              </mc:Choice>
              <mc:Fallback>
                <p:oleObj name="Equation" r:id="rId5" imgW="787320" imgH="914400" progId="Equation.3">
                  <p:embed/>
                  <p:pic>
                    <p:nvPicPr>
                      <p:cNvPr id="14745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4077072"/>
                        <a:ext cx="1809750" cy="209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52883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 </a:t>
            </a:r>
            <a:r>
              <a:rPr lang="hu-HU" sz="2800" b="1" dirty="0" err="1" smtClean="0"/>
              <a:t>wide-lane</a:t>
            </a:r>
            <a:r>
              <a:rPr lang="hu-HU" sz="2800" b="1" dirty="0" smtClean="0"/>
              <a:t> lineáris kombináció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467544" y="980728"/>
            <a:ext cx="1164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n=1, m=-1</a:t>
            </a:r>
            <a:endParaRPr lang="hu-HU" dirty="0"/>
          </a:p>
        </p:txBody>
      </p:sp>
      <p:graphicFrame>
        <p:nvGraphicFramePr>
          <p:cNvPr id="148482" name="Object 2"/>
          <p:cNvGraphicFramePr>
            <a:graphicFrameLocks noChangeAspect="1"/>
          </p:cNvGraphicFramePr>
          <p:nvPr>
            <p:extLst/>
          </p:nvPr>
        </p:nvGraphicFramePr>
        <p:xfrm>
          <a:off x="2757488" y="2636838"/>
          <a:ext cx="3486150" cy="104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54" name="Equation" r:id="rId3" imgW="1434960" imgH="431640" progId="Equation.3">
                  <p:embed/>
                </p:oleObj>
              </mc:Choice>
              <mc:Fallback>
                <p:oleObj name="Equation" r:id="rId3" imgW="1434960" imgH="431640" progId="Equation.3">
                  <p:embed/>
                  <p:pic>
                    <p:nvPicPr>
                      <p:cNvPr id="14848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7488" y="2636838"/>
                        <a:ext cx="3486150" cy="1049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8483" name="Object 3"/>
          <p:cNvGraphicFramePr>
            <a:graphicFrameLocks noChangeAspect="1"/>
          </p:cNvGraphicFramePr>
          <p:nvPr/>
        </p:nvGraphicFramePr>
        <p:xfrm>
          <a:off x="2771800" y="3933056"/>
          <a:ext cx="3533775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55" name="Equation" r:id="rId5" imgW="1536480" imgH="482400" progId="Equation.3">
                  <p:embed/>
                </p:oleObj>
              </mc:Choice>
              <mc:Fallback>
                <p:oleObj name="Equation" r:id="rId5" imgW="1536480" imgH="482400" progId="Equation.3">
                  <p:embed/>
                  <p:pic>
                    <p:nvPicPr>
                      <p:cNvPr id="14848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3933056"/>
                        <a:ext cx="3533775" cy="110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8484" name="Object 4"/>
          <p:cNvGraphicFramePr>
            <a:graphicFrameLocks noChangeAspect="1"/>
          </p:cNvGraphicFramePr>
          <p:nvPr>
            <p:extLst/>
          </p:nvPr>
        </p:nvGraphicFramePr>
        <p:xfrm>
          <a:off x="2081213" y="5157788"/>
          <a:ext cx="5024437" cy="104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56" name="Equation" r:id="rId7" imgW="2184120" imgH="457200" progId="Equation.3">
                  <p:embed/>
                </p:oleObj>
              </mc:Choice>
              <mc:Fallback>
                <p:oleObj name="Equation" r:id="rId7" imgW="2184120" imgH="457200" progId="Equation.3">
                  <p:embed/>
                  <p:pic>
                    <p:nvPicPr>
                      <p:cNvPr id="14848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1213" y="5157788"/>
                        <a:ext cx="5024437" cy="1049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8485" name="Object 5"/>
          <p:cNvGraphicFramePr>
            <a:graphicFrameLocks noChangeAspect="1"/>
          </p:cNvGraphicFramePr>
          <p:nvPr>
            <p:extLst/>
          </p:nvPr>
        </p:nvGraphicFramePr>
        <p:xfrm>
          <a:off x="1373188" y="1587500"/>
          <a:ext cx="6542087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57" name="Equation" r:id="rId9" imgW="2692080" imgH="228600" progId="Equation.3">
                  <p:embed/>
                </p:oleObj>
              </mc:Choice>
              <mc:Fallback>
                <p:oleObj name="Equation" r:id="rId9" imgW="2692080" imgH="228600" progId="Equation.3">
                  <p:embed/>
                  <p:pic>
                    <p:nvPicPr>
                      <p:cNvPr id="14848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3188" y="1587500"/>
                        <a:ext cx="6542087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zövegdoboz 9"/>
          <p:cNvSpPr txBox="1"/>
          <p:nvPr/>
        </p:nvSpPr>
        <p:spPr>
          <a:xfrm>
            <a:off x="6783276" y="2558797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Magas zajszint!</a:t>
            </a:r>
          </a:p>
          <a:p>
            <a:r>
              <a:rPr lang="hu-HU" dirty="0" smtClean="0"/>
              <a:t>Ciklustöbbértelműség feloldása</a:t>
            </a:r>
          </a:p>
        </p:txBody>
      </p:sp>
    </p:spTree>
    <p:extLst>
      <p:ext uri="{BB962C8B-B14F-4D97-AF65-F5344CB8AC3E}">
        <p14:creationId xmlns:p14="http://schemas.microsoft.com/office/powerpoint/2010/main" val="2652780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 </a:t>
            </a:r>
            <a:r>
              <a:rPr lang="hu-HU" sz="2800" b="1" dirty="0" err="1" smtClean="0"/>
              <a:t>wide-lane</a:t>
            </a:r>
            <a:r>
              <a:rPr lang="hu-HU" sz="2800" b="1" dirty="0" smtClean="0"/>
              <a:t> lineáris kombináció – a fázistávolságokon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467544" y="980728"/>
            <a:ext cx="2557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a=f1/(f1-f2), b=-f2/(f1-f2)</a:t>
            </a:r>
            <a:endParaRPr lang="hu-HU" dirty="0"/>
          </a:p>
        </p:txBody>
      </p:sp>
      <p:graphicFrame>
        <p:nvGraphicFramePr>
          <p:cNvPr id="9" name="Objektum 8"/>
          <p:cNvGraphicFramePr>
            <a:graphicFrameLocks noChangeAspect="1"/>
          </p:cNvGraphicFramePr>
          <p:nvPr>
            <p:extLst/>
          </p:nvPr>
        </p:nvGraphicFramePr>
        <p:xfrm>
          <a:off x="2267744" y="1332300"/>
          <a:ext cx="4448175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78" name="Equation" r:id="rId3" imgW="1942920" imgH="431640" progId="Equation.3">
                  <p:embed/>
                </p:oleObj>
              </mc:Choice>
              <mc:Fallback>
                <p:oleObj name="Equation" r:id="rId3" imgW="1942920" imgH="431640" progId="Equation.3">
                  <p:embed/>
                  <p:pic>
                    <p:nvPicPr>
                      <p:cNvPr id="9" name="Objektum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1332300"/>
                        <a:ext cx="4448175" cy="989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>
            <p:extLst/>
          </p:nvPr>
        </p:nvGraphicFramePr>
        <p:xfrm>
          <a:off x="3375886" y="2631533"/>
          <a:ext cx="2601913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79" name="Equation" r:id="rId5" imgW="1269720" imgH="228600" progId="Equation.3">
                  <p:embed/>
                </p:oleObj>
              </mc:Choice>
              <mc:Fallback>
                <p:oleObj name="Equation" r:id="rId5" imgW="1269720" imgH="228600" progId="Equation.3">
                  <p:embed/>
                  <p:pic>
                    <p:nvPicPr>
                      <p:cNvPr id="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5886" y="2631533"/>
                        <a:ext cx="2601913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>
            <p:extLst/>
          </p:nvPr>
        </p:nvGraphicFramePr>
        <p:xfrm>
          <a:off x="3375886" y="3312374"/>
          <a:ext cx="2924306" cy="485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80" name="Equation" r:id="rId7" imgW="1371600" imgH="228600" progId="Equation.3">
                  <p:embed/>
                </p:oleObj>
              </mc:Choice>
              <mc:Fallback>
                <p:oleObj name="Equation" r:id="rId7" imgW="1371600" imgH="228600" progId="Equation.3">
                  <p:embed/>
                  <p:pic>
                    <p:nvPicPr>
                      <p:cNvPr id="1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5886" y="3312374"/>
                        <a:ext cx="2924306" cy="48545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um 12"/>
          <p:cNvGraphicFramePr>
            <a:graphicFrameLocks noChangeAspect="1"/>
          </p:cNvGraphicFramePr>
          <p:nvPr>
            <p:extLst/>
          </p:nvPr>
        </p:nvGraphicFramePr>
        <p:xfrm>
          <a:off x="984317" y="4949552"/>
          <a:ext cx="7385050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81" name="Equation" r:id="rId9" imgW="3225600" imgH="431640" progId="Equation.3">
                  <p:embed/>
                </p:oleObj>
              </mc:Choice>
              <mc:Fallback>
                <p:oleObj name="Equation" r:id="rId9" imgW="3225600" imgH="431640" progId="Equation.3">
                  <p:embed/>
                  <p:pic>
                    <p:nvPicPr>
                      <p:cNvPr id="13" name="Objektum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317" y="4949552"/>
                        <a:ext cx="7385050" cy="989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llipszis 1"/>
          <p:cNvSpPr/>
          <p:nvPr/>
        </p:nvSpPr>
        <p:spPr>
          <a:xfrm>
            <a:off x="2771800" y="4797152"/>
            <a:ext cx="720080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Ellipszis 13"/>
          <p:cNvSpPr/>
          <p:nvPr/>
        </p:nvSpPr>
        <p:spPr>
          <a:xfrm>
            <a:off x="4006942" y="4831804"/>
            <a:ext cx="720080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842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 </a:t>
            </a:r>
            <a:r>
              <a:rPr lang="hu-HU" sz="2800" b="1" dirty="0" err="1" smtClean="0"/>
              <a:t>wide-lane</a:t>
            </a:r>
            <a:r>
              <a:rPr lang="hu-HU" sz="2800" b="1" dirty="0" smtClean="0"/>
              <a:t> lineáris kombináció – a fázistávolságokon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467544" y="980728"/>
            <a:ext cx="2557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a=f1/(f1-f2), b=-f2/(f1-f2)</a:t>
            </a:r>
            <a:endParaRPr lang="hu-HU" dirty="0"/>
          </a:p>
        </p:txBody>
      </p:sp>
      <p:graphicFrame>
        <p:nvGraphicFramePr>
          <p:cNvPr id="13" name="Objektum 12"/>
          <p:cNvGraphicFramePr>
            <a:graphicFrameLocks noChangeAspect="1"/>
          </p:cNvGraphicFramePr>
          <p:nvPr>
            <p:extLst/>
          </p:nvPr>
        </p:nvGraphicFramePr>
        <p:xfrm>
          <a:off x="2483768" y="1484784"/>
          <a:ext cx="4186237" cy="98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02" name="Equation" r:id="rId3" imgW="1828800" imgH="431640" progId="Equation.3">
                  <p:embed/>
                </p:oleObj>
              </mc:Choice>
              <mc:Fallback>
                <p:oleObj name="Equation" r:id="rId3" imgW="1828800" imgH="431640" progId="Equation.3">
                  <p:embed/>
                  <p:pic>
                    <p:nvPicPr>
                      <p:cNvPr id="13" name="Objektum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1484784"/>
                        <a:ext cx="4186237" cy="989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Ellipszis 2"/>
          <p:cNvSpPr/>
          <p:nvPr/>
        </p:nvSpPr>
        <p:spPr>
          <a:xfrm>
            <a:off x="4067944" y="1295214"/>
            <a:ext cx="1368152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15" name="Objektum 14"/>
          <p:cNvGraphicFramePr>
            <a:graphicFrameLocks noChangeAspect="1"/>
          </p:cNvGraphicFramePr>
          <p:nvPr>
            <p:extLst/>
          </p:nvPr>
        </p:nvGraphicFramePr>
        <p:xfrm>
          <a:off x="2930525" y="2970213"/>
          <a:ext cx="287655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03" name="Equation" r:id="rId5" imgW="1257120" imgH="241200" progId="Equation.3">
                  <p:embed/>
                </p:oleObj>
              </mc:Choice>
              <mc:Fallback>
                <p:oleObj name="Equation" r:id="rId5" imgW="1257120" imgH="241200" progId="Equation.3">
                  <p:embed/>
                  <p:pic>
                    <p:nvPicPr>
                      <p:cNvPr id="15" name="Objektum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0525" y="2970213"/>
                        <a:ext cx="2876550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ktum 15"/>
          <p:cNvGraphicFramePr>
            <a:graphicFrameLocks noChangeAspect="1"/>
          </p:cNvGraphicFramePr>
          <p:nvPr>
            <p:extLst/>
          </p:nvPr>
        </p:nvGraphicFramePr>
        <p:xfrm>
          <a:off x="1045344" y="4019080"/>
          <a:ext cx="302260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04" name="Equation" r:id="rId7" imgW="1320480" imgH="431640" progId="Equation.3">
                  <p:embed/>
                </p:oleObj>
              </mc:Choice>
              <mc:Fallback>
                <p:oleObj name="Equation" r:id="rId7" imgW="1320480" imgH="431640" progId="Equation.3">
                  <p:embed/>
                  <p:pic>
                    <p:nvPicPr>
                      <p:cNvPr id="16" name="Objektum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5344" y="4019080"/>
                        <a:ext cx="3022600" cy="987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ktum 16"/>
          <p:cNvGraphicFramePr>
            <a:graphicFrameLocks noChangeAspect="1"/>
          </p:cNvGraphicFramePr>
          <p:nvPr>
            <p:extLst/>
          </p:nvPr>
        </p:nvGraphicFramePr>
        <p:xfrm>
          <a:off x="5623842" y="4250854"/>
          <a:ext cx="209232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05" name="Equation" r:id="rId9" imgW="914400" imgH="228600" progId="Equation.3">
                  <p:embed/>
                </p:oleObj>
              </mc:Choice>
              <mc:Fallback>
                <p:oleObj name="Equation" r:id="rId9" imgW="914400" imgH="228600" progId="Equation.3">
                  <p:embed/>
                  <p:pic>
                    <p:nvPicPr>
                      <p:cNvPr id="17" name="Objektum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3842" y="4250854"/>
                        <a:ext cx="2092325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651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 </a:t>
            </a:r>
            <a:r>
              <a:rPr lang="hu-HU" sz="2800" b="1" dirty="0" err="1" smtClean="0"/>
              <a:t>narrow</a:t>
            </a:r>
            <a:r>
              <a:rPr lang="hu-HU" sz="2800" b="1" dirty="0" smtClean="0"/>
              <a:t> </a:t>
            </a:r>
            <a:r>
              <a:rPr lang="hu-HU" sz="2800" b="1" dirty="0" err="1" smtClean="0"/>
              <a:t>lane</a:t>
            </a:r>
            <a:r>
              <a:rPr lang="hu-HU" sz="2800" b="1" dirty="0" smtClean="0"/>
              <a:t> lineáris kombináció (NL)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467544" y="980728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n=1, m=1</a:t>
            </a:r>
            <a:endParaRPr lang="hu-HU" dirty="0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2771775" y="2636838"/>
          <a:ext cx="3455988" cy="104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26" name="Equation" r:id="rId3" imgW="1422360" imgH="431640" progId="Equation.3">
                  <p:embed/>
                </p:oleObj>
              </mc:Choice>
              <mc:Fallback>
                <p:oleObj name="Equation" r:id="rId3" imgW="1422360" imgH="431640" progId="Equation.3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2636838"/>
                        <a:ext cx="3455988" cy="1049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2654300" y="3933825"/>
          <a:ext cx="3768725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27" name="Equation" r:id="rId5" imgW="1638000" imgH="482400" progId="Equation.3">
                  <p:embed/>
                </p:oleObj>
              </mc:Choice>
              <mc:Fallback>
                <p:oleObj name="Equation" r:id="rId5" imgW="1638000" imgH="482400" progId="Equation.3">
                  <p:embed/>
                  <p:pic>
                    <p:nvPicPr>
                      <p:cNvPr id="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4300" y="3933825"/>
                        <a:ext cx="3768725" cy="110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2152650" y="5157788"/>
          <a:ext cx="4878388" cy="104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28" name="Equation" r:id="rId7" imgW="2120760" imgH="457200" progId="Equation.3">
                  <p:embed/>
                </p:oleObj>
              </mc:Choice>
              <mc:Fallback>
                <p:oleObj name="Equation" r:id="rId7" imgW="2120760" imgH="457200" progId="Equation.3">
                  <p:embed/>
                  <p:pic>
                    <p:nvPicPr>
                      <p:cNvPr id="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650" y="5157788"/>
                        <a:ext cx="4878388" cy="1049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1189038" y="1587500"/>
          <a:ext cx="691197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29" name="Equation" r:id="rId9" imgW="2844720" imgH="228600" progId="Equation.3">
                  <p:embed/>
                </p:oleObj>
              </mc:Choice>
              <mc:Fallback>
                <p:oleObj name="Equation" r:id="rId9" imgW="2844720" imgH="228600" progId="Equation.3">
                  <p:embed/>
                  <p:pic>
                    <p:nvPicPr>
                      <p:cNvPr id="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9038" y="1587500"/>
                        <a:ext cx="6911975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zövegdoboz 9"/>
          <p:cNvSpPr txBox="1"/>
          <p:nvPr/>
        </p:nvSpPr>
        <p:spPr>
          <a:xfrm>
            <a:off x="6553676" y="5805264"/>
            <a:ext cx="25903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Alacsony zajszint!</a:t>
            </a:r>
          </a:p>
          <a:p>
            <a:r>
              <a:rPr lang="hu-HU" dirty="0" smtClean="0"/>
              <a:t>Legpontosabb eredmény!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2041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467544" y="188640"/>
            <a:ext cx="8676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 </a:t>
            </a:r>
            <a:r>
              <a:rPr lang="hu-HU" sz="2800" b="1" dirty="0" err="1" smtClean="0"/>
              <a:t>narrow-lane</a:t>
            </a:r>
            <a:r>
              <a:rPr lang="hu-HU" sz="2800" b="1" dirty="0" smtClean="0"/>
              <a:t> lineáris kombináció – a fázistávolságokon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467544" y="980728"/>
            <a:ext cx="2691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a=f1/(f1+f2), b=+f2/(f1+f2)</a:t>
            </a:r>
            <a:endParaRPr lang="hu-HU" dirty="0"/>
          </a:p>
        </p:txBody>
      </p:sp>
      <p:graphicFrame>
        <p:nvGraphicFramePr>
          <p:cNvPr id="9" name="Objektum 8"/>
          <p:cNvGraphicFramePr>
            <a:graphicFrameLocks noChangeAspect="1"/>
          </p:cNvGraphicFramePr>
          <p:nvPr>
            <p:extLst/>
          </p:nvPr>
        </p:nvGraphicFramePr>
        <p:xfrm>
          <a:off x="2254250" y="1331913"/>
          <a:ext cx="4478338" cy="98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50" name="Equation" r:id="rId3" imgW="1955520" imgH="431640" progId="Equation.3">
                  <p:embed/>
                </p:oleObj>
              </mc:Choice>
              <mc:Fallback>
                <p:oleObj name="Equation" r:id="rId3" imgW="1955520" imgH="431640" progId="Equation.3">
                  <p:embed/>
                  <p:pic>
                    <p:nvPicPr>
                      <p:cNvPr id="9" name="Objektum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250" y="1331913"/>
                        <a:ext cx="4478338" cy="989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3375886" y="2631533"/>
          <a:ext cx="2601913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51" name="Equation" r:id="rId5" imgW="1269720" imgH="228600" progId="Equation.3">
                  <p:embed/>
                </p:oleObj>
              </mc:Choice>
              <mc:Fallback>
                <p:oleObj name="Equation" r:id="rId5" imgW="1269720" imgH="228600" progId="Equation.3">
                  <p:embed/>
                  <p:pic>
                    <p:nvPicPr>
                      <p:cNvPr id="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5886" y="2631533"/>
                        <a:ext cx="2601913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3375886" y="3312374"/>
          <a:ext cx="2811462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52" name="Equation" r:id="rId7" imgW="1371600" imgH="228600" progId="Equation.3">
                  <p:embed/>
                </p:oleObj>
              </mc:Choice>
              <mc:Fallback>
                <p:oleObj name="Equation" r:id="rId7" imgW="1371600" imgH="228600" progId="Equation.3">
                  <p:embed/>
                  <p:pic>
                    <p:nvPicPr>
                      <p:cNvPr id="1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5886" y="3312374"/>
                        <a:ext cx="2811462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um 12"/>
          <p:cNvGraphicFramePr>
            <a:graphicFrameLocks noChangeAspect="1"/>
          </p:cNvGraphicFramePr>
          <p:nvPr>
            <p:extLst/>
          </p:nvPr>
        </p:nvGraphicFramePr>
        <p:xfrm>
          <a:off x="984317" y="4949552"/>
          <a:ext cx="7385050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53" name="Equation" r:id="rId9" imgW="3225600" imgH="431640" progId="Equation.3">
                  <p:embed/>
                </p:oleObj>
              </mc:Choice>
              <mc:Fallback>
                <p:oleObj name="Equation" r:id="rId9" imgW="3225600" imgH="431640" progId="Equation.3">
                  <p:embed/>
                  <p:pic>
                    <p:nvPicPr>
                      <p:cNvPr id="13" name="Objektum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317" y="4949552"/>
                        <a:ext cx="7385050" cy="989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llipszis 1"/>
          <p:cNvSpPr/>
          <p:nvPr/>
        </p:nvSpPr>
        <p:spPr>
          <a:xfrm>
            <a:off x="2771800" y="4797152"/>
            <a:ext cx="720080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Ellipszis 13"/>
          <p:cNvSpPr/>
          <p:nvPr/>
        </p:nvSpPr>
        <p:spPr>
          <a:xfrm>
            <a:off x="4006942" y="4831804"/>
            <a:ext cx="720080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Szövegdoboz 2"/>
          <p:cNvSpPr txBox="1"/>
          <p:nvPr/>
        </p:nvSpPr>
        <p:spPr>
          <a:xfrm>
            <a:off x="3062980" y="4402351"/>
            <a:ext cx="31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i="1" dirty="0" smtClean="0">
                <a:solidFill>
                  <a:srgbClr val="FF0000"/>
                </a:solidFill>
              </a:rPr>
              <a:t>c</a:t>
            </a:r>
            <a:endParaRPr lang="hu-HU" sz="2400" i="1" dirty="0">
              <a:solidFill>
                <a:srgbClr val="FF0000"/>
              </a:solidFill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4336966" y="4445119"/>
            <a:ext cx="31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i="1" dirty="0" smtClean="0">
                <a:solidFill>
                  <a:srgbClr val="FF0000"/>
                </a:solidFill>
              </a:rPr>
              <a:t>c</a:t>
            </a:r>
            <a:endParaRPr lang="hu-HU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479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 </a:t>
            </a:r>
            <a:r>
              <a:rPr lang="hu-HU" sz="2800" b="1" dirty="0" err="1" smtClean="0"/>
              <a:t>wide-lane</a:t>
            </a:r>
            <a:r>
              <a:rPr lang="hu-HU" sz="2800" b="1" dirty="0" smtClean="0"/>
              <a:t> lineáris kombináció – a fázistávolságokon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467544" y="980728"/>
            <a:ext cx="2557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a=f1/(f1-f2), b=-f2/(f1-f2)</a:t>
            </a:r>
            <a:endParaRPr lang="hu-HU" dirty="0"/>
          </a:p>
        </p:txBody>
      </p:sp>
      <p:graphicFrame>
        <p:nvGraphicFramePr>
          <p:cNvPr id="13" name="Objektum 12"/>
          <p:cNvGraphicFramePr>
            <a:graphicFrameLocks noChangeAspect="1"/>
          </p:cNvGraphicFramePr>
          <p:nvPr>
            <p:extLst/>
          </p:nvPr>
        </p:nvGraphicFramePr>
        <p:xfrm>
          <a:off x="2483768" y="1484784"/>
          <a:ext cx="4186237" cy="98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74" name="Equation" r:id="rId3" imgW="1828800" imgH="431640" progId="Equation.3">
                  <p:embed/>
                </p:oleObj>
              </mc:Choice>
              <mc:Fallback>
                <p:oleObj name="Equation" r:id="rId3" imgW="1828800" imgH="431640" progId="Equation.3">
                  <p:embed/>
                  <p:pic>
                    <p:nvPicPr>
                      <p:cNvPr id="13" name="Objektum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1484784"/>
                        <a:ext cx="4186237" cy="989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Ellipszis 2"/>
          <p:cNvSpPr/>
          <p:nvPr/>
        </p:nvSpPr>
        <p:spPr>
          <a:xfrm>
            <a:off x="4067944" y="1295214"/>
            <a:ext cx="1368152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15" name="Objektum 14"/>
          <p:cNvGraphicFramePr>
            <a:graphicFrameLocks noChangeAspect="1"/>
          </p:cNvGraphicFramePr>
          <p:nvPr>
            <p:extLst/>
          </p:nvPr>
        </p:nvGraphicFramePr>
        <p:xfrm>
          <a:off x="2930525" y="2970213"/>
          <a:ext cx="287655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75" name="Equation" r:id="rId5" imgW="1257120" imgH="241200" progId="Equation.3">
                  <p:embed/>
                </p:oleObj>
              </mc:Choice>
              <mc:Fallback>
                <p:oleObj name="Equation" r:id="rId5" imgW="1257120" imgH="241200" progId="Equation.3">
                  <p:embed/>
                  <p:pic>
                    <p:nvPicPr>
                      <p:cNvPr id="15" name="Objektum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0525" y="2970213"/>
                        <a:ext cx="2876550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ktum 15"/>
          <p:cNvGraphicFramePr>
            <a:graphicFrameLocks noChangeAspect="1"/>
          </p:cNvGraphicFramePr>
          <p:nvPr>
            <p:extLst/>
          </p:nvPr>
        </p:nvGraphicFramePr>
        <p:xfrm>
          <a:off x="928688" y="4019550"/>
          <a:ext cx="3254375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76" name="Equation" r:id="rId7" imgW="1422360" imgH="431640" progId="Equation.3">
                  <p:embed/>
                </p:oleObj>
              </mc:Choice>
              <mc:Fallback>
                <p:oleObj name="Equation" r:id="rId7" imgW="1422360" imgH="431640" progId="Equation.3">
                  <p:embed/>
                  <p:pic>
                    <p:nvPicPr>
                      <p:cNvPr id="16" name="Objektum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4019550"/>
                        <a:ext cx="3254375" cy="987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ktum 16"/>
          <p:cNvGraphicFramePr>
            <a:graphicFrameLocks noChangeAspect="1"/>
          </p:cNvGraphicFramePr>
          <p:nvPr>
            <p:extLst/>
          </p:nvPr>
        </p:nvGraphicFramePr>
        <p:xfrm>
          <a:off x="5623842" y="4250854"/>
          <a:ext cx="209232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77" name="Equation" r:id="rId9" imgW="914400" imgH="228600" progId="Equation.3">
                  <p:embed/>
                </p:oleObj>
              </mc:Choice>
              <mc:Fallback>
                <p:oleObj name="Equation" r:id="rId9" imgW="914400" imgH="228600" progId="Equation.3">
                  <p:embed/>
                  <p:pic>
                    <p:nvPicPr>
                      <p:cNvPr id="17" name="Objektum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3842" y="4250854"/>
                        <a:ext cx="2092325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212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Ionoszféra-mentes lineáris kombináció (L3)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179512" y="908720"/>
            <a:ext cx="8493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Vegyük a két frekvencián mért fázistávolságokat, majd kombináljuk őket az alábbi módon:</a:t>
            </a:r>
            <a:endParaRPr lang="hu-HU" dirty="0"/>
          </a:p>
        </p:txBody>
      </p:sp>
      <p:graphicFrame>
        <p:nvGraphicFramePr>
          <p:cNvPr id="152578" name="Object 2"/>
          <p:cNvGraphicFramePr>
            <a:graphicFrameLocks noChangeAspect="1"/>
          </p:cNvGraphicFramePr>
          <p:nvPr/>
        </p:nvGraphicFramePr>
        <p:xfrm>
          <a:off x="2100263" y="1309688"/>
          <a:ext cx="5089525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098" name="Equation" r:id="rId3" imgW="2095200" imgH="457200" progId="Equation.3">
                  <p:embed/>
                </p:oleObj>
              </mc:Choice>
              <mc:Fallback>
                <p:oleObj name="Equation" r:id="rId3" imgW="2095200" imgH="457200" progId="Equation.3">
                  <p:embed/>
                  <p:pic>
                    <p:nvPicPr>
                      <p:cNvPr id="15257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0263" y="1309688"/>
                        <a:ext cx="5089525" cy="1111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251520" y="2996952"/>
            <a:ext cx="3906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Ekkor az ionoszféra hatása kiesik, hiszen</a:t>
            </a:r>
            <a:endParaRPr lang="hu-HU" dirty="0"/>
          </a:p>
        </p:txBody>
      </p:sp>
      <p:graphicFrame>
        <p:nvGraphicFramePr>
          <p:cNvPr id="152579" name="Object 3"/>
          <p:cNvGraphicFramePr>
            <a:graphicFrameLocks noChangeAspect="1"/>
          </p:cNvGraphicFramePr>
          <p:nvPr>
            <p:extLst/>
          </p:nvPr>
        </p:nvGraphicFramePr>
        <p:xfrm>
          <a:off x="2941588" y="3462903"/>
          <a:ext cx="2600325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099" name="Equation" r:id="rId5" imgW="1269720" imgH="228600" progId="Equation.3">
                  <p:embed/>
                </p:oleObj>
              </mc:Choice>
              <mc:Fallback>
                <p:oleObj name="Equation" r:id="rId5" imgW="1269720" imgH="228600" progId="Equation.3">
                  <p:embed/>
                  <p:pic>
                    <p:nvPicPr>
                      <p:cNvPr id="15257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1588" y="3462903"/>
                        <a:ext cx="2600325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2581" name="Object 5"/>
          <p:cNvGraphicFramePr>
            <a:graphicFrameLocks noChangeAspect="1"/>
          </p:cNvGraphicFramePr>
          <p:nvPr>
            <p:extLst/>
          </p:nvPr>
        </p:nvGraphicFramePr>
        <p:xfrm>
          <a:off x="7596336" y="3489791"/>
          <a:ext cx="987425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00" name="Equation" r:id="rId7" imgW="482400" imgH="457200" progId="Equation.3">
                  <p:embed/>
                </p:oleObj>
              </mc:Choice>
              <mc:Fallback>
                <p:oleObj name="Equation" r:id="rId7" imgW="482400" imgH="457200" progId="Equation.3">
                  <p:embed/>
                  <p:pic>
                    <p:nvPicPr>
                      <p:cNvPr id="15258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336" y="3489791"/>
                        <a:ext cx="987425" cy="935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Ellipszis 10"/>
          <p:cNvSpPr/>
          <p:nvPr/>
        </p:nvSpPr>
        <p:spPr>
          <a:xfrm>
            <a:off x="2915816" y="1268760"/>
            <a:ext cx="1584176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Ellipszis 11"/>
          <p:cNvSpPr/>
          <p:nvPr/>
        </p:nvSpPr>
        <p:spPr>
          <a:xfrm>
            <a:off x="5076056" y="1268760"/>
            <a:ext cx="1584176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Szövegdoboz 12"/>
          <p:cNvSpPr txBox="1"/>
          <p:nvPr/>
        </p:nvSpPr>
        <p:spPr>
          <a:xfrm>
            <a:off x="3419872" y="2708920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FF0000"/>
                </a:solidFill>
              </a:rPr>
              <a:t>2,55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5580112" y="2636912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FF0000"/>
                </a:solidFill>
              </a:rPr>
              <a:t>-1,55</a:t>
            </a:r>
            <a:endParaRPr lang="hu-HU" b="1" dirty="0">
              <a:solidFill>
                <a:srgbClr val="FF0000"/>
              </a:solidFill>
            </a:endParaRPr>
          </a:p>
        </p:txBody>
      </p:sp>
      <p:graphicFrame>
        <p:nvGraphicFramePr>
          <p:cNvPr id="15" name="Object 3"/>
          <p:cNvGraphicFramePr>
            <a:graphicFrameLocks noChangeAspect="1"/>
          </p:cNvGraphicFramePr>
          <p:nvPr>
            <p:extLst/>
          </p:nvPr>
        </p:nvGraphicFramePr>
        <p:xfrm>
          <a:off x="2949032" y="4066392"/>
          <a:ext cx="2808288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01" name="Equation" r:id="rId9" imgW="1371600" imgH="228600" progId="Equation.3">
                  <p:embed/>
                </p:oleObj>
              </mc:Choice>
              <mc:Fallback>
                <p:oleObj name="Equation" r:id="rId9" imgW="1371600" imgH="228600" progId="Equation.3">
                  <p:embed/>
                  <p:pic>
                    <p:nvPicPr>
                      <p:cNvPr id="1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9032" y="4066392"/>
                        <a:ext cx="2808288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ktum 15"/>
          <p:cNvGraphicFramePr>
            <a:graphicFrameLocks noChangeAspect="1"/>
          </p:cNvGraphicFramePr>
          <p:nvPr>
            <p:extLst/>
          </p:nvPr>
        </p:nvGraphicFramePr>
        <p:xfrm>
          <a:off x="442118" y="5054148"/>
          <a:ext cx="8170863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02" name="Equation" r:id="rId11" imgW="3568680" imgH="457200" progId="Equation.3">
                  <p:embed/>
                </p:oleObj>
              </mc:Choice>
              <mc:Fallback>
                <p:oleObj name="Equation" r:id="rId11" imgW="3568680" imgH="457200" progId="Equation.3">
                  <p:embed/>
                  <p:pic>
                    <p:nvPicPr>
                      <p:cNvPr id="16" name="Objektum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118" y="5054148"/>
                        <a:ext cx="8170863" cy="1047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1843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52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12" grpId="0" animBg="1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 helymeghatározás matematikai modelljei</a:t>
            </a:r>
            <a:endParaRPr lang="hu-HU" sz="20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539552" y="3212976"/>
            <a:ext cx="82089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+mj-lt"/>
              <a:buAutoNum type="arabicPeriod" startAt="2"/>
            </a:pPr>
            <a:r>
              <a:rPr lang="hu-HU" dirty="0" smtClean="0"/>
              <a:t>A jelterjedéshez kapcsolódó paraméterek:</a:t>
            </a:r>
          </a:p>
          <a:p>
            <a:pPr lvl="3">
              <a:buFont typeface="Arial" pitchFamily="34" charset="0"/>
              <a:buChar char="•"/>
            </a:pPr>
            <a:r>
              <a:rPr lang="hu-HU" dirty="0" smtClean="0"/>
              <a:t> ionoszféra;</a:t>
            </a:r>
          </a:p>
          <a:p>
            <a:pPr lvl="3">
              <a:buFont typeface="Arial" pitchFamily="34" charset="0"/>
              <a:buChar char="•"/>
            </a:pPr>
            <a:r>
              <a:rPr lang="hu-HU" dirty="0" smtClean="0"/>
              <a:t> troposzféra;</a:t>
            </a:r>
          </a:p>
          <a:p>
            <a:pPr lvl="3">
              <a:buFont typeface="Arial" pitchFamily="34" charset="0"/>
              <a:buChar char="•"/>
            </a:pPr>
            <a:r>
              <a:rPr lang="hu-HU" dirty="0" smtClean="0"/>
              <a:t> </a:t>
            </a:r>
            <a:r>
              <a:rPr lang="hu-HU" dirty="0" err="1" smtClean="0"/>
              <a:t>többutas</a:t>
            </a:r>
            <a:r>
              <a:rPr lang="hu-HU" dirty="0" smtClean="0"/>
              <a:t> terjedés;</a:t>
            </a:r>
          </a:p>
          <a:p>
            <a:pPr lvl="3"/>
            <a:endParaRPr lang="hu-HU" dirty="0" smtClean="0"/>
          </a:p>
        </p:txBody>
      </p:sp>
      <p:sp>
        <p:nvSpPr>
          <p:cNvPr id="10" name="Szövegdoboz 9"/>
          <p:cNvSpPr txBox="1"/>
          <p:nvPr/>
        </p:nvSpPr>
        <p:spPr>
          <a:xfrm>
            <a:off x="539552" y="764704"/>
            <a:ext cx="8208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paraméterek 3 fő csoportba oszthatóak:</a:t>
            </a:r>
          </a:p>
          <a:p>
            <a:pPr marL="800100" lvl="1" indent="-342900">
              <a:buFont typeface="+mj-lt"/>
              <a:buAutoNum type="arabicPeriod"/>
            </a:pPr>
            <a:r>
              <a:rPr lang="hu-HU" dirty="0" smtClean="0"/>
              <a:t>Globális </a:t>
            </a:r>
            <a:r>
              <a:rPr lang="hu-HU" dirty="0" err="1" smtClean="0"/>
              <a:t>geodinamikai</a:t>
            </a:r>
            <a:r>
              <a:rPr lang="hu-HU" dirty="0" smtClean="0"/>
              <a:t> jelenségeket leíró paraméterek:</a:t>
            </a:r>
          </a:p>
          <a:p>
            <a:pPr lvl="3">
              <a:buFont typeface="Arial" pitchFamily="34" charset="0"/>
              <a:buChar char="•"/>
            </a:pPr>
            <a:r>
              <a:rPr lang="hu-HU" dirty="0" smtClean="0"/>
              <a:t> műholdak pályaszámításához szükséges kezdőértékek a pályaszámítás koordinátarendszerében;</a:t>
            </a:r>
          </a:p>
          <a:p>
            <a:pPr lvl="3">
              <a:buFont typeface="Arial" pitchFamily="34" charset="0"/>
              <a:buChar char="•"/>
            </a:pPr>
            <a:r>
              <a:rPr lang="hu-HU" dirty="0" smtClean="0"/>
              <a:t> a perturbációs gyorsulások;</a:t>
            </a:r>
          </a:p>
          <a:p>
            <a:pPr lvl="3">
              <a:buFont typeface="Arial" pitchFamily="34" charset="0"/>
              <a:buChar char="•"/>
            </a:pPr>
            <a:r>
              <a:rPr lang="hu-HU" dirty="0" smtClean="0"/>
              <a:t> az </a:t>
            </a:r>
            <a:r>
              <a:rPr lang="hu-HU" dirty="0" err="1" smtClean="0"/>
              <a:t>inerciális</a:t>
            </a:r>
            <a:r>
              <a:rPr lang="hu-HU" dirty="0" smtClean="0"/>
              <a:t> és a földi koordinátarendszerek közötti kapcsolatot megteremtő földforgás paraméterek;</a:t>
            </a:r>
          </a:p>
          <a:p>
            <a:pPr lvl="3">
              <a:buFont typeface="Arial" pitchFamily="34" charset="0"/>
              <a:buChar char="•"/>
            </a:pPr>
            <a:r>
              <a:rPr lang="hu-HU" dirty="0" smtClean="0"/>
              <a:t> globális megfigyelőállomások koordinátái, és azok változásai.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539552" y="4581128"/>
            <a:ext cx="81789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800100" lvl="1" indent="-342900">
              <a:buFont typeface="+mj-lt"/>
              <a:buAutoNum type="arabicPeriod" startAt="3"/>
            </a:pPr>
            <a:r>
              <a:rPr lang="hu-HU" dirty="0" smtClean="0"/>
              <a:t>A műholdak és a vevők hardveréhez kapcsolódó paraméterek:</a:t>
            </a:r>
          </a:p>
          <a:p>
            <a:pPr marL="1714500" lvl="3" indent="-342900">
              <a:buFont typeface="Arial" pitchFamily="34" charset="0"/>
              <a:buChar char="•"/>
            </a:pPr>
            <a:r>
              <a:rPr lang="hu-HU" dirty="0" smtClean="0"/>
              <a:t>az adó és a vevő fáziscentrum külpontossága, és annak ingadozása;</a:t>
            </a:r>
          </a:p>
          <a:p>
            <a:pPr marL="1714500" lvl="3" indent="-342900">
              <a:buFont typeface="Arial" pitchFamily="34" charset="0"/>
              <a:buChar char="•"/>
            </a:pPr>
            <a:r>
              <a:rPr lang="hu-HU" dirty="0" smtClean="0"/>
              <a:t>a vevők és a műholdak óráinak állása és járása (órahiba, </a:t>
            </a:r>
            <a:r>
              <a:rPr lang="hu-HU" dirty="0" err="1" smtClean="0"/>
              <a:t>drift</a:t>
            </a:r>
            <a:r>
              <a:rPr lang="hu-HU" dirty="0" smtClean="0"/>
              <a:t>);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Ionoszféra-mentes lineáris kombináció (L3)</a:t>
            </a:r>
            <a:endParaRPr lang="hu-HU" sz="2000" b="1" dirty="0"/>
          </a:p>
        </p:txBody>
      </p:sp>
      <p:graphicFrame>
        <p:nvGraphicFramePr>
          <p:cNvPr id="16" name="Objektum 15"/>
          <p:cNvGraphicFramePr>
            <a:graphicFrameLocks noChangeAspect="1"/>
          </p:cNvGraphicFramePr>
          <p:nvPr>
            <p:extLst/>
          </p:nvPr>
        </p:nvGraphicFramePr>
        <p:xfrm>
          <a:off x="467544" y="908720"/>
          <a:ext cx="8170863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22" name="Equation" r:id="rId3" imgW="3568680" imgH="457200" progId="Equation.3">
                  <p:embed/>
                </p:oleObj>
              </mc:Choice>
              <mc:Fallback>
                <p:oleObj name="Equation" r:id="rId3" imgW="3568680" imgH="457200" progId="Equation.3">
                  <p:embed/>
                  <p:pic>
                    <p:nvPicPr>
                      <p:cNvPr id="16" name="Objektum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908720"/>
                        <a:ext cx="8170863" cy="1047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Egyenes összekötő 2"/>
          <p:cNvCxnSpPr/>
          <p:nvPr/>
        </p:nvCxnSpPr>
        <p:spPr>
          <a:xfrm>
            <a:off x="5051149" y="980728"/>
            <a:ext cx="3409283" cy="9757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ktum 16"/>
          <p:cNvGraphicFramePr>
            <a:graphicFrameLocks noChangeAspect="1"/>
          </p:cNvGraphicFramePr>
          <p:nvPr>
            <p:extLst/>
          </p:nvPr>
        </p:nvGraphicFramePr>
        <p:xfrm>
          <a:off x="409600" y="2492896"/>
          <a:ext cx="8286750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23" name="Equation" r:id="rId5" imgW="3619440" imgH="469800" progId="Equation.3">
                  <p:embed/>
                </p:oleObj>
              </mc:Choice>
              <mc:Fallback>
                <p:oleObj name="Equation" r:id="rId5" imgW="3619440" imgH="469800" progId="Equation.3">
                  <p:embed/>
                  <p:pic>
                    <p:nvPicPr>
                      <p:cNvPr id="17" name="Objektum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600" y="2492896"/>
                        <a:ext cx="8286750" cy="1077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Ellipszis 5"/>
          <p:cNvSpPr/>
          <p:nvPr/>
        </p:nvSpPr>
        <p:spPr>
          <a:xfrm>
            <a:off x="6683176" y="2153330"/>
            <a:ext cx="2137296" cy="1800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Szövegdoboz 7"/>
          <p:cNvSpPr txBox="1"/>
          <p:nvPr/>
        </p:nvSpPr>
        <p:spPr>
          <a:xfrm>
            <a:off x="6300192" y="3953530"/>
            <a:ext cx="31969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Nem egész, de majd később látni fogjuk, hogy a WL kombináció felhasználásával egésszé tehető.</a:t>
            </a:r>
            <a:endParaRPr lang="hu-H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0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 geometria mentes lineáris kombináció</a:t>
            </a:r>
            <a:endParaRPr lang="hu-HU" sz="2000" b="1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467544" y="980728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a=1, b=-1</a:t>
            </a:r>
            <a:endParaRPr lang="hu-HU" dirty="0"/>
          </a:p>
        </p:txBody>
      </p:sp>
      <p:graphicFrame>
        <p:nvGraphicFramePr>
          <p:cNvPr id="15" name="Objektum 14"/>
          <p:cNvGraphicFramePr>
            <a:graphicFrameLocks noChangeAspect="1"/>
          </p:cNvGraphicFramePr>
          <p:nvPr>
            <p:extLst/>
          </p:nvPr>
        </p:nvGraphicFramePr>
        <p:xfrm>
          <a:off x="3286125" y="1549400"/>
          <a:ext cx="2414588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46" name="Equation" r:id="rId3" imgW="1054080" imgH="241200" progId="Equation.3">
                  <p:embed/>
                </p:oleObj>
              </mc:Choice>
              <mc:Fallback>
                <p:oleObj name="Equation" r:id="rId3" imgW="1054080" imgH="241200" progId="Equation.3">
                  <p:embed/>
                  <p:pic>
                    <p:nvPicPr>
                      <p:cNvPr id="15" name="Objektum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25" y="1549400"/>
                        <a:ext cx="2414588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3375886" y="2631533"/>
          <a:ext cx="2601913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47" name="Equation" r:id="rId5" imgW="1269720" imgH="228600" progId="Equation.3">
                  <p:embed/>
                </p:oleObj>
              </mc:Choice>
              <mc:Fallback>
                <p:oleObj name="Equation" r:id="rId5" imgW="1269720" imgH="228600" progId="Equation.3">
                  <p:embed/>
                  <p:pic>
                    <p:nvPicPr>
                      <p:cNvPr id="1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5886" y="2631533"/>
                        <a:ext cx="2601913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3"/>
          <p:cNvGraphicFramePr>
            <a:graphicFrameLocks noChangeAspect="1"/>
          </p:cNvGraphicFramePr>
          <p:nvPr/>
        </p:nvGraphicFramePr>
        <p:xfrm>
          <a:off x="3375886" y="3312374"/>
          <a:ext cx="2811462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48" name="Equation" r:id="rId7" imgW="1371600" imgH="228600" progId="Equation.3">
                  <p:embed/>
                </p:oleObj>
              </mc:Choice>
              <mc:Fallback>
                <p:oleObj name="Equation" r:id="rId7" imgW="1371600" imgH="228600" progId="Equation.3">
                  <p:embed/>
                  <p:pic>
                    <p:nvPicPr>
                      <p:cNvPr id="1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5886" y="3312374"/>
                        <a:ext cx="2811462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ktum 17"/>
          <p:cNvGraphicFramePr>
            <a:graphicFrameLocks noChangeAspect="1"/>
          </p:cNvGraphicFramePr>
          <p:nvPr>
            <p:extLst/>
          </p:nvPr>
        </p:nvGraphicFramePr>
        <p:xfrm>
          <a:off x="1437548" y="4493262"/>
          <a:ext cx="6688138" cy="104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49" name="Equation" r:id="rId9" imgW="2920680" imgH="457200" progId="Equation.3">
                  <p:embed/>
                </p:oleObj>
              </mc:Choice>
              <mc:Fallback>
                <p:oleObj name="Equation" r:id="rId9" imgW="2920680" imgH="457200" progId="Equation.3">
                  <p:embed/>
                  <p:pic>
                    <p:nvPicPr>
                      <p:cNvPr id="18" name="Objektum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7548" y="4493262"/>
                        <a:ext cx="6688138" cy="1049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llipszis 1"/>
          <p:cNvSpPr/>
          <p:nvPr/>
        </p:nvSpPr>
        <p:spPr>
          <a:xfrm>
            <a:off x="6444208" y="4289921"/>
            <a:ext cx="1872208" cy="14560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Szövegdoboz 2"/>
          <p:cNvSpPr txBox="1"/>
          <p:nvPr/>
        </p:nvSpPr>
        <p:spPr>
          <a:xfrm>
            <a:off x="7201768" y="3089592"/>
            <a:ext cx="1944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Ionoszféra becslés, szabad elektron tartalom meghatározása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530656" y="985010"/>
            <a:ext cx="4852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Vegyük észre, hogy az </a:t>
            </a:r>
            <a:r>
              <a:rPr lang="hu-HU" dirty="0" err="1" smtClean="0">
                <a:solidFill>
                  <a:srgbClr val="FF0000"/>
                </a:solidFill>
              </a:rPr>
              <a:t>a+b</a:t>
            </a:r>
            <a:r>
              <a:rPr lang="hu-HU" dirty="0" smtClean="0">
                <a:solidFill>
                  <a:srgbClr val="FF0000"/>
                </a:solidFill>
              </a:rPr>
              <a:t>=1 feltétel nem teljesül!</a:t>
            </a:r>
            <a:endParaRPr lang="hu-H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25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Köszönöm a figyelmet!</a:t>
            </a:r>
            <a:endParaRPr lang="hu-H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 helymeghatározás matematikai modelljei</a:t>
            </a:r>
            <a:endParaRPr lang="hu-HU" sz="2000" b="1" dirty="0"/>
          </a:p>
        </p:txBody>
      </p:sp>
      <p:pic>
        <p:nvPicPr>
          <p:cNvPr id="5" name="Kép 4" descr="hibá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764704"/>
            <a:ext cx="6054056" cy="4482970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539553" y="5517232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Az adott felhasználási cél függvénye, hogy az említett paraméterek közül melyeket tekintjük ismertnek (melyek modellezhetőek a kellő pontossággal a feladat során).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 helymeghatározás matematikai modelljei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467544" y="1196752"/>
            <a:ext cx="1567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Néhány példa:</a:t>
            </a:r>
            <a:endParaRPr lang="hu-HU" b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611560" y="1628800"/>
            <a:ext cx="76328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Fedélzeti pályák (</a:t>
            </a:r>
            <a:r>
              <a:rPr lang="hu-HU" b="1" dirty="0" err="1" smtClean="0"/>
              <a:t>broadcast</a:t>
            </a:r>
            <a:r>
              <a:rPr lang="hu-HU" b="1" dirty="0" smtClean="0"/>
              <a:t> </a:t>
            </a:r>
            <a:r>
              <a:rPr lang="hu-HU" b="1" dirty="0" err="1" smtClean="0"/>
              <a:t>ephemeris</a:t>
            </a:r>
            <a:r>
              <a:rPr lang="hu-HU" b="1" dirty="0" smtClean="0"/>
              <a:t>) és műholdóra adatok: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 ismert állomáskoordináták;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 ismert vevőóra hibák (atomórák);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 </a:t>
            </a:r>
            <a:r>
              <a:rPr lang="hu-HU" dirty="0" err="1" smtClean="0"/>
              <a:t>P-kódú</a:t>
            </a:r>
            <a:r>
              <a:rPr lang="hu-HU" dirty="0" smtClean="0"/>
              <a:t> mérések feldolgozása Kálmán-szűréssel;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 ionoszféra + troposzféra hatásának figyelembevétele modellezéssel;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611560" y="3573016"/>
            <a:ext cx="76328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Precíz pályák (</a:t>
            </a:r>
            <a:r>
              <a:rPr lang="hu-HU" b="1" dirty="0" err="1" smtClean="0"/>
              <a:t>precise</a:t>
            </a:r>
            <a:r>
              <a:rPr lang="hu-HU" b="1" dirty="0" smtClean="0"/>
              <a:t> </a:t>
            </a:r>
            <a:r>
              <a:rPr lang="hu-HU" b="1" dirty="0" err="1" smtClean="0"/>
              <a:t>ephemeris</a:t>
            </a:r>
            <a:r>
              <a:rPr lang="hu-HU" b="1" dirty="0" smtClean="0"/>
              <a:t>), műholdóra adatok és földforgás paraméterek: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 ismert állomáskoordináták (más technológiával, pl. SLR, VLBI);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 utólagos globális feldolgozás (regionális analízisközpontok + kombináció);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 (szabad hálózatos kiegyenlítésből meghatározzák hosszabb távon a pontok koordinátaváltozásait is – tektonikai alkalmazások)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Geodéziai/</a:t>
            </a:r>
            <a:r>
              <a:rPr lang="hu-HU" sz="2800" b="1" dirty="0" err="1" smtClean="0"/>
              <a:t>geodinamikai</a:t>
            </a:r>
            <a:r>
              <a:rPr lang="hu-HU" sz="2800" b="1" dirty="0" smtClean="0"/>
              <a:t> célú helymeghatározás matematikai modelljei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683568" y="1268760"/>
            <a:ext cx="79473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Ismert paraméterek:</a:t>
            </a:r>
          </a:p>
          <a:p>
            <a:endParaRPr lang="hu-HU" b="1" dirty="0" smtClean="0"/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 a műholdak koordinátái (akár fedélzeti, akár pályaintegrálból számítja a program);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 rendelkezésre állnak olyan alappontok, melyeknek a koordinátáit ismerjük.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683568" y="2852936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Az ismert paraméterek értékeivel korrigálva a méréseket, a közvetítő egyenletet </a:t>
            </a:r>
            <a:r>
              <a:rPr lang="hu-HU" dirty="0" err="1" smtClean="0"/>
              <a:t>linearizáljuk</a:t>
            </a:r>
            <a:r>
              <a:rPr lang="hu-HU" dirty="0" smtClean="0"/>
              <a:t> (Taylor-sor):</a:t>
            </a:r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755576" y="4653136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Az előzetes értékek alapján számított függvényértéket az egyenlet bal oldalára átvisszük, így:</a:t>
            </a:r>
            <a:endParaRPr lang="hu-HU" dirty="0"/>
          </a:p>
        </p:txBody>
      </p:sp>
      <p:graphicFrame>
        <p:nvGraphicFramePr>
          <p:cNvPr id="93187" name="Object 3"/>
          <p:cNvGraphicFramePr>
            <a:graphicFrameLocks noChangeAspect="1"/>
          </p:cNvGraphicFramePr>
          <p:nvPr/>
        </p:nvGraphicFramePr>
        <p:xfrm>
          <a:off x="1866900" y="5300663"/>
          <a:ext cx="5694363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8" name="Equation" r:id="rId3" imgW="2781000" imgH="457200" progId="Equation.3">
                  <p:embed/>
                </p:oleObj>
              </mc:Choice>
              <mc:Fallback>
                <p:oleObj name="Equation" r:id="rId3" imgW="278100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900" y="5300663"/>
                        <a:ext cx="5694363" cy="938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um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8496827"/>
              </p:ext>
            </p:extLst>
          </p:nvPr>
        </p:nvGraphicFramePr>
        <p:xfrm>
          <a:off x="1619671" y="3622958"/>
          <a:ext cx="6163935" cy="7421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9" name="Equation" r:id="rId5" imgW="3797280" imgH="457200" progId="Equation.3">
                  <p:embed/>
                </p:oleObj>
              </mc:Choice>
              <mc:Fallback>
                <p:oleObj name="Equation" r:id="rId5" imgW="379728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19671" y="3622958"/>
                        <a:ext cx="6163935" cy="7421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3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Geodéziai/</a:t>
            </a:r>
            <a:r>
              <a:rPr lang="hu-HU" sz="2800" b="1" dirty="0" err="1" smtClean="0"/>
              <a:t>geodinamikai</a:t>
            </a:r>
            <a:r>
              <a:rPr lang="hu-HU" sz="2800" b="1" dirty="0" smtClean="0"/>
              <a:t> célú helymeghatározás matematikai modelljei</a:t>
            </a:r>
            <a:endParaRPr lang="hu-HU" sz="2000" b="1" dirty="0"/>
          </a:p>
        </p:txBody>
      </p:sp>
      <p:sp>
        <p:nvSpPr>
          <p:cNvPr id="8" name="Szövegdoboz 7"/>
          <p:cNvSpPr txBox="1"/>
          <p:nvPr/>
        </p:nvSpPr>
        <p:spPr>
          <a:xfrm>
            <a:off x="827584" y="1268760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ha a magasabb rendű tagokat elhanyagoljuk, akkor mátrixos alakban:</a:t>
            </a:r>
            <a:endParaRPr lang="hu-HU" dirty="0"/>
          </a:p>
        </p:txBody>
      </p:sp>
      <p:graphicFrame>
        <p:nvGraphicFramePr>
          <p:cNvPr id="93187" name="Object 3"/>
          <p:cNvGraphicFramePr>
            <a:graphicFrameLocks noChangeAspect="1"/>
          </p:cNvGraphicFramePr>
          <p:nvPr/>
        </p:nvGraphicFramePr>
        <p:xfrm>
          <a:off x="3851920" y="1772816"/>
          <a:ext cx="1846262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35" name="Equation" r:id="rId3" imgW="901440" imgH="279360" progId="Equation.3">
                  <p:embed/>
                </p:oleObj>
              </mc:Choice>
              <mc:Fallback>
                <p:oleObj name="Equation" r:id="rId3" imgW="901440" imgH="2793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1772816"/>
                        <a:ext cx="1846262" cy="573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zövegdoboz 8"/>
          <p:cNvSpPr txBox="1"/>
          <p:nvPr/>
        </p:nvSpPr>
        <p:spPr>
          <a:xfrm>
            <a:off x="827584" y="2564904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A GPS mérések közvetítőegyenletei:</a:t>
            </a:r>
            <a:endParaRPr lang="hu-HU" b="1" dirty="0"/>
          </a:p>
        </p:txBody>
      </p:sp>
      <p:graphicFrame>
        <p:nvGraphicFramePr>
          <p:cNvPr id="94212" name="Object 3"/>
          <p:cNvGraphicFramePr>
            <a:graphicFrameLocks noChangeAspect="1"/>
          </p:cNvGraphicFramePr>
          <p:nvPr/>
        </p:nvGraphicFramePr>
        <p:xfrm>
          <a:off x="654050" y="3554413"/>
          <a:ext cx="8294688" cy="137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36" name="Equation" r:id="rId5" imgW="4051080" imgH="672840" progId="Equation.3">
                  <p:embed/>
                </p:oleObj>
              </mc:Choice>
              <mc:Fallback>
                <p:oleObj name="Equation" r:id="rId5" imgW="4051080" imgH="6728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" y="3554413"/>
                        <a:ext cx="8294688" cy="1376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zövegdoboz 9"/>
          <p:cNvSpPr txBox="1"/>
          <p:nvPr/>
        </p:nvSpPr>
        <p:spPr>
          <a:xfrm>
            <a:off x="827584" y="3068960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L</a:t>
            </a:r>
            <a:r>
              <a:rPr lang="hu-HU" baseline="-25000" dirty="0" smtClean="0"/>
              <a:t>1</a:t>
            </a:r>
            <a:r>
              <a:rPr lang="hu-HU" dirty="0" smtClean="0"/>
              <a:t> és L</a:t>
            </a:r>
            <a:r>
              <a:rPr lang="hu-HU" baseline="-25000" dirty="0" smtClean="0"/>
              <a:t>2</a:t>
            </a:r>
            <a:r>
              <a:rPr lang="hu-HU" dirty="0" smtClean="0"/>
              <a:t> fázistávolságok:</a:t>
            </a:r>
            <a:endParaRPr lang="hu-HU" dirty="0"/>
          </a:p>
        </p:txBody>
      </p:sp>
      <p:graphicFrame>
        <p:nvGraphicFramePr>
          <p:cNvPr id="94213" name="Object 5"/>
          <p:cNvGraphicFramePr>
            <a:graphicFrameLocks noChangeAspect="1"/>
          </p:cNvGraphicFramePr>
          <p:nvPr/>
        </p:nvGraphicFramePr>
        <p:xfrm>
          <a:off x="603250" y="4922838"/>
          <a:ext cx="8399463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37" name="Equation" r:id="rId7" imgW="4101840" imgH="672840" progId="Equation.3">
                  <p:embed/>
                </p:oleObj>
              </mc:Choice>
              <mc:Fallback>
                <p:oleObj name="Equation" r:id="rId7" imgW="4101840" imgH="6728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" y="4922838"/>
                        <a:ext cx="8399463" cy="1377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14" name="Object 6"/>
          <p:cNvGraphicFramePr>
            <a:graphicFrameLocks noChangeAspect="1"/>
          </p:cNvGraphicFramePr>
          <p:nvPr/>
        </p:nvGraphicFramePr>
        <p:xfrm>
          <a:off x="8156575" y="5589240"/>
          <a:ext cx="987425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38" name="Equation" r:id="rId9" imgW="482400" imgH="457200" progId="Equation.3">
                  <p:embed/>
                </p:oleObj>
              </mc:Choice>
              <mc:Fallback>
                <p:oleObj name="Equation" r:id="rId9" imgW="482400" imgH="457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6575" y="5589240"/>
                        <a:ext cx="987425" cy="935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4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323975" y="1898650"/>
          <a:ext cx="6813550" cy="137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7" name="Equation" r:id="rId3" imgW="3327120" imgH="672840" progId="Equation.3">
                  <p:embed/>
                </p:oleObj>
              </mc:Choice>
              <mc:Fallback>
                <p:oleObj name="Equation" r:id="rId3" imgW="3327120" imgH="6728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3975" y="1898650"/>
                        <a:ext cx="6813550" cy="1376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755576" y="1412776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két frekvencián mért kódtávolságok: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958298" y="188640"/>
            <a:ext cx="81857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Geodéziai/</a:t>
            </a:r>
            <a:r>
              <a:rPr lang="hu-HU" sz="2800" b="1" dirty="0" err="1" smtClean="0"/>
              <a:t>geodinamikai</a:t>
            </a:r>
            <a:r>
              <a:rPr lang="hu-HU" sz="2800" b="1" dirty="0" smtClean="0"/>
              <a:t> célú helymeghatározás matematikai modelljei</a:t>
            </a:r>
            <a:endParaRPr lang="hu-HU" sz="2000" b="1" dirty="0"/>
          </a:p>
        </p:txBody>
      </p:sp>
      <p:graphicFrame>
        <p:nvGraphicFramePr>
          <p:cNvPr id="95236" name="Object 4"/>
          <p:cNvGraphicFramePr>
            <a:graphicFrameLocks noChangeAspect="1"/>
          </p:cNvGraphicFramePr>
          <p:nvPr/>
        </p:nvGraphicFramePr>
        <p:xfrm>
          <a:off x="1309688" y="3338513"/>
          <a:ext cx="6838950" cy="137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8" name="Equation" r:id="rId5" imgW="3340080" imgH="672840" progId="Equation.3">
                  <p:embed/>
                </p:oleObj>
              </mc:Choice>
              <mc:Fallback>
                <p:oleObj name="Equation" r:id="rId5" imgW="3340080" imgH="6728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9688" y="3338513"/>
                        <a:ext cx="6838950" cy="1376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 műhold és a vevő távolsága</a:t>
            </a:r>
            <a:endParaRPr lang="hu-HU" sz="2000" b="1" dirty="0"/>
          </a:p>
        </p:txBody>
      </p:sp>
      <p:graphicFrame>
        <p:nvGraphicFramePr>
          <p:cNvPr id="96258" name="Object 2"/>
          <p:cNvGraphicFramePr>
            <a:graphicFrameLocks noChangeAspect="1"/>
          </p:cNvGraphicFramePr>
          <p:nvPr/>
        </p:nvGraphicFramePr>
        <p:xfrm>
          <a:off x="330200" y="1052513"/>
          <a:ext cx="8374063" cy="1144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82" name="Equation" r:id="rId4" imgW="4089240" imgH="558720" progId="Equation.3">
                  <p:embed/>
                </p:oleObj>
              </mc:Choice>
              <mc:Fallback>
                <p:oleObj name="Equation" r:id="rId4" imgW="4089240" imgH="5587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1052513"/>
                        <a:ext cx="8374063" cy="1144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395536" y="2420888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vevő ismeretlen koordinátáira kifejezett parciális deriváltak a legkisebb négyzetes kiegyenlítéshez:</a:t>
            </a:r>
            <a:endParaRPr lang="hu-HU" dirty="0"/>
          </a:p>
        </p:txBody>
      </p:sp>
      <p:graphicFrame>
        <p:nvGraphicFramePr>
          <p:cNvPr id="96259" name="Object 3"/>
          <p:cNvGraphicFramePr>
            <a:graphicFrameLocks noChangeAspect="1"/>
          </p:cNvGraphicFramePr>
          <p:nvPr/>
        </p:nvGraphicFramePr>
        <p:xfrm>
          <a:off x="2555776" y="2996952"/>
          <a:ext cx="3846513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83" name="Equation" r:id="rId6" imgW="1879560" imgH="457200" progId="Equation.3">
                  <p:embed/>
                </p:oleObj>
              </mc:Choice>
              <mc:Fallback>
                <p:oleObj name="Equation" r:id="rId6" imgW="187956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2996952"/>
                        <a:ext cx="3846513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60" name="Object 4"/>
          <p:cNvGraphicFramePr>
            <a:graphicFrameLocks noChangeAspect="1"/>
          </p:cNvGraphicFramePr>
          <p:nvPr/>
        </p:nvGraphicFramePr>
        <p:xfrm>
          <a:off x="2659063" y="4076700"/>
          <a:ext cx="363855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84" name="Equation" r:id="rId8" imgW="1777680" imgH="457200" progId="Equation.3">
                  <p:embed/>
                </p:oleObj>
              </mc:Choice>
              <mc:Fallback>
                <p:oleObj name="Equation" r:id="rId8" imgW="1777680" imgH="457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9063" y="4076700"/>
                        <a:ext cx="3638550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61" name="Object 5"/>
          <p:cNvGraphicFramePr>
            <a:graphicFrameLocks noChangeAspect="1"/>
          </p:cNvGraphicFramePr>
          <p:nvPr/>
        </p:nvGraphicFramePr>
        <p:xfrm>
          <a:off x="2600325" y="5229225"/>
          <a:ext cx="3690938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85" name="Equation" r:id="rId10" imgW="1803240" imgH="457200" progId="Equation.3">
                  <p:embed/>
                </p:oleObj>
              </mc:Choice>
              <mc:Fallback>
                <p:oleObj name="Equation" r:id="rId10" imgW="1803240" imgH="457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0325" y="5229225"/>
                        <a:ext cx="3690938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zövegdoboz 9"/>
          <p:cNvSpPr txBox="1"/>
          <p:nvPr/>
        </p:nvSpPr>
        <p:spPr>
          <a:xfrm>
            <a:off x="6732240" y="5301208"/>
            <a:ext cx="2411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Lásd: </a:t>
            </a:r>
            <a:r>
              <a:rPr lang="hu-HU" dirty="0" err="1" smtClean="0"/>
              <a:t>Detrekői</a:t>
            </a:r>
            <a:r>
              <a:rPr lang="hu-HU" dirty="0" smtClean="0"/>
              <a:t> Ákos: Kiegyenlítő számítások, távmérések közvetítő-egyenletei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6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4437</TotalTime>
  <Words>1068</Words>
  <Application>Microsoft Office PowerPoint</Application>
  <PresentationFormat>Diavetítés a képernyőre (4:3 oldalarány)</PresentationFormat>
  <Paragraphs>142</Paragraphs>
  <Slides>32</Slides>
  <Notes>1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32</vt:i4>
      </vt:variant>
    </vt:vector>
  </HeadingPairs>
  <TitlesOfParts>
    <vt:vector size="38" baseType="lpstr">
      <vt:lpstr>Arial</vt:lpstr>
      <vt:lpstr>Calibri</vt:lpstr>
      <vt:lpstr>Cambria</vt:lpstr>
      <vt:lpstr>Symbol</vt:lpstr>
      <vt:lpstr>Office-téma</vt:lpstr>
      <vt:lpstr>Equation</vt:lpstr>
      <vt:lpstr>GNSS elmélete és felhasználása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GNSS elmélete és felhasználása</dc:title>
  <cp:lastModifiedBy>Szabolcs Rozsa</cp:lastModifiedBy>
  <cp:revision>356</cp:revision>
  <dcterms:modified xsi:type="dcterms:W3CDTF">2020-03-23T09:23:23Z</dcterms:modified>
</cp:coreProperties>
</file>