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4" r:id="rId3"/>
    <p:sldId id="306" r:id="rId4"/>
    <p:sldId id="305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03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59.wmf"/><Relationship Id="rId4" Type="http://schemas.openxmlformats.org/officeDocument/2006/relationships/image" Target="../media/image6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70.wmf"/><Relationship Id="rId4" Type="http://schemas.openxmlformats.org/officeDocument/2006/relationships/image" Target="../media/image7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FCC1A-A5D7-4381-B3C3-8EE08D211407}" type="datetimeFigureOut">
              <a:rPr lang="hu-HU" smtClean="0"/>
              <a:pPr/>
              <a:t>2020. 03. 23.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96B8-9D8D-44C3-9AD9-4C915074A48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47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96B8-9D8D-44C3-9AD9-4C915074A483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87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7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8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5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GNSS elmélete és felhasználása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343000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A helymeghatározás matematikai modelljei: a kódméréses abszolút és a differenciális helymeghatározás</a:t>
            </a:r>
            <a:r>
              <a:rPr lang="hu-HU" sz="2400" dirty="0" smtClean="0"/>
              <a:t>. A fázismérések lineáris kombinációi.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futási idő meghatározása, és a Föld forgásának hatása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1268760"/>
            <a:ext cx="575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futási időt csak fokozatos közelítéssel lehet meghatározni:</a:t>
            </a:r>
            <a:endParaRPr lang="hu-HU" dirty="0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1619672" y="1916832"/>
          <a:ext cx="57245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4" name="Equation" r:id="rId3" imgW="2793960" imgH="419040" progId="Equation.3">
                  <p:embed/>
                </p:oleObj>
              </mc:Choice>
              <mc:Fallback>
                <p:oleObj name="Equation" r:id="rId3" imgW="27939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916832"/>
                        <a:ext cx="57245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95536" y="2852936"/>
            <a:ext cx="4695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általában csak néhány iterációs lépés szükséges.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95536" y="37890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műhold koordinátáit is a Földdel együtt forgó koordinátarendszerben kell meghatározni (ECEF), így a Föld forgásának hatását figyelembe kell venni:</a:t>
            </a:r>
            <a:endParaRPr lang="hu-HU" dirty="0"/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665163" y="4605338"/>
          <a:ext cx="7780337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5" name="Equation" r:id="rId5" imgW="3797280" imgH="749160" progId="Equation.3">
                  <p:embed/>
                </p:oleObj>
              </mc:Choice>
              <mc:Fallback>
                <p:oleObj name="Equation" r:id="rId5" imgW="3797280" imgH="749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4605338"/>
                        <a:ext cx="7780337" cy="153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Az órahibák és a relativisztikus hatások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1268760"/>
            <a:ext cx="851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Órahibák: </a:t>
            </a:r>
            <a:r>
              <a:rPr lang="hu-HU" dirty="0" smtClean="0"/>
              <a:t>általában a távolságra kifejtett hatását tekintjük ismeretlen paraméternek (</a:t>
            </a:r>
            <a:r>
              <a:rPr lang="hu-HU" dirty="0" err="1" smtClean="0"/>
              <a:t>c</a:t>
            </a:r>
            <a:r>
              <a:rPr lang="hu-HU" i="1" dirty="0" err="1" smtClean="0">
                <a:latin typeface="Symbol" pitchFamily="18" charset="2"/>
              </a:rPr>
              <a:t>d</a:t>
            </a:r>
            <a:r>
              <a:rPr lang="hu-HU" dirty="0" err="1" smtClean="0"/>
              <a:t>t</a:t>
            </a:r>
            <a:r>
              <a:rPr lang="hu-HU" dirty="0" smtClean="0"/>
              <a:t>).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20217" y="1773461"/>
            <a:ext cx="714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műholdórahibák</a:t>
            </a:r>
            <a:r>
              <a:rPr lang="hu-HU" b="1" dirty="0" smtClean="0"/>
              <a:t> relativisztikus hatása (az elliptikus pályából adódóan):</a:t>
            </a:r>
            <a:endParaRPr lang="hu-HU" dirty="0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4716016" y="4437112"/>
          <a:ext cx="8842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4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437112"/>
                        <a:ext cx="8842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Egyenes összekötő nyíllal 8"/>
          <p:cNvCxnSpPr/>
          <p:nvPr/>
        </p:nvCxnSpPr>
        <p:spPr>
          <a:xfrm flipV="1">
            <a:off x="4572000" y="2709565"/>
            <a:ext cx="960785" cy="791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2051720" y="3284984"/>
            <a:ext cx="2520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műhold helyzetvektora</a:t>
            </a:r>
            <a:endParaRPr lang="hu-HU" dirty="0"/>
          </a:p>
        </p:txBody>
      </p:sp>
      <p:cxnSp>
        <p:nvCxnSpPr>
          <p:cNvPr id="12" name="Egyenes összekötő nyíllal 11"/>
          <p:cNvCxnSpPr/>
          <p:nvPr/>
        </p:nvCxnSpPr>
        <p:spPr>
          <a:xfrm rot="16200000" flipV="1">
            <a:off x="6672659" y="3009376"/>
            <a:ext cx="647426" cy="4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5652120" y="3429000"/>
            <a:ext cx="269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műhold sebességvektora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67544" y="4005064"/>
            <a:ext cx="3901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 kódgenerálás időcsúszásának hatása: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203848" y="4437112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1692275" y="2492375"/>
          <a:ext cx="62198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5" name="Equation" r:id="rId5" imgW="3035160" imgH="419040" progId="Equation.3">
                  <p:embed/>
                </p:oleObj>
              </mc:Choice>
              <mc:Fallback>
                <p:oleObj name="Equation" r:id="rId5" imgW="30351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492375"/>
                        <a:ext cx="62198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zövegdoboz 20"/>
          <p:cNvSpPr txBox="1"/>
          <p:nvPr/>
        </p:nvSpPr>
        <p:spPr>
          <a:xfrm>
            <a:off x="3203848" y="501317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4724400" y="5013325"/>
          <a:ext cx="10128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6" name="Equation" r:id="rId7" imgW="495000" imgH="228600" progId="Equation.3">
                  <p:embed/>
                </p:oleObj>
              </mc:Choice>
              <mc:Fallback>
                <p:oleObj name="Equation" r:id="rId7" imgW="495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013325"/>
                        <a:ext cx="10128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zövegdoboz 22"/>
          <p:cNvSpPr txBox="1"/>
          <p:nvPr/>
        </p:nvSpPr>
        <p:spPr>
          <a:xfrm>
            <a:off x="467544" y="5589240"/>
            <a:ext cx="783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Konstansnak tekinthető, geodéziai feldolgozásnál általában nem kell modellezni.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  <p:bldP spid="18" grpId="0"/>
      <p:bldP spid="19" grpId="0"/>
      <p:bldP spid="21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abszolút helymeghatározás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1196752"/>
            <a:ext cx="551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Emlékezzünk vissza a matematikai modell értelmezésére:</a:t>
            </a:r>
            <a:endParaRPr lang="hu-HU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944688" y="1773238"/>
          <a:ext cx="5538787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8" name="Equation" r:id="rId3" imgW="2705040" imgH="457200" progId="Equation.3">
                  <p:embed/>
                </p:oleObj>
              </mc:Choice>
              <mc:Fallback>
                <p:oleObj name="Equation" r:id="rId3" imgW="27050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773238"/>
                        <a:ext cx="5538787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467544" y="2996952"/>
            <a:ext cx="633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Ezek alapján az abszolút helymeghatározás matematikai modellje:</a:t>
            </a:r>
            <a:endParaRPr lang="hu-HU" dirty="0"/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366961" y="3521408"/>
          <a:ext cx="8381504" cy="1289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9" name="Equation" r:id="rId5" imgW="5371920" imgH="825480" progId="Equation.3">
                  <p:embed/>
                </p:oleObj>
              </mc:Choice>
              <mc:Fallback>
                <p:oleObj name="Equation" r:id="rId5" imgW="5371920" imgH="825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961" y="3521408"/>
                        <a:ext cx="8381504" cy="1289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539552" y="5013176"/>
            <a:ext cx="158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amely röviden:</a:t>
            </a:r>
            <a:endParaRPr lang="hu-HU" dirty="0"/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1960563" y="5512817"/>
          <a:ext cx="53387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0" name="Equation" r:id="rId7" imgW="2857320" imgH="253800" progId="Equation.3">
                  <p:embed/>
                </p:oleObj>
              </mc:Choice>
              <mc:Fallback>
                <p:oleObj name="Equation" r:id="rId7" imgW="285732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5512817"/>
                        <a:ext cx="5338762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5364088" y="6021288"/>
            <a:ext cx="301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 ismeretlen -&gt; min. 4 műhold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abszolút helymeghatározás</a:t>
            </a:r>
            <a:endParaRPr lang="hu-HU" sz="2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467544" y="1196752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Alkalmazási területe:</a:t>
            </a:r>
          </a:p>
          <a:p>
            <a:endParaRPr lang="hu-HU" b="1" dirty="0" smtClean="0"/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 geodéziai és navigációs vevők C/A kódmérésének feldolgozása fedélzeti pályaadatok felhasználásával (troposzféra modellből, ionoszféra a navigációs üzenetekből)</a:t>
            </a:r>
          </a:p>
          <a:p>
            <a:pPr lvl="2">
              <a:buFont typeface="Arial" pitchFamily="34" charset="0"/>
              <a:buChar char="•"/>
            </a:pPr>
            <a:endParaRPr lang="hu-HU" dirty="0" smtClean="0"/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 C/A mérések utólagos feldolgozása (állomáskoordináták és vevő-órahibák becslése) – pontosabb modellekkel figyelembe vehetőek a légkör sebességmódosító hatásai, illetve akár ionoszféra-mentes lineáris kombináció is feldolgozható.</a:t>
            </a:r>
          </a:p>
          <a:p>
            <a:pPr lvl="2">
              <a:buFont typeface="Arial" pitchFamily="34" charset="0"/>
              <a:buChar char="•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755576" y="98072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nem modellezett hibahatások, illetve a modellek  hibái az órahibák, illetve a koordináták meghatározását hátrányosan befolyásolják.</a:t>
            </a:r>
            <a:endParaRPr lang="hu-HU" dirty="0"/>
          </a:p>
        </p:txBody>
      </p:sp>
      <p:pic>
        <p:nvPicPr>
          <p:cNvPr id="5" name="Kép 4" descr="dg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5830032" cy="357113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331640" y="5805264"/>
            <a:ext cx="671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Kódtávolságok javításának módszere &lt;&gt; koordinátajavítások módszere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307975" y="3836988"/>
          <a:ext cx="85169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4" name="Equation" r:id="rId3" imgW="4559040" imgH="266400" progId="Equation.3">
                  <p:embed/>
                </p:oleObj>
              </mc:Choice>
              <mc:Fallback>
                <p:oleObj name="Equation" r:id="rId3" imgW="455904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3836988"/>
                        <a:ext cx="8516938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39552" y="3501008"/>
            <a:ext cx="820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ismert koordinátájú bázisvevőben számított és az észlelt kódtávolságok különbsége:</a:t>
            </a:r>
            <a:endParaRPr lang="hu-HU" dirty="0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1106488" y="1708150"/>
          <a:ext cx="67881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5" name="Equation" r:id="rId5" imgW="3314520" imgH="571320" progId="Equation.3">
                  <p:embed/>
                </p:oleObj>
              </mc:Choice>
              <mc:Fallback>
                <p:oleObj name="Equation" r:id="rId5" imgW="331452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1708150"/>
                        <a:ext cx="6788150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467544" y="1196752"/>
            <a:ext cx="5735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ismert koordinátájú bázisvevőben az észlelt kódtávolság:</a:t>
            </a:r>
            <a:endParaRPr lang="hu-HU" dirty="0"/>
          </a:p>
        </p:txBody>
      </p:sp>
      <p:sp>
        <p:nvSpPr>
          <p:cNvPr id="9" name="Ellipszis 8"/>
          <p:cNvSpPr/>
          <p:nvPr/>
        </p:nvSpPr>
        <p:spPr>
          <a:xfrm>
            <a:off x="1475656" y="3717032"/>
            <a:ext cx="129614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899592" y="4653136"/>
            <a:ext cx="7666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fedélzeti pályaadatokból, illetve a bázisvevő koordinátáiból számított távolság.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126876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Mivel a </a:t>
            </a:r>
            <a:r>
              <a:rPr lang="hu-HU" i="1" dirty="0" smtClean="0">
                <a:latin typeface="Symbol" pitchFamily="18" charset="2"/>
              </a:rPr>
              <a:t>t</a:t>
            </a:r>
            <a:r>
              <a:rPr lang="hu-HU" i="1" baseline="-25000" dirty="0" smtClean="0"/>
              <a:t>k</a:t>
            </a:r>
            <a:r>
              <a:rPr lang="hu-HU" i="1" baseline="30000" dirty="0" smtClean="0"/>
              <a:t>j</a:t>
            </a:r>
            <a:r>
              <a:rPr lang="hu-HU" dirty="0" smtClean="0"/>
              <a:t> futási idők eltérése elhanyagolható a mozgó és a bázisvevő között, így az órakorrekciók (műhold) azonosnak tekinthetők – csakúgy mint az esetleges SA hatások.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2929" y="3933825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javított kódtávolságok a mozgó vevőben:</a:t>
            </a:r>
            <a:endParaRPr lang="hu-HU" dirty="0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573088" y="4413250"/>
          <a:ext cx="79724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4" name="Equation" r:id="rId3" imgW="4267080" imgH="266400" progId="Equation.3">
                  <p:embed/>
                </p:oleObj>
              </mc:Choice>
              <mc:Fallback>
                <p:oleObj name="Equation" r:id="rId3" imgW="42670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4413250"/>
                        <a:ext cx="79724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32929" y="5373985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Ahol:</a:t>
            </a:r>
            <a:endParaRPr lang="hu-HU" dirty="0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3446190" y="5745212"/>
          <a:ext cx="20637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5" name="Equation" r:id="rId5" imgW="1104840" imgH="228600" progId="Equation.3">
                  <p:embed/>
                </p:oleObj>
              </mc:Choice>
              <mc:Fallback>
                <p:oleObj name="Equation" r:id="rId5" imgW="1104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190" y="5745212"/>
                        <a:ext cx="20637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539552" y="220486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kódtávolságok a mozgó vevőben:</a:t>
            </a:r>
            <a:endParaRPr lang="hu-HU" dirty="0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1100138" y="2571750"/>
          <a:ext cx="6943725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6" name="Equation" r:id="rId7" imgW="3390840" imgH="571320" progId="Equation.3">
                  <p:embed/>
                </p:oleObj>
              </mc:Choice>
              <mc:Fallback>
                <p:oleObj name="Equation" r:id="rId7" imgW="3390840" imgH="571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2571750"/>
                        <a:ext cx="6943725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zorzás 11"/>
          <p:cNvSpPr/>
          <p:nvPr/>
        </p:nvSpPr>
        <p:spPr>
          <a:xfrm>
            <a:off x="6156176" y="2132856"/>
            <a:ext cx="1584176" cy="151216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908720"/>
            <a:ext cx="861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Ha feltételezzük, hogy a légkör hatása is azonos mindkét pontra (ionoszféra + troposzféra):</a:t>
            </a:r>
            <a:endParaRPr lang="hu-HU" dirty="0"/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646113" y="1460500"/>
          <a:ext cx="79708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8" name="Equation" r:id="rId3" imgW="4267080" imgH="266400" progId="Equation.3">
                  <p:embed/>
                </p:oleObj>
              </mc:Choice>
              <mc:Fallback>
                <p:oleObj name="Equation" r:id="rId3" imgW="42670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1460500"/>
                        <a:ext cx="797083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orzás 6"/>
          <p:cNvSpPr/>
          <p:nvPr/>
        </p:nvSpPr>
        <p:spPr>
          <a:xfrm>
            <a:off x="6300192" y="1196752"/>
            <a:ext cx="1008112" cy="10081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orzás 7"/>
          <p:cNvSpPr/>
          <p:nvPr/>
        </p:nvSpPr>
        <p:spPr>
          <a:xfrm>
            <a:off x="7452320" y="1268760"/>
            <a:ext cx="1008112" cy="10081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323528" y="2564904"/>
            <a:ext cx="357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Így a </a:t>
            </a:r>
            <a:r>
              <a:rPr lang="hu-HU" dirty="0" err="1" smtClean="0"/>
              <a:t>linearizált</a:t>
            </a:r>
            <a:r>
              <a:rPr lang="hu-HU" dirty="0" smtClean="0"/>
              <a:t> közvetítőegyenletek:</a:t>
            </a:r>
            <a:endParaRPr lang="hu-HU" dirty="0"/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539552" y="2996952"/>
          <a:ext cx="8208962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9" name="Equation" r:id="rId5" imgW="4394160" imgH="914400" progId="Equation.3">
                  <p:embed/>
                </p:oleObj>
              </mc:Choice>
              <mc:Fallback>
                <p:oleObj name="Equation" r:id="rId5" imgW="439416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96952"/>
                        <a:ext cx="8208962" cy="170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23528" y="4869160"/>
            <a:ext cx="396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Amit röviden az alábbi alakban írhatunk:</a:t>
            </a:r>
            <a:endParaRPr lang="hu-HU" dirty="0"/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2267744" y="5373216"/>
          <a:ext cx="484028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0" name="Equation" r:id="rId7" imgW="2590560" imgH="253800" progId="Equation.3">
                  <p:embed/>
                </p:oleObj>
              </mc:Choice>
              <mc:Fallback>
                <p:oleObj name="Equation" r:id="rId7" imgW="25905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373216"/>
                        <a:ext cx="4840288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395536" y="5877272"/>
            <a:ext cx="835292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Vegyük észre, hogy az egyenlet jobb oldala megfelel az abszolút helymeghatározás </a:t>
            </a:r>
            <a:r>
              <a:rPr lang="hu-HU" dirty="0" err="1" smtClean="0"/>
              <a:t>linearizált</a:t>
            </a:r>
            <a:r>
              <a:rPr lang="hu-HU" dirty="0" smtClean="0"/>
              <a:t> egyenletének, kivéve az órahibát.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mért fázistávolságok közvetítőegyenletei</a:t>
            </a:r>
            <a:endParaRPr lang="hu-HU" sz="20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1560" y="98072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GPS mérések közvetítőegyenletei:</a:t>
            </a:r>
            <a:endParaRPr lang="hu-HU" b="1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187624" y="2132856"/>
          <a:ext cx="7229475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4" name="Equation" r:id="rId3" imgW="3530520" imgH="583920" progId="Equation.3">
                  <p:embed/>
                </p:oleObj>
              </mc:Choice>
              <mc:Fallback>
                <p:oleObj name="Equation" r:id="rId3" imgW="3530520" imgH="583920" progId="Equation.3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132856"/>
                        <a:ext cx="7229475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827584" y="155679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</a:t>
            </a:r>
            <a:r>
              <a:rPr lang="hu-HU" baseline="-25000" dirty="0" smtClean="0"/>
              <a:t>1</a:t>
            </a:r>
            <a:r>
              <a:rPr lang="hu-HU" dirty="0" smtClean="0"/>
              <a:t> és L</a:t>
            </a:r>
            <a:r>
              <a:rPr lang="hu-HU" baseline="-25000" dirty="0" smtClean="0"/>
              <a:t>2</a:t>
            </a:r>
            <a:r>
              <a:rPr lang="hu-HU" dirty="0" smtClean="0"/>
              <a:t> fázistávolságok:</a:t>
            </a:r>
            <a:endParaRPr lang="hu-HU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115616" y="3717032"/>
          <a:ext cx="7307263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5" name="Equation" r:id="rId5" imgW="3568680" imgH="583920" progId="Equation.3">
                  <p:embed/>
                </p:oleObj>
              </mc:Choice>
              <mc:Fallback>
                <p:oleObj name="Equation" r:id="rId5" imgW="3568680" imgH="583920" progId="Equation.3">
                  <p:embed/>
                  <p:pic>
                    <p:nvPicPr>
                      <p:cNvPr id="1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717032"/>
                        <a:ext cx="7307263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8156575" y="4221088"/>
          <a:ext cx="9874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6" name="Equation" r:id="rId7" imgW="482400" imgH="457200" progId="Equation.3">
                  <p:embed/>
                </p:oleObj>
              </mc:Choice>
              <mc:Fallback>
                <p:oleObj name="Equation" r:id="rId7" imgW="482400" imgH="457200" progId="Equation.3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6575" y="4221088"/>
                        <a:ext cx="9874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71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Lineáris kombinációk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1196752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két vivőfázissal mért fázistávolságok kombinálásával mesterséges frekvenciákat állíthatunk elő. </a:t>
            </a:r>
          </a:p>
          <a:p>
            <a:endParaRPr lang="hu-HU" dirty="0" smtClean="0"/>
          </a:p>
          <a:p>
            <a:r>
              <a:rPr lang="hu-HU" b="1" dirty="0" smtClean="0"/>
              <a:t>Cél:</a:t>
            </a:r>
            <a:r>
              <a:rPr lang="hu-HU" dirty="0" smtClean="0"/>
              <a:t> a frekvenciától függő mérési hibák csökkentése / kiejtése.</a:t>
            </a:r>
          </a:p>
          <a:p>
            <a:endParaRPr lang="hu-HU" dirty="0" smtClean="0"/>
          </a:p>
          <a:p>
            <a:r>
              <a:rPr lang="hu-HU" b="1" dirty="0" smtClean="0"/>
              <a:t>Probléma:</a:t>
            </a:r>
            <a:r>
              <a:rPr lang="hu-HU" dirty="0" smtClean="0"/>
              <a:t> A hibaforrások tovaterjednek a lineáris kombinációkra, így akár zajosabb mérésekhez is juthatunk.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9552" y="3573016"/>
            <a:ext cx="379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Lineáris kombinációk általános alakja:</a:t>
            </a:r>
            <a:endParaRPr lang="hu-HU" b="1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/>
          </p:nvPr>
        </p:nvGraphicFramePr>
        <p:xfrm>
          <a:off x="3116263" y="3886200"/>
          <a:ext cx="24447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58" name="Equation" r:id="rId3" imgW="1066680" imgH="241200" progId="Equation.3">
                  <p:embed/>
                </p:oleObj>
              </mc:Choice>
              <mc:Fallback>
                <p:oleObj name="Equation" r:id="rId3" imgW="1066680" imgH="241200" progId="Equation.3">
                  <p:embed/>
                  <p:pic>
                    <p:nvPicPr>
                      <p:cNvPr id="7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3886200"/>
                        <a:ext cx="24447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39552" y="5661248"/>
            <a:ext cx="691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Első közelítésben </a:t>
            </a:r>
            <a:r>
              <a:rPr lang="hu-HU" i="1" dirty="0" smtClean="0"/>
              <a:t>n </a:t>
            </a:r>
            <a:r>
              <a:rPr lang="hu-HU" dirty="0" smtClean="0"/>
              <a:t>és </a:t>
            </a:r>
            <a:r>
              <a:rPr lang="hu-HU" i="1" dirty="0" smtClean="0"/>
              <a:t>m </a:t>
            </a:r>
            <a:r>
              <a:rPr lang="hu-HU" dirty="0" smtClean="0"/>
              <a:t>egész számok, de akár lehetnek valós számok is.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4477601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vagy:</a:t>
            </a:r>
            <a:endParaRPr lang="hu-HU" dirty="0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/>
          </p:nvPr>
        </p:nvGraphicFramePr>
        <p:xfrm>
          <a:off x="2957513" y="4846638"/>
          <a:ext cx="27622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59" name="Equation" r:id="rId5" imgW="1206360" imgH="241200" progId="Equation.3">
                  <p:embed/>
                </p:oleObj>
              </mc:Choice>
              <mc:Fallback>
                <p:oleObj name="Equation" r:id="rId5" imgW="1206360" imgH="241200" progId="Equation.3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4846638"/>
                        <a:ext cx="27622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/>
          </p:nvPr>
        </p:nvGraphicFramePr>
        <p:xfrm>
          <a:off x="7020272" y="4861096"/>
          <a:ext cx="12207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0" name="Equation" r:id="rId7" imgW="533160" imgH="177480" progId="Equation.3">
                  <p:embed/>
                </p:oleObj>
              </mc:Choice>
              <mc:Fallback>
                <p:oleObj name="Equation" r:id="rId7" imgW="533160" imgH="177480" progId="Equation.3">
                  <p:embed/>
                  <p:pic>
                    <p:nvPicPr>
                      <p:cNvPr id="1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4861096"/>
                        <a:ext cx="1220788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387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helymeghatározás matematikai modelljei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105273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GPS mérések a mérési mennyiségtől függetlenül az alábbi közvetítőegyenlettel írhatóak fel:</a:t>
            </a:r>
            <a:endParaRPr lang="hu-HU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/>
        </p:nvGraphicFramePr>
        <p:xfrm>
          <a:off x="3419872" y="1700808"/>
          <a:ext cx="1728018" cy="61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Equation" r:id="rId3" imgW="609480" imgH="215640" progId="Equation.3">
                  <p:embed/>
                </p:oleObj>
              </mc:Choice>
              <mc:Fallback>
                <p:oleObj name="Equation" r:id="rId3" imgW="609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700808"/>
                        <a:ext cx="1728018" cy="612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39552" y="256490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Ahol	</a:t>
            </a:r>
            <a:r>
              <a:rPr lang="hu-HU" b="1" dirty="0" smtClean="0">
                <a:latin typeface="Cambria" pitchFamily="18" charset="0"/>
              </a:rPr>
              <a:t>L</a:t>
            </a:r>
            <a:r>
              <a:rPr lang="hu-HU" dirty="0" smtClean="0"/>
              <a:t> – a mérések vektora</a:t>
            </a:r>
          </a:p>
          <a:p>
            <a:r>
              <a:rPr lang="hu-HU" dirty="0" smtClean="0"/>
              <a:t>	</a:t>
            </a:r>
            <a:r>
              <a:rPr lang="hu-HU" b="1" dirty="0" smtClean="0">
                <a:latin typeface="Cambria" pitchFamily="18" charset="0"/>
              </a:rPr>
              <a:t>X</a:t>
            </a:r>
            <a:r>
              <a:rPr lang="hu-HU" dirty="0" smtClean="0"/>
              <a:t> – a paraméterek vektora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Lineáris kombinációk hullámhossza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80728"/>
            <a:ext cx="5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tetszőleges n,m lineáris kombináció hullámhossza:</a:t>
            </a:r>
            <a:endParaRPr lang="hu-HU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1907704" y="1484784"/>
          <a:ext cx="5832647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2" name="Equation" r:id="rId3" imgW="2400120" imgH="1244520" progId="Equation.3">
                  <p:embed/>
                </p:oleObj>
              </mc:Choice>
              <mc:Fallback>
                <p:oleObj name="Equation" r:id="rId3" imgW="2400120" imgH="1244520" progId="Equation.3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484784"/>
                        <a:ext cx="5832647" cy="3024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061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544" y="980728"/>
            <a:ext cx="5300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ionoszféra hatása tetszőleges lineáris kombinációra: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Az ionoszféra hatása a lineáris kombinációkra</a:t>
            </a:r>
            <a:endParaRPr lang="hu-HU" sz="2000" b="1" dirty="0"/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2468563" y="1690688"/>
          <a:ext cx="44132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6" name="Equation" r:id="rId3" imgW="1815840" imgH="431640" progId="Equation.3">
                  <p:embed/>
                </p:oleObj>
              </mc:Choice>
              <mc:Fallback>
                <p:oleObj name="Equation" r:id="rId3" imgW="1815840" imgH="431640" progId="Equation.3">
                  <p:embed/>
                  <p:pic>
                    <p:nvPicPr>
                      <p:cNvPr id="146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1690688"/>
                        <a:ext cx="441325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467544" y="278092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Bevezetve az </a:t>
            </a:r>
            <a:r>
              <a:rPr lang="hu-HU" dirty="0" err="1" smtClean="0"/>
              <a:t>ionoszferikus</a:t>
            </a:r>
            <a:r>
              <a:rPr lang="hu-HU" dirty="0" smtClean="0"/>
              <a:t> skálatényezőt (ami az f1 frekvencián és  a kombinált frekvenciákon végzett észlelésekre kifejtett ionoszféra-hatások aránya:</a:t>
            </a:r>
            <a:endParaRPr lang="hu-HU" dirty="0"/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0" y="3501008"/>
          <a:ext cx="8936930" cy="262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7" name="Equation" r:id="rId5" imgW="3886200" imgH="1143000" progId="Equation.3">
                  <p:embed/>
                </p:oleObj>
              </mc:Choice>
              <mc:Fallback>
                <p:oleObj name="Equation" r:id="rId5" imgW="3886200" imgH="1143000" progId="Equation.3">
                  <p:embed/>
                  <p:pic>
                    <p:nvPicPr>
                      <p:cNvPr id="146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1008"/>
                        <a:ext cx="8936930" cy="26253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5580112" y="5733256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Végtelen sok ionoszféra mentes kombináció lehetséges</a:t>
            </a:r>
            <a:endParaRPr lang="hu-HU" dirty="0"/>
          </a:p>
        </p:txBody>
      </p:sp>
      <p:sp>
        <p:nvSpPr>
          <p:cNvPr id="11" name="Ellipszis 10"/>
          <p:cNvSpPr/>
          <p:nvPr/>
        </p:nvSpPr>
        <p:spPr>
          <a:xfrm>
            <a:off x="3131840" y="5013176"/>
            <a:ext cx="180020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4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mérési zaj a lineáris kombinációkra</a:t>
            </a:r>
            <a:endParaRPr lang="hu-HU" sz="2000" b="1" dirty="0"/>
          </a:p>
        </p:txBody>
      </p:sp>
      <p:graphicFrame>
        <p:nvGraphicFramePr>
          <p:cNvPr id="147458" name="Object 2"/>
          <p:cNvGraphicFramePr>
            <a:graphicFrameLocks noChangeAspect="1"/>
          </p:cNvGraphicFramePr>
          <p:nvPr/>
        </p:nvGraphicFramePr>
        <p:xfrm>
          <a:off x="1691680" y="1628800"/>
          <a:ext cx="5929312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0" name="Equation" r:id="rId3" imgW="2577960" imgH="482400" progId="Equation.3">
                  <p:embed/>
                </p:oleObj>
              </mc:Choice>
              <mc:Fallback>
                <p:oleObj name="Equation" r:id="rId3" imgW="2577960" imgH="482400" progId="Equation.3">
                  <p:embed/>
                  <p:pic>
                    <p:nvPicPr>
                      <p:cNvPr id="1474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628800"/>
                        <a:ext cx="5929312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67544" y="980728"/>
            <a:ext cx="177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Levezetés nélkül: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67544" y="3429000"/>
            <a:ext cx="170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Kiinduló adatok:</a:t>
            </a:r>
            <a:endParaRPr lang="hu-HU" dirty="0"/>
          </a:p>
        </p:txBody>
      </p:sp>
      <p:graphicFrame>
        <p:nvGraphicFramePr>
          <p:cNvPr id="147459" name="Object 3"/>
          <p:cNvGraphicFramePr>
            <a:graphicFrameLocks noChangeAspect="1"/>
          </p:cNvGraphicFramePr>
          <p:nvPr/>
        </p:nvGraphicFramePr>
        <p:xfrm>
          <a:off x="3635896" y="4077072"/>
          <a:ext cx="1809750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1" name="Equation" r:id="rId5" imgW="787320" imgH="914400" progId="Equation.3">
                  <p:embed/>
                </p:oleObj>
              </mc:Choice>
              <mc:Fallback>
                <p:oleObj name="Equation" r:id="rId5" imgW="787320" imgH="914400" progId="Equation.3">
                  <p:embed/>
                  <p:pic>
                    <p:nvPicPr>
                      <p:cNvPr id="147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077072"/>
                        <a:ext cx="1809750" cy="209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5288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wide-lane</a:t>
            </a:r>
            <a:r>
              <a:rPr lang="hu-HU" sz="2800" b="1" dirty="0" smtClean="0"/>
              <a:t> lineáris kombináció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80728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n=1, m=-1</a:t>
            </a:r>
            <a:endParaRPr lang="hu-HU" dirty="0"/>
          </a:p>
        </p:txBody>
      </p:sp>
      <p:graphicFrame>
        <p:nvGraphicFramePr>
          <p:cNvPr id="148482" name="Object 2"/>
          <p:cNvGraphicFramePr>
            <a:graphicFrameLocks noChangeAspect="1"/>
          </p:cNvGraphicFramePr>
          <p:nvPr>
            <p:extLst/>
          </p:nvPr>
        </p:nvGraphicFramePr>
        <p:xfrm>
          <a:off x="2757488" y="2636838"/>
          <a:ext cx="3486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4" name="Equation" r:id="rId3" imgW="1434960" imgH="431640" progId="Equation.3">
                  <p:embed/>
                </p:oleObj>
              </mc:Choice>
              <mc:Fallback>
                <p:oleObj name="Equation" r:id="rId3" imgW="1434960" imgH="431640" progId="Equation.3">
                  <p:embed/>
                  <p:pic>
                    <p:nvPicPr>
                      <p:cNvPr id="148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2636838"/>
                        <a:ext cx="3486150" cy="104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2771800" y="3933056"/>
          <a:ext cx="35337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5" name="Equation" r:id="rId5" imgW="1536480" imgH="482400" progId="Equation.3">
                  <p:embed/>
                </p:oleObj>
              </mc:Choice>
              <mc:Fallback>
                <p:oleObj name="Equation" r:id="rId5" imgW="1536480" imgH="482400" progId="Equation.3">
                  <p:embed/>
                  <p:pic>
                    <p:nvPicPr>
                      <p:cNvPr id="148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933056"/>
                        <a:ext cx="353377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4" name="Object 4"/>
          <p:cNvGraphicFramePr>
            <a:graphicFrameLocks noChangeAspect="1"/>
          </p:cNvGraphicFramePr>
          <p:nvPr>
            <p:extLst/>
          </p:nvPr>
        </p:nvGraphicFramePr>
        <p:xfrm>
          <a:off x="2081213" y="5157788"/>
          <a:ext cx="5024437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6" name="Equation" r:id="rId7" imgW="2184120" imgH="457200" progId="Equation.3">
                  <p:embed/>
                </p:oleObj>
              </mc:Choice>
              <mc:Fallback>
                <p:oleObj name="Equation" r:id="rId7" imgW="2184120" imgH="457200" progId="Equation.3">
                  <p:embed/>
                  <p:pic>
                    <p:nvPicPr>
                      <p:cNvPr id="148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5157788"/>
                        <a:ext cx="5024437" cy="104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5" name="Object 5"/>
          <p:cNvGraphicFramePr>
            <a:graphicFrameLocks noChangeAspect="1"/>
          </p:cNvGraphicFramePr>
          <p:nvPr>
            <p:extLst/>
          </p:nvPr>
        </p:nvGraphicFramePr>
        <p:xfrm>
          <a:off x="1373188" y="1587500"/>
          <a:ext cx="65420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7" name="Equation" r:id="rId9" imgW="2692080" imgH="228600" progId="Equation.3">
                  <p:embed/>
                </p:oleObj>
              </mc:Choice>
              <mc:Fallback>
                <p:oleObj name="Equation" r:id="rId9" imgW="2692080" imgH="228600" progId="Equation.3">
                  <p:embed/>
                  <p:pic>
                    <p:nvPicPr>
                      <p:cNvPr id="148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1587500"/>
                        <a:ext cx="654208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6783276" y="2558797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Magas zajszint!</a:t>
            </a:r>
          </a:p>
          <a:p>
            <a:r>
              <a:rPr lang="hu-HU" dirty="0" smtClean="0"/>
              <a:t>Ciklustöbbértelműség feloldása</a:t>
            </a:r>
          </a:p>
        </p:txBody>
      </p:sp>
    </p:spTree>
    <p:extLst>
      <p:ext uri="{BB962C8B-B14F-4D97-AF65-F5344CB8AC3E}">
        <p14:creationId xmlns:p14="http://schemas.microsoft.com/office/powerpoint/2010/main" val="265278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wide-lane</a:t>
            </a:r>
            <a:r>
              <a:rPr lang="hu-HU" sz="2800" b="1" dirty="0" smtClean="0"/>
              <a:t> lineáris kombináció – a fázistávolságokon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8072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a=f1/(f1-f2), b=-f2/(f1-f2)</a:t>
            </a:r>
            <a:endParaRPr lang="hu-HU" dirty="0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/>
          </p:nvPr>
        </p:nvGraphicFramePr>
        <p:xfrm>
          <a:off x="2267744" y="1332300"/>
          <a:ext cx="444817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78" name="Equation" r:id="rId3" imgW="1942920" imgH="431640" progId="Equation.3">
                  <p:embed/>
                </p:oleObj>
              </mc:Choice>
              <mc:Fallback>
                <p:oleObj name="Equation" r:id="rId3" imgW="1942920" imgH="431640" progId="Equation.3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332300"/>
                        <a:ext cx="4448175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/>
          </p:nvPr>
        </p:nvGraphicFramePr>
        <p:xfrm>
          <a:off x="3375886" y="2631533"/>
          <a:ext cx="26019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79" name="Equation" r:id="rId5" imgW="1269720" imgH="228600" progId="Equation.3">
                  <p:embed/>
                </p:oleObj>
              </mc:Choice>
              <mc:Fallback>
                <p:oleObj name="Equation" r:id="rId5" imgW="1269720" imgH="228600" progId="Equation.3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886" y="2631533"/>
                        <a:ext cx="26019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/>
          </p:nvPr>
        </p:nvGraphicFramePr>
        <p:xfrm>
          <a:off x="3375886" y="3312374"/>
          <a:ext cx="2924306" cy="48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0" name="Equation" r:id="rId7" imgW="1371600" imgH="228600" progId="Equation.3">
                  <p:embed/>
                </p:oleObj>
              </mc:Choice>
              <mc:Fallback>
                <p:oleObj name="Equation" r:id="rId7" imgW="1371600" imgH="228600" progId="Equation.3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886" y="3312374"/>
                        <a:ext cx="2924306" cy="4854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/>
          </p:nvPr>
        </p:nvGraphicFramePr>
        <p:xfrm>
          <a:off x="984317" y="4949552"/>
          <a:ext cx="73850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1" name="Equation" r:id="rId9" imgW="3225600" imgH="431640" progId="Equation.3">
                  <p:embed/>
                </p:oleObj>
              </mc:Choice>
              <mc:Fallback>
                <p:oleObj name="Equation" r:id="rId9" imgW="3225600" imgH="431640" progId="Equation.3">
                  <p:embed/>
                  <p:pic>
                    <p:nvPicPr>
                      <p:cNvPr id="13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317" y="4949552"/>
                        <a:ext cx="738505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llipszis 1"/>
          <p:cNvSpPr/>
          <p:nvPr/>
        </p:nvSpPr>
        <p:spPr>
          <a:xfrm>
            <a:off x="2771800" y="4797152"/>
            <a:ext cx="72008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4006942" y="4831804"/>
            <a:ext cx="72008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42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wide-lane</a:t>
            </a:r>
            <a:r>
              <a:rPr lang="hu-HU" sz="2800" b="1" dirty="0" smtClean="0"/>
              <a:t> lineáris kombináció – a fázistávolságokon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8072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a=f1/(f1-f2), b=-f2/(f1-f2)</a:t>
            </a:r>
            <a:endParaRPr lang="hu-HU" dirty="0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/>
          </p:nvPr>
        </p:nvGraphicFramePr>
        <p:xfrm>
          <a:off x="2483768" y="1484784"/>
          <a:ext cx="4186237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2" name="Equation" r:id="rId3" imgW="1828800" imgH="431640" progId="Equation.3">
                  <p:embed/>
                </p:oleObj>
              </mc:Choice>
              <mc:Fallback>
                <p:oleObj name="Equation" r:id="rId3" imgW="1828800" imgH="431640" progId="Equation.3">
                  <p:embed/>
                  <p:pic>
                    <p:nvPicPr>
                      <p:cNvPr id="13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484784"/>
                        <a:ext cx="4186237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llipszis 2"/>
          <p:cNvSpPr/>
          <p:nvPr/>
        </p:nvSpPr>
        <p:spPr>
          <a:xfrm>
            <a:off x="4067944" y="1295214"/>
            <a:ext cx="1368152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/>
          </p:nvPr>
        </p:nvGraphicFramePr>
        <p:xfrm>
          <a:off x="2930525" y="2970213"/>
          <a:ext cx="28765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3" name="Equation" r:id="rId5" imgW="1257120" imgH="241200" progId="Equation.3">
                  <p:embed/>
                </p:oleObj>
              </mc:Choice>
              <mc:Fallback>
                <p:oleObj name="Equation" r:id="rId5" imgW="1257120" imgH="241200" progId="Equation.3">
                  <p:embed/>
                  <p:pic>
                    <p:nvPicPr>
                      <p:cNvPr id="15" name="Objektum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2970213"/>
                        <a:ext cx="28765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/>
          </p:nvPr>
        </p:nvGraphicFramePr>
        <p:xfrm>
          <a:off x="1045344" y="4019080"/>
          <a:ext cx="30226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4" name="Equation" r:id="rId7" imgW="1320480" imgH="431640" progId="Equation.3">
                  <p:embed/>
                </p:oleObj>
              </mc:Choice>
              <mc:Fallback>
                <p:oleObj name="Equation" r:id="rId7" imgW="1320480" imgH="431640" progId="Equation.3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344" y="4019080"/>
                        <a:ext cx="30226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/>
          </p:nvPr>
        </p:nvGraphicFramePr>
        <p:xfrm>
          <a:off x="5623842" y="4250854"/>
          <a:ext cx="20923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5" name="Equation" r:id="rId9" imgW="914400" imgH="228600" progId="Equation.3">
                  <p:embed/>
                </p:oleObj>
              </mc:Choice>
              <mc:Fallback>
                <p:oleObj name="Equation" r:id="rId9" imgW="914400" imgH="228600" progId="Equation.3">
                  <p:embed/>
                  <p:pic>
                    <p:nvPicPr>
                      <p:cNvPr id="17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842" y="4250854"/>
                        <a:ext cx="20923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5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narrow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lane</a:t>
            </a:r>
            <a:r>
              <a:rPr lang="hu-HU" sz="2800" b="1" dirty="0" smtClean="0"/>
              <a:t> lineáris kombináció (NL)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80728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n=1, m=1</a:t>
            </a:r>
            <a:endParaRPr lang="hu-HU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771775" y="2636838"/>
          <a:ext cx="34559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6" name="Equation" r:id="rId3" imgW="1422360" imgH="431640" progId="Equation.3">
                  <p:embed/>
                </p:oleObj>
              </mc:Choice>
              <mc:Fallback>
                <p:oleObj name="Equation" r:id="rId3" imgW="1422360" imgH="43164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636838"/>
                        <a:ext cx="3455988" cy="104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654300" y="3933825"/>
          <a:ext cx="37687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7" name="Equation" r:id="rId5" imgW="1638000" imgH="482400" progId="Equation.3">
                  <p:embed/>
                </p:oleObj>
              </mc:Choice>
              <mc:Fallback>
                <p:oleObj name="Equation" r:id="rId5" imgW="1638000" imgH="482400" progId="Equation.3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3933825"/>
                        <a:ext cx="376872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152650" y="5157788"/>
          <a:ext cx="48783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8" name="Equation" r:id="rId7" imgW="2120760" imgH="457200" progId="Equation.3">
                  <p:embed/>
                </p:oleObj>
              </mc:Choice>
              <mc:Fallback>
                <p:oleObj name="Equation" r:id="rId7" imgW="2120760" imgH="457200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5157788"/>
                        <a:ext cx="4878388" cy="104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189038" y="1587500"/>
          <a:ext cx="69119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9" name="Equation" r:id="rId9" imgW="2844720" imgH="228600" progId="Equation.3">
                  <p:embed/>
                </p:oleObj>
              </mc:Choice>
              <mc:Fallback>
                <p:oleObj name="Equation" r:id="rId9" imgW="2844720" imgH="228600" progId="Equation.3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1587500"/>
                        <a:ext cx="69119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6553676" y="5805264"/>
            <a:ext cx="2590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Alacsony zajszint!</a:t>
            </a:r>
          </a:p>
          <a:p>
            <a:r>
              <a:rPr lang="hu-HU" dirty="0" smtClean="0"/>
              <a:t>Legpontosabb eredmény!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041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544" y="188640"/>
            <a:ext cx="867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narrow-lane</a:t>
            </a:r>
            <a:r>
              <a:rPr lang="hu-HU" sz="2800" b="1" dirty="0" smtClean="0"/>
              <a:t> lineáris kombináció – a fázistávolságokon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80728"/>
            <a:ext cx="269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a=f1/(f1+f2), b=+f2/(f1+f2)</a:t>
            </a:r>
            <a:endParaRPr lang="hu-HU" dirty="0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/>
          </p:nvPr>
        </p:nvGraphicFramePr>
        <p:xfrm>
          <a:off x="2254250" y="1331913"/>
          <a:ext cx="4478338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0" name="Equation" r:id="rId3" imgW="1955520" imgH="431640" progId="Equation.3">
                  <p:embed/>
                </p:oleObj>
              </mc:Choice>
              <mc:Fallback>
                <p:oleObj name="Equation" r:id="rId3" imgW="1955520" imgH="431640" progId="Equation.3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1331913"/>
                        <a:ext cx="4478338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375886" y="2631533"/>
          <a:ext cx="26019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1" name="Equation" r:id="rId5" imgW="1269720" imgH="228600" progId="Equation.3">
                  <p:embed/>
                </p:oleObj>
              </mc:Choice>
              <mc:Fallback>
                <p:oleObj name="Equation" r:id="rId5" imgW="1269720" imgH="228600" progId="Equation.3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886" y="2631533"/>
                        <a:ext cx="26019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375886" y="3312374"/>
          <a:ext cx="28114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2" name="Equation" r:id="rId7" imgW="1371600" imgH="228600" progId="Equation.3">
                  <p:embed/>
                </p:oleObj>
              </mc:Choice>
              <mc:Fallback>
                <p:oleObj name="Equation" r:id="rId7" imgW="1371600" imgH="228600" progId="Equation.3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886" y="3312374"/>
                        <a:ext cx="281146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/>
          </p:nvPr>
        </p:nvGraphicFramePr>
        <p:xfrm>
          <a:off x="984317" y="4949552"/>
          <a:ext cx="73850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3" name="Equation" r:id="rId9" imgW="3225600" imgH="431640" progId="Equation.3">
                  <p:embed/>
                </p:oleObj>
              </mc:Choice>
              <mc:Fallback>
                <p:oleObj name="Equation" r:id="rId9" imgW="3225600" imgH="431640" progId="Equation.3">
                  <p:embed/>
                  <p:pic>
                    <p:nvPicPr>
                      <p:cNvPr id="13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317" y="4949552"/>
                        <a:ext cx="738505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llipszis 1"/>
          <p:cNvSpPr/>
          <p:nvPr/>
        </p:nvSpPr>
        <p:spPr>
          <a:xfrm>
            <a:off x="2771800" y="4797152"/>
            <a:ext cx="72008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4006942" y="4831804"/>
            <a:ext cx="72008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3062980" y="4402351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smtClean="0">
                <a:solidFill>
                  <a:srgbClr val="FF0000"/>
                </a:solidFill>
              </a:rPr>
              <a:t>c</a:t>
            </a:r>
            <a:endParaRPr lang="hu-HU" sz="2400" i="1" dirty="0">
              <a:solidFill>
                <a:srgbClr val="FF000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336966" y="4445119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smtClean="0">
                <a:solidFill>
                  <a:srgbClr val="FF0000"/>
                </a:solidFill>
              </a:rPr>
              <a:t>c</a:t>
            </a:r>
            <a:endParaRPr lang="hu-H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7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wide-lane</a:t>
            </a:r>
            <a:r>
              <a:rPr lang="hu-HU" sz="2800" b="1" dirty="0" smtClean="0"/>
              <a:t> lineáris kombináció – a fázistávolságokon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8072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a=f1/(f1-f2), b=-f2/(f1-f2)</a:t>
            </a:r>
            <a:endParaRPr lang="hu-HU" dirty="0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/>
          </p:nvPr>
        </p:nvGraphicFramePr>
        <p:xfrm>
          <a:off x="2483768" y="1484784"/>
          <a:ext cx="4186237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4" name="Equation" r:id="rId3" imgW="1828800" imgH="431640" progId="Equation.3">
                  <p:embed/>
                </p:oleObj>
              </mc:Choice>
              <mc:Fallback>
                <p:oleObj name="Equation" r:id="rId3" imgW="1828800" imgH="431640" progId="Equation.3">
                  <p:embed/>
                  <p:pic>
                    <p:nvPicPr>
                      <p:cNvPr id="13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484784"/>
                        <a:ext cx="4186237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llipszis 2"/>
          <p:cNvSpPr/>
          <p:nvPr/>
        </p:nvSpPr>
        <p:spPr>
          <a:xfrm>
            <a:off x="4067944" y="1295214"/>
            <a:ext cx="1368152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/>
          </p:nvPr>
        </p:nvGraphicFramePr>
        <p:xfrm>
          <a:off x="2930525" y="2970213"/>
          <a:ext cx="28765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5" name="Equation" r:id="rId5" imgW="1257120" imgH="241200" progId="Equation.3">
                  <p:embed/>
                </p:oleObj>
              </mc:Choice>
              <mc:Fallback>
                <p:oleObj name="Equation" r:id="rId5" imgW="1257120" imgH="241200" progId="Equation.3">
                  <p:embed/>
                  <p:pic>
                    <p:nvPicPr>
                      <p:cNvPr id="15" name="Objektum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2970213"/>
                        <a:ext cx="28765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/>
          </p:nvPr>
        </p:nvGraphicFramePr>
        <p:xfrm>
          <a:off x="928688" y="4019550"/>
          <a:ext cx="32543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6" name="Equation" r:id="rId7" imgW="1422360" imgH="431640" progId="Equation.3">
                  <p:embed/>
                </p:oleObj>
              </mc:Choice>
              <mc:Fallback>
                <p:oleObj name="Equation" r:id="rId7" imgW="1422360" imgH="431640" progId="Equation.3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019550"/>
                        <a:ext cx="325437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/>
          </p:nvPr>
        </p:nvGraphicFramePr>
        <p:xfrm>
          <a:off x="5623842" y="4250854"/>
          <a:ext cx="20923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7" name="Equation" r:id="rId9" imgW="914400" imgH="228600" progId="Equation.3">
                  <p:embed/>
                </p:oleObj>
              </mc:Choice>
              <mc:Fallback>
                <p:oleObj name="Equation" r:id="rId9" imgW="914400" imgH="228600" progId="Equation.3">
                  <p:embed/>
                  <p:pic>
                    <p:nvPicPr>
                      <p:cNvPr id="17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842" y="4250854"/>
                        <a:ext cx="20923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1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Ionoszféra-mentes lineáris kombináció (L3)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79512" y="908720"/>
            <a:ext cx="8493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Vegyük a két frekvencián mért fázistávolságokat, majd kombináljuk őket az alábbi módon:</a:t>
            </a:r>
            <a:endParaRPr lang="hu-HU" dirty="0"/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2100263" y="1309688"/>
          <a:ext cx="50895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8" name="Equation" r:id="rId3" imgW="2095200" imgH="457200" progId="Equation.3">
                  <p:embed/>
                </p:oleObj>
              </mc:Choice>
              <mc:Fallback>
                <p:oleObj name="Equation" r:id="rId3" imgW="2095200" imgH="457200" progId="Equation.3">
                  <p:embed/>
                  <p:pic>
                    <p:nvPicPr>
                      <p:cNvPr id="1525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1309688"/>
                        <a:ext cx="5089525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51520" y="2996952"/>
            <a:ext cx="390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Ekkor az ionoszféra hatása kiesik, hiszen</a:t>
            </a:r>
            <a:endParaRPr lang="hu-HU" dirty="0"/>
          </a:p>
        </p:txBody>
      </p:sp>
      <p:graphicFrame>
        <p:nvGraphicFramePr>
          <p:cNvPr id="152579" name="Object 3"/>
          <p:cNvGraphicFramePr>
            <a:graphicFrameLocks noChangeAspect="1"/>
          </p:cNvGraphicFramePr>
          <p:nvPr>
            <p:extLst/>
          </p:nvPr>
        </p:nvGraphicFramePr>
        <p:xfrm>
          <a:off x="2941588" y="3462903"/>
          <a:ext cx="26003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9" name="Equation" r:id="rId5" imgW="1269720" imgH="228600" progId="Equation.3">
                  <p:embed/>
                </p:oleObj>
              </mc:Choice>
              <mc:Fallback>
                <p:oleObj name="Equation" r:id="rId5" imgW="1269720" imgH="228600" progId="Equation.3">
                  <p:embed/>
                  <p:pic>
                    <p:nvPicPr>
                      <p:cNvPr id="152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588" y="3462903"/>
                        <a:ext cx="26003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5"/>
          <p:cNvGraphicFramePr>
            <a:graphicFrameLocks noChangeAspect="1"/>
          </p:cNvGraphicFramePr>
          <p:nvPr>
            <p:extLst/>
          </p:nvPr>
        </p:nvGraphicFramePr>
        <p:xfrm>
          <a:off x="7596336" y="3489791"/>
          <a:ext cx="9874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0" name="Equation" r:id="rId7" imgW="482400" imgH="457200" progId="Equation.3">
                  <p:embed/>
                </p:oleObj>
              </mc:Choice>
              <mc:Fallback>
                <p:oleObj name="Equation" r:id="rId7" imgW="482400" imgH="457200" progId="Equation.3">
                  <p:embed/>
                  <p:pic>
                    <p:nvPicPr>
                      <p:cNvPr id="1525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3489791"/>
                        <a:ext cx="9874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Ellipszis 10"/>
          <p:cNvSpPr/>
          <p:nvPr/>
        </p:nvSpPr>
        <p:spPr>
          <a:xfrm>
            <a:off x="2915816" y="1268760"/>
            <a:ext cx="158417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5076056" y="1268760"/>
            <a:ext cx="158417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3419872" y="270892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2,55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580112" y="263691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-1,55</a:t>
            </a:r>
            <a:endParaRPr lang="hu-HU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/>
          </p:nvPr>
        </p:nvGraphicFramePr>
        <p:xfrm>
          <a:off x="2949032" y="4066392"/>
          <a:ext cx="280828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1" name="Equation" r:id="rId9" imgW="1371600" imgH="228600" progId="Equation.3">
                  <p:embed/>
                </p:oleObj>
              </mc:Choice>
              <mc:Fallback>
                <p:oleObj name="Equation" r:id="rId9" imgW="1371600" imgH="228600" progId="Equation.3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032" y="4066392"/>
                        <a:ext cx="2808288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/>
          </p:nvPr>
        </p:nvGraphicFramePr>
        <p:xfrm>
          <a:off x="442118" y="5054148"/>
          <a:ext cx="81708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2" name="Equation" r:id="rId11" imgW="3568680" imgH="457200" progId="Equation.3">
                  <p:embed/>
                </p:oleObj>
              </mc:Choice>
              <mc:Fallback>
                <p:oleObj name="Equation" r:id="rId11" imgW="3568680" imgH="457200" progId="Equation.3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" y="5054148"/>
                        <a:ext cx="81708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18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helymeghatározás matematikai modelljei</a:t>
            </a:r>
            <a:endParaRPr lang="hu-HU" sz="20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9552" y="3212976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 startAt="2"/>
            </a:pPr>
            <a:r>
              <a:rPr lang="hu-HU" dirty="0" smtClean="0"/>
              <a:t>A jelterjedéshez kapcsolódó paraméterek:</a:t>
            </a:r>
          </a:p>
          <a:p>
            <a:pPr lvl="3">
              <a:buFont typeface="Arial" pitchFamily="34" charset="0"/>
              <a:buChar char="•"/>
            </a:pPr>
            <a:r>
              <a:rPr lang="hu-HU" dirty="0" smtClean="0"/>
              <a:t> ionoszféra;</a:t>
            </a:r>
          </a:p>
          <a:p>
            <a:pPr lvl="3">
              <a:buFont typeface="Arial" pitchFamily="34" charset="0"/>
              <a:buChar char="•"/>
            </a:pPr>
            <a:r>
              <a:rPr lang="hu-HU" dirty="0" smtClean="0"/>
              <a:t> troposzféra;</a:t>
            </a:r>
          </a:p>
          <a:p>
            <a:pPr lvl="3"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többutas</a:t>
            </a:r>
            <a:r>
              <a:rPr lang="hu-HU" dirty="0" smtClean="0"/>
              <a:t> terjedés;</a:t>
            </a:r>
          </a:p>
          <a:p>
            <a:pPr lvl="3"/>
            <a:endParaRPr lang="hu-HU" dirty="0" smtClean="0"/>
          </a:p>
        </p:txBody>
      </p:sp>
      <p:sp>
        <p:nvSpPr>
          <p:cNvPr id="10" name="Szövegdoboz 9"/>
          <p:cNvSpPr txBox="1"/>
          <p:nvPr/>
        </p:nvSpPr>
        <p:spPr>
          <a:xfrm>
            <a:off x="539552" y="76470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paraméterek 3 fő csoportba oszthatóak: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dirty="0" smtClean="0"/>
              <a:t>Globális </a:t>
            </a:r>
            <a:r>
              <a:rPr lang="hu-HU" dirty="0" err="1" smtClean="0"/>
              <a:t>geodinamikai</a:t>
            </a:r>
            <a:r>
              <a:rPr lang="hu-HU" dirty="0" smtClean="0"/>
              <a:t> jelenségeket leíró paraméterek:</a:t>
            </a:r>
          </a:p>
          <a:p>
            <a:pPr lvl="3">
              <a:buFont typeface="Arial" pitchFamily="34" charset="0"/>
              <a:buChar char="•"/>
            </a:pPr>
            <a:r>
              <a:rPr lang="hu-HU" dirty="0" smtClean="0"/>
              <a:t> műholdak pályaszámításához szükséges kezdőértékek a pályaszámítás koordinátarendszerében;</a:t>
            </a:r>
          </a:p>
          <a:p>
            <a:pPr lvl="3">
              <a:buFont typeface="Arial" pitchFamily="34" charset="0"/>
              <a:buChar char="•"/>
            </a:pPr>
            <a:r>
              <a:rPr lang="hu-HU" dirty="0" smtClean="0"/>
              <a:t> a perturbációs gyorsulások;</a:t>
            </a:r>
          </a:p>
          <a:p>
            <a:pPr lvl="3">
              <a:buFont typeface="Arial" pitchFamily="34" charset="0"/>
              <a:buChar char="•"/>
            </a:pPr>
            <a:r>
              <a:rPr lang="hu-HU" dirty="0" smtClean="0"/>
              <a:t> az </a:t>
            </a:r>
            <a:r>
              <a:rPr lang="hu-HU" dirty="0" err="1" smtClean="0"/>
              <a:t>inerciális</a:t>
            </a:r>
            <a:r>
              <a:rPr lang="hu-HU" dirty="0" smtClean="0"/>
              <a:t> és a földi koordinátarendszerek közötti kapcsolatot megteremtő földforgás paraméterek;</a:t>
            </a:r>
          </a:p>
          <a:p>
            <a:pPr lvl="3">
              <a:buFont typeface="Arial" pitchFamily="34" charset="0"/>
              <a:buChar char="•"/>
            </a:pPr>
            <a:r>
              <a:rPr lang="hu-HU" dirty="0" smtClean="0"/>
              <a:t> globális megfigyelőállomások koordinátái, és azok változásai.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4581128"/>
            <a:ext cx="8178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+mj-lt"/>
              <a:buAutoNum type="arabicPeriod" startAt="3"/>
            </a:pPr>
            <a:r>
              <a:rPr lang="hu-HU" dirty="0" smtClean="0"/>
              <a:t>A műholdak és a vevők hardveréhez kapcsolódó paraméterek: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hu-HU" dirty="0" smtClean="0"/>
              <a:t>az adó és a vevő fáziscentrum külpontossága, és annak ingadozása;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hu-HU" dirty="0" smtClean="0"/>
              <a:t>a vevők és a műholdak óráinak állása és járása (órahiba, </a:t>
            </a:r>
            <a:r>
              <a:rPr lang="hu-HU" dirty="0" err="1" smtClean="0"/>
              <a:t>drift</a:t>
            </a:r>
            <a:r>
              <a:rPr lang="hu-HU" dirty="0" smtClean="0"/>
              <a:t>);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Ionoszféra-mentes lineáris kombináció (L3)</a:t>
            </a:r>
            <a:endParaRPr lang="hu-HU" sz="2000" b="1" dirty="0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/>
          </p:nvPr>
        </p:nvGraphicFramePr>
        <p:xfrm>
          <a:off x="467544" y="908720"/>
          <a:ext cx="81708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2" name="Equation" r:id="rId3" imgW="3568680" imgH="457200" progId="Equation.3">
                  <p:embed/>
                </p:oleObj>
              </mc:Choice>
              <mc:Fallback>
                <p:oleObj name="Equation" r:id="rId3" imgW="3568680" imgH="457200" progId="Equation.3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908720"/>
                        <a:ext cx="81708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Egyenes összekötő 2"/>
          <p:cNvCxnSpPr/>
          <p:nvPr/>
        </p:nvCxnSpPr>
        <p:spPr>
          <a:xfrm>
            <a:off x="5051149" y="980728"/>
            <a:ext cx="3409283" cy="9757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ktum 16"/>
          <p:cNvGraphicFramePr>
            <a:graphicFrameLocks noChangeAspect="1"/>
          </p:cNvGraphicFramePr>
          <p:nvPr>
            <p:extLst/>
          </p:nvPr>
        </p:nvGraphicFramePr>
        <p:xfrm>
          <a:off x="409600" y="2492896"/>
          <a:ext cx="82867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3" name="Equation" r:id="rId5" imgW="3619440" imgH="469800" progId="Equation.3">
                  <p:embed/>
                </p:oleObj>
              </mc:Choice>
              <mc:Fallback>
                <p:oleObj name="Equation" r:id="rId5" imgW="3619440" imgH="469800" progId="Equation.3">
                  <p:embed/>
                  <p:pic>
                    <p:nvPicPr>
                      <p:cNvPr id="17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600" y="2492896"/>
                        <a:ext cx="82867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llipszis 5"/>
          <p:cNvSpPr/>
          <p:nvPr/>
        </p:nvSpPr>
        <p:spPr>
          <a:xfrm>
            <a:off x="6683176" y="2153330"/>
            <a:ext cx="2137296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6300192" y="3953530"/>
            <a:ext cx="3196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Nem egész, de majd később látni fogjuk, hogy a WL kombináció felhasználásával egésszé tehető.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geometria mentes lineáris kombináció</a:t>
            </a:r>
            <a:endParaRPr lang="hu-HU" sz="20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467544" y="98072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a=1, b=-1</a:t>
            </a:r>
            <a:endParaRPr lang="hu-HU" dirty="0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/>
          </p:nvPr>
        </p:nvGraphicFramePr>
        <p:xfrm>
          <a:off x="3286125" y="1549400"/>
          <a:ext cx="24145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6" name="Equation" r:id="rId3" imgW="1054080" imgH="241200" progId="Equation.3">
                  <p:embed/>
                </p:oleObj>
              </mc:Choice>
              <mc:Fallback>
                <p:oleObj name="Equation" r:id="rId3" imgW="1054080" imgH="241200" progId="Equation.3">
                  <p:embed/>
                  <p:pic>
                    <p:nvPicPr>
                      <p:cNvPr id="15" name="Objektum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1549400"/>
                        <a:ext cx="241458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375886" y="2631533"/>
          <a:ext cx="26019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7" name="Equation" r:id="rId5" imgW="1269720" imgH="228600" progId="Equation.3">
                  <p:embed/>
                </p:oleObj>
              </mc:Choice>
              <mc:Fallback>
                <p:oleObj name="Equation" r:id="rId5" imgW="1269720" imgH="228600" progId="Equation.3">
                  <p:embed/>
                  <p:pic>
                    <p:nvPicPr>
                      <p:cNvPr id="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886" y="2631533"/>
                        <a:ext cx="26019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3375886" y="3312374"/>
          <a:ext cx="28114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8" name="Equation" r:id="rId7" imgW="1371600" imgH="228600" progId="Equation.3">
                  <p:embed/>
                </p:oleObj>
              </mc:Choice>
              <mc:Fallback>
                <p:oleObj name="Equation" r:id="rId7" imgW="1371600" imgH="228600" progId="Equation.3">
                  <p:embed/>
                  <p:pic>
                    <p:nvPicPr>
                      <p:cNvPr id="1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886" y="3312374"/>
                        <a:ext cx="281146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/>
          </p:nvPr>
        </p:nvGraphicFramePr>
        <p:xfrm>
          <a:off x="1437548" y="4493262"/>
          <a:ext cx="668813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9" name="Equation" r:id="rId9" imgW="2920680" imgH="457200" progId="Equation.3">
                  <p:embed/>
                </p:oleObj>
              </mc:Choice>
              <mc:Fallback>
                <p:oleObj name="Equation" r:id="rId9" imgW="2920680" imgH="457200" progId="Equation.3">
                  <p:embed/>
                  <p:pic>
                    <p:nvPicPr>
                      <p:cNvPr id="18" name="Objektum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548" y="4493262"/>
                        <a:ext cx="6688138" cy="104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llipszis 1"/>
          <p:cNvSpPr/>
          <p:nvPr/>
        </p:nvSpPr>
        <p:spPr>
          <a:xfrm>
            <a:off x="6444208" y="4289921"/>
            <a:ext cx="1872208" cy="14560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7201768" y="3089592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Ionoszféra becslés, szabad elektron tartalom meghatározása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530656" y="985010"/>
            <a:ext cx="485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Vegyük észre, hogy az </a:t>
            </a:r>
            <a:r>
              <a:rPr lang="hu-HU" dirty="0" err="1" smtClean="0">
                <a:solidFill>
                  <a:srgbClr val="FF0000"/>
                </a:solidFill>
              </a:rPr>
              <a:t>a+b</a:t>
            </a:r>
            <a:r>
              <a:rPr lang="hu-HU" dirty="0" smtClean="0">
                <a:solidFill>
                  <a:srgbClr val="FF0000"/>
                </a:solidFill>
              </a:rPr>
              <a:t>=1 feltétel nem teljesül!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5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Köszönöm a figyelmet!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helymeghatározás matematikai modelljei</a:t>
            </a:r>
            <a:endParaRPr lang="hu-HU" sz="2000" b="1" dirty="0"/>
          </a:p>
        </p:txBody>
      </p:sp>
      <p:pic>
        <p:nvPicPr>
          <p:cNvPr id="5" name="Kép 4" descr="hibá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764704"/>
            <a:ext cx="6054056" cy="448297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539553" y="551723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adott felhasználási cél függvénye, hogy az említett paraméterek közül melyeket tekintjük ismertnek (melyek modellezhetőek a kellő pontossággal a feladat során).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helymeghatározás matematikai modelljei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1196752"/>
            <a:ext cx="1567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Néhány példa:</a:t>
            </a:r>
            <a:endParaRPr lang="hu-HU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611560" y="1628800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Fedélzeti pályák (</a:t>
            </a:r>
            <a:r>
              <a:rPr lang="hu-HU" b="1" dirty="0" err="1" smtClean="0"/>
              <a:t>broadcast</a:t>
            </a:r>
            <a:r>
              <a:rPr lang="hu-HU" b="1" dirty="0" smtClean="0"/>
              <a:t> </a:t>
            </a:r>
            <a:r>
              <a:rPr lang="hu-HU" b="1" dirty="0" err="1" smtClean="0"/>
              <a:t>ephemeris</a:t>
            </a:r>
            <a:r>
              <a:rPr lang="hu-HU" b="1" dirty="0" smtClean="0"/>
              <a:t>) és műholdóra adatok: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ismert állomáskoordináták;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ismert vevőóra hibák (atomórák);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P-kódú</a:t>
            </a:r>
            <a:r>
              <a:rPr lang="hu-HU" dirty="0" smtClean="0"/>
              <a:t> mérések feldolgozása Kálmán-szűréssel;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ionoszféra + troposzféra hatásának figyelembevétele modellezéssel;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11560" y="3573016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Precíz pályák (</a:t>
            </a:r>
            <a:r>
              <a:rPr lang="hu-HU" b="1" dirty="0" err="1" smtClean="0"/>
              <a:t>precise</a:t>
            </a:r>
            <a:r>
              <a:rPr lang="hu-HU" b="1" dirty="0" smtClean="0"/>
              <a:t> </a:t>
            </a:r>
            <a:r>
              <a:rPr lang="hu-HU" b="1" dirty="0" err="1" smtClean="0"/>
              <a:t>ephemeris</a:t>
            </a:r>
            <a:r>
              <a:rPr lang="hu-HU" b="1" dirty="0" smtClean="0"/>
              <a:t>), műholdóra adatok és földforgás paraméterek: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ismert állomáskoordináták (más technológiával, pl. SLR, VLBI);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utólagos globális feldolgozás (regionális analízisközpontok + kombináció);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(szabad hálózatos kiegyenlítésből meghatározzák hosszabb távon a pontok koordinátaváltozásait is – tektonikai alkalmazások)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Geodéziai/</a:t>
            </a:r>
            <a:r>
              <a:rPr lang="hu-HU" sz="2800" b="1" dirty="0" err="1" smtClean="0"/>
              <a:t>geodinamikai</a:t>
            </a:r>
            <a:r>
              <a:rPr lang="hu-HU" sz="2800" b="1" dirty="0" smtClean="0"/>
              <a:t> célú helymeghatározás matematikai modelljei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3568" y="1268760"/>
            <a:ext cx="79473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Ismert paraméterek:</a:t>
            </a:r>
          </a:p>
          <a:p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a műholdak koordinátái (akár fedélzeti, akár pályaintegrálból számítja a program);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rendelkezésre állnak olyan alappontok, melyeknek a koordinátáit ismerjük.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83568" y="285293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ismert paraméterek értékeivel korrigálva a méréseket, a közvetítő egyenletet </a:t>
            </a:r>
            <a:r>
              <a:rPr lang="hu-HU" dirty="0" err="1" smtClean="0"/>
              <a:t>linearizáljuk</a:t>
            </a:r>
            <a:r>
              <a:rPr lang="hu-HU" dirty="0" smtClean="0"/>
              <a:t> (Taylor-sor):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755576" y="465313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előzetes értékek alapján számított függvényértéket az egyenlet bal oldalára átvisszük, így:</a:t>
            </a:r>
            <a:endParaRPr lang="hu-HU" dirty="0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866900" y="5300663"/>
          <a:ext cx="569436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8" name="Equation" r:id="rId3" imgW="2781000" imgH="457200" progId="Equation.3">
                  <p:embed/>
                </p:oleObj>
              </mc:Choice>
              <mc:Fallback>
                <p:oleObj name="Equation" r:id="rId3" imgW="27810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5300663"/>
                        <a:ext cx="5694363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496827"/>
              </p:ext>
            </p:extLst>
          </p:nvPr>
        </p:nvGraphicFramePr>
        <p:xfrm>
          <a:off x="1619671" y="3622958"/>
          <a:ext cx="6163935" cy="742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9" name="Equation" r:id="rId5" imgW="3797280" imgH="457200" progId="Equation.3">
                  <p:embed/>
                </p:oleObj>
              </mc:Choice>
              <mc:Fallback>
                <p:oleObj name="Equation" r:id="rId5" imgW="37972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671" y="3622958"/>
                        <a:ext cx="6163935" cy="742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Geodéziai/</a:t>
            </a:r>
            <a:r>
              <a:rPr lang="hu-HU" sz="2800" b="1" dirty="0" err="1" smtClean="0"/>
              <a:t>geodinamikai</a:t>
            </a:r>
            <a:r>
              <a:rPr lang="hu-HU" sz="2800" b="1" dirty="0" smtClean="0"/>
              <a:t> célú helymeghatározás matematikai modelljei</a:t>
            </a:r>
            <a:endParaRPr lang="hu-HU" sz="20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827584" y="126876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 a magasabb rendű tagokat elhanyagoljuk, akkor mátrixos alakban:</a:t>
            </a:r>
            <a:endParaRPr lang="hu-HU" dirty="0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3851920" y="1772816"/>
          <a:ext cx="184626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5" name="Equation" r:id="rId3" imgW="901440" imgH="279360" progId="Equation.3">
                  <p:embed/>
                </p:oleObj>
              </mc:Choice>
              <mc:Fallback>
                <p:oleObj name="Equation" r:id="rId3" imgW="90144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772816"/>
                        <a:ext cx="1846262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827584" y="256490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GPS mérések közvetítőegyenletei:</a:t>
            </a:r>
            <a:endParaRPr lang="hu-HU" b="1" dirty="0"/>
          </a:p>
        </p:txBody>
      </p:sp>
      <p:graphicFrame>
        <p:nvGraphicFramePr>
          <p:cNvPr id="94212" name="Object 3"/>
          <p:cNvGraphicFramePr>
            <a:graphicFrameLocks noChangeAspect="1"/>
          </p:cNvGraphicFramePr>
          <p:nvPr/>
        </p:nvGraphicFramePr>
        <p:xfrm>
          <a:off x="654050" y="3554413"/>
          <a:ext cx="8294688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6" name="Equation" r:id="rId5" imgW="4051080" imgH="672840" progId="Equation.3">
                  <p:embed/>
                </p:oleObj>
              </mc:Choice>
              <mc:Fallback>
                <p:oleObj name="Equation" r:id="rId5" imgW="4051080" imgH="672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3554413"/>
                        <a:ext cx="8294688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827584" y="306896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</a:t>
            </a:r>
            <a:r>
              <a:rPr lang="hu-HU" baseline="-25000" dirty="0" smtClean="0"/>
              <a:t>1</a:t>
            </a:r>
            <a:r>
              <a:rPr lang="hu-HU" dirty="0" smtClean="0"/>
              <a:t> és L</a:t>
            </a:r>
            <a:r>
              <a:rPr lang="hu-HU" baseline="-25000" dirty="0" smtClean="0"/>
              <a:t>2</a:t>
            </a:r>
            <a:r>
              <a:rPr lang="hu-HU" dirty="0" smtClean="0"/>
              <a:t> fázistávolságok:</a:t>
            </a:r>
            <a:endParaRPr lang="hu-HU" dirty="0"/>
          </a:p>
        </p:txBody>
      </p:sp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603250" y="4922838"/>
          <a:ext cx="839946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7" name="Equation" r:id="rId7" imgW="4101840" imgH="672840" progId="Equation.3">
                  <p:embed/>
                </p:oleObj>
              </mc:Choice>
              <mc:Fallback>
                <p:oleObj name="Equation" r:id="rId7" imgW="410184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4922838"/>
                        <a:ext cx="8399463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8156575" y="5589240"/>
          <a:ext cx="9874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8" name="Equation" r:id="rId9" imgW="482400" imgH="457200" progId="Equation.3">
                  <p:embed/>
                </p:oleObj>
              </mc:Choice>
              <mc:Fallback>
                <p:oleObj name="Equation" r:id="rId9" imgW="4824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6575" y="5589240"/>
                        <a:ext cx="9874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23975" y="1898650"/>
          <a:ext cx="681355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Equation" r:id="rId3" imgW="3327120" imgH="672840" progId="Equation.3">
                  <p:embed/>
                </p:oleObj>
              </mc:Choice>
              <mc:Fallback>
                <p:oleObj name="Equation" r:id="rId3" imgW="332712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1898650"/>
                        <a:ext cx="681355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55576" y="141277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két frekvencián mért kódtávolságok: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958298" y="188640"/>
            <a:ext cx="8185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Geodéziai/</a:t>
            </a:r>
            <a:r>
              <a:rPr lang="hu-HU" sz="2800" b="1" dirty="0" err="1" smtClean="0"/>
              <a:t>geodinamikai</a:t>
            </a:r>
            <a:r>
              <a:rPr lang="hu-HU" sz="2800" b="1" dirty="0" smtClean="0"/>
              <a:t> célú helymeghatározás matematikai modelljei</a:t>
            </a:r>
            <a:endParaRPr lang="hu-HU" sz="2000" b="1" dirty="0"/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1309688" y="3338513"/>
          <a:ext cx="6838950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Equation" r:id="rId5" imgW="3340080" imgH="672840" progId="Equation.3">
                  <p:embed/>
                </p:oleObj>
              </mc:Choice>
              <mc:Fallback>
                <p:oleObj name="Equation" r:id="rId5" imgW="3340080" imgH="672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3338513"/>
                        <a:ext cx="6838950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műhold és a vevő távolsága</a:t>
            </a:r>
            <a:endParaRPr lang="hu-HU" sz="2000" b="1" dirty="0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330200" y="1052513"/>
          <a:ext cx="8374063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2" name="Equation" r:id="rId4" imgW="4089240" imgH="558720" progId="Equation.3">
                  <p:embed/>
                </p:oleObj>
              </mc:Choice>
              <mc:Fallback>
                <p:oleObj name="Equation" r:id="rId4" imgW="408924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052513"/>
                        <a:ext cx="8374063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395536" y="24208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vevő ismeretlen koordinátáira kifejezett parciális deriváltak a legkisebb négyzetes kiegyenlítéshez:</a:t>
            </a:r>
            <a:endParaRPr lang="hu-HU" dirty="0"/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2555776" y="2996952"/>
          <a:ext cx="38465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3" name="Equation" r:id="rId6" imgW="1879560" imgH="457200" progId="Equation.3">
                  <p:embed/>
                </p:oleObj>
              </mc:Choice>
              <mc:Fallback>
                <p:oleObj name="Equation" r:id="rId6" imgW="18795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996952"/>
                        <a:ext cx="3846513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2659063" y="4076700"/>
          <a:ext cx="36385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4" name="Equation" r:id="rId8" imgW="1777680" imgH="457200" progId="Equation.3">
                  <p:embed/>
                </p:oleObj>
              </mc:Choice>
              <mc:Fallback>
                <p:oleObj name="Equation" r:id="rId8" imgW="17776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4076700"/>
                        <a:ext cx="36385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2600325" y="5229225"/>
          <a:ext cx="36909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5" name="Equation" r:id="rId10" imgW="1803240" imgH="457200" progId="Equation.3">
                  <p:embed/>
                </p:oleObj>
              </mc:Choice>
              <mc:Fallback>
                <p:oleObj name="Equation" r:id="rId10" imgW="180324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5229225"/>
                        <a:ext cx="369093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6732240" y="5301208"/>
            <a:ext cx="2411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Lásd: </a:t>
            </a:r>
            <a:r>
              <a:rPr lang="hu-HU" dirty="0" err="1" smtClean="0"/>
              <a:t>Detrekői</a:t>
            </a:r>
            <a:r>
              <a:rPr lang="hu-HU" dirty="0" smtClean="0"/>
              <a:t> Ákos: Kiegyenlítő számítások, távmérések közvetítő-egyenletei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1068</Words>
  <Application>Microsoft Office PowerPoint</Application>
  <PresentationFormat>Diavetítés a képernyőre (4:3 oldalarány)</PresentationFormat>
  <Paragraphs>142</Paragraphs>
  <Slides>32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8" baseType="lpstr">
      <vt:lpstr>Arial</vt:lpstr>
      <vt:lpstr>Calibri</vt:lpstr>
      <vt:lpstr>Cambria</vt:lpstr>
      <vt:lpstr>Symbol</vt:lpstr>
      <vt:lpstr>Office-téma</vt:lpstr>
      <vt:lpstr>Equation</vt:lpstr>
      <vt:lpstr>GNSS elmélete és felhasználása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elmélete és felhasználása</dc:title>
  <cp:lastModifiedBy>Szabolcs Rozsa</cp:lastModifiedBy>
  <cp:revision>356</cp:revision>
  <dcterms:modified xsi:type="dcterms:W3CDTF">2020-03-23T09:23:23Z</dcterms:modified>
</cp:coreProperties>
</file>