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477" r:id="rId2"/>
    <p:sldId id="478" r:id="rId3"/>
    <p:sldId id="502" r:id="rId4"/>
    <p:sldId id="503" r:id="rId5"/>
    <p:sldId id="504" r:id="rId6"/>
    <p:sldId id="506" r:id="rId7"/>
    <p:sldId id="505" r:id="rId8"/>
  </p:sldIdLst>
  <p:sldSz cx="9906000" cy="6858000" type="A4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CCECFF"/>
    <a:srgbClr val="338733"/>
    <a:srgbClr val="0000FF"/>
    <a:srgbClr val="33CCCC"/>
    <a:srgbClr val="144032"/>
    <a:srgbClr val="FDFAF7"/>
    <a:srgbClr val="5FC180"/>
    <a:srgbClr val="DDDDDD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7" autoAdjust="0"/>
    <p:restoredTop sz="94675" autoAdjust="0"/>
  </p:normalViewPr>
  <p:slideViewPr>
    <p:cSldViewPr>
      <p:cViewPr varScale="1">
        <p:scale>
          <a:sx n="78" d="100"/>
          <a:sy n="78" d="100"/>
        </p:scale>
        <p:origin x="1483" y="6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9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5700DB0-3FDE-40B1-9655-C7F679EC0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35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Mintaszöveg szerkesztése</a:t>
            </a:r>
          </a:p>
          <a:p>
            <a:pPr lvl="1"/>
            <a:r>
              <a:rPr lang="en-US" noProof="0"/>
              <a:t>Második szint</a:t>
            </a:r>
          </a:p>
          <a:p>
            <a:pPr lvl="2"/>
            <a:r>
              <a:rPr lang="en-US" noProof="0"/>
              <a:t>Harmadik szint</a:t>
            </a:r>
          </a:p>
          <a:p>
            <a:pPr lvl="3"/>
            <a:r>
              <a:rPr lang="en-US" noProof="0"/>
              <a:t>Negyedik szint</a:t>
            </a:r>
          </a:p>
          <a:p>
            <a:pPr lvl="4"/>
            <a:r>
              <a:rPr lang="en-US" noProof="0"/>
              <a:t>Ötödik szint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6615B02-DAA9-4C9D-96B8-5AC49ABC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58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AE8F4-574F-410A-A7EB-9CEBA5EE1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77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AE8F4-574F-410A-A7EB-9CEBA5EE1D9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81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AE8F4-574F-410A-A7EB-9CEBA5EE1D9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52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AE8F4-574F-410A-A7EB-9CEBA5EE1D9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57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AE8F4-574F-410A-A7EB-9CEBA5EE1D9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67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E5A09-235F-0FE1-A455-BF2BE2025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86A9782A-DD96-357E-F3B5-5B16ACCF92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AE8F4-574F-410A-A7EB-9CEBA5EE1D9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93214DCA-4AED-BE47-DBE2-6F1E7F4BD3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43EF850-74EC-E7AA-C5DD-35D51D7DC3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12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AE8F4-574F-410A-A7EB-9CEBA5EE1D9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80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BA9A806-8CBC-4E57-8D7F-97475A6ED9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7C20997-0631-48AB-9402-17AB79292A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CD5844E-8A5E-4495-8BAB-E7720B355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EA18-2CDB-46A7-B474-C4CF60613A82}" type="datetimeFigureOut">
              <a:rPr lang="hu-HU" smtClean="0"/>
              <a:t>2025. 03. 07.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FE599D5-A498-4DA3-86C6-1526FD1C4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6C01BAD-B9E7-4C49-9DAD-F7F70CD60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B34-D3FB-4EB5-ABD9-9246F12A8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700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1EA9DD1-2BCC-4062-823E-6A9C20AF5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6C481AE2-8DD1-40F8-A44E-1F66FC037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9A82167-9A25-44CE-B63B-A60B52F38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EA18-2CDB-46A7-B474-C4CF60613A82}" type="datetimeFigureOut">
              <a:rPr lang="hu-HU" smtClean="0"/>
              <a:t>2025. 03. 07.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A89FD64-4C4E-49BD-BA79-067549D20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B5C0FF8-919B-4F47-9C9C-B53E6C8E9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B34-D3FB-4EB5-ABD9-9246F12A8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066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29EE5A9D-162A-41B1-88D2-EA69291789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3CAC34C-9E25-415C-8AD8-9FD3129ECA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915A3B2-4189-45B0-8A4A-E4720D785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EA18-2CDB-46A7-B474-C4CF60613A82}" type="datetimeFigureOut">
              <a:rPr lang="hu-HU" smtClean="0"/>
              <a:t>2025. 03. 07.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7330041-D840-486A-B45A-97EF9BBA2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63FC96B-8AA1-4A61-9506-8779FFD5F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B34-D3FB-4EB5-ABD9-9246F12A8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1556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r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AE62206-A5F9-4CCA-895B-3366E5F91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18F4FF4-C187-4FC5-B29B-9029A8DC8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1704DA6-73B6-487A-AF4A-2CB732B8C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EA18-2CDB-46A7-B474-C4CF60613A82}" type="datetimeFigureOut">
              <a:rPr lang="hu-HU" smtClean="0"/>
              <a:t>2025. 03. 07.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A084879-9545-49D5-A488-958AFDB68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EA68004-C837-4F7E-BD06-A910313E2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B34-D3FB-4EB5-ABD9-9246F12A8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457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EF6BCC2-887B-4860-BB30-8D5FE0666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F7201C2-DF37-4BDF-A53D-921EA8DEC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138C766-96B5-4416-A0AF-9E41C1C37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EA18-2CDB-46A7-B474-C4CF60613A82}" type="datetimeFigureOut">
              <a:rPr lang="hu-HU" smtClean="0"/>
              <a:t>2025. 03. 07.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4503D9C-8A54-4AD9-8D21-98ADEE8D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2E12FDC-3252-438F-9A2A-4ED0C1328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B34-D3FB-4EB5-ABD9-9246F12A8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69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424CDBF-6A25-4B39-ACEC-1C9F083AC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6CE1730-7171-44AE-96B6-A3F1D166D0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B31D2EB-6DAE-4789-BC04-F2C6F7322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6648DD4-35AB-434B-8454-A73FAFF82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EA18-2CDB-46A7-B474-C4CF60613A82}" type="datetimeFigureOut">
              <a:rPr lang="hu-HU" smtClean="0"/>
              <a:t>2025. 03. 07.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5C8843F-2BF8-46F6-97FA-2BC774189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793E4F7-C181-467C-8B27-DD5EECFF0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B34-D3FB-4EB5-ABD9-9246F12A8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264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8946DAE-F817-4C3F-B263-DD23B6E17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8C3A39C-8282-4789-B4F6-9BEB769EE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6B0456B-CBDD-455F-9B92-F1EB3A7A9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6C3A306D-037F-404B-879E-47C086E855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858CC4C5-B742-44D0-A0FF-33E7B12E93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2CD56546-1103-466F-830D-307321327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EA18-2CDB-46A7-B474-C4CF60613A82}" type="datetimeFigureOut">
              <a:rPr lang="hu-HU" smtClean="0"/>
              <a:t>2025. 03. 07.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49E48709-3E11-4EA8-B719-4D38420F0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67FBE270-032C-4060-9F52-D2100E5E2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B34-D3FB-4EB5-ABD9-9246F12A8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886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5B2FB8D-0D1C-4C28-A36E-A91FEA39C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7F3DC287-F54E-40DB-B09A-335784B48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EA18-2CDB-46A7-B474-C4CF60613A82}" type="datetimeFigureOut">
              <a:rPr lang="hu-HU" smtClean="0"/>
              <a:t>2025. 03. 07.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226D141E-7A3F-4F08-ADD0-F610FC3C1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27E29AA-EBE0-425C-AC5C-04DC14B1E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B34-D3FB-4EB5-ABD9-9246F12A8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267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0A57BF01-9EBB-4D8D-AB48-45E919EBF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EA18-2CDB-46A7-B474-C4CF60613A82}" type="datetimeFigureOut">
              <a:rPr lang="hu-HU" smtClean="0"/>
              <a:t>2025. 03. 07.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C07DFB87-C8E9-461B-AE04-7705D10F6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7015BC02-6FB4-4F1D-BE86-C2C0609D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B34-D3FB-4EB5-ABD9-9246F12A8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154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45444B1-1F60-441A-B802-F5DCC3710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51923A4-6573-4BAE-ACFC-2FCCEA66F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0F50D0F-B001-4EF5-9432-7D9F4B9476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06D092B-5A6F-4BF7-B639-5679D5A10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EA18-2CDB-46A7-B474-C4CF60613A82}" type="datetimeFigureOut">
              <a:rPr lang="hu-HU" smtClean="0"/>
              <a:t>2025. 03. 07.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03A0603-881C-4EBA-988D-67B8E7C73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188B6971-0EBA-4F3E-99C1-5AE4C2B90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B34-D3FB-4EB5-ABD9-9246F12A8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258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0E97BBD-DA1A-40B0-8374-29F47BFA7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99BDB362-BD40-403F-8BDE-666218F55C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4E1B3CB-5953-4E58-BA12-5F70D72D8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9149690-D67F-4692-895F-ABF785A5C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EA18-2CDB-46A7-B474-C4CF60613A82}" type="datetimeFigureOut">
              <a:rPr lang="hu-HU" smtClean="0"/>
              <a:t>2025. 03. 07.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A9309B1-E37A-4B6B-BF23-263C41189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F0226BE-E722-45DE-B8B5-7AFBBCF3D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B34-D3FB-4EB5-ABD9-9246F12A8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308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B2282741-833E-46C9-8807-9E0E1F3D1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B6671AA-EC1C-4B04-8D7F-299C57790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4E4CCDC-493B-43E9-AD32-71227CEE1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BEA18-2CDB-46A7-B474-C4CF60613A82}" type="datetimeFigureOut">
              <a:rPr lang="hu-HU" smtClean="0"/>
              <a:t>2025. 03. 07.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EF6883B-8B99-4669-AA78-2FFD8B2E6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2172911-BD1C-41A4-8C13-16FDACEF5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8B34-D3FB-4EB5-ABD9-9246F12A8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5719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5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82299"/>
            <a:ext cx="9457273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zövegdoboz 12">
            <a:extLst>
              <a:ext uri="{FF2B5EF4-FFF2-40B4-BE49-F238E27FC236}">
                <a16:creationId xmlns:a16="http://schemas.microsoft.com/office/drawing/2014/main" id="{634FCFE3-4129-4A14-8579-A4AACD09D990}"/>
              </a:ext>
            </a:extLst>
          </p:cNvPr>
          <p:cNvSpPr txBox="1"/>
          <p:nvPr/>
        </p:nvSpPr>
        <p:spPr>
          <a:xfrm>
            <a:off x="1729892" y="397578"/>
            <a:ext cx="64462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4400" b="1" dirty="0"/>
              <a:t>Gömbharmonikus szintézis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F332A608-4BA7-4988-B654-A0D2F0C0D902}"/>
              </a:ext>
            </a:extLst>
          </p:cNvPr>
          <p:cNvSpPr txBox="1"/>
          <p:nvPr/>
        </p:nvSpPr>
        <p:spPr>
          <a:xfrm>
            <a:off x="3426751" y="5271476"/>
            <a:ext cx="30525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/>
              <a:t>Gyakorlat</a:t>
            </a:r>
            <a:r>
              <a:rPr lang="hu-HU" sz="2400" b="1"/>
              <a:t>, 2025.03.07.</a:t>
            </a:r>
            <a:endParaRPr lang="hu-HU" sz="2400" b="1" dirty="0"/>
          </a:p>
          <a:p>
            <a:pPr algn="ctr"/>
            <a:r>
              <a:rPr lang="hu-HU" sz="2400" b="1" dirty="0"/>
              <a:t>Földváry Lóránt</a:t>
            </a:r>
          </a:p>
        </p:txBody>
      </p:sp>
    </p:spTree>
    <p:extLst>
      <p:ext uri="{BB962C8B-B14F-4D97-AF65-F5344CB8AC3E}">
        <p14:creationId xmlns:p14="http://schemas.microsoft.com/office/powerpoint/2010/main" val="92555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övegdoboz 12">
            <a:extLst>
              <a:ext uri="{FF2B5EF4-FFF2-40B4-BE49-F238E27FC236}">
                <a16:creationId xmlns:a16="http://schemas.microsoft.com/office/drawing/2014/main" id="{634FCFE3-4129-4A14-8579-A4AACD09D990}"/>
              </a:ext>
            </a:extLst>
          </p:cNvPr>
          <p:cNvSpPr txBox="1"/>
          <p:nvPr/>
        </p:nvSpPr>
        <p:spPr>
          <a:xfrm>
            <a:off x="1729888" y="397578"/>
            <a:ext cx="64462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4400" b="1" dirty="0"/>
              <a:t>Gömbharmonikus szintézis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5AC0015B-7DC7-4B7A-A71A-089233F1FB7D}"/>
              </a:ext>
            </a:extLst>
          </p:cNvPr>
          <p:cNvSpPr txBox="1"/>
          <p:nvPr/>
        </p:nvSpPr>
        <p:spPr>
          <a:xfrm>
            <a:off x="416510" y="1772816"/>
            <a:ext cx="9073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Potenciál gömbfüggvény sora:</a:t>
            </a:r>
            <a:endParaRPr lang="hu-HU" dirty="0"/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DFD9EA85-A97B-48E9-82F7-8A133EBBF3E2}"/>
              </a:ext>
            </a:extLst>
          </p:cNvPr>
          <p:cNvSpPr txBox="1"/>
          <p:nvPr/>
        </p:nvSpPr>
        <p:spPr>
          <a:xfrm>
            <a:off x="272480" y="3645024"/>
            <a:ext cx="10801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u="none" dirty="0">
                <a:latin typeface="+mn-lt"/>
              </a:rPr>
              <a:t>fizikai </a:t>
            </a:r>
          </a:p>
          <a:p>
            <a:pPr algn="ctr"/>
            <a:r>
              <a:rPr lang="hu-HU" dirty="0"/>
              <a:t>tartalom</a:t>
            </a:r>
            <a:endParaRPr lang="hu-HU" u="none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510" y="2261776"/>
            <a:ext cx="8853881" cy="9723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64568" y="2425204"/>
            <a:ext cx="472306" cy="7920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659682" y="2425204"/>
            <a:ext cx="124966" cy="7920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368824" y="2425204"/>
            <a:ext cx="4089598" cy="7920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801445" y="2420888"/>
            <a:ext cx="1507045" cy="7920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Szövegdoboz 20">
            <a:extLst>
              <a:ext uri="{FF2B5EF4-FFF2-40B4-BE49-F238E27FC236}">
                <a16:creationId xmlns:a16="http://schemas.microsoft.com/office/drawing/2014/main" id="{DFD9EA85-A97B-48E9-82F7-8A133EBBF3E2}"/>
              </a:ext>
            </a:extLst>
          </p:cNvPr>
          <p:cNvSpPr txBox="1"/>
          <p:nvPr/>
        </p:nvSpPr>
        <p:spPr>
          <a:xfrm>
            <a:off x="703774" y="4414233"/>
            <a:ext cx="20522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u="none" dirty="0">
                <a:latin typeface="+mn-lt"/>
              </a:rPr>
              <a:t>gömbszimmetrikus rész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890285" y="2434335"/>
            <a:ext cx="478539" cy="7920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Szövegdoboz 20">
            <a:extLst>
              <a:ext uri="{FF2B5EF4-FFF2-40B4-BE49-F238E27FC236}">
                <a16:creationId xmlns:a16="http://schemas.microsoft.com/office/drawing/2014/main" id="{DFD9EA85-A97B-48E9-82F7-8A133EBBF3E2}"/>
              </a:ext>
            </a:extLst>
          </p:cNvPr>
          <p:cNvSpPr txBox="1"/>
          <p:nvPr/>
        </p:nvSpPr>
        <p:spPr>
          <a:xfrm>
            <a:off x="2274738" y="3518407"/>
            <a:ext cx="16389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u="none" dirty="0">
                <a:latin typeface="+mn-lt"/>
              </a:rPr>
              <a:t>térbeli kiterjesztés radiálisan</a:t>
            </a:r>
          </a:p>
        </p:txBody>
      </p:sp>
      <p:sp>
        <p:nvSpPr>
          <p:cNvPr id="26" name="Szövegdoboz 20">
            <a:extLst>
              <a:ext uri="{FF2B5EF4-FFF2-40B4-BE49-F238E27FC236}">
                <a16:creationId xmlns:a16="http://schemas.microsoft.com/office/drawing/2014/main" id="{DFD9EA85-A97B-48E9-82F7-8A133EBBF3E2}"/>
              </a:ext>
            </a:extLst>
          </p:cNvPr>
          <p:cNvSpPr txBox="1"/>
          <p:nvPr/>
        </p:nvSpPr>
        <p:spPr>
          <a:xfrm>
            <a:off x="4153483" y="3633028"/>
            <a:ext cx="2520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u="none" dirty="0">
                <a:latin typeface="+mn-lt"/>
              </a:rPr>
              <a:t>felületi gömbharmonikusok</a:t>
            </a:r>
          </a:p>
        </p:txBody>
      </p:sp>
      <p:sp>
        <p:nvSpPr>
          <p:cNvPr id="27" name="Szövegdoboz 20">
            <a:extLst>
              <a:ext uri="{FF2B5EF4-FFF2-40B4-BE49-F238E27FC236}">
                <a16:creationId xmlns:a16="http://schemas.microsoft.com/office/drawing/2014/main" id="{DFD9EA85-A97B-48E9-82F7-8A133EBBF3E2}"/>
              </a:ext>
            </a:extLst>
          </p:cNvPr>
          <p:cNvSpPr txBox="1"/>
          <p:nvPr/>
        </p:nvSpPr>
        <p:spPr>
          <a:xfrm>
            <a:off x="7350190" y="3633027"/>
            <a:ext cx="2520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u="none" dirty="0">
                <a:latin typeface="+mn-lt"/>
              </a:rPr>
              <a:t>centrifugális erő potenciálja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722437" y="3498156"/>
            <a:ext cx="0" cy="79319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zövegdoboz 20">
            <a:extLst>
              <a:ext uri="{FF2B5EF4-FFF2-40B4-BE49-F238E27FC236}">
                <a16:creationId xmlns:a16="http://schemas.microsoft.com/office/drawing/2014/main" id="{DFD9EA85-A97B-48E9-82F7-8A133EBBF3E2}"/>
              </a:ext>
            </a:extLst>
          </p:cNvPr>
          <p:cNvSpPr txBox="1"/>
          <p:nvPr/>
        </p:nvSpPr>
        <p:spPr>
          <a:xfrm>
            <a:off x="609274" y="5459070"/>
            <a:ext cx="859219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Szintézis: nehézségi potenciál számítása tetszőleges helyen</a:t>
            </a:r>
          </a:p>
          <a:p>
            <a:endParaRPr lang="hu-HU" u="none" dirty="0">
              <a:latin typeface="+mn-lt"/>
            </a:endParaRPr>
          </a:p>
          <a:p>
            <a:r>
              <a:rPr lang="hu-HU" u="none" dirty="0">
                <a:latin typeface="+mn-lt"/>
              </a:rPr>
              <a:t>Analízis: nehézségi erőtér modell meghatározása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512726" y="5400328"/>
                <a:ext cx="2577437" cy="3699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𝒏𝒎</m:t>
                              </m:r>
                            </m:sub>
                          </m:sSub>
                          <m:r>
                            <a:rPr lang="en-GB" b="0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GB" b="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𝑺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𝒏𝒎</m:t>
                              </m:r>
                            </m:sub>
                          </m:sSub>
                          <m:r>
                            <a:rPr lang="en-GB" b="0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GB" b="0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𝝋</m:t>
                          </m:r>
                          <m:r>
                            <a:rPr lang="en-GB" b="0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𝝀</m:t>
                          </m:r>
                          <m:r>
                            <a:rPr lang="en-GB" b="0" i="0">
                              <a:latin typeface="Cambria Math" panose="02040503050406030204" pitchFamily="18" charset="0"/>
                            </a:rPr>
                            <m:t>)→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2726" y="5400328"/>
                <a:ext cx="2577437" cy="369909"/>
              </a:xfrm>
              <a:prstGeom prst="rect">
                <a:avLst/>
              </a:prstGeom>
              <a:blipFill>
                <a:blip r:embed="rId4"/>
                <a:stretch>
                  <a:fillRect l="-11584" t="-118033" b="-1852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555814" y="6012491"/>
                <a:ext cx="2491259" cy="3699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en-GB" b="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b="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𝝋</m:t>
                      </m:r>
                      <m:r>
                        <a:rPr lang="en-GB" b="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𝝀</m:t>
                      </m:r>
                      <m:r>
                        <a:rPr lang="en-GB" b="0" i="0">
                          <a:latin typeface="Cambria Math" panose="02040503050406030204" pitchFamily="18" charset="0"/>
                        </a:rPr>
                        <m:t>)→</m:t>
                      </m:r>
                      <m:sSub>
                        <m:sSubPr>
                          <m:ctrlPr>
                            <a:rPr lang="en-GB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GB" b="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</m:acc>
                        </m:e>
                        <m:sub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𝒏𝒎</m:t>
                          </m:r>
                        </m:sub>
                      </m:sSub>
                      <m:r>
                        <a:rPr lang="en-GB" b="0" i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GB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GB" b="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</m:acc>
                        </m:e>
                        <m:sub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𝒏𝒎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5814" y="6012491"/>
                <a:ext cx="2491259" cy="369909"/>
              </a:xfrm>
              <a:prstGeom prst="rect">
                <a:avLst/>
              </a:prstGeom>
              <a:blipFill>
                <a:blip r:embed="rId5"/>
                <a:stretch>
                  <a:fillRect r="-1467"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907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5" grpId="0" animBg="1"/>
      <p:bldP spid="15" grpId="0" animBg="1"/>
      <p:bldP spid="16" grpId="0" animBg="1"/>
      <p:bldP spid="19" grpId="0" animBg="1"/>
      <p:bldP spid="23" grpId="0"/>
      <p:bldP spid="24" grpId="0" animBg="1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övegdoboz 12">
            <a:extLst>
              <a:ext uri="{FF2B5EF4-FFF2-40B4-BE49-F238E27FC236}">
                <a16:creationId xmlns:a16="http://schemas.microsoft.com/office/drawing/2014/main" id="{634FCFE3-4129-4A14-8579-A4AACD09D990}"/>
              </a:ext>
            </a:extLst>
          </p:cNvPr>
          <p:cNvSpPr txBox="1"/>
          <p:nvPr/>
        </p:nvSpPr>
        <p:spPr>
          <a:xfrm>
            <a:off x="1729888" y="397578"/>
            <a:ext cx="64462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4400" b="1" dirty="0"/>
              <a:t>Gömbharmonikus szintézis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5AC0015B-7DC7-4B7A-A71A-089233F1FB7D}"/>
              </a:ext>
            </a:extLst>
          </p:cNvPr>
          <p:cNvSpPr txBox="1"/>
          <p:nvPr/>
        </p:nvSpPr>
        <p:spPr>
          <a:xfrm>
            <a:off x="416510" y="1772816"/>
            <a:ext cx="9073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Potenciál gömbfüggvény sora:</a:t>
            </a:r>
            <a:endParaRPr lang="hu-HU" dirty="0"/>
          </a:p>
        </p:txBody>
      </p:sp>
      <p:sp>
        <p:nvSpPr>
          <p:cNvPr id="22" name="Szövegdoboz 19">
            <a:extLst>
              <a:ext uri="{FF2B5EF4-FFF2-40B4-BE49-F238E27FC236}">
                <a16:creationId xmlns:a16="http://schemas.microsoft.com/office/drawing/2014/main" id="{5AC0015B-7DC7-4B7A-A71A-089233F1FB7D}"/>
              </a:ext>
            </a:extLst>
          </p:cNvPr>
          <p:cNvSpPr txBox="1"/>
          <p:nvPr/>
        </p:nvSpPr>
        <p:spPr>
          <a:xfrm>
            <a:off x="416496" y="3573016"/>
            <a:ext cx="9073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A potenciál radiális irányú gradiensének gömbfüggvény sora:</a:t>
            </a:r>
            <a:endParaRPr lang="hu-H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510" y="2261776"/>
            <a:ext cx="8853881" cy="97233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359" y="4281250"/>
            <a:ext cx="9397026" cy="90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033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472" y="3212976"/>
            <a:ext cx="3888432" cy="3717388"/>
          </a:xfrm>
          <a:prstGeom prst="rect">
            <a:avLst/>
          </a:prstGeom>
        </p:spPr>
      </p:pic>
      <p:sp>
        <p:nvSpPr>
          <p:cNvPr id="22" name="Szövegdoboz 19">
            <a:extLst>
              <a:ext uri="{FF2B5EF4-FFF2-40B4-BE49-F238E27FC236}">
                <a16:creationId xmlns:a16="http://schemas.microsoft.com/office/drawing/2014/main" id="{5AC0015B-7DC7-4B7A-A71A-089233F1FB7D}"/>
              </a:ext>
            </a:extLst>
          </p:cNvPr>
          <p:cNvSpPr txBox="1"/>
          <p:nvPr/>
        </p:nvSpPr>
        <p:spPr>
          <a:xfrm>
            <a:off x="416510" y="1772816"/>
            <a:ext cx="9073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A potenciál radiális irányú gradiensének gömbfüggvény sora:</a:t>
            </a:r>
            <a:endParaRPr lang="hu-HU" dirty="0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634FCFE3-4129-4A14-8579-A4AACD09D990}"/>
              </a:ext>
            </a:extLst>
          </p:cNvPr>
          <p:cNvSpPr txBox="1"/>
          <p:nvPr/>
        </p:nvSpPr>
        <p:spPr>
          <a:xfrm>
            <a:off x="1729888" y="397578"/>
            <a:ext cx="64462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4400" b="1" dirty="0"/>
              <a:t>Gömbharmonikus szintézis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4730" y="4149080"/>
            <a:ext cx="1816971" cy="761956"/>
          </a:xfrm>
          <a:prstGeom prst="rect">
            <a:avLst/>
          </a:prstGeom>
        </p:spPr>
      </p:pic>
      <p:sp>
        <p:nvSpPr>
          <p:cNvPr id="9" name="Szövegdoboz 19">
            <a:extLst>
              <a:ext uri="{FF2B5EF4-FFF2-40B4-BE49-F238E27FC236}">
                <a16:creationId xmlns:a16="http://schemas.microsoft.com/office/drawing/2014/main" id="{5AC0015B-7DC7-4B7A-A71A-089233F1FB7D}"/>
              </a:ext>
            </a:extLst>
          </p:cNvPr>
          <p:cNvSpPr txBox="1"/>
          <p:nvPr/>
        </p:nvSpPr>
        <p:spPr>
          <a:xfrm>
            <a:off x="5143142" y="5200461"/>
            <a:ext cx="42400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A közelítő összefüggés úgy jön ki, hogy</a:t>
            </a:r>
          </a:p>
          <a:p>
            <a:r>
              <a:rPr lang="hu-HU" dirty="0"/>
              <a:t>elhanyagoljuk </a:t>
            </a:r>
            <a:r>
              <a:rPr lang="hu-HU" dirty="0">
                <a:latin typeface="Symbol" panose="05050102010706020507" pitchFamily="18" charset="2"/>
              </a:rPr>
              <a:t>q</a:t>
            </a:r>
            <a:r>
              <a:rPr lang="hu-HU" dirty="0"/>
              <a:t>-t, tehát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155661" y="5829235"/>
                <a:ext cx="196066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𝒈𝒓𝒂𝒅</m:t>
                          </m:r>
                        </m:e>
                        <m:sub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GB" b="0" i="0">
                          <a:latin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GB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𝒈𝒓𝒂𝒅</m:t>
                          </m:r>
                        </m:e>
                        <m:sub>
                          <m:r>
                            <a:rPr lang="hu-HU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661" y="5829235"/>
                <a:ext cx="19606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0359" y="2233787"/>
            <a:ext cx="9397026" cy="90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7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övegdoboz 12">
            <a:extLst>
              <a:ext uri="{FF2B5EF4-FFF2-40B4-BE49-F238E27FC236}">
                <a16:creationId xmlns:a16="http://schemas.microsoft.com/office/drawing/2014/main" id="{634FCFE3-4129-4A14-8579-A4AACD09D990}"/>
              </a:ext>
            </a:extLst>
          </p:cNvPr>
          <p:cNvSpPr txBox="1"/>
          <p:nvPr/>
        </p:nvSpPr>
        <p:spPr>
          <a:xfrm>
            <a:off x="959717" y="397578"/>
            <a:ext cx="79866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4400" b="1" dirty="0"/>
              <a:t>Normalizált Legendre függvények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5AC0015B-7DC7-4B7A-A71A-089233F1FB7D}"/>
              </a:ext>
            </a:extLst>
          </p:cNvPr>
          <p:cNvSpPr txBox="1"/>
          <p:nvPr/>
        </p:nvSpPr>
        <p:spPr>
          <a:xfrm>
            <a:off x="416510" y="1532781"/>
            <a:ext cx="9073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Definíció szerint:</a:t>
            </a:r>
            <a:endParaRPr lang="hu-H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ACE2A0-6A3D-D9E9-DA5F-E485793FF5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520" y="2420888"/>
            <a:ext cx="3504957" cy="10896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018C659-4C08-C017-3500-D2C7BBB86A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521" y="4398810"/>
            <a:ext cx="4824536" cy="1334446"/>
          </a:xfrm>
          <a:prstGeom prst="rect">
            <a:avLst/>
          </a:prstGeom>
        </p:spPr>
      </p:pic>
      <p:pic>
        <p:nvPicPr>
          <p:cNvPr id="1026" name="Picture 2" descr="spherical harmonics ...">
            <a:extLst>
              <a:ext uri="{FF2B5EF4-FFF2-40B4-BE49-F238E27FC236}">
                <a16:creationId xmlns:a16="http://schemas.microsoft.com/office/drawing/2014/main" id="{B7562AE1-082F-04D3-E13E-8A3D842624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509"/>
          <a:stretch/>
        </p:blipFill>
        <p:spPr bwMode="auto">
          <a:xfrm>
            <a:off x="6847868" y="1963776"/>
            <a:ext cx="1872208" cy="182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spherical harmonics ...">
            <a:extLst>
              <a:ext uri="{FF2B5EF4-FFF2-40B4-BE49-F238E27FC236}">
                <a16:creationId xmlns:a16="http://schemas.microsoft.com/office/drawing/2014/main" id="{913E9385-AE4E-D521-04A9-509130FAD9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09"/>
          <a:stretch/>
        </p:blipFill>
        <p:spPr bwMode="auto">
          <a:xfrm>
            <a:off x="6847868" y="4269085"/>
            <a:ext cx="1872208" cy="182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09D22E85-DFA2-9670-AB7A-F5A532E247EC}"/>
              </a:ext>
            </a:extLst>
          </p:cNvPr>
          <p:cNvSpPr/>
          <p:nvPr/>
        </p:nvSpPr>
        <p:spPr>
          <a:xfrm>
            <a:off x="6681192" y="1902113"/>
            <a:ext cx="360040" cy="3657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36026C-90B3-C6AA-32BE-6B2F72BB2350}"/>
              </a:ext>
            </a:extLst>
          </p:cNvPr>
          <p:cNvSpPr/>
          <p:nvPr/>
        </p:nvSpPr>
        <p:spPr>
          <a:xfrm>
            <a:off x="6681192" y="4143358"/>
            <a:ext cx="360040" cy="3657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31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C207FE-EF99-191D-868C-7B5F91260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övegdoboz 12">
            <a:extLst>
              <a:ext uri="{FF2B5EF4-FFF2-40B4-BE49-F238E27FC236}">
                <a16:creationId xmlns:a16="http://schemas.microsoft.com/office/drawing/2014/main" id="{2BEC0EA9-2838-F044-183D-992B2AF72969}"/>
              </a:ext>
            </a:extLst>
          </p:cNvPr>
          <p:cNvSpPr txBox="1"/>
          <p:nvPr/>
        </p:nvSpPr>
        <p:spPr>
          <a:xfrm>
            <a:off x="959717" y="397578"/>
            <a:ext cx="79866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4400" b="1" dirty="0"/>
              <a:t>Normalizált Legendre függvények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F3530E5B-502B-B7FE-4ECA-6033ACA3C8E4}"/>
              </a:ext>
            </a:extLst>
          </p:cNvPr>
          <p:cNvSpPr txBox="1"/>
          <p:nvPr/>
        </p:nvSpPr>
        <p:spPr>
          <a:xfrm>
            <a:off x="416510" y="1196752"/>
            <a:ext cx="9073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Rekurziós formulával:</a:t>
            </a:r>
            <a:endParaRPr lang="hu-H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D0BB75-0083-F083-4AB3-1CACEDEF9D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677" y="2060848"/>
            <a:ext cx="9149519" cy="2736304"/>
          </a:xfrm>
          <a:prstGeom prst="rect">
            <a:avLst/>
          </a:prstGeom>
        </p:spPr>
      </p:pic>
      <p:sp>
        <p:nvSpPr>
          <p:cNvPr id="22" name="Szövegdoboz 19">
            <a:extLst>
              <a:ext uri="{FF2B5EF4-FFF2-40B4-BE49-F238E27FC236}">
                <a16:creationId xmlns:a16="http://schemas.microsoft.com/office/drawing/2014/main" id="{EA97B14C-DCDE-4021-CDF0-FB0E30EB2E84}"/>
              </a:ext>
            </a:extLst>
          </p:cNvPr>
          <p:cNvSpPr txBox="1"/>
          <p:nvPr/>
        </p:nvSpPr>
        <p:spPr>
          <a:xfrm>
            <a:off x="7761312" y="2076073"/>
            <a:ext cx="1834011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(n-1,n-1) </a:t>
            </a:r>
            <a:r>
              <a:rPr lang="hu-HU" u="none" dirty="0">
                <a:latin typeface="+mn-lt"/>
                <a:sym typeface="Wingdings" panose="05000000000000000000" pitchFamily="2" charset="2"/>
              </a:rPr>
              <a:t> (n,n)</a:t>
            </a:r>
            <a:endParaRPr lang="hu-HU" dirty="0"/>
          </a:p>
        </p:txBody>
      </p:sp>
      <p:sp>
        <p:nvSpPr>
          <p:cNvPr id="8" name="Szövegdoboz 19">
            <a:extLst>
              <a:ext uri="{FF2B5EF4-FFF2-40B4-BE49-F238E27FC236}">
                <a16:creationId xmlns:a16="http://schemas.microsoft.com/office/drawing/2014/main" id="{13707291-4030-9393-2142-DE4517ED0911}"/>
              </a:ext>
            </a:extLst>
          </p:cNvPr>
          <p:cNvSpPr txBox="1"/>
          <p:nvPr/>
        </p:nvSpPr>
        <p:spPr>
          <a:xfrm>
            <a:off x="7590114" y="2570837"/>
            <a:ext cx="2014666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(n-1,n-1) </a:t>
            </a:r>
            <a:r>
              <a:rPr lang="hu-HU" u="none" dirty="0">
                <a:latin typeface="+mn-lt"/>
                <a:sym typeface="Wingdings" panose="05000000000000000000" pitchFamily="2" charset="2"/>
              </a:rPr>
              <a:t> (n,n-1)</a:t>
            </a:r>
            <a:endParaRPr lang="hu-HU" dirty="0"/>
          </a:p>
        </p:txBody>
      </p:sp>
      <p:sp>
        <p:nvSpPr>
          <p:cNvPr id="9" name="Szövegdoboz 19">
            <a:extLst>
              <a:ext uri="{FF2B5EF4-FFF2-40B4-BE49-F238E27FC236}">
                <a16:creationId xmlns:a16="http://schemas.microsoft.com/office/drawing/2014/main" id="{2805E619-9889-24D8-E2D0-EF3AA82E10A8}"/>
              </a:ext>
            </a:extLst>
          </p:cNvPr>
          <p:cNvSpPr txBox="1"/>
          <p:nvPr/>
        </p:nvSpPr>
        <p:spPr>
          <a:xfrm>
            <a:off x="7077209" y="3189230"/>
            <a:ext cx="256298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(n-1,m),(n-2,m) </a:t>
            </a:r>
            <a:r>
              <a:rPr lang="hu-HU" u="none" dirty="0">
                <a:latin typeface="+mn-lt"/>
                <a:sym typeface="Wingdings" panose="05000000000000000000" pitchFamily="2" charset="2"/>
              </a:rPr>
              <a:t> (n,m)</a:t>
            </a:r>
            <a:endParaRPr lang="hu-H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957B38-EADC-3D02-8D6A-59DB3B78989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268" t="31420"/>
          <a:stretch/>
        </p:blipFill>
        <p:spPr>
          <a:xfrm>
            <a:off x="2576736" y="5001634"/>
            <a:ext cx="6489451" cy="7630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A8B605A-7DA1-E3F9-269E-CBA962D1B4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8723" y="5974197"/>
            <a:ext cx="2476715" cy="723963"/>
          </a:xfrm>
          <a:prstGeom prst="rect">
            <a:avLst/>
          </a:prstGeom>
        </p:spPr>
      </p:pic>
      <p:sp>
        <p:nvSpPr>
          <p:cNvPr id="12" name="Szövegdoboz 19">
            <a:extLst>
              <a:ext uri="{FF2B5EF4-FFF2-40B4-BE49-F238E27FC236}">
                <a16:creationId xmlns:a16="http://schemas.microsoft.com/office/drawing/2014/main" id="{05D6038D-41C7-DF3A-60EF-6329F688333B}"/>
              </a:ext>
            </a:extLst>
          </p:cNvPr>
          <p:cNvSpPr txBox="1"/>
          <p:nvPr/>
        </p:nvSpPr>
        <p:spPr>
          <a:xfrm>
            <a:off x="451879" y="6151513"/>
            <a:ext cx="13597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Ellenőrzés:</a:t>
            </a:r>
            <a:endParaRPr lang="hu-HU" dirty="0"/>
          </a:p>
        </p:txBody>
      </p:sp>
      <p:sp>
        <p:nvSpPr>
          <p:cNvPr id="14" name="Szövegdoboz 19">
            <a:extLst>
              <a:ext uri="{FF2B5EF4-FFF2-40B4-BE49-F238E27FC236}">
                <a16:creationId xmlns:a16="http://schemas.microsoft.com/office/drawing/2014/main" id="{57EE9419-F832-B867-310D-367426A01378}"/>
              </a:ext>
            </a:extLst>
          </p:cNvPr>
          <p:cNvSpPr txBox="1"/>
          <p:nvPr/>
        </p:nvSpPr>
        <p:spPr>
          <a:xfrm>
            <a:off x="451879" y="5198488"/>
            <a:ext cx="1512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Kezdőértékek: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5772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8" grpId="0" animBg="1"/>
      <p:bldP spid="9" grpId="0" animBg="1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övegdoboz 12">
            <a:extLst>
              <a:ext uri="{FF2B5EF4-FFF2-40B4-BE49-F238E27FC236}">
                <a16:creationId xmlns:a16="http://schemas.microsoft.com/office/drawing/2014/main" id="{634FCFE3-4129-4A14-8579-A4AACD09D990}"/>
              </a:ext>
            </a:extLst>
          </p:cNvPr>
          <p:cNvSpPr txBox="1"/>
          <p:nvPr/>
        </p:nvSpPr>
        <p:spPr>
          <a:xfrm>
            <a:off x="959717" y="397578"/>
            <a:ext cx="79866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4400" b="1" dirty="0"/>
              <a:t>Normalizált Legendre függvények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5AC0015B-7DC7-4B7A-A71A-089233F1FB7D}"/>
              </a:ext>
            </a:extLst>
          </p:cNvPr>
          <p:cNvSpPr txBox="1"/>
          <p:nvPr/>
        </p:nvSpPr>
        <p:spPr>
          <a:xfrm>
            <a:off x="416510" y="1196752"/>
            <a:ext cx="9073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Rekurziós formulával:</a:t>
            </a:r>
            <a:endParaRPr lang="hu-H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677" y="2060848"/>
            <a:ext cx="9149519" cy="2736304"/>
          </a:xfrm>
          <a:prstGeom prst="rect">
            <a:avLst/>
          </a:prstGeom>
        </p:spPr>
      </p:pic>
      <p:sp>
        <p:nvSpPr>
          <p:cNvPr id="22" name="Szövegdoboz 19">
            <a:extLst>
              <a:ext uri="{FF2B5EF4-FFF2-40B4-BE49-F238E27FC236}">
                <a16:creationId xmlns:a16="http://schemas.microsoft.com/office/drawing/2014/main" id="{5AC0015B-7DC7-4B7A-A71A-089233F1FB7D}"/>
              </a:ext>
            </a:extLst>
          </p:cNvPr>
          <p:cNvSpPr txBox="1"/>
          <p:nvPr/>
        </p:nvSpPr>
        <p:spPr>
          <a:xfrm>
            <a:off x="7761312" y="2076073"/>
            <a:ext cx="1834011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(n-1,n-1) </a:t>
            </a:r>
            <a:r>
              <a:rPr lang="hu-HU" u="none" dirty="0">
                <a:latin typeface="+mn-lt"/>
                <a:sym typeface="Wingdings" panose="05000000000000000000" pitchFamily="2" charset="2"/>
              </a:rPr>
              <a:t> (n,n)</a:t>
            </a:r>
            <a:endParaRPr lang="hu-HU" dirty="0"/>
          </a:p>
        </p:txBody>
      </p:sp>
      <p:sp>
        <p:nvSpPr>
          <p:cNvPr id="8" name="Szövegdoboz 19">
            <a:extLst>
              <a:ext uri="{FF2B5EF4-FFF2-40B4-BE49-F238E27FC236}">
                <a16:creationId xmlns:a16="http://schemas.microsoft.com/office/drawing/2014/main" id="{5AC0015B-7DC7-4B7A-A71A-089233F1FB7D}"/>
              </a:ext>
            </a:extLst>
          </p:cNvPr>
          <p:cNvSpPr txBox="1"/>
          <p:nvPr/>
        </p:nvSpPr>
        <p:spPr>
          <a:xfrm>
            <a:off x="7590114" y="2570837"/>
            <a:ext cx="2014666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(n-1,n-1) </a:t>
            </a:r>
            <a:r>
              <a:rPr lang="hu-HU" u="none" dirty="0">
                <a:latin typeface="+mn-lt"/>
                <a:sym typeface="Wingdings" panose="05000000000000000000" pitchFamily="2" charset="2"/>
              </a:rPr>
              <a:t> (n,n-1)</a:t>
            </a:r>
            <a:endParaRPr lang="hu-HU" dirty="0"/>
          </a:p>
        </p:txBody>
      </p:sp>
      <p:sp>
        <p:nvSpPr>
          <p:cNvPr id="9" name="Szövegdoboz 19">
            <a:extLst>
              <a:ext uri="{FF2B5EF4-FFF2-40B4-BE49-F238E27FC236}">
                <a16:creationId xmlns:a16="http://schemas.microsoft.com/office/drawing/2014/main" id="{5AC0015B-7DC7-4B7A-A71A-089233F1FB7D}"/>
              </a:ext>
            </a:extLst>
          </p:cNvPr>
          <p:cNvSpPr txBox="1"/>
          <p:nvPr/>
        </p:nvSpPr>
        <p:spPr>
          <a:xfrm>
            <a:off x="7077209" y="3189230"/>
            <a:ext cx="256298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(n-1,m),(n-2,m) </a:t>
            </a:r>
            <a:r>
              <a:rPr lang="hu-HU" u="none" dirty="0">
                <a:latin typeface="+mn-lt"/>
                <a:sym typeface="Wingdings" panose="05000000000000000000" pitchFamily="2" charset="2"/>
              </a:rPr>
              <a:t> (n,m)</a:t>
            </a:r>
            <a:endParaRPr lang="hu-H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16268" t="31420"/>
          <a:stretch/>
        </p:blipFill>
        <p:spPr>
          <a:xfrm>
            <a:off x="2576736" y="5001634"/>
            <a:ext cx="6489451" cy="7630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8723" y="5974197"/>
            <a:ext cx="2476715" cy="723963"/>
          </a:xfrm>
          <a:prstGeom prst="rect">
            <a:avLst/>
          </a:prstGeom>
        </p:spPr>
      </p:pic>
      <p:sp>
        <p:nvSpPr>
          <p:cNvPr id="12" name="Szövegdoboz 19">
            <a:extLst>
              <a:ext uri="{FF2B5EF4-FFF2-40B4-BE49-F238E27FC236}">
                <a16:creationId xmlns:a16="http://schemas.microsoft.com/office/drawing/2014/main" id="{5AC0015B-7DC7-4B7A-A71A-089233F1FB7D}"/>
              </a:ext>
            </a:extLst>
          </p:cNvPr>
          <p:cNvSpPr txBox="1"/>
          <p:nvPr/>
        </p:nvSpPr>
        <p:spPr>
          <a:xfrm>
            <a:off x="451879" y="6151513"/>
            <a:ext cx="13597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Ellenőrzés:</a:t>
            </a:r>
            <a:endParaRPr lang="hu-HU" dirty="0"/>
          </a:p>
        </p:txBody>
      </p:sp>
      <p:sp>
        <p:nvSpPr>
          <p:cNvPr id="14" name="Szövegdoboz 19">
            <a:extLst>
              <a:ext uri="{FF2B5EF4-FFF2-40B4-BE49-F238E27FC236}">
                <a16:creationId xmlns:a16="http://schemas.microsoft.com/office/drawing/2014/main" id="{5AC0015B-7DC7-4B7A-A71A-089233F1FB7D}"/>
              </a:ext>
            </a:extLst>
          </p:cNvPr>
          <p:cNvSpPr txBox="1"/>
          <p:nvPr/>
        </p:nvSpPr>
        <p:spPr>
          <a:xfrm>
            <a:off x="451879" y="5198488"/>
            <a:ext cx="1512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u="none" dirty="0">
                <a:latin typeface="+mn-lt"/>
              </a:rPr>
              <a:t>Kezdőértékek:</a:t>
            </a:r>
            <a:endParaRPr lang="hu-HU" dirty="0"/>
          </a:p>
        </p:txBody>
      </p:sp>
      <p:sp>
        <p:nvSpPr>
          <p:cNvPr id="15" name="Téglalap 2">
            <a:extLst>
              <a:ext uri="{FF2B5EF4-FFF2-40B4-BE49-F238E27FC236}">
                <a16:creationId xmlns:a16="http://schemas.microsoft.com/office/drawing/2014/main" id="{261A4CE0-D67B-42FE-B8D0-B348FC510075}"/>
              </a:ext>
            </a:extLst>
          </p:cNvPr>
          <p:cNvSpPr/>
          <p:nvPr/>
        </p:nvSpPr>
        <p:spPr>
          <a:xfrm>
            <a:off x="128463" y="116632"/>
            <a:ext cx="9649074" cy="6624736"/>
          </a:xfrm>
          <a:prstGeom prst="rect">
            <a:avLst/>
          </a:prstGeom>
          <a:solidFill>
            <a:schemeClr val="bg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25">
            <a:extLst>
              <a:ext uri="{FF2B5EF4-FFF2-40B4-BE49-F238E27FC236}">
                <a16:creationId xmlns:a16="http://schemas.microsoft.com/office/drawing/2014/main" id="{1D80D687-E76D-4C6A-A628-23D6EA206F3A}"/>
              </a:ext>
            </a:extLst>
          </p:cNvPr>
          <p:cNvSpPr txBox="1"/>
          <p:nvPr/>
        </p:nvSpPr>
        <p:spPr>
          <a:xfrm>
            <a:off x="2474508" y="3178906"/>
            <a:ext cx="55104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4400" b="1" dirty="0"/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359964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5482</TotalTime>
  <Words>202</Words>
  <Application>Microsoft Office PowerPoint</Application>
  <PresentationFormat>A4 Paper (210x297 mm)</PresentationFormat>
  <Paragraphs>48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Symbol</vt:lpstr>
      <vt:lpstr>Times New Roman</vt:lpstr>
      <vt:lpstr>Office-téma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IAPG TU München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Thomas Gruber</dc:creator>
  <cp:lastModifiedBy>dr. Földváry Lóránt</cp:lastModifiedBy>
  <cp:revision>440</cp:revision>
  <cp:lastPrinted>2001-12-11T08:21:35Z</cp:lastPrinted>
  <dcterms:created xsi:type="dcterms:W3CDTF">2001-12-11T07:59:51Z</dcterms:created>
  <dcterms:modified xsi:type="dcterms:W3CDTF">2025-03-07T08:19:38Z</dcterms:modified>
</cp:coreProperties>
</file>