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48" r:id="rId2"/>
    <p:sldId id="354" r:id="rId3"/>
    <p:sldId id="375" r:id="rId4"/>
    <p:sldId id="376" r:id="rId5"/>
    <p:sldId id="378" r:id="rId6"/>
    <p:sldId id="379" r:id="rId7"/>
    <p:sldId id="380" r:id="rId8"/>
    <p:sldId id="381" r:id="rId9"/>
    <p:sldId id="384" r:id="rId10"/>
    <p:sldId id="382" r:id="rId11"/>
    <p:sldId id="385" r:id="rId12"/>
  </p:sldIdLst>
  <p:sldSz cx="9906000" cy="6858000" type="A4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90C0"/>
    <a:srgbClr val="3FAAA3"/>
    <a:srgbClr val="FCFCF0"/>
    <a:srgbClr val="CCECFF"/>
    <a:srgbClr val="338733"/>
    <a:srgbClr val="0000FF"/>
    <a:srgbClr val="33CCCC"/>
    <a:srgbClr val="144032"/>
    <a:srgbClr val="FDFAF7"/>
    <a:srgbClr val="5FC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4675" autoAdjust="0"/>
  </p:normalViewPr>
  <p:slideViewPr>
    <p:cSldViewPr>
      <p:cViewPr varScale="1">
        <p:scale>
          <a:sx n="105" d="100"/>
          <a:sy n="105" d="100"/>
        </p:scale>
        <p:origin x="1554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700DB0-3FDE-40B1-9655-C7F679EC0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5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Mintaszöveg szerkesztése</a:t>
            </a:r>
          </a:p>
          <a:p>
            <a:pPr lvl="1"/>
            <a:r>
              <a:rPr lang="en-US" noProof="0"/>
              <a:t>Második szint</a:t>
            </a:r>
          </a:p>
          <a:p>
            <a:pPr lvl="2"/>
            <a:r>
              <a:rPr lang="en-US" noProof="0"/>
              <a:t>Harmadik szint</a:t>
            </a:r>
          </a:p>
          <a:p>
            <a:pPr lvl="3"/>
            <a:r>
              <a:rPr lang="en-US" noProof="0"/>
              <a:t>Negyedik szint</a:t>
            </a:r>
          </a:p>
          <a:p>
            <a:pPr lvl="4"/>
            <a:r>
              <a:rPr lang="en-US" noProof="0"/>
              <a:t>Ötödik szint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615B02-DAA9-4C9D-96B8-5AC49ABC7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58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A9A806-8CBC-4E57-8D7F-97475A6ED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7C20997-0631-48AB-9402-17AB79292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CD5844E-8A5E-4495-8BAB-E7720B35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E599D5-A498-4DA3-86C6-1526FD1C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6C01BAD-B9E7-4C49-9DAD-F7F70CD6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700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EA9DD1-2BCC-4062-823E-6A9C20AF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C481AE2-8DD1-40F8-A44E-1F66FC037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A82167-9A25-44CE-B63B-A60B52F3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89FD64-4C4E-49BD-BA79-067549D2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B5C0FF8-919B-4F47-9C9C-B53E6C8E9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066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9EE5A9D-162A-41B1-88D2-EA6929178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3CAC34C-9E25-415C-8AD8-9FD3129EC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915A3B2-4189-45B0-8A4A-E4720D785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7330041-D840-486A-B45A-97EF9BBA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3FC96B-8AA1-4A61-9506-8779FFD5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1556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E62206-A5F9-4CCA-895B-3366E5F9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8F4FF4-C187-4FC5-B29B-9029A8DC8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704DA6-73B6-487A-AF4A-2CB732B8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A084879-9545-49D5-A488-958AFDB6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EA68004-C837-4F7E-BD06-A910313E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457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F6BCC2-887B-4860-BB30-8D5FE066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F7201C2-DF37-4BDF-A53D-921EA8DEC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38C766-96B5-4416-A0AF-9E41C1C37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503D9C-8A54-4AD9-8D21-98ADEE8D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E12FDC-3252-438F-9A2A-4ED0C132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69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24CDBF-6A25-4B39-ACEC-1C9F083A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CE1730-7171-44AE-96B6-A3F1D166D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B31D2EB-6DAE-4789-BC04-F2C6F7322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6648DD4-35AB-434B-8454-A73FAFF82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5C8843F-2BF8-46F6-97FA-2BC77418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793E4F7-C181-467C-8B27-DD5EECFF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64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946DAE-F817-4C3F-B263-DD23B6E1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8C3A39C-8282-4789-B4F6-9BEB769EE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6B0456B-CBDD-455F-9B92-F1EB3A7A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C3A306D-037F-404B-879E-47C086E85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58CC4C5-B742-44D0-A0FF-33E7B12E9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CD56546-1103-466F-830D-30732132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9E48709-3E11-4EA8-B719-4D38420F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7FBE270-032C-4060-9F52-D2100E5E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86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B2FB8D-0D1C-4C28-A36E-A91FEA39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F3DC287-F54E-40DB-B09A-335784B4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26D141E-7A3F-4F08-ADD0-F610FC3C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27E29AA-EBE0-425C-AC5C-04DC14B1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267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A57BF01-9EBB-4D8D-AB48-45E919E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07DFB87-C8E9-461B-AE04-7705D10F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015BC02-6FB4-4F1D-BE86-C2C0609D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154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5444B1-1F60-441A-B802-F5DCC371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1923A4-6573-4BAE-ACFC-2FCCEA66F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0F50D0F-B001-4EF5-9432-7D9F4B947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06D092B-5A6F-4BF7-B639-5679D5A1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03A0603-881C-4EBA-988D-67B8E7C7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88B6971-0EBA-4F3E-99C1-5AE4C2B9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58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E97BBD-DA1A-40B0-8374-29F47BFA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9BDB362-BD40-403F-8BDE-666218F55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4E1B3CB-5953-4E58-BA12-5F70D72D8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149690-D67F-4692-895F-ABF785A5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A9309B1-E37A-4B6B-BF23-263C4118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F0226BE-E722-45DE-B8B5-7AFBBCF3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08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2282741-833E-46C9-8807-9E0E1F3D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B6671AA-EC1C-4B04-8D7F-299C57790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E4CCDC-493B-43E9-AD32-71227CEE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BEA18-2CDB-46A7-B474-C4CF60613A82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EF6883B-8B99-4669-AA78-2FFD8B2E6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2172911-BD1C-41A4-8C13-16FDACEF5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571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5" r:id="rId12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NULL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NULL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.png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2299"/>
            <a:ext cx="945727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2363528" y="397578"/>
            <a:ext cx="5178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Csillagászati szintezés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332A608-4BA7-4988-B654-A0D2F0C0D902}"/>
              </a:ext>
            </a:extLst>
          </p:cNvPr>
          <p:cNvSpPr txBox="1"/>
          <p:nvPr/>
        </p:nvSpPr>
        <p:spPr>
          <a:xfrm>
            <a:off x="3296265" y="5271476"/>
            <a:ext cx="3313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/>
              <a:t>4. gyakorlat, 2024.04.26.</a:t>
            </a:r>
          </a:p>
          <a:p>
            <a:pPr algn="ctr"/>
            <a:r>
              <a:rPr lang="hu-HU" sz="2400" b="1" dirty="0"/>
              <a:t>Földváry Lóránt</a:t>
            </a:r>
          </a:p>
        </p:txBody>
      </p:sp>
    </p:spTree>
    <p:extLst>
      <p:ext uri="{BB962C8B-B14F-4D97-AF65-F5344CB8AC3E}">
        <p14:creationId xmlns:p14="http://schemas.microsoft.com/office/powerpoint/2010/main" val="263852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C3F2F66-2F96-4721-B9C6-BA646E125A78}"/>
              </a:ext>
            </a:extLst>
          </p:cNvPr>
          <p:cNvSpPr txBox="1"/>
          <p:nvPr/>
        </p:nvSpPr>
        <p:spPr>
          <a:xfrm>
            <a:off x="4970193" y="24928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Bruns</a:t>
            </a:r>
            <a:r>
              <a:rPr lang="hu-HU" dirty="0"/>
              <a:t>-féle összefüggés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3707526-69EA-4C48-9522-21E3689EC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8" t="37015" r="54161" b="25970"/>
          <a:stretch/>
        </p:blipFill>
        <p:spPr bwMode="auto">
          <a:xfrm>
            <a:off x="2000671" y="2204863"/>
            <a:ext cx="2448273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85348BEB-3360-49CB-883D-3999ADA4D8CE}"/>
                  </a:ext>
                </a:extLst>
              </p:cNvPr>
              <p:cNvSpPr/>
              <p:nvPr/>
            </p:nvSpPr>
            <p:spPr>
              <a:xfrm>
                <a:off x="7617296" y="2334423"/>
                <a:ext cx="958083" cy="686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hu-H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85348BEB-3360-49CB-883D-3999ADA4D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296" y="2334423"/>
                <a:ext cx="958083" cy="686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zis 8">
            <a:extLst>
              <a:ext uri="{FF2B5EF4-FFF2-40B4-BE49-F238E27FC236}">
                <a16:creationId xmlns:a16="http://schemas.microsoft.com/office/drawing/2014/main" id="{239DCDEF-4002-4A06-A1D7-D34473F5D013}"/>
              </a:ext>
            </a:extLst>
          </p:cNvPr>
          <p:cNvSpPr>
            <a:spLocks noChangeAspect="1"/>
          </p:cNvSpPr>
          <p:nvPr/>
        </p:nvSpPr>
        <p:spPr>
          <a:xfrm>
            <a:off x="3728864" y="2420888"/>
            <a:ext cx="144016" cy="14401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F3DD373E-5075-4CC4-92D8-DA0270340A43}"/>
              </a:ext>
            </a:extLst>
          </p:cNvPr>
          <p:cNvSpPr>
            <a:spLocks noChangeAspect="1"/>
          </p:cNvSpPr>
          <p:nvPr/>
        </p:nvSpPr>
        <p:spPr>
          <a:xfrm>
            <a:off x="3728864" y="2814769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51564D22-2449-4900-8ED7-A7ED2BAD6F42}"/>
              </a:ext>
            </a:extLst>
          </p:cNvPr>
          <p:cNvSpPr/>
          <p:nvPr/>
        </p:nvSpPr>
        <p:spPr>
          <a:xfrm>
            <a:off x="3780806" y="2171023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5EFB464D-99DF-4B09-BA0F-6DDB9917B3AE}"/>
              </a:ext>
            </a:extLst>
          </p:cNvPr>
          <p:cNvSpPr/>
          <p:nvPr/>
        </p:nvSpPr>
        <p:spPr>
          <a:xfrm>
            <a:off x="3748746" y="2852936"/>
            <a:ext cx="340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1A01BFB4-EE93-4CF6-86CB-20E27FEB75DA}"/>
              </a:ext>
            </a:extLst>
          </p:cNvPr>
          <p:cNvSpPr txBox="1"/>
          <p:nvPr/>
        </p:nvSpPr>
        <p:spPr>
          <a:xfrm>
            <a:off x="349305" y="1203363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Fizikai módszerek</a:t>
            </a:r>
          </a:p>
          <a:p>
            <a:r>
              <a:rPr lang="hu-HU" dirty="0"/>
              <a:t>	(</a:t>
            </a:r>
            <a:r>
              <a:rPr lang="hu-HU" dirty="0" err="1"/>
              <a:t>geoidmeghatározás</a:t>
            </a:r>
            <a:r>
              <a:rPr lang="hu-HU" dirty="0"/>
              <a:t> gravimetriai mérések alapján)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6" name="Szövegdoboz 5">
            <a:extLst>
              <a:ext uri="{FF2B5EF4-FFF2-40B4-BE49-F238E27FC236}">
                <a16:creationId xmlns:a16="http://schemas.microsoft.com/office/drawing/2014/main" id="{5C6D26A0-B263-489F-AEB1-BAFECA9E6910}"/>
              </a:ext>
            </a:extLst>
          </p:cNvPr>
          <p:cNvSpPr txBox="1"/>
          <p:nvPr/>
        </p:nvSpPr>
        <p:spPr>
          <a:xfrm>
            <a:off x="2066713" y="289906"/>
            <a:ext cx="630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/>
              <a:t>Segédlet a 4. gyakorlathoz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340" y="3222268"/>
            <a:ext cx="2875994" cy="35279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0670" y="2171023"/>
            <a:ext cx="2448273" cy="111396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7257256" y="5229200"/>
            <a:ext cx="2088233" cy="115212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73281" y="3238698"/>
            <a:ext cx="2016224" cy="1113961"/>
          </a:xfrm>
          <a:prstGeom prst="rect">
            <a:avLst/>
          </a:prstGeom>
          <a:noFill/>
          <a:ln w="57150">
            <a:solidFill>
              <a:srgbClr val="8A9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36" y="4149080"/>
            <a:ext cx="1851633" cy="64807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7617296" y="2334423"/>
            <a:ext cx="958084" cy="72858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9316" y="4723780"/>
            <a:ext cx="4663844" cy="632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9316" y="5943340"/>
            <a:ext cx="2552921" cy="4267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7202" y="5267367"/>
            <a:ext cx="1539373" cy="63251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776535" y="4115239"/>
            <a:ext cx="5692959" cy="2266089"/>
          </a:xfrm>
          <a:prstGeom prst="rect">
            <a:avLst/>
          </a:prstGeom>
          <a:noFill/>
          <a:ln w="57150">
            <a:solidFill>
              <a:srgbClr val="8A9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6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 animBg="1"/>
      <p:bldP spid="40" grpId="0" animBg="1"/>
      <p:bldP spid="42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C3F2F66-2F96-4721-B9C6-BA646E125A78}"/>
              </a:ext>
            </a:extLst>
          </p:cNvPr>
          <p:cNvSpPr txBox="1"/>
          <p:nvPr/>
        </p:nvSpPr>
        <p:spPr>
          <a:xfrm>
            <a:off x="4970193" y="24928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Bruns</a:t>
            </a:r>
            <a:r>
              <a:rPr lang="hu-HU" dirty="0"/>
              <a:t>-féle összefüggés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3707526-69EA-4C48-9522-21E3689EC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8" t="37015" r="54161" b="25970"/>
          <a:stretch/>
        </p:blipFill>
        <p:spPr bwMode="auto">
          <a:xfrm>
            <a:off x="2000671" y="2204863"/>
            <a:ext cx="2448273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85348BEB-3360-49CB-883D-3999ADA4D8CE}"/>
                  </a:ext>
                </a:extLst>
              </p:cNvPr>
              <p:cNvSpPr/>
              <p:nvPr/>
            </p:nvSpPr>
            <p:spPr>
              <a:xfrm>
                <a:off x="7617296" y="2334423"/>
                <a:ext cx="958083" cy="686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hu-H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85348BEB-3360-49CB-883D-3999ADA4D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296" y="2334423"/>
                <a:ext cx="958083" cy="686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zis 8">
            <a:extLst>
              <a:ext uri="{FF2B5EF4-FFF2-40B4-BE49-F238E27FC236}">
                <a16:creationId xmlns:a16="http://schemas.microsoft.com/office/drawing/2014/main" id="{239DCDEF-4002-4A06-A1D7-D34473F5D013}"/>
              </a:ext>
            </a:extLst>
          </p:cNvPr>
          <p:cNvSpPr>
            <a:spLocks noChangeAspect="1"/>
          </p:cNvSpPr>
          <p:nvPr/>
        </p:nvSpPr>
        <p:spPr>
          <a:xfrm>
            <a:off x="3728864" y="2420888"/>
            <a:ext cx="144016" cy="14401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F3DD373E-5075-4CC4-92D8-DA0270340A43}"/>
              </a:ext>
            </a:extLst>
          </p:cNvPr>
          <p:cNvSpPr>
            <a:spLocks noChangeAspect="1"/>
          </p:cNvSpPr>
          <p:nvPr/>
        </p:nvSpPr>
        <p:spPr>
          <a:xfrm>
            <a:off x="3728864" y="2814769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51564D22-2449-4900-8ED7-A7ED2BAD6F42}"/>
              </a:ext>
            </a:extLst>
          </p:cNvPr>
          <p:cNvSpPr/>
          <p:nvPr/>
        </p:nvSpPr>
        <p:spPr>
          <a:xfrm>
            <a:off x="3780806" y="2171023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5EFB464D-99DF-4B09-BA0F-6DDB9917B3AE}"/>
              </a:ext>
            </a:extLst>
          </p:cNvPr>
          <p:cNvSpPr/>
          <p:nvPr/>
        </p:nvSpPr>
        <p:spPr>
          <a:xfrm>
            <a:off x="3748746" y="2852936"/>
            <a:ext cx="340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1A01BFB4-EE93-4CF6-86CB-20E27FEB75DA}"/>
              </a:ext>
            </a:extLst>
          </p:cNvPr>
          <p:cNvSpPr txBox="1"/>
          <p:nvPr/>
        </p:nvSpPr>
        <p:spPr>
          <a:xfrm>
            <a:off x="349305" y="1203363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Fizikai módszerek</a:t>
            </a:r>
          </a:p>
          <a:p>
            <a:r>
              <a:rPr lang="hu-HU" dirty="0"/>
              <a:t>	(</a:t>
            </a:r>
            <a:r>
              <a:rPr lang="hu-HU" dirty="0" err="1"/>
              <a:t>geoidmeghatározás</a:t>
            </a:r>
            <a:r>
              <a:rPr lang="hu-HU" dirty="0"/>
              <a:t> gravimetriai mérések alapján)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6" name="Szövegdoboz 5">
            <a:extLst>
              <a:ext uri="{FF2B5EF4-FFF2-40B4-BE49-F238E27FC236}">
                <a16:creationId xmlns:a16="http://schemas.microsoft.com/office/drawing/2014/main" id="{5C6D26A0-B263-489F-AEB1-BAFECA9E6910}"/>
              </a:ext>
            </a:extLst>
          </p:cNvPr>
          <p:cNvSpPr txBox="1"/>
          <p:nvPr/>
        </p:nvSpPr>
        <p:spPr>
          <a:xfrm>
            <a:off x="2066713" y="289906"/>
            <a:ext cx="630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/>
              <a:t>Segédlet a 4. gyakorlathoz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340" y="3222268"/>
            <a:ext cx="2875994" cy="35279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0670" y="2171023"/>
            <a:ext cx="2448273" cy="111396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7257256" y="5229200"/>
            <a:ext cx="2088233" cy="115212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73281" y="3238698"/>
            <a:ext cx="2016224" cy="1113961"/>
          </a:xfrm>
          <a:prstGeom prst="rect">
            <a:avLst/>
          </a:prstGeom>
          <a:noFill/>
          <a:ln w="57150">
            <a:solidFill>
              <a:srgbClr val="8A9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36" y="4149080"/>
            <a:ext cx="1851633" cy="64807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7617296" y="2334423"/>
            <a:ext cx="958084" cy="72858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9316" y="4723780"/>
            <a:ext cx="4663844" cy="632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9316" y="5943340"/>
            <a:ext cx="2552921" cy="4267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7202" y="5267367"/>
            <a:ext cx="1539373" cy="63251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776535" y="4115239"/>
            <a:ext cx="5692959" cy="2266089"/>
          </a:xfrm>
          <a:prstGeom prst="rect">
            <a:avLst/>
          </a:prstGeom>
          <a:noFill/>
          <a:ln w="57150">
            <a:solidFill>
              <a:srgbClr val="8A9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églalap 2">
            <a:extLst>
              <a:ext uri="{FF2B5EF4-FFF2-40B4-BE49-F238E27FC236}">
                <a16:creationId xmlns:a16="http://schemas.microsoft.com/office/drawing/2014/main" id="{261A4CE0-D67B-42FE-B8D0-B348FC510075}"/>
              </a:ext>
            </a:extLst>
          </p:cNvPr>
          <p:cNvSpPr/>
          <p:nvPr/>
        </p:nvSpPr>
        <p:spPr>
          <a:xfrm>
            <a:off x="128463" y="116632"/>
            <a:ext cx="9649074" cy="6624736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2" name="Szövegdoboz 25">
            <a:extLst>
              <a:ext uri="{FF2B5EF4-FFF2-40B4-BE49-F238E27FC236}">
                <a16:creationId xmlns:a16="http://schemas.microsoft.com/office/drawing/2014/main" id="{1D80D687-E76D-4C6A-A628-23D6EA206F3A}"/>
              </a:ext>
            </a:extLst>
          </p:cNvPr>
          <p:cNvSpPr txBox="1"/>
          <p:nvPr/>
        </p:nvSpPr>
        <p:spPr>
          <a:xfrm>
            <a:off x="2474508" y="3178906"/>
            <a:ext cx="5510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6830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2363528" y="116632"/>
            <a:ext cx="5178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Csillagászati szintezés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39" y="980728"/>
            <a:ext cx="8640960" cy="575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4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2363528" y="116632"/>
            <a:ext cx="5178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Csillagászati szintezés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19" y="886073"/>
            <a:ext cx="8640000" cy="557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8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2363528" y="116632"/>
            <a:ext cx="5178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Csillagászati szintezés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19" y="776590"/>
            <a:ext cx="8640000" cy="608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9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5C6D26A0-B263-489F-AEB1-BAFECA9E6910}"/>
              </a:ext>
            </a:extLst>
          </p:cNvPr>
          <p:cNvSpPr txBox="1"/>
          <p:nvPr/>
        </p:nvSpPr>
        <p:spPr>
          <a:xfrm>
            <a:off x="1676636" y="285756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/>
              <a:t>Geoidmeghatározás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0125D6DA-F070-4211-A89D-548A0864B29C}"/>
              </a:ext>
            </a:extLst>
          </p:cNvPr>
          <p:cNvSpPr txBox="1"/>
          <p:nvPr/>
        </p:nvSpPr>
        <p:spPr>
          <a:xfrm>
            <a:off x="776536" y="2268415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csillagászati szintezés</a:t>
            </a:r>
          </a:p>
          <a:p>
            <a:r>
              <a:rPr lang="hu-HU" dirty="0"/>
              <a:t>	(</a:t>
            </a:r>
            <a:r>
              <a:rPr lang="hu-HU" dirty="0" err="1"/>
              <a:t>geoidmeghatározás</a:t>
            </a:r>
            <a:endParaRPr lang="hu-HU" dirty="0"/>
          </a:p>
          <a:p>
            <a:r>
              <a:rPr lang="hu-HU" dirty="0"/>
              <a:t>	 függővonal-elhajlás</a:t>
            </a:r>
          </a:p>
          <a:p>
            <a:r>
              <a:rPr lang="hu-HU" dirty="0"/>
              <a:t>	 mérések alapján)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39" name="Kép 38">
            <a:extLst>
              <a:ext uri="{FF2B5EF4-FFF2-40B4-BE49-F238E27FC236}">
                <a16:creationId xmlns:a16="http://schemas.microsoft.com/office/drawing/2014/main" id="{8C4B054D-6BA0-4038-88E0-700C1CE2B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734" y="2611486"/>
            <a:ext cx="3611488" cy="762561"/>
          </a:xfrm>
          <a:prstGeom prst="rect">
            <a:avLst/>
          </a:prstGeom>
        </p:spPr>
      </p:pic>
      <p:pic>
        <p:nvPicPr>
          <p:cNvPr id="41" name="Picture 2" descr="Basic principle of astronomical levelling | Download Scientific ...">
            <a:extLst>
              <a:ext uri="{FF2B5EF4-FFF2-40B4-BE49-F238E27FC236}">
                <a16:creationId xmlns:a16="http://schemas.microsoft.com/office/drawing/2014/main" id="{E388AB8D-23C6-48F3-98E0-4C9034B80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8" y="3586440"/>
            <a:ext cx="4264149" cy="236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églalap 41">
            <a:extLst>
              <a:ext uri="{FF2B5EF4-FFF2-40B4-BE49-F238E27FC236}">
                <a16:creationId xmlns:a16="http://schemas.microsoft.com/office/drawing/2014/main" id="{C7F283A3-96DC-4993-BE1F-563B3F9D3D1B}"/>
              </a:ext>
            </a:extLst>
          </p:cNvPr>
          <p:cNvSpPr/>
          <p:nvPr/>
        </p:nvSpPr>
        <p:spPr>
          <a:xfrm>
            <a:off x="560512" y="1577377"/>
            <a:ext cx="215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Geometriai módszer:</a:t>
            </a:r>
          </a:p>
        </p:txBody>
      </p:sp>
    </p:spTree>
    <p:extLst>
      <p:ext uri="{BB962C8B-B14F-4D97-AF65-F5344CB8AC3E}">
        <p14:creationId xmlns:p14="http://schemas.microsoft.com/office/powerpoint/2010/main" val="14338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zövegdoboz 39">
            <a:extLst>
              <a:ext uri="{FF2B5EF4-FFF2-40B4-BE49-F238E27FC236}">
                <a16:creationId xmlns:a16="http://schemas.microsoft.com/office/drawing/2014/main" id="{0125D6DA-F070-4211-A89D-548A0864B29C}"/>
              </a:ext>
            </a:extLst>
          </p:cNvPr>
          <p:cNvSpPr txBox="1"/>
          <p:nvPr/>
        </p:nvSpPr>
        <p:spPr>
          <a:xfrm>
            <a:off x="776536" y="2268415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csillagászati szintezés</a:t>
            </a:r>
          </a:p>
          <a:p>
            <a:r>
              <a:rPr lang="hu-HU" dirty="0"/>
              <a:t>	(</a:t>
            </a:r>
            <a:r>
              <a:rPr lang="hu-HU" dirty="0" err="1"/>
              <a:t>geoidmeghatározás</a:t>
            </a:r>
            <a:endParaRPr lang="hu-HU" dirty="0"/>
          </a:p>
          <a:p>
            <a:r>
              <a:rPr lang="hu-HU" dirty="0"/>
              <a:t>	 függővonal-elhajlás</a:t>
            </a:r>
          </a:p>
          <a:p>
            <a:r>
              <a:rPr lang="hu-HU" dirty="0"/>
              <a:t>	 mérések alapján)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39" name="Kép 38">
            <a:extLst>
              <a:ext uri="{FF2B5EF4-FFF2-40B4-BE49-F238E27FC236}">
                <a16:creationId xmlns:a16="http://schemas.microsoft.com/office/drawing/2014/main" id="{8C4B054D-6BA0-4038-88E0-700C1CE2B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734" y="2611486"/>
            <a:ext cx="3611488" cy="762561"/>
          </a:xfrm>
          <a:prstGeom prst="rect">
            <a:avLst/>
          </a:prstGeom>
        </p:spPr>
      </p:pic>
      <p:pic>
        <p:nvPicPr>
          <p:cNvPr id="41" name="Picture 2" descr="Basic principle of astronomical levelling | Download Scientific ...">
            <a:extLst>
              <a:ext uri="{FF2B5EF4-FFF2-40B4-BE49-F238E27FC236}">
                <a16:creationId xmlns:a16="http://schemas.microsoft.com/office/drawing/2014/main" id="{E388AB8D-23C6-48F3-98E0-4C9034B80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8" y="3586440"/>
            <a:ext cx="4264149" cy="236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églalap 41">
            <a:extLst>
              <a:ext uri="{FF2B5EF4-FFF2-40B4-BE49-F238E27FC236}">
                <a16:creationId xmlns:a16="http://schemas.microsoft.com/office/drawing/2014/main" id="{C7F283A3-96DC-4993-BE1F-563B3F9D3D1B}"/>
              </a:ext>
            </a:extLst>
          </p:cNvPr>
          <p:cNvSpPr/>
          <p:nvPr/>
        </p:nvSpPr>
        <p:spPr>
          <a:xfrm>
            <a:off x="560512" y="1577377"/>
            <a:ext cx="215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Geometriai módszer: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4E0044A-5F33-44CA-9157-739375DB8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"/>
          <a:stretch/>
        </p:blipFill>
        <p:spPr bwMode="auto">
          <a:xfrm>
            <a:off x="4664968" y="1023961"/>
            <a:ext cx="4309669" cy="57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>
                <a:extLst>
                  <a:ext uri="{FF2B5EF4-FFF2-40B4-BE49-F238E27FC236}">
                    <a16:creationId xmlns:a16="http://schemas.microsoft.com/office/drawing/2014/main" id="{6F45CEA1-BF53-4197-AC58-E23C80503EDA}"/>
                  </a:ext>
                </a:extLst>
              </p:cNvPr>
              <p:cNvSpPr/>
              <p:nvPr/>
            </p:nvSpPr>
            <p:spPr>
              <a:xfrm>
                <a:off x="861667" y="4372765"/>
                <a:ext cx="2343513" cy="890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𝜉</m:t>
                      </m:r>
                      <m:r>
                        <a:rPr lang="hu-HU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hu-HU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hu-HU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𝜑</m:t>
                      </m:r>
                    </m:oMath>
                  </m:oMathPara>
                </a14:m>
                <a:endParaRPr lang="hu-HU" i="1" dirty="0"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𝜂</m:t>
                      </m:r>
                      <m:r>
                        <a:rPr lang="hu-HU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Λ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hu-HU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𝜑</m:t>
                      </m:r>
                    </m:oMath>
                  </m:oMathPara>
                </a14:m>
                <a:endParaRPr lang="hu-HU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églalap 1">
                <a:extLst>
                  <a:ext uri="{FF2B5EF4-FFF2-40B4-BE49-F238E27FC236}">
                    <a16:creationId xmlns:a16="http://schemas.microsoft.com/office/drawing/2014/main" id="{6F45CEA1-BF53-4197-AC58-E23C80503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67" y="4372765"/>
                <a:ext cx="2343513" cy="8902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5">
            <a:extLst>
              <a:ext uri="{FF2B5EF4-FFF2-40B4-BE49-F238E27FC236}">
                <a16:creationId xmlns:a16="http://schemas.microsoft.com/office/drawing/2014/main" id="{5C6D26A0-B263-489F-AEB1-BAFECA9E6910}"/>
              </a:ext>
            </a:extLst>
          </p:cNvPr>
          <p:cNvSpPr txBox="1"/>
          <p:nvPr/>
        </p:nvSpPr>
        <p:spPr>
          <a:xfrm>
            <a:off x="1676636" y="285756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/>
              <a:t>Geoidmeghatározás</a:t>
            </a:r>
          </a:p>
        </p:txBody>
      </p:sp>
    </p:spTree>
    <p:extLst>
      <p:ext uri="{BB962C8B-B14F-4D97-AF65-F5344CB8AC3E}">
        <p14:creationId xmlns:p14="http://schemas.microsoft.com/office/powerpoint/2010/main" val="30133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>
            <a:extLst>
              <a:ext uri="{FF2B5EF4-FFF2-40B4-BE49-F238E27FC236}">
                <a16:creationId xmlns:a16="http://schemas.microsoft.com/office/drawing/2014/main" id="{DC98E479-EEFB-4698-A05A-D4A7285FB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764704"/>
            <a:ext cx="8796985" cy="38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8C3F2F66-2F96-4721-B9C6-BA646E125A78}"/>
              </a:ext>
            </a:extLst>
          </p:cNvPr>
          <p:cNvSpPr txBox="1"/>
          <p:nvPr/>
        </p:nvSpPr>
        <p:spPr>
          <a:xfrm>
            <a:off x="4970193" y="24928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Bruns</a:t>
            </a:r>
            <a:r>
              <a:rPr lang="hu-HU" dirty="0"/>
              <a:t>-féle összefüggés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3707526-69EA-4C48-9522-21E3689EC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8" t="37015" r="54161" b="25970"/>
          <a:stretch/>
        </p:blipFill>
        <p:spPr bwMode="auto">
          <a:xfrm>
            <a:off x="2000671" y="2204863"/>
            <a:ext cx="2448273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85348BEB-3360-49CB-883D-3999ADA4D8CE}"/>
                  </a:ext>
                </a:extLst>
              </p:cNvPr>
              <p:cNvSpPr/>
              <p:nvPr/>
            </p:nvSpPr>
            <p:spPr>
              <a:xfrm>
                <a:off x="7617296" y="2334423"/>
                <a:ext cx="958083" cy="686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hu-H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85348BEB-3360-49CB-883D-3999ADA4D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296" y="2334423"/>
                <a:ext cx="958083" cy="686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zis 8">
            <a:extLst>
              <a:ext uri="{FF2B5EF4-FFF2-40B4-BE49-F238E27FC236}">
                <a16:creationId xmlns:a16="http://schemas.microsoft.com/office/drawing/2014/main" id="{239DCDEF-4002-4A06-A1D7-D34473F5D013}"/>
              </a:ext>
            </a:extLst>
          </p:cNvPr>
          <p:cNvSpPr>
            <a:spLocks noChangeAspect="1"/>
          </p:cNvSpPr>
          <p:nvPr/>
        </p:nvSpPr>
        <p:spPr>
          <a:xfrm>
            <a:off x="3728864" y="2420888"/>
            <a:ext cx="144016" cy="14401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F3DD373E-5075-4CC4-92D8-DA0270340A43}"/>
              </a:ext>
            </a:extLst>
          </p:cNvPr>
          <p:cNvSpPr>
            <a:spLocks noChangeAspect="1"/>
          </p:cNvSpPr>
          <p:nvPr/>
        </p:nvSpPr>
        <p:spPr>
          <a:xfrm>
            <a:off x="3728864" y="2814769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51564D22-2449-4900-8ED7-A7ED2BAD6F42}"/>
              </a:ext>
            </a:extLst>
          </p:cNvPr>
          <p:cNvSpPr/>
          <p:nvPr/>
        </p:nvSpPr>
        <p:spPr>
          <a:xfrm>
            <a:off x="3780806" y="2171023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5EFB464D-99DF-4B09-BA0F-6DDB9917B3AE}"/>
              </a:ext>
            </a:extLst>
          </p:cNvPr>
          <p:cNvSpPr/>
          <p:nvPr/>
        </p:nvSpPr>
        <p:spPr>
          <a:xfrm>
            <a:off x="3748746" y="2852936"/>
            <a:ext cx="340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5D95129-C46B-47B2-9F82-A9C791AF4F51}"/>
              </a:ext>
            </a:extLst>
          </p:cNvPr>
          <p:cNvSpPr txBox="1"/>
          <p:nvPr/>
        </p:nvSpPr>
        <p:spPr>
          <a:xfrm>
            <a:off x="622487" y="481921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Stokes</a:t>
            </a:r>
            <a:r>
              <a:rPr lang="hu-HU" dirty="0"/>
              <a:t> integrál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églalap 14">
                <a:extLst>
                  <a:ext uri="{FF2B5EF4-FFF2-40B4-BE49-F238E27FC236}">
                    <a16:creationId xmlns:a16="http://schemas.microsoft.com/office/drawing/2014/main" id="{D707E1C5-A929-4DD2-B667-C64FF86CD66E}"/>
                  </a:ext>
                </a:extLst>
              </p:cNvPr>
              <p:cNvSpPr/>
              <p:nvPr/>
            </p:nvSpPr>
            <p:spPr>
              <a:xfrm>
                <a:off x="2600611" y="4665910"/>
                <a:ext cx="2668487" cy="673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hu-H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𝜋𝛾</m:t>
                          </m:r>
                        </m:den>
                      </m:f>
                      <m:nary>
                        <m:naryPr>
                          <m:chr m:val="∬"/>
                          <m:subHide m:val="on"/>
                          <m:supHide m:val="on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nary>
                      <m:r>
                        <a:rPr lang="hu-HU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5" name="Téglalap 14">
                <a:extLst>
                  <a:ext uri="{FF2B5EF4-FFF2-40B4-BE49-F238E27FC236}">
                    <a16:creationId xmlns:a16="http://schemas.microsoft.com/office/drawing/2014/main" id="{D707E1C5-A929-4DD2-B667-C64FF86CD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611" y="4665910"/>
                <a:ext cx="2668487" cy="6731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>
            <a:extLst>
              <a:ext uri="{FF2B5EF4-FFF2-40B4-BE49-F238E27FC236}">
                <a16:creationId xmlns:a16="http://schemas.microsoft.com/office/drawing/2014/main" id="{5FB522B3-83CA-44B4-8E1E-DEB48156C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6023" t="7282" r="50683"/>
          <a:stretch/>
        </p:blipFill>
        <p:spPr bwMode="auto">
          <a:xfrm>
            <a:off x="5663045" y="3457007"/>
            <a:ext cx="3106379" cy="288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llipszis 17">
            <a:extLst>
              <a:ext uri="{FF2B5EF4-FFF2-40B4-BE49-F238E27FC236}">
                <a16:creationId xmlns:a16="http://schemas.microsoft.com/office/drawing/2014/main" id="{73E549EC-3FAC-4C04-8B2E-794231C07931}"/>
              </a:ext>
            </a:extLst>
          </p:cNvPr>
          <p:cNvSpPr>
            <a:spLocks noChangeAspect="1"/>
          </p:cNvSpPr>
          <p:nvPr/>
        </p:nvSpPr>
        <p:spPr>
          <a:xfrm>
            <a:off x="6321152" y="4221088"/>
            <a:ext cx="144016" cy="14401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FC9FF64A-5ECD-416A-BE0A-0639A8A2B059}"/>
              </a:ext>
            </a:extLst>
          </p:cNvPr>
          <p:cNvSpPr/>
          <p:nvPr/>
        </p:nvSpPr>
        <p:spPr>
          <a:xfrm>
            <a:off x="6326710" y="4303221"/>
            <a:ext cx="157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00FF"/>
                </a:solidFill>
              </a:rPr>
              <a:t>számítás helye</a:t>
            </a:r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A70ED3A9-E2D2-44B1-B8D6-E63E584EF689}"/>
              </a:ext>
            </a:extLst>
          </p:cNvPr>
          <p:cNvSpPr>
            <a:spLocks noChangeAspect="1"/>
          </p:cNvSpPr>
          <p:nvPr/>
        </p:nvSpPr>
        <p:spPr>
          <a:xfrm>
            <a:off x="7113240" y="3933056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22D62D8A-E387-4150-8891-A81CA3CFFBDD}"/>
              </a:ext>
            </a:extLst>
          </p:cNvPr>
          <p:cNvSpPr>
            <a:spLocks noChangeAspect="1"/>
          </p:cNvSpPr>
          <p:nvPr/>
        </p:nvSpPr>
        <p:spPr>
          <a:xfrm>
            <a:off x="7833320" y="4085456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27969DBC-E50E-4128-BD64-59F48EF495D5}"/>
              </a:ext>
            </a:extLst>
          </p:cNvPr>
          <p:cNvSpPr>
            <a:spLocks noChangeAspect="1"/>
          </p:cNvSpPr>
          <p:nvPr/>
        </p:nvSpPr>
        <p:spPr>
          <a:xfrm>
            <a:off x="8265368" y="4365104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BB3F4C75-D14C-40D2-9C51-8265D8F0EA15}"/>
              </a:ext>
            </a:extLst>
          </p:cNvPr>
          <p:cNvSpPr>
            <a:spLocks noChangeAspect="1"/>
          </p:cNvSpPr>
          <p:nvPr/>
        </p:nvSpPr>
        <p:spPr>
          <a:xfrm>
            <a:off x="8481392" y="4653136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FC78B280-DB13-461A-9922-6C68B7D2B096}"/>
              </a:ext>
            </a:extLst>
          </p:cNvPr>
          <p:cNvSpPr>
            <a:spLocks noChangeAspect="1"/>
          </p:cNvSpPr>
          <p:nvPr/>
        </p:nvSpPr>
        <p:spPr>
          <a:xfrm>
            <a:off x="8503371" y="5083055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6D73907D-11D5-4472-AF7B-A349CD63C8B6}"/>
              </a:ext>
            </a:extLst>
          </p:cNvPr>
          <p:cNvSpPr>
            <a:spLocks noChangeAspect="1"/>
          </p:cNvSpPr>
          <p:nvPr/>
        </p:nvSpPr>
        <p:spPr>
          <a:xfrm>
            <a:off x="8337376" y="5517232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9A1BFD67-4058-4AE5-9AEF-4FC285E90CD2}"/>
              </a:ext>
            </a:extLst>
          </p:cNvPr>
          <p:cNvSpPr>
            <a:spLocks noChangeAspect="1"/>
          </p:cNvSpPr>
          <p:nvPr/>
        </p:nvSpPr>
        <p:spPr>
          <a:xfrm>
            <a:off x="6007579" y="4695384"/>
            <a:ext cx="155277" cy="1552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EB353414-63A6-4398-88C6-0538434FA123}"/>
              </a:ext>
            </a:extLst>
          </p:cNvPr>
          <p:cNvSpPr>
            <a:spLocks noChangeAspect="1"/>
          </p:cNvSpPr>
          <p:nvPr/>
        </p:nvSpPr>
        <p:spPr>
          <a:xfrm>
            <a:off x="5961112" y="5157192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1772115A-28FD-423F-AA3B-B94971E348E1}"/>
              </a:ext>
            </a:extLst>
          </p:cNvPr>
          <p:cNvSpPr>
            <a:spLocks noChangeAspect="1"/>
          </p:cNvSpPr>
          <p:nvPr/>
        </p:nvSpPr>
        <p:spPr>
          <a:xfrm>
            <a:off x="6117264" y="5525424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A77621B3-0C51-42E0-85C4-5F96C8BE667C}"/>
              </a:ext>
            </a:extLst>
          </p:cNvPr>
          <p:cNvSpPr>
            <a:spLocks noChangeAspect="1"/>
          </p:cNvSpPr>
          <p:nvPr/>
        </p:nvSpPr>
        <p:spPr>
          <a:xfrm>
            <a:off x="6465168" y="5805264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4A6126D8-9FE2-4C60-B97F-EF43AB96B0D4}"/>
              </a:ext>
            </a:extLst>
          </p:cNvPr>
          <p:cNvSpPr>
            <a:spLocks noChangeAspect="1"/>
          </p:cNvSpPr>
          <p:nvPr/>
        </p:nvSpPr>
        <p:spPr>
          <a:xfrm>
            <a:off x="6880385" y="6021288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8647BD18-8440-4C6F-BD89-9CE9D4294C97}"/>
              </a:ext>
            </a:extLst>
          </p:cNvPr>
          <p:cNvSpPr>
            <a:spLocks noChangeAspect="1"/>
          </p:cNvSpPr>
          <p:nvPr/>
        </p:nvSpPr>
        <p:spPr>
          <a:xfrm>
            <a:off x="7405962" y="6021288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7C777AF5-DA42-42AA-BA55-FD70F4AF1D3F}"/>
              </a:ext>
            </a:extLst>
          </p:cNvPr>
          <p:cNvSpPr>
            <a:spLocks noChangeAspect="1"/>
          </p:cNvSpPr>
          <p:nvPr/>
        </p:nvSpPr>
        <p:spPr>
          <a:xfrm>
            <a:off x="7977336" y="5877272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458B7F97-72C6-4B87-8B45-D443CD2B5A4B}"/>
              </a:ext>
            </a:extLst>
          </p:cNvPr>
          <p:cNvSpPr/>
          <p:nvPr/>
        </p:nvSpPr>
        <p:spPr>
          <a:xfrm>
            <a:off x="6433853" y="3518750"/>
            <a:ext cx="1944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hu-HU" b="1" dirty="0">
                <a:solidFill>
                  <a:srgbClr val="FF0000"/>
                </a:solidFill>
              </a:rPr>
              <a:t>g mérés helye</a:t>
            </a:r>
          </a:p>
        </p:txBody>
      </p:sp>
      <p:sp>
        <p:nvSpPr>
          <p:cNvPr id="37" name="Szabadkézi sokszög: alakzat 36">
            <a:extLst>
              <a:ext uri="{FF2B5EF4-FFF2-40B4-BE49-F238E27FC236}">
                <a16:creationId xmlns:a16="http://schemas.microsoft.com/office/drawing/2014/main" id="{66598F53-3FE2-4B31-94DE-92FC105A2D48}"/>
              </a:ext>
            </a:extLst>
          </p:cNvPr>
          <p:cNvSpPr/>
          <p:nvPr/>
        </p:nvSpPr>
        <p:spPr>
          <a:xfrm>
            <a:off x="5927205" y="4221088"/>
            <a:ext cx="393947" cy="513348"/>
          </a:xfrm>
          <a:custGeom>
            <a:avLst/>
            <a:gdLst>
              <a:gd name="connsiteX0" fmla="*/ 313066 w 313066"/>
              <a:gd name="connsiteY0" fmla="*/ 0 h 511444"/>
              <a:gd name="connsiteX1" fmla="*/ 130186 w 313066"/>
              <a:gd name="connsiteY1" fmla="*/ 220076 h 511444"/>
              <a:gd name="connsiteX2" fmla="*/ 0 w 313066"/>
              <a:gd name="connsiteY2" fmla="*/ 511444 h 51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066" h="511444">
                <a:moveTo>
                  <a:pt x="313066" y="0"/>
                </a:moveTo>
                <a:cubicBezTo>
                  <a:pt x="247715" y="67417"/>
                  <a:pt x="182364" y="134835"/>
                  <a:pt x="130186" y="220076"/>
                </a:cubicBezTo>
                <a:cubicBezTo>
                  <a:pt x="78008" y="305317"/>
                  <a:pt x="39004" y="408380"/>
                  <a:pt x="0" y="511444"/>
                </a:cubicBezTo>
              </a:path>
            </a:pathLst>
          </a:cu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églalap 37">
                <a:extLst>
                  <a:ext uri="{FF2B5EF4-FFF2-40B4-BE49-F238E27FC236}">
                    <a16:creationId xmlns:a16="http://schemas.microsoft.com/office/drawing/2014/main" id="{8E4EFD99-D420-451D-A368-E60234653A28}"/>
                  </a:ext>
                </a:extLst>
              </p:cNvPr>
              <p:cNvSpPr/>
              <p:nvPr/>
            </p:nvSpPr>
            <p:spPr>
              <a:xfrm>
                <a:off x="5619724" y="4067780"/>
                <a:ext cx="4171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𝝍</m:t>
                      </m:r>
                    </m:oMath>
                  </m:oMathPara>
                </a14:m>
                <a:endParaRPr lang="hu-HU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Téglalap 37">
                <a:extLst>
                  <a:ext uri="{FF2B5EF4-FFF2-40B4-BE49-F238E27FC236}">
                    <a16:creationId xmlns:a16="http://schemas.microsoft.com/office/drawing/2014/main" id="{8E4EFD99-D420-451D-A368-E60234653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724" y="4067780"/>
                <a:ext cx="417101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zövegdoboz 33">
            <a:extLst>
              <a:ext uri="{FF2B5EF4-FFF2-40B4-BE49-F238E27FC236}">
                <a16:creationId xmlns:a16="http://schemas.microsoft.com/office/drawing/2014/main" id="{1A01BFB4-EE93-4CF6-86CB-20E27FEB75DA}"/>
              </a:ext>
            </a:extLst>
          </p:cNvPr>
          <p:cNvSpPr txBox="1"/>
          <p:nvPr/>
        </p:nvSpPr>
        <p:spPr>
          <a:xfrm>
            <a:off x="349305" y="1203363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Fizikai módszerek</a:t>
            </a:r>
          </a:p>
          <a:p>
            <a:r>
              <a:rPr lang="hu-HU" dirty="0"/>
              <a:t>	(</a:t>
            </a:r>
            <a:r>
              <a:rPr lang="hu-HU" dirty="0" err="1"/>
              <a:t>geoidmeghatározás</a:t>
            </a:r>
            <a:r>
              <a:rPr lang="hu-HU" dirty="0"/>
              <a:t> gravimetriai mérések alapján)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6" name="Szövegdoboz 5">
            <a:extLst>
              <a:ext uri="{FF2B5EF4-FFF2-40B4-BE49-F238E27FC236}">
                <a16:creationId xmlns:a16="http://schemas.microsoft.com/office/drawing/2014/main" id="{5C6D26A0-B263-489F-AEB1-BAFECA9E6910}"/>
              </a:ext>
            </a:extLst>
          </p:cNvPr>
          <p:cNvSpPr txBox="1"/>
          <p:nvPr/>
        </p:nvSpPr>
        <p:spPr>
          <a:xfrm>
            <a:off x="1676636" y="285756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/>
              <a:t>Geoidmeghatározás</a:t>
            </a:r>
          </a:p>
        </p:txBody>
      </p:sp>
    </p:spTree>
    <p:extLst>
      <p:ext uri="{BB962C8B-B14F-4D97-AF65-F5344CB8AC3E}">
        <p14:creationId xmlns:p14="http://schemas.microsoft.com/office/powerpoint/2010/main" val="193312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 animBg="1"/>
      <p:bldP spid="11" grpId="0" animBg="1"/>
      <p:bldP spid="10" grpId="0"/>
      <p:bldP spid="13" grpId="0"/>
      <p:bldP spid="14" grpId="0"/>
      <p:bldP spid="15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7" grpId="0" animBg="1"/>
      <p:bldP spid="38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027BCED2-8035-48FE-9DAD-6916265C9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980" y="4653136"/>
            <a:ext cx="2229792" cy="928494"/>
          </a:xfrm>
          <a:prstGeom prst="rect">
            <a:avLst/>
          </a:prstGeom>
        </p:spPr>
      </p:pic>
      <p:sp>
        <p:nvSpPr>
          <p:cNvPr id="40" name="Szövegdoboz 39">
            <a:extLst>
              <a:ext uri="{FF2B5EF4-FFF2-40B4-BE49-F238E27FC236}">
                <a16:creationId xmlns:a16="http://schemas.microsoft.com/office/drawing/2014/main" id="{0125D6DA-F070-4211-A89D-548A0864B29C}"/>
              </a:ext>
            </a:extLst>
          </p:cNvPr>
          <p:cNvSpPr txBox="1"/>
          <p:nvPr/>
        </p:nvSpPr>
        <p:spPr>
          <a:xfrm>
            <a:off x="776536" y="1772816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Szatellitageodéziai módszerek:</a:t>
            </a:r>
          </a:p>
          <a:p>
            <a:endParaRPr lang="hu-HU" dirty="0"/>
          </a:p>
          <a:p>
            <a:r>
              <a:rPr lang="hu-HU" dirty="0"/>
              <a:t>	geometriai módszer:	N = h(GNSS) – H(szintezett)</a:t>
            </a:r>
          </a:p>
          <a:p>
            <a:endParaRPr lang="hu-HU" dirty="0"/>
          </a:p>
          <a:p>
            <a:r>
              <a:rPr lang="hu-HU" dirty="0"/>
              <a:t> </a:t>
            </a:r>
          </a:p>
          <a:p>
            <a:r>
              <a:rPr lang="hu-HU" dirty="0"/>
              <a:t>	fizikai módszer: </a:t>
            </a:r>
          </a:p>
          <a:p>
            <a:r>
              <a:rPr lang="hu-HU" dirty="0"/>
              <a:t>		- műholdpályák alapján</a:t>
            </a:r>
          </a:p>
          <a:p>
            <a:r>
              <a:rPr lang="hu-HU" dirty="0"/>
              <a:t>		- műholdak közötti távolságváltozás alapján</a:t>
            </a:r>
          </a:p>
          <a:p>
            <a:r>
              <a:rPr lang="hu-HU" dirty="0"/>
              <a:t>		- </a:t>
            </a:r>
            <a:r>
              <a:rPr lang="hu-HU" dirty="0" err="1"/>
              <a:t>űrgradiometriai</a:t>
            </a:r>
            <a:r>
              <a:rPr lang="hu-HU" dirty="0"/>
              <a:t> mérések alapján</a:t>
            </a:r>
          </a:p>
          <a:p>
            <a:endParaRPr lang="hu-HU" dirty="0"/>
          </a:p>
          <a:p>
            <a:r>
              <a:rPr lang="hu-HU" dirty="0"/>
              <a:t>		ezek hátterében a Newton-féle mozgásegyenlet áll:</a:t>
            </a:r>
          </a:p>
          <a:p>
            <a:endParaRPr lang="hu-H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A9AB72-B12B-48CA-9A3B-C9DE93A54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1916832"/>
            <a:ext cx="1796132" cy="79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C84A086-E952-4123-B22C-CFAAAB7AB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9344" y="2763414"/>
            <a:ext cx="1474192" cy="88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GRACE_sat">
            <a:extLst>
              <a:ext uri="{FF2B5EF4-FFF2-40B4-BE49-F238E27FC236}">
                <a16:creationId xmlns:a16="http://schemas.microsoft.com/office/drawing/2014/main" id="{A13FCBF4-70DB-458C-88DC-D5B648617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6842" y="3704237"/>
            <a:ext cx="1466694" cy="885074"/>
          </a:xfrm>
          <a:prstGeom prst="rect">
            <a:avLst/>
          </a:prstGeom>
          <a:noFill/>
        </p:spPr>
      </p:pic>
      <p:pic>
        <p:nvPicPr>
          <p:cNvPr id="9" name="Picture 7" descr="goce_sat">
            <a:extLst>
              <a:ext uri="{FF2B5EF4-FFF2-40B4-BE49-F238E27FC236}">
                <a16:creationId xmlns:a16="http://schemas.microsoft.com/office/drawing/2014/main" id="{A9C32991-C2CD-4939-9093-ABC38CD65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6842" y="4645060"/>
            <a:ext cx="1466694" cy="885074"/>
          </a:xfrm>
          <a:prstGeom prst="rect">
            <a:avLst/>
          </a:prstGeom>
          <a:noFill/>
        </p:spPr>
      </p:pic>
      <p:sp>
        <p:nvSpPr>
          <p:cNvPr id="3" name="Ellipszis 2">
            <a:extLst>
              <a:ext uri="{FF2B5EF4-FFF2-40B4-BE49-F238E27FC236}">
                <a16:creationId xmlns:a16="http://schemas.microsoft.com/office/drawing/2014/main" id="{1BE49086-0CEE-4DBC-AC7D-D4BDE80865E1}"/>
              </a:ext>
            </a:extLst>
          </p:cNvPr>
          <p:cNvSpPr/>
          <p:nvPr/>
        </p:nvSpPr>
        <p:spPr>
          <a:xfrm>
            <a:off x="5887876" y="4869160"/>
            <a:ext cx="937332" cy="712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C657B354-05BA-4369-8D7C-67E04E77584E}"/>
              </a:ext>
            </a:extLst>
          </p:cNvPr>
          <p:cNvSpPr/>
          <p:nvPr/>
        </p:nvSpPr>
        <p:spPr>
          <a:xfrm>
            <a:off x="6033120" y="5592570"/>
            <a:ext cx="2217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gravitációs térerősség</a:t>
            </a: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3FC2368E-A77C-46EA-A23F-41C1CA4D018E}"/>
              </a:ext>
            </a:extLst>
          </p:cNvPr>
          <p:cNvSpPr/>
          <p:nvPr/>
        </p:nvSpPr>
        <p:spPr>
          <a:xfrm>
            <a:off x="4772980" y="4856538"/>
            <a:ext cx="612068" cy="71247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B15E1360-2171-48D2-BD69-530C5D28E83D}"/>
              </a:ext>
            </a:extLst>
          </p:cNvPr>
          <p:cNvSpPr/>
          <p:nvPr/>
        </p:nvSpPr>
        <p:spPr>
          <a:xfrm>
            <a:off x="3800872" y="5589240"/>
            <a:ext cx="2106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0000FF"/>
                </a:solidFill>
              </a:rPr>
              <a:t>gravitációs gyorsulás</a:t>
            </a:r>
          </a:p>
        </p:txBody>
      </p:sp>
      <p:sp>
        <p:nvSpPr>
          <p:cNvPr id="14" name="Szövegdoboz 5">
            <a:extLst>
              <a:ext uri="{FF2B5EF4-FFF2-40B4-BE49-F238E27FC236}">
                <a16:creationId xmlns:a16="http://schemas.microsoft.com/office/drawing/2014/main" id="{5C6D26A0-B263-489F-AEB1-BAFECA9E6910}"/>
              </a:ext>
            </a:extLst>
          </p:cNvPr>
          <p:cNvSpPr txBox="1"/>
          <p:nvPr/>
        </p:nvSpPr>
        <p:spPr>
          <a:xfrm>
            <a:off x="1676636" y="285756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/>
              <a:t>Geoidmeghatározás</a:t>
            </a:r>
          </a:p>
        </p:txBody>
      </p:sp>
    </p:spTree>
    <p:extLst>
      <p:ext uri="{BB962C8B-B14F-4D97-AF65-F5344CB8AC3E}">
        <p14:creationId xmlns:p14="http://schemas.microsoft.com/office/powerpoint/2010/main" val="38222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zövegdoboz 39">
            <a:extLst>
              <a:ext uri="{FF2B5EF4-FFF2-40B4-BE49-F238E27FC236}">
                <a16:creationId xmlns:a16="http://schemas.microsoft.com/office/drawing/2014/main" id="{0125D6DA-F070-4211-A89D-548A0864B29C}"/>
              </a:ext>
            </a:extLst>
          </p:cNvPr>
          <p:cNvSpPr txBox="1"/>
          <p:nvPr/>
        </p:nvSpPr>
        <p:spPr>
          <a:xfrm>
            <a:off x="776536" y="2268415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csillagászati szintezés</a:t>
            </a:r>
          </a:p>
          <a:p>
            <a:r>
              <a:rPr lang="hu-HU" dirty="0"/>
              <a:t>	(</a:t>
            </a:r>
            <a:r>
              <a:rPr lang="hu-HU" dirty="0" err="1"/>
              <a:t>geoidmeghatározás</a:t>
            </a:r>
            <a:endParaRPr lang="hu-HU" dirty="0"/>
          </a:p>
          <a:p>
            <a:r>
              <a:rPr lang="hu-HU" dirty="0"/>
              <a:t>	 függővonal-elhajlás</a:t>
            </a:r>
          </a:p>
          <a:p>
            <a:r>
              <a:rPr lang="hu-HU" dirty="0"/>
              <a:t>	 mérések alapján)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39" name="Kép 38">
            <a:extLst>
              <a:ext uri="{FF2B5EF4-FFF2-40B4-BE49-F238E27FC236}">
                <a16:creationId xmlns:a16="http://schemas.microsoft.com/office/drawing/2014/main" id="{8C4B054D-6BA0-4038-88E0-700C1CE2B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734" y="2611486"/>
            <a:ext cx="3611488" cy="762561"/>
          </a:xfrm>
          <a:prstGeom prst="rect">
            <a:avLst/>
          </a:prstGeom>
        </p:spPr>
      </p:pic>
      <p:pic>
        <p:nvPicPr>
          <p:cNvPr id="41" name="Picture 2" descr="Basic principle of astronomical levelling | Download Scientific ...">
            <a:extLst>
              <a:ext uri="{FF2B5EF4-FFF2-40B4-BE49-F238E27FC236}">
                <a16:creationId xmlns:a16="http://schemas.microsoft.com/office/drawing/2014/main" id="{E388AB8D-23C6-48F3-98E0-4C9034B80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8" y="3586440"/>
            <a:ext cx="4264149" cy="236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églalap 41">
            <a:extLst>
              <a:ext uri="{FF2B5EF4-FFF2-40B4-BE49-F238E27FC236}">
                <a16:creationId xmlns:a16="http://schemas.microsoft.com/office/drawing/2014/main" id="{C7F283A3-96DC-4993-BE1F-563B3F9D3D1B}"/>
              </a:ext>
            </a:extLst>
          </p:cNvPr>
          <p:cNvSpPr/>
          <p:nvPr/>
        </p:nvSpPr>
        <p:spPr>
          <a:xfrm>
            <a:off x="560512" y="1577377"/>
            <a:ext cx="215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Geometriai módszer: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>
                <a:extLst>
                  <a:ext uri="{FF2B5EF4-FFF2-40B4-BE49-F238E27FC236}">
                    <a16:creationId xmlns:a16="http://schemas.microsoft.com/office/drawing/2014/main" id="{6F45CEA1-BF53-4197-AC58-E23C80503EDA}"/>
                  </a:ext>
                </a:extLst>
              </p:cNvPr>
              <p:cNvSpPr/>
              <p:nvPr/>
            </p:nvSpPr>
            <p:spPr>
              <a:xfrm>
                <a:off x="861667" y="4372765"/>
                <a:ext cx="2343513" cy="890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𝜉</m:t>
                      </m:r>
                      <m:r>
                        <a:rPr lang="hu-HU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hu-HU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hu-HU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𝜑</m:t>
                      </m:r>
                    </m:oMath>
                  </m:oMathPara>
                </a14:m>
                <a:endParaRPr lang="hu-HU" i="1" dirty="0"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𝜂</m:t>
                      </m:r>
                      <m:r>
                        <a:rPr lang="hu-HU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Λ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hu-HU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𝜑</m:t>
                      </m:r>
                    </m:oMath>
                  </m:oMathPara>
                </a14:m>
                <a:endParaRPr lang="hu-HU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églalap 1">
                <a:extLst>
                  <a:ext uri="{FF2B5EF4-FFF2-40B4-BE49-F238E27FC236}">
                    <a16:creationId xmlns:a16="http://schemas.microsoft.com/office/drawing/2014/main" id="{6F45CEA1-BF53-4197-AC58-E23C80503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67" y="4372765"/>
                <a:ext cx="2343513" cy="8902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zövegdoboz 5">
            <a:extLst>
              <a:ext uri="{FF2B5EF4-FFF2-40B4-BE49-F238E27FC236}">
                <a16:creationId xmlns:a16="http://schemas.microsoft.com/office/drawing/2014/main" id="{5C6D26A0-B263-489F-AEB1-BAFECA9E6910}"/>
              </a:ext>
            </a:extLst>
          </p:cNvPr>
          <p:cNvSpPr txBox="1"/>
          <p:nvPr/>
        </p:nvSpPr>
        <p:spPr>
          <a:xfrm>
            <a:off x="2066713" y="289906"/>
            <a:ext cx="630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/>
              <a:t>Segédlet a 4. gyakorlathoz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églalap 1">
                <a:extLst>
                  <a:ext uri="{FF2B5EF4-FFF2-40B4-BE49-F238E27FC236}">
                    <a16:creationId xmlns:a16="http://schemas.microsoft.com/office/drawing/2014/main" id="{6F45CEA1-BF53-4197-AC58-E23C80503EDA}"/>
                  </a:ext>
                </a:extLst>
              </p:cNvPr>
              <p:cNvSpPr/>
              <p:nvPr/>
            </p:nvSpPr>
            <p:spPr>
              <a:xfrm>
                <a:off x="109808" y="5577202"/>
                <a:ext cx="922982" cy="890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𝜗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u-HU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𝜉</m:t>
                      </m:r>
                    </m:oMath>
                  </m:oMathPara>
                </a14:m>
                <a:endParaRPr lang="hu-HU" i="1" dirty="0"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hu-HU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hu-HU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églalap 1">
                <a:extLst>
                  <a:ext uri="{FF2B5EF4-FFF2-40B4-BE49-F238E27FC236}">
                    <a16:creationId xmlns:a16="http://schemas.microsoft.com/office/drawing/2014/main" id="{6F45CEA1-BF53-4197-AC58-E23C80503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08" y="5577202"/>
                <a:ext cx="922982" cy="8902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1">
                <a:extLst>
                  <a:ext uri="{FF2B5EF4-FFF2-40B4-BE49-F238E27FC236}">
                    <a16:creationId xmlns:a16="http://schemas.microsoft.com/office/drawing/2014/main" id="{6F45CEA1-BF53-4197-AC58-E23C80503EDA}"/>
                  </a:ext>
                </a:extLst>
              </p:cNvPr>
              <p:cNvSpPr/>
              <p:nvPr/>
            </p:nvSpPr>
            <p:spPr>
              <a:xfrm>
                <a:off x="3388561" y="5612161"/>
                <a:ext cx="1610312" cy="912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̃"/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</m:acc>
                          <m: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hu-HU" i="1" dirty="0"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églalap 1">
                <a:extLst>
                  <a:ext uri="{FF2B5EF4-FFF2-40B4-BE49-F238E27FC236}">
                    <a16:creationId xmlns:a16="http://schemas.microsoft.com/office/drawing/2014/main" id="{6F45CEA1-BF53-4197-AC58-E23C80503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561" y="5612161"/>
                <a:ext cx="1610312" cy="9126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1">
                <a:extLst>
                  <a:ext uri="{FF2B5EF4-FFF2-40B4-BE49-F238E27FC236}">
                    <a16:creationId xmlns:a16="http://schemas.microsoft.com/office/drawing/2014/main" id="{6F45CEA1-BF53-4197-AC58-E23C80503EDA}"/>
                  </a:ext>
                </a:extLst>
              </p:cNvPr>
              <p:cNvSpPr/>
              <p:nvPr/>
            </p:nvSpPr>
            <p:spPr>
              <a:xfrm>
                <a:off x="5214896" y="5776680"/>
                <a:ext cx="2114368" cy="504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hu-HU" i="1" dirty="0"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églalap 1">
                <a:extLst>
                  <a:ext uri="{FF2B5EF4-FFF2-40B4-BE49-F238E27FC236}">
                    <a16:creationId xmlns:a16="http://schemas.microsoft.com/office/drawing/2014/main" id="{6F45CEA1-BF53-4197-AC58-E23C80503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896" y="5776680"/>
                <a:ext cx="2114368" cy="5043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">
                <a:extLst>
                  <a:ext uri="{FF2B5EF4-FFF2-40B4-BE49-F238E27FC236}">
                    <a16:creationId xmlns:a16="http://schemas.microsoft.com/office/drawing/2014/main" id="{6F45CEA1-BF53-4197-AC58-E23C80503EDA}"/>
                  </a:ext>
                </a:extLst>
              </p:cNvPr>
              <p:cNvSpPr/>
              <p:nvPr/>
            </p:nvSpPr>
            <p:spPr>
              <a:xfrm>
                <a:off x="1095968" y="5365402"/>
                <a:ext cx="1967026" cy="1167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i="1" dirty="0"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hu-HU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églalap 1">
                <a:extLst>
                  <a:ext uri="{FF2B5EF4-FFF2-40B4-BE49-F238E27FC236}">
                    <a16:creationId xmlns:a16="http://schemas.microsoft.com/office/drawing/2014/main" id="{6F45CEA1-BF53-4197-AC58-E23C80503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68" y="5365402"/>
                <a:ext cx="1967026" cy="11677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04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4586</TotalTime>
  <Words>246</Words>
  <Application>Microsoft Office PowerPoint</Application>
  <PresentationFormat>A4 (210x297 mm)</PresentationFormat>
  <Paragraphs>88</Paragraphs>
  <Slides>11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Symbol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IAPG TU München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Thomas Gruber</dc:creator>
  <cp:lastModifiedBy>Reviewer</cp:lastModifiedBy>
  <cp:revision>382</cp:revision>
  <cp:lastPrinted>2001-12-11T08:21:35Z</cp:lastPrinted>
  <dcterms:created xsi:type="dcterms:W3CDTF">2001-12-11T07:59:51Z</dcterms:created>
  <dcterms:modified xsi:type="dcterms:W3CDTF">2024-04-26T10:34:11Z</dcterms:modified>
</cp:coreProperties>
</file>