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86" r:id="rId2"/>
    <p:sldId id="608" r:id="rId3"/>
    <p:sldId id="609" r:id="rId4"/>
    <p:sldId id="610" r:id="rId5"/>
    <p:sldId id="611" r:id="rId6"/>
    <p:sldId id="612" r:id="rId7"/>
    <p:sldId id="613" r:id="rId8"/>
    <p:sldId id="614" r:id="rId9"/>
    <p:sldId id="615" r:id="rId10"/>
    <p:sldId id="616" r:id="rId11"/>
    <p:sldId id="617" r:id="rId12"/>
    <p:sldId id="618" r:id="rId13"/>
    <p:sldId id="619" r:id="rId14"/>
    <p:sldId id="620" r:id="rId15"/>
    <p:sldId id="621" r:id="rId16"/>
    <p:sldId id="622" r:id="rId17"/>
    <p:sldId id="623" r:id="rId18"/>
    <p:sldId id="624" r:id="rId19"/>
    <p:sldId id="625" r:id="rId20"/>
    <p:sldId id="626" r:id="rId21"/>
    <p:sldId id="627" r:id="rId22"/>
    <p:sldId id="628" r:id="rId23"/>
    <p:sldId id="629" r:id="rId24"/>
    <p:sldId id="630" r:id="rId25"/>
    <p:sldId id="631" r:id="rId26"/>
    <p:sldId id="736" r:id="rId27"/>
    <p:sldId id="746" r:id="rId28"/>
    <p:sldId id="737" r:id="rId29"/>
    <p:sldId id="738" r:id="rId30"/>
    <p:sldId id="739" r:id="rId31"/>
    <p:sldId id="740" r:id="rId32"/>
    <p:sldId id="741" r:id="rId33"/>
    <p:sldId id="748" r:id="rId34"/>
    <p:sldId id="742" r:id="rId35"/>
    <p:sldId id="743" r:id="rId36"/>
    <p:sldId id="744" r:id="rId37"/>
    <p:sldId id="745" r:id="rId38"/>
    <p:sldId id="646" r:id="rId39"/>
    <p:sldId id="747" r:id="rId40"/>
    <p:sldId id="647" r:id="rId41"/>
    <p:sldId id="655" r:id="rId42"/>
    <p:sldId id="656" r:id="rId43"/>
    <p:sldId id="657" r:id="rId44"/>
    <p:sldId id="658" r:id="rId45"/>
    <p:sldId id="659" r:id="rId46"/>
    <p:sldId id="660" r:id="rId47"/>
    <p:sldId id="661" r:id="rId48"/>
    <p:sldId id="662" r:id="rId49"/>
    <p:sldId id="663" r:id="rId50"/>
    <p:sldId id="664" r:id="rId51"/>
    <p:sldId id="671" r:id="rId52"/>
    <p:sldId id="672" r:id="rId53"/>
    <p:sldId id="673" r:id="rId54"/>
    <p:sldId id="674" r:id="rId55"/>
    <p:sldId id="675" r:id="rId56"/>
    <p:sldId id="676" r:id="rId57"/>
    <p:sldId id="677" r:id="rId58"/>
    <p:sldId id="678" r:id="rId59"/>
    <p:sldId id="679" r:id="rId60"/>
    <p:sldId id="680" r:id="rId61"/>
    <p:sldId id="681" r:id="rId62"/>
    <p:sldId id="682" r:id="rId63"/>
    <p:sldId id="683" r:id="rId64"/>
    <p:sldId id="684" r:id="rId65"/>
    <p:sldId id="685" r:id="rId66"/>
    <p:sldId id="686" r:id="rId67"/>
    <p:sldId id="687" r:id="rId68"/>
    <p:sldId id="688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  <p:sldId id="606" r:id="rId78"/>
    <p:sldId id="607" r:id="rId79"/>
    <p:sldId id="689" r:id="rId80"/>
    <p:sldId id="690" r:id="rId81"/>
    <p:sldId id="691" r:id="rId82"/>
    <p:sldId id="692" r:id="rId83"/>
    <p:sldId id="693" r:id="rId84"/>
    <p:sldId id="727" r:id="rId85"/>
    <p:sldId id="694" r:id="rId86"/>
    <p:sldId id="728" r:id="rId87"/>
    <p:sldId id="729" r:id="rId88"/>
    <p:sldId id="696" r:id="rId89"/>
    <p:sldId id="730" r:id="rId90"/>
    <p:sldId id="697" r:id="rId91"/>
    <p:sldId id="698" r:id="rId92"/>
    <p:sldId id="699" r:id="rId93"/>
    <p:sldId id="700" r:id="rId94"/>
    <p:sldId id="701" r:id="rId95"/>
    <p:sldId id="702" r:id="rId96"/>
    <p:sldId id="731" r:id="rId97"/>
    <p:sldId id="703" r:id="rId98"/>
    <p:sldId id="704" r:id="rId99"/>
    <p:sldId id="705" r:id="rId100"/>
    <p:sldId id="732" r:id="rId101"/>
    <p:sldId id="706" r:id="rId102"/>
    <p:sldId id="707" r:id="rId103"/>
    <p:sldId id="708" r:id="rId104"/>
    <p:sldId id="709" r:id="rId105"/>
    <p:sldId id="710" r:id="rId106"/>
    <p:sldId id="733" r:id="rId107"/>
    <p:sldId id="711" r:id="rId108"/>
    <p:sldId id="712" r:id="rId109"/>
    <p:sldId id="713" r:id="rId110"/>
    <p:sldId id="714" r:id="rId111"/>
    <p:sldId id="715" r:id="rId112"/>
    <p:sldId id="734" r:id="rId113"/>
    <p:sldId id="716" r:id="rId114"/>
    <p:sldId id="717" r:id="rId115"/>
    <p:sldId id="718" r:id="rId116"/>
    <p:sldId id="719" r:id="rId117"/>
    <p:sldId id="720" r:id="rId118"/>
    <p:sldId id="721" r:id="rId119"/>
    <p:sldId id="722" r:id="rId120"/>
    <p:sldId id="723" r:id="rId121"/>
    <p:sldId id="724" r:id="rId122"/>
    <p:sldId id="735" r:id="rId123"/>
    <p:sldId id="725" r:id="rId124"/>
    <p:sldId id="726" r:id="rId1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43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ED9DC-C77A-46FD-8676-629D114D4089}" type="datetimeFigureOut">
              <a:rPr lang="hu-HU" smtClean="0"/>
              <a:pPr/>
              <a:t>2021. 04. 05.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AAB30E-A62B-4DDF-8F3B-179ED6B8E3BB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3429000"/>
            <a:ext cx="88924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VÍZ- ÉS KÖRNYEZETI </a:t>
            </a:r>
            <a:r>
              <a:rPr lang="hu-HU" dirty="0" smtClean="0"/>
              <a:t>JOG</a:t>
            </a:r>
            <a:r>
              <a:rPr lang="hu-HU" dirty="0"/>
              <a:t/>
            </a:r>
            <a:br>
              <a:rPr lang="hu-HU" dirty="0"/>
            </a:br>
            <a:r>
              <a:rPr lang="hu-HU" sz="3100" dirty="0" smtClean="0"/>
              <a:t>gazdálkodás a vízkészletekkel, a 2000/60/EK irányelv, a vízgyűjtő-gazdálkodásról, felelősség a környezetvédelemben, a víziközmű-szolgáltatásról</a:t>
            </a:r>
            <a:endParaRPr lang="hu-HU" sz="31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071992" cy="1752600"/>
          </a:xfrm>
        </p:spPr>
        <p:txBody>
          <a:bodyPr/>
          <a:lstStyle/>
          <a:p>
            <a:pPr algn="l"/>
            <a:r>
              <a:rPr lang="hu-HU" dirty="0" smtClean="0"/>
              <a:t>     2021</a:t>
            </a:r>
            <a:r>
              <a:rPr lang="hu-HU" dirty="0"/>
              <a:t>. április </a:t>
            </a:r>
            <a:r>
              <a:rPr lang="hu-HU" dirty="0" smtClean="0"/>
              <a:t>9-30.                          </a:t>
            </a:r>
            <a:r>
              <a:rPr lang="hu-HU" dirty="0" smtClean="0"/>
              <a:t>Dr</a:t>
            </a:r>
            <a:r>
              <a:rPr lang="hu-HU" dirty="0" smtClean="0"/>
              <a:t>. </a:t>
            </a:r>
            <a:r>
              <a:rPr lang="hu-HU" dirty="0" err="1" smtClean="0"/>
              <a:t>Hecsei</a:t>
            </a:r>
            <a:r>
              <a:rPr lang="hu-HU" dirty="0" smtClean="0"/>
              <a:t> Pál </a:t>
            </a:r>
            <a:r>
              <a:rPr lang="hu-HU" dirty="0" smtClean="0"/>
              <a:t>ügyvéd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504" y="332656"/>
            <a:ext cx="5972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Budapesti Műszaki és Gazdaságtudományi  Egyetem</a:t>
            </a:r>
          </a:p>
          <a:p>
            <a:r>
              <a:rPr lang="hu-HU" sz="2000" dirty="0" smtClean="0"/>
              <a:t>Építőmérnöki Kar</a:t>
            </a:r>
          </a:p>
          <a:p>
            <a:r>
              <a:rPr lang="hu-HU" sz="2000" dirty="0" smtClean="0"/>
              <a:t>Vízi közmű és Környezetmérnöki Tanszék</a:t>
            </a:r>
            <a:endParaRPr lang="hu-H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környezetterhelési díjak, igénybevételi járulékok, termékdíjak,betétdíjak</a:t>
            </a:r>
          </a:p>
          <a:p>
            <a:r>
              <a:rPr lang="hu-HU" dirty="0" smtClean="0"/>
              <a:t>Ktv.66.§.: A környezethasználat feltételei és hatósági engedélyezése</a:t>
            </a:r>
          </a:p>
          <a:p>
            <a:r>
              <a:rPr lang="hu-HU" dirty="0" smtClean="0"/>
              <a:t>környezeti hatásvizsgálat hatálya alá tartozó—környezetvédelmi engedély</a:t>
            </a:r>
          </a:p>
          <a:p>
            <a:r>
              <a:rPr lang="hu-HU" dirty="0" smtClean="0"/>
              <a:t>egységes környezethasználati engedélyezés hatálya alatt- egységes környezethasználati engedély</a:t>
            </a:r>
          </a:p>
          <a:p>
            <a:r>
              <a:rPr lang="hu-HU" dirty="0" smtClean="0"/>
              <a:t>környezetvédelmi felülvizsgálat hatálya alá- környezetvédelmi működési engedély</a:t>
            </a:r>
          </a:p>
          <a:p>
            <a:r>
              <a:rPr lang="hu-HU" dirty="0" smtClean="0"/>
              <a:t>egybefoglalt környezethasználati engedély</a:t>
            </a:r>
          </a:p>
          <a:p>
            <a:r>
              <a:rPr lang="hu-HU" dirty="0" smtClean="0"/>
              <a:t>határozat, szakhatósági állásfoglalás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16/2016. / V.12. / BM rendelet:  a közcélú ivóvízművek, valamint a közcélú szennyvízelvezető és –tisztító művek üzemeltetése során teljesítendő vízügyi és vízvédelmi szakmai követelményekről, vizsgálatok köréről, valamint adatszolgáltatás tartalmáról</a:t>
            </a:r>
          </a:p>
          <a:p>
            <a:r>
              <a:rPr lang="hu-HU" dirty="0" smtClean="0"/>
              <a:t>1.melléklet</a:t>
            </a:r>
            <a:r>
              <a:rPr lang="hu-HU" dirty="0" smtClean="0"/>
              <a:t>: A </a:t>
            </a:r>
            <a:r>
              <a:rPr lang="hu-HU" dirty="0" err="1" smtClean="0"/>
              <a:t>víziközmű</a:t>
            </a:r>
            <a:r>
              <a:rPr lang="hu-HU" dirty="0" smtClean="0"/>
              <a:t> üzemeltetéséért felelős vezetők szakmai képesítési előírásai</a:t>
            </a:r>
          </a:p>
          <a:p>
            <a:r>
              <a:rPr lang="hu-HU" dirty="0" smtClean="0"/>
              <a:t>  2.melléklet: A vízkivételi műveknél végzendő kémiai, bakteriológiai és indikátor vizsgálatok</a:t>
            </a:r>
          </a:p>
          <a:p>
            <a:r>
              <a:rPr lang="hu-HU" dirty="0" smtClean="0"/>
              <a:t>  3. melléklet:A felszín alatti vízkivételi mű műszaki és mintavételi adatlapja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58038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u="sng" dirty="0" smtClean="0"/>
              <a:t>2012. évi  CLXVIII. törvény: a közművezetékek adójáról</a:t>
            </a:r>
          </a:p>
          <a:p>
            <a:r>
              <a:rPr lang="hu-HU" dirty="0" smtClean="0"/>
              <a:t>adókötelezettség terheli a közművezetéket  / létesítés esetén a tényleges használatbavételét követő 6. év első napján/</a:t>
            </a:r>
          </a:p>
          <a:p>
            <a:r>
              <a:rPr lang="hu-HU" dirty="0" smtClean="0"/>
              <a:t>a használat szüneteltetése az adókötelezettséget nem érinti</a:t>
            </a:r>
          </a:p>
          <a:p>
            <a:r>
              <a:rPr lang="hu-HU" dirty="0" smtClean="0"/>
              <a:t>adóalap: minden megkezdett méter után 125.-Ft.</a:t>
            </a:r>
          </a:p>
          <a:p>
            <a:r>
              <a:rPr lang="hu-HU" dirty="0" smtClean="0"/>
              <a:t>az adó alanya: </a:t>
            </a:r>
            <a:r>
              <a:rPr lang="hu-HU" dirty="0" err="1" smtClean="0"/>
              <a:t>Tulajdonos----állam</a:t>
            </a:r>
            <a:r>
              <a:rPr lang="hu-HU" dirty="0" smtClean="0"/>
              <a:t> vagy helyi önkormányzat: aki a naptári év első napján a közművezeték üzemeltetője</a:t>
            </a:r>
          </a:p>
          <a:p>
            <a:r>
              <a:rPr lang="hu-HU" dirty="0" smtClean="0"/>
              <a:t>adót két egyenlő részben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929946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/>
              <a:t>379/201. / XII.8. / Korm. rendelet:  Magyarország települési szennyvíz-elvezetési és –tisztítási helyzetét nyilvántartó Településsoros Jegyzékről és Tájékoztató Jegyzékről, valamint a szennyvíz-elvezetési agglomerációk lehatárolásáról</a:t>
            </a:r>
          </a:p>
          <a:p>
            <a:r>
              <a:rPr lang="hu-HU" dirty="0" smtClean="0"/>
              <a:t>A szennyvízelvezetési agglomerációk lehatárolását a R. 1.sz. mellékletében meghatározott szempontok alapján kell elvégezni és igazolni mind a településeken belüli hálózat, mind a térségi rendszerek kialakításának gazdaságosságát, illetve az egyedi vagy egyéb megoldások indokoltságát.</a:t>
            </a:r>
          </a:p>
          <a:p>
            <a:r>
              <a:rPr lang="hu-HU" dirty="0" smtClean="0"/>
              <a:t>A szennyvízelvezetési agglomeráció központja az a település, amelynek a közigazgatási területén                                                                                                         található a szennyvíztisztító telep</a:t>
            </a:r>
          </a:p>
          <a:p>
            <a:r>
              <a:rPr lang="hu-HU" dirty="0" smtClean="0"/>
              <a:t>a 2000 LE feletti agglomerációkat  : 25/2002. / II.27./ Korm. rend. 1.sz. melléklete tartalmazza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41391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25/2002. / II.27./ Korm. rendelet: a Nemzeti Települési Szennyvízelvezetési és –tisztítási Megvalósítási Programról</a:t>
            </a:r>
          </a:p>
          <a:p>
            <a:r>
              <a:rPr lang="hu-HU" dirty="0" smtClean="0"/>
              <a:t>123/1997. / VII.18. / Korm. rendelet: a vízbázisok, a távlati vízbázisok, valamint az ivóvízellátást szolgáló </a:t>
            </a:r>
            <a:r>
              <a:rPr lang="hu-HU" dirty="0" err="1" smtClean="0"/>
              <a:t>vízilétesítmények</a:t>
            </a:r>
            <a:r>
              <a:rPr lang="hu-HU" dirty="0" smtClean="0"/>
              <a:t> védelméről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417378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u="sng" dirty="0" smtClean="0"/>
              <a:t>72/1996. / V.22. / Korm. rendelet:  a vízgazdálkodási  hatósági  jogkör gyakorlásáról</a:t>
            </a:r>
          </a:p>
          <a:p>
            <a:r>
              <a:rPr lang="hu-HU" dirty="0" err="1" smtClean="0"/>
              <a:t>-próbaüzem</a:t>
            </a:r>
            <a:r>
              <a:rPr lang="hu-HU" dirty="0" smtClean="0"/>
              <a:t>, berendezések, +</a:t>
            </a:r>
          </a:p>
          <a:p>
            <a:r>
              <a:rPr lang="hu-HU" dirty="0" smtClean="0"/>
              <a:t>„ /4a/ Vízjogi létesítési engedély csak abban az esetben adható ki, hogy ha a 3.§. /1/ bekezdése szerinti kérelmező a kérelemhez csatolja az e-közműt üzemeltető szervezet tanúsítványát arról, hogy az érintett </a:t>
            </a:r>
            <a:r>
              <a:rPr lang="hu-HU" dirty="0" err="1" smtClean="0"/>
              <a:t>víziközmű</a:t>
            </a:r>
            <a:r>
              <a:rPr lang="hu-HU" dirty="0" smtClean="0"/>
              <a:t> üzemeltetője regisztrált e-közmű adatszolgáltató”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781212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18/1996. / VI.13. / KHVM rendelet:  a vízjogi engedélyezési eljáráshoz szükséges kérelemről és mellékleteiről</a:t>
            </a:r>
          </a:p>
          <a:p>
            <a:r>
              <a:rPr lang="hu-HU" dirty="0" smtClean="0"/>
              <a:t>101/2013. / III.29. / Korm. rendelet:  egyes víziközmű-szolgáltató gazdálkodó szervezetek stratégiailag kiemelt jelentőségű gazdálkodó szervezetté nyilvánításáról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01594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       </a:t>
            </a:r>
          </a:p>
          <a:p>
            <a:r>
              <a:rPr lang="hu-HU" dirty="0" smtClean="0"/>
              <a:t>( </a:t>
            </a:r>
            <a:r>
              <a:rPr lang="hu-HU" dirty="0" smtClean="0"/>
              <a:t>T-17996 )</a:t>
            </a:r>
          </a:p>
          <a:p>
            <a:r>
              <a:rPr lang="hu-HU" dirty="0" smtClean="0"/>
              <a:t>2011.:- 66.347 km vízvezeték, 454 millió m3 ivóvíz</a:t>
            </a:r>
          </a:p>
          <a:p>
            <a:r>
              <a:rPr lang="hu-HU" dirty="0" smtClean="0"/>
              <a:t>             -43.687 km szennyvízvezeték, 475 millió m3 szennyvíz</a:t>
            </a:r>
          </a:p>
          <a:p>
            <a:r>
              <a:rPr lang="hu-HU" dirty="0" smtClean="0"/>
              <a:t>              -1995. évi  LVII. tv., 38/1995. / IV.5. / Korm. rendelet</a:t>
            </a:r>
          </a:p>
          <a:p>
            <a:pPr>
              <a:buNone/>
            </a:pPr>
            <a:r>
              <a:rPr lang="hu-HU" u="sng" dirty="0" smtClean="0"/>
              <a:t>Alapelvek ( 11+1 ) a </a:t>
            </a:r>
            <a:r>
              <a:rPr lang="hu-HU" u="sng" dirty="0" err="1" smtClean="0"/>
              <a:t>Vksztv.-ben</a:t>
            </a:r>
            <a:r>
              <a:rPr lang="hu-HU" u="sng" dirty="0" smtClean="0"/>
              <a:t>:</a:t>
            </a:r>
          </a:p>
          <a:p>
            <a:pPr lvl="0"/>
            <a:r>
              <a:rPr lang="hu-HU" dirty="0" smtClean="0"/>
              <a:t>természetes erőforrások kíméletének elve</a:t>
            </a:r>
          </a:p>
          <a:p>
            <a:pPr lvl="0"/>
            <a:r>
              <a:rPr lang="hu-HU" dirty="0" smtClean="0"/>
              <a:t>ellátásbiztonság elve</a:t>
            </a:r>
          </a:p>
          <a:p>
            <a:pPr lvl="0"/>
            <a:r>
              <a:rPr lang="hu-HU" dirty="0" smtClean="0"/>
              <a:t>ellátási felelősség elve</a:t>
            </a:r>
          </a:p>
          <a:p>
            <a:pPr lvl="0"/>
            <a:r>
              <a:rPr lang="hu-HU" dirty="0" smtClean="0"/>
              <a:t>szolgáltatói felelősség elve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370007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u="sng" dirty="0" smtClean="0"/>
              <a:t>Alapelvek </a:t>
            </a:r>
            <a:r>
              <a:rPr lang="hu-HU" u="sng" dirty="0" smtClean="0"/>
              <a:t>( 11+1 ) a </a:t>
            </a:r>
            <a:r>
              <a:rPr lang="hu-HU" u="sng" dirty="0" err="1" smtClean="0"/>
              <a:t>Vksztv.-ben</a:t>
            </a:r>
            <a:r>
              <a:rPr lang="hu-HU" u="sng" dirty="0" smtClean="0"/>
              <a:t>:</a:t>
            </a:r>
          </a:p>
          <a:p>
            <a:pPr lvl="0"/>
            <a:r>
              <a:rPr lang="hu-HU" dirty="0" smtClean="0"/>
              <a:t>szennyező </a:t>
            </a:r>
            <a:r>
              <a:rPr lang="hu-HU" dirty="0" smtClean="0"/>
              <a:t>fizet elve</a:t>
            </a:r>
          </a:p>
          <a:p>
            <a:pPr lvl="0"/>
            <a:r>
              <a:rPr lang="hu-HU" dirty="0" smtClean="0"/>
              <a:t>regionalitás elve  / megj.: az integráció alapja/</a:t>
            </a:r>
          </a:p>
          <a:p>
            <a:pPr lvl="0"/>
            <a:r>
              <a:rPr lang="hu-HU" dirty="0" smtClean="0"/>
              <a:t>szolidaritás elve</a:t>
            </a:r>
          </a:p>
          <a:p>
            <a:pPr lvl="0"/>
            <a:r>
              <a:rPr lang="hu-HU" dirty="0" smtClean="0"/>
              <a:t>költségmegtérülés elve</a:t>
            </a:r>
          </a:p>
          <a:p>
            <a:pPr lvl="0"/>
            <a:r>
              <a:rPr lang="hu-HU" dirty="0" smtClean="0"/>
              <a:t>legkisebb költség elve</a:t>
            </a:r>
          </a:p>
          <a:p>
            <a:pPr lvl="0"/>
            <a:r>
              <a:rPr lang="hu-HU" dirty="0" err="1" smtClean="0"/>
              <a:t>víziközművek</a:t>
            </a:r>
            <a:r>
              <a:rPr lang="hu-HU" dirty="0" smtClean="0"/>
              <a:t> együttműködtetésének elve</a:t>
            </a:r>
          </a:p>
          <a:p>
            <a:pPr lvl="0"/>
            <a:r>
              <a:rPr lang="hu-HU" dirty="0" smtClean="0"/>
              <a:t>keretfinanszírozás tilalmának elve</a:t>
            </a:r>
          </a:p>
          <a:p>
            <a:pPr lvl="0"/>
            <a:r>
              <a:rPr lang="hu-HU" dirty="0" smtClean="0"/>
              <a:t>+ sorrendiség elve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31533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r>
              <a:rPr lang="hu-HU" dirty="0" smtClean="0"/>
              <a:t>A </a:t>
            </a:r>
            <a:r>
              <a:rPr lang="hu-HU" dirty="0" err="1" smtClean="0"/>
              <a:t>Vksztv</a:t>
            </a:r>
            <a:r>
              <a:rPr lang="hu-HU" dirty="0" smtClean="0"/>
              <a:t>. hatálya: személyi/ víziközmű-szolgáltatók, felhasználó, ellátásért felelős / állam és/vagy önkormányzat/</a:t>
            </a:r>
          </a:p>
          <a:p>
            <a:pPr lvl="1"/>
            <a:r>
              <a:rPr lang="hu-HU" dirty="0" smtClean="0"/>
              <a:t>területi: </a:t>
            </a:r>
            <a:r>
              <a:rPr lang="hu-HU" dirty="0" err="1" smtClean="0"/>
              <a:t>Mo</a:t>
            </a:r>
            <a:r>
              <a:rPr lang="hu-HU" dirty="0" smtClean="0"/>
              <a:t>, szűkebben pedig egy/több település közigazgatási területe-ellátási területe</a:t>
            </a:r>
          </a:p>
          <a:p>
            <a:pPr lvl="1"/>
            <a:r>
              <a:rPr lang="hu-HU" dirty="0" smtClean="0"/>
              <a:t>tárgyi: víziközmű-rendszer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530698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>
              <a:buNone/>
            </a:pPr>
            <a:r>
              <a:rPr lang="hu-HU" dirty="0" smtClean="0"/>
              <a:t>Fogalmi </a:t>
            </a:r>
            <a:r>
              <a:rPr lang="hu-HU" dirty="0" smtClean="0"/>
              <a:t>alapok-a </a:t>
            </a:r>
            <a:r>
              <a:rPr lang="hu-HU" dirty="0" err="1" smtClean="0"/>
              <a:t>víziközmű</a:t>
            </a:r>
            <a:r>
              <a:rPr lang="hu-HU" dirty="0" smtClean="0"/>
              <a:t> szolgáltatás eszközei:</a:t>
            </a:r>
          </a:p>
          <a:p>
            <a:pPr marL="0" indent="0">
              <a:buNone/>
            </a:pPr>
            <a:r>
              <a:rPr lang="hu-HU" u="sng" dirty="0" smtClean="0"/>
              <a:t>1, Mi is a </a:t>
            </a:r>
            <a:r>
              <a:rPr lang="hu-HU" u="sng" dirty="0" err="1" smtClean="0"/>
              <a:t>víziközmű</a:t>
            </a:r>
            <a:r>
              <a:rPr lang="hu-HU" u="sng" dirty="0" smtClean="0"/>
              <a:t>?- Vksztv.2.§.20.pont</a:t>
            </a:r>
          </a:p>
          <a:p>
            <a:r>
              <a:rPr lang="hu-HU" dirty="0" smtClean="0"/>
              <a:t>„ 20. </a:t>
            </a:r>
            <a:r>
              <a:rPr lang="hu-HU" dirty="0" err="1" smtClean="0"/>
              <a:t>víziközmű</a:t>
            </a:r>
            <a:r>
              <a:rPr lang="hu-HU" dirty="0" smtClean="0"/>
              <a:t>: olyan közcélú </a:t>
            </a:r>
            <a:r>
              <a:rPr lang="hu-HU" dirty="0" err="1" smtClean="0"/>
              <a:t>vízilétesítmény</a:t>
            </a:r>
            <a:r>
              <a:rPr lang="hu-HU" dirty="0" smtClean="0"/>
              <a:t>, amely</a:t>
            </a:r>
          </a:p>
          <a:p>
            <a:r>
              <a:rPr lang="hu-HU" dirty="0" smtClean="0"/>
              <a:t>a, település vagy települések közműves ivóvízellátását, ezen belül az ivóvíztermelést,az ehhez kapcsolódó </a:t>
            </a:r>
            <a:r>
              <a:rPr lang="hu-HU" dirty="0" err="1" smtClean="0"/>
              <a:t>ivóvízbázisvédelmet</a:t>
            </a:r>
            <a:r>
              <a:rPr lang="hu-HU" dirty="0" smtClean="0"/>
              <a:t>, az ivóvízkezelést, </a:t>
            </a:r>
            <a:r>
              <a:rPr lang="hu-HU" dirty="0" err="1" smtClean="0"/>
              <a:t>-tárolást</a:t>
            </a:r>
            <a:r>
              <a:rPr lang="hu-HU" dirty="0" smtClean="0"/>
              <a:t>, </a:t>
            </a:r>
            <a:r>
              <a:rPr lang="hu-HU" dirty="0" err="1" smtClean="0"/>
              <a:t>-szállítást</a:t>
            </a:r>
            <a:r>
              <a:rPr lang="hu-HU" dirty="0" smtClean="0"/>
              <a:t>, </a:t>
            </a:r>
            <a:r>
              <a:rPr lang="hu-HU" dirty="0" err="1" smtClean="0"/>
              <a:t>-és</a:t>
            </a:r>
            <a:r>
              <a:rPr lang="hu-HU" dirty="0" smtClean="0"/>
              <a:t> –elosztást, felhasználási helyekre történő </a:t>
            </a:r>
            <a:r>
              <a:rPr lang="hu-HU" dirty="0" err="1" smtClean="0"/>
              <a:t>eljuttatástmindezekhez</a:t>
            </a:r>
            <a:r>
              <a:rPr lang="hu-HU" dirty="0" smtClean="0"/>
              <a:t> kapcsolódóan a </a:t>
            </a:r>
            <a:r>
              <a:rPr lang="hu-HU" dirty="0" err="1" smtClean="0"/>
              <a:t>tűzivíz</a:t>
            </a:r>
            <a:r>
              <a:rPr lang="hu-HU" dirty="0" smtClean="0"/>
              <a:t> biztosítását vagy</a:t>
            </a:r>
          </a:p>
          <a:p>
            <a:r>
              <a:rPr lang="hu-HU" dirty="0" smtClean="0"/>
              <a:t>b, a közműves szennyvízelvezetés során / egyesített rendszer esetén a csapadékvíz-elvezetést is ideértve / a szennyvíz felhasználási helyekről történő összegyűjtését, elvezetését, tisztítását, a keletkező szennyvíziszap kezelését és a tisztított szennyvíz hasznosítását, elhelyezését szolgálja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725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Ktv.66.§./4/</a:t>
            </a:r>
            <a:r>
              <a:rPr lang="hu-HU" dirty="0" err="1" smtClean="0"/>
              <a:t>bek</a:t>
            </a:r>
            <a:r>
              <a:rPr lang="hu-HU" dirty="0" smtClean="0"/>
              <a:t>.: a Vásárhelyi –terv keretében megvalósuló árvízvédelmi létesítmények tervezésével, építésével összefüggő környezethasználat esetében a hatósági engedélyezésre eltérő szabályokat állapíthat meg törvény.</a:t>
            </a:r>
          </a:p>
          <a:p>
            <a:r>
              <a:rPr lang="hu-HU" dirty="0" smtClean="0"/>
              <a:t>Ktv.87.§.: a határértékeket igénybevételi, kibocsátási és </a:t>
            </a:r>
            <a:r>
              <a:rPr lang="hu-HU" dirty="0" err="1" smtClean="0"/>
              <a:t>szennyezettségi</a:t>
            </a:r>
            <a:r>
              <a:rPr lang="hu-HU" dirty="0" smtClean="0"/>
              <a:t> határértékként kell meghatározni.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 marL="0" indent="0">
              <a:buNone/>
            </a:pPr>
            <a:r>
              <a:rPr lang="hu-HU" u="sng" dirty="0" smtClean="0"/>
              <a:t>2</a:t>
            </a:r>
            <a:r>
              <a:rPr lang="hu-HU" u="sng" dirty="0" smtClean="0"/>
              <a:t>. „</a:t>
            </a:r>
            <a:r>
              <a:rPr lang="hu-HU" u="sng" dirty="0" err="1" smtClean="0"/>
              <a:t>Redszerfüggő</a:t>
            </a:r>
            <a:r>
              <a:rPr lang="hu-HU" u="sng" dirty="0" smtClean="0"/>
              <a:t> „</a:t>
            </a:r>
            <a:r>
              <a:rPr lang="hu-HU" u="sng" dirty="0" err="1" smtClean="0"/>
              <a:t>víziközmű</a:t>
            </a:r>
            <a:r>
              <a:rPr lang="hu-HU" u="sng" dirty="0" smtClean="0"/>
              <a:t>:  tolózár, csőkötés,azbesztcső, GÖV cső, kőagyag cső ( ellátásért felelős)</a:t>
            </a:r>
          </a:p>
          <a:p>
            <a:pPr marL="0" indent="0">
              <a:buNone/>
            </a:pPr>
            <a:r>
              <a:rPr lang="hu-HU" u="sng" dirty="0" smtClean="0"/>
              <a:t>3. „</a:t>
            </a:r>
            <a:r>
              <a:rPr lang="hu-HU" u="sng" dirty="0" err="1" smtClean="0"/>
              <a:t>Rendszerfüggetlen</a:t>
            </a:r>
            <a:r>
              <a:rPr lang="hu-HU" u="sng" dirty="0" smtClean="0"/>
              <a:t>” </a:t>
            </a:r>
            <a:r>
              <a:rPr lang="hu-HU" u="sng" dirty="0" err="1" smtClean="0"/>
              <a:t>víziközmű</a:t>
            </a:r>
            <a:r>
              <a:rPr lang="hu-HU" u="sng" dirty="0" smtClean="0"/>
              <a:t> elem: Vksztv.2.§.17.pont</a:t>
            </a:r>
          </a:p>
          <a:p>
            <a:r>
              <a:rPr lang="hu-HU" dirty="0" smtClean="0"/>
              <a:t>„17. </a:t>
            </a:r>
            <a:r>
              <a:rPr lang="hu-HU" dirty="0" err="1" smtClean="0"/>
              <a:t>rendszerfüggetlen</a:t>
            </a:r>
            <a:r>
              <a:rPr lang="hu-HU" dirty="0" smtClean="0"/>
              <a:t> </a:t>
            </a:r>
            <a:r>
              <a:rPr lang="hu-HU" dirty="0" err="1" smtClean="0"/>
              <a:t>víziközmű</a:t>
            </a:r>
            <a:r>
              <a:rPr lang="hu-HU" dirty="0" smtClean="0"/>
              <a:t> elem: a </a:t>
            </a:r>
            <a:r>
              <a:rPr lang="hu-HU" dirty="0" err="1" smtClean="0"/>
              <a:t>víziközmű</a:t>
            </a:r>
            <a:r>
              <a:rPr lang="hu-HU" dirty="0" smtClean="0"/>
              <a:t> olyan nem egyedi gyártású berendezése, alkotórésze, amely a </a:t>
            </a:r>
            <a:r>
              <a:rPr lang="hu-HU" dirty="0" err="1" smtClean="0"/>
              <a:t>víziközműtől</a:t>
            </a:r>
            <a:r>
              <a:rPr lang="hu-HU" dirty="0" smtClean="0"/>
              <a:t> állagsérelem nélkül elválasztható és a víziközmű-hálózaton vagy a víziközmű-hálózatok között- alkalmazási céljára figyelemmel- szabadon áthelyezhető / így különösen a fogyasztásmérő berendezés, szennyvíz átemelő szivattyú, irányítástechnikai berendezés/    ( ellátásért felelős/ szolgáltató )</a:t>
            </a:r>
          </a:p>
          <a:p>
            <a:r>
              <a:rPr lang="hu-HU" dirty="0" smtClean="0"/>
              <a:t>pl.: hidraulikus bekeverő, vegyszeradagoló berendezés, nyomásmérő</a:t>
            </a:r>
          </a:p>
          <a:p>
            <a:pPr marL="0" indent="0">
              <a:buNone/>
            </a:pPr>
            <a:r>
              <a:rPr lang="hu-HU" u="sng" dirty="0" smtClean="0"/>
              <a:t>4. Mi is a működtető eszköz?- Vksztv.14.§. /4/ bekezdés:</a:t>
            </a:r>
          </a:p>
          <a:p>
            <a:r>
              <a:rPr lang="hu-HU" dirty="0" smtClean="0"/>
              <a:t>„ E §. alkalmazásában </a:t>
            </a:r>
            <a:r>
              <a:rPr lang="hu-HU" dirty="0" err="1" smtClean="0"/>
              <a:t>víziközmű</a:t>
            </a:r>
            <a:r>
              <a:rPr lang="hu-HU" dirty="0" smtClean="0"/>
              <a:t> működtető eszköz a víziközmű-szolgáltatás ellátásának szakmai és technikai feltételrendszerét biztosító olyan eszköz amely nem minősül </a:t>
            </a:r>
            <a:r>
              <a:rPr lang="hu-HU" dirty="0" err="1" smtClean="0"/>
              <a:t>víziközműnek</a:t>
            </a:r>
            <a:r>
              <a:rPr lang="hu-HU" dirty="0" smtClean="0"/>
              <a:t>.”  pl.: haszongépjárművek        ( szolgáltató 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638941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 marL="0" indent="0">
              <a:buNone/>
            </a:pPr>
            <a:r>
              <a:rPr lang="hu-HU" u="sng" dirty="0" smtClean="0"/>
              <a:t>5</a:t>
            </a:r>
            <a:r>
              <a:rPr lang="hu-HU" u="sng" dirty="0" smtClean="0"/>
              <a:t>. Víziközmű-rendszer. Vksztv.2.§.23.pont:</a:t>
            </a:r>
          </a:p>
          <a:p>
            <a:r>
              <a:rPr lang="hu-HU" dirty="0" smtClean="0"/>
              <a:t>„ a </a:t>
            </a:r>
            <a:r>
              <a:rPr lang="hu-HU" dirty="0" err="1" smtClean="0"/>
              <a:t>víziközművek</a:t>
            </a:r>
            <a:r>
              <a:rPr lang="hu-HU" dirty="0" smtClean="0"/>
              <a:t> olyan egybefüggő struktúrája amely:</a:t>
            </a:r>
          </a:p>
          <a:p>
            <a:r>
              <a:rPr lang="hu-HU" dirty="0" smtClean="0"/>
              <a:t>a, önállóan, kizárólag egy település ellátását biztosítja ( szigetüzem )</a:t>
            </a:r>
          </a:p>
          <a:p>
            <a:r>
              <a:rPr lang="hu-HU" dirty="0" smtClean="0"/>
              <a:t>b,önállóan, több település ellátását is szolgálja</a:t>
            </a:r>
          </a:p>
          <a:p>
            <a:r>
              <a:rPr lang="hu-HU" dirty="0" smtClean="0"/>
              <a:t>c,átadási pontokkal egyértelműen körülhatárolt, a kapcsolódó szolgáltatás nyújtását is, vagy kizárólagosan azt biztosítja</a:t>
            </a:r>
          </a:p>
          <a:p>
            <a:r>
              <a:rPr lang="hu-HU" dirty="0" smtClean="0"/>
              <a:t>d, átadási pontokkal egyértelműen körülhatárolt, kapcsolódó szolgáltatással kiegészülve egy vagy több településre nézve képes biztosítani a </a:t>
            </a:r>
            <a:r>
              <a:rPr lang="hu-HU" dirty="0" err="1" smtClean="0"/>
              <a:t>víziközmű-</a:t>
            </a:r>
            <a:r>
              <a:rPr lang="hu-HU" dirty="0" smtClean="0"/>
              <a:t> szolgáltatás műszaki feltételeit”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676661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smtClean="0"/>
              <a:t>6</a:t>
            </a:r>
            <a:r>
              <a:rPr lang="hu-HU" u="sng" dirty="0" smtClean="0"/>
              <a:t>. A víziközmű-fejlesztés</a:t>
            </a:r>
          </a:p>
          <a:p>
            <a:r>
              <a:rPr lang="hu-HU" dirty="0" smtClean="0"/>
              <a:t>Beruházás: új létrehozása</a:t>
            </a:r>
          </a:p>
          <a:p>
            <a:r>
              <a:rPr lang="hu-HU" dirty="0" smtClean="0"/>
              <a:t>Felújítás: a már meglévő- pótlása, bővítése, rekonstrukciója</a:t>
            </a:r>
          </a:p>
          <a:p>
            <a:r>
              <a:rPr lang="hu-HU" dirty="0" smtClean="0"/>
              <a:t>15 éves időtávra gördülő fejlesztési terv készítés / felújítás, pótlási, beruházási tervrész/</a:t>
            </a:r>
          </a:p>
          <a:p>
            <a:r>
              <a:rPr lang="hu-HU" dirty="0" smtClean="0"/>
              <a:t>KEHOP 2014-2020 programozási időszak: a rekonstrukcióra hatalmas szükség mutatkozik, azonban jelenlegi állás szerint csak új létesítése pályázható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122107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 marL="0" indent="0">
              <a:buNone/>
            </a:pPr>
            <a:r>
              <a:rPr lang="hu-HU" u="sng" dirty="0" smtClean="0"/>
              <a:t>7</a:t>
            </a:r>
            <a:r>
              <a:rPr lang="hu-HU" u="sng" dirty="0" smtClean="0"/>
              <a:t>. A víziközmű-szolgáltató engedélye</a:t>
            </a:r>
          </a:p>
          <a:p>
            <a:r>
              <a:rPr lang="hu-HU" dirty="0" smtClean="0"/>
              <a:t>MEKH által kiadott engedélyek- víziközmű-szolgáltatói tevékenység kizárólag ennek birtokában végezhető</a:t>
            </a:r>
          </a:p>
          <a:p>
            <a:r>
              <a:rPr lang="hu-HU" dirty="0" smtClean="0"/>
              <a:t>Víziközmű-szolgáltatói és működési engedély</a:t>
            </a:r>
          </a:p>
          <a:p>
            <a:pPr lvl="0"/>
            <a:r>
              <a:rPr lang="hu-HU" dirty="0" smtClean="0"/>
              <a:t>Víziközmű-szolgáltatói engedély: csak kft. vagy </a:t>
            </a:r>
            <a:r>
              <a:rPr lang="hu-HU" dirty="0" err="1" smtClean="0"/>
              <a:t>Zrt</a:t>
            </a:r>
            <a:r>
              <a:rPr lang="hu-HU" dirty="0" smtClean="0"/>
              <a:t>., amely megfelel a </a:t>
            </a:r>
            <a:r>
              <a:rPr lang="hu-HU" dirty="0" err="1" smtClean="0"/>
              <a:t>Vksztv-ben</a:t>
            </a:r>
            <a:r>
              <a:rPr lang="hu-HU" dirty="0" smtClean="0"/>
              <a:t> és a végrehajtási rendeletében előírt követelményeknek</a:t>
            </a:r>
          </a:p>
          <a:p>
            <a:pPr lvl="0"/>
            <a:r>
              <a:rPr lang="hu-HU" dirty="0" smtClean="0"/>
              <a:t>Víziközmű-működési engedély: - meghatározott ellátási területre: kizárólagos jog és kötelezettség</a:t>
            </a:r>
          </a:p>
          <a:p>
            <a:pPr lvl="1"/>
            <a:r>
              <a:rPr lang="hu-HU" dirty="0" smtClean="0"/>
              <a:t>csak az kérheti, akinek már van szolgáltatói engedélye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514767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 lvl="0"/>
            <a:r>
              <a:rPr lang="hu-HU" dirty="0" smtClean="0"/>
              <a:t>Az </a:t>
            </a:r>
            <a:r>
              <a:rPr lang="hu-HU" dirty="0" smtClean="0"/>
              <a:t>engedély hatálya: </a:t>
            </a:r>
            <a:r>
              <a:rPr lang="hu-HU" dirty="0" err="1" smtClean="0"/>
              <a:t>-személyi</a:t>
            </a:r>
            <a:r>
              <a:rPr lang="hu-HU" dirty="0" smtClean="0"/>
              <a:t>: víziközmű-szolgáltató</a:t>
            </a:r>
          </a:p>
          <a:p>
            <a:r>
              <a:rPr lang="hu-HU" dirty="0" smtClean="0"/>
              <a:t>                                      </a:t>
            </a:r>
            <a:r>
              <a:rPr lang="hu-HU" dirty="0" err="1" smtClean="0"/>
              <a:t>-területi</a:t>
            </a:r>
            <a:r>
              <a:rPr lang="hu-HU" dirty="0" smtClean="0"/>
              <a:t>: ellátási területtel érintett település neve és az ágazat</a:t>
            </a:r>
          </a:p>
          <a:p>
            <a:r>
              <a:rPr lang="hu-HU" dirty="0" smtClean="0"/>
              <a:t>                                       - tárgyi. üzemeltetett </a:t>
            </a:r>
            <a:r>
              <a:rPr lang="hu-HU" dirty="0" err="1" smtClean="0"/>
              <a:t>víziközmű</a:t>
            </a:r>
            <a:r>
              <a:rPr lang="hu-HU" dirty="0" smtClean="0"/>
              <a:t> rendszer megnevezése, azonosító kódja és az adott rendszerre megállapított felhasználói egyenérték</a:t>
            </a:r>
          </a:p>
          <a:p>
            <a:r>
              <a:rPr lang="hu-HU" dirty="0" smtClean="0"/>
              <a:t>Az eljárás díja / 1/2014./III.4./ MEKH rendelet/:</a:t>
            </a:r>
          </a:p>
          <a:p>
            <a:pPr lvl="0"/>
            <a:r>
              <a:rPr lang="hu-HU" dirty="0" smtClean="0"/>
              <a:t>engedély iránti kérelem 1.500.000.-Ft</a:t>
            </a:r>
          </a:p>
          <a:p>
            <a:pPr lvl="0"/>
            <a:r>
              <a:rPr lang="hu-HU" dirty="0" smtClean="0"/>
              <a:t>engedély módosítása: 325.000.-Ft</a:t>
            </a:r>
          </a:p>
          <a:p>
            <a:pPr lvl="0"/>
            <a:r>
              <a:rPr lang="hu-HU" dirty="0" smtClean="0"/>
              <a:t>engedély visszavonása iránti kérelem: 25.000.-Ft</a:t>
            </a:r>
          </a:p>
          <a:p>
            <a:r>
              <a:rPr lang="hu-HU" dirty="0" smtClean="0"/>
              <a:t>/ előre szükséges utalni a MÁK számlára és az utalási igazolást a kérelemhez csatolni/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942799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 marL="0" indent="0">
              <a:buNone/>
            </a:pPr>
            <a:r>
              <a:rPr lang="hu-HU" u="sng" dirty="0" smtClean="0"/>
              <a:t>8. Engedélyezési </a:t>
            </a:r>
            <a:r>
              <a:rPr lang="hu-HU" u="sng" dirty="0" smtClean="0"/>
              <a:t>feltételek / Vhr. 30-36.§./</a:t>
            </a:r>
          </a:p>
          <a:p>
            <a:pPr lvl="1"/>
            <a:r>
              <a:rPr lang="hu-HU" dirty="0" smtClean="0"/>
              <a:t>közgazdasági viszonyok vizsgálata-a </a:t>
            </a:r>
            <a:r>
              <a:rPr lang="hu-HU" dirty="0" err="1" smtClean="0"/>
              <a:t>Vhr</a:t>
            </a:r>
            <a:r>
              <a:rPr lang="hu-HU" dirty="0" smtClean="0"/>
              <a:t> 4.sz. melléklete szerint: </a:t>
            </a:r>
          </a:p>
          <a:p>
            <a:r>
              <a:rPr lang="hu-HU" dirty="0" smtClean="0"/>
              <a:t>                                                - eladósodottsági mutató</a:t>
            </a:r>
          </a:p>
          <a:p>
            <a:r>
              <a:rPr lang="hu-HU" dirty="0" smtClean="0"/>
              <a:t>                                                - likviditási mutató</a:t>
            </a:r>
          </a:p>
          <a:p>
            <a:r>
              <a:rPr lang="hu-HU" dirty="0" smtClean="0"/>
              <a:t>                                                 - tőkeerősségi mutató</a:t>
            </a:r>
          </a:p>
          <a:p>
            <a:pPr lvl="1"/>
            <a:r>
              <a:rPr lang="hu-HU" dirty="0" smtClean="0"/>
              <a:t>műszaki eszközfelszereltség</a:t>
            </a:r>
          </a:p>
          <a:p>
            <a:pPr lvl="1"/>
            <a:r>
              <a:rPr lang="hu-HU" dirty="0" smtClean="0"/>
              <a:t>szervezeti, logisztikai képesség</a:t>
            </a:r>
          </a:p>
          <a:p>
            <a:pPr lvl="1"/>
            <a:r>
              <a:rPr lang="hu-HU" dirty="0" smtClean="0"/>
              <a:t>személyi állomány:  végzettségek, képesítések igazolása / vízépítő mérnök, víz- és szennyvíz technológus, vegyészmérnök, gépészmérnök, villamosmérnök, környezetvédelmi mérnök, biológus-szennyvízszolgáltatás </a:t>
            </a:r>
            <a:r>
              <a:rPr lang="hu-HU" dirty="0" err="1" smtClean="0"/>
              <a:t>esetén-hidrogeológus-ivóvíz-szolgáltatás</a:t>
            </a:r>
            <a:r>
              <a:rPr lang="hu-HU" dirty="0" smtClean="0"/>
              <a:t> esetén</a:t>
            </a:r>
          </a:p>
          <a:p>
            <a:pPr lvl="1"/>
            <a:r>
              <a:rPr lang="hu-HU" dirty="0" smtClean="0"/>
              <a:t> területi egybefüggőség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523876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r>
              <a:rPr lang="hu-HU" dirty="0" smtClean="0"/>
              <a:t>A </a:t>
            </a:r>
            <a:r>
              <a:rPr lang="hu-HU" dirty="0" smtClean="0"/>
              <a:t>Vhr. 2.sz. melléklete megadja a kérelem formanyomtatványát, valamint a csatolandó mellékleteket /Vhr.2.sz.melléklet1-28./</a:t>
            </a:r>
          </a:p>
          <a:p>
            <a:r>
              <a:rPr lang="hu-HU" dirty="0" smtClean="0"/>
              <a:t>Amennyiben valamely adat tekintetében a korábban kiadott engedély módosítás óta változás nem történt- elegendő egy nyilatkozat a vezető tisztségviselőtől az adatok változatlanságáról</a:t>
            </a:r>
          </a:p>
          <a:p>
            <a:r>
              <a:rPr lang="hu-HU" dirty="0" smtClean="0"/>
              <a:t>A MEKH ajánlásban sok mintát kidolgozott / használatuk nem kötelező, de segíti a Hivatal munkáját/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368344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 marL="0" indent="0">
              <a:buNone/>
            </a:pPr>
            <a:r>
              <a:rPr lang="hu-HU" u="sng" dirty="0" smtClean="0"/>
              <a:t>9</a:t>
            </a:r>
            <a:r>
              <a:rPr lang="hu-HU" u="sng" dirty="0" smtClean="0"/>
              <a:t>. Korábban nem nyújtott szolgáltatás </a:t>
            </a:r>
          </a:p>
          <a:p>
            <a:r>
              <a:rPr lang="hu-HU" dirty="0" smtClean="0"/>
              <a:t>/ ingyen üzemeltettek, 10/A fejezet 2015.évi </a:t>
            </a:r>
            <a:r>
              <a:rPr lang="hu-HU" dirty="0" err="1" smtClean="0"/>
              <a:t>CXIX.tv</a:t>
            </a:r>
            <a:r>
              <a:rPr lang="hu-HU" dirty="0" smtClean="0"/>
              <a:t>./</a:t>
            </a:r>
            <a:r>
              <a:rPr lang="hu-HU" dirty="0" err="1" smtClean="0"/>
              <a:t>-átmeneti</a:t>
            </a:r>
            <a:r>
              <a:rPr lang="hu-HU" dirty="0" smtClean="0"/>
              <a:t> díj ( a normál miniszteri rendelet megalkotásáig alkalmazható/</a:t>
            </a:r>
          </a:p>
          <a:p>
            <a:pPr marL="0" indent="0">
              <a:buNone/>
            </a:pPr>
            <a:r>
              <a:rPr lang="hu-HU" u="sng" dirty="0" smtClean="0"/>
              <a:t>10. Kiszervezés</a:t>
            </a:r>
          </a:p>
          <a:p>
            <a:r>
              <a:rPr lang="hu-HU" dirty="0" smtClean="0"/>
              <a:t>kiszervezés: a víziközmű-üzemeltetés egy részének a víziközmű-szolgáltatótól eltérő, más személlyel történő elvégeztetése / Vksztv.2.§.13./</a:t>
            </a:r>
          </a:p>
          <a:p>
            <a:r>
              <a:rPr lang="hu-HU" dirty="0" smtClean="0"/>
              <a:t>MEKH előzetes engedélye  / Vhr.49.§./vagy tájékoztatása  /Vhr.50.§./szükséges</a:t>
            </a:r>
          </a:p>
          <a:p>
            <a:r>
              <a:rPr lang="hu-HU" dirty="0" smtClean="0"/>
              <a:t>10 %-os korlát ( az engedélyezési kötelezettség alá eső tevékenységek szerződéses összértéke nem haladhatja meg adott évben a szolgáltató előző évi nettó árbevételének 10%-át 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18393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r>
              <a:rPr lang="hu-HU" dirty="0" smtClean="0"/>
              <a:t>49</a:t>
            </a:r>
            <a:r>
              <a:rPr lang="hu-HU" dirty="0" smtClean="0"/>
              <a:t>.§.: </a:t>
            </a:r>
            <a:r>
              <a:rPr lang="hu-HU" dirty="0" err="1" smtClean="0"/>
              <a:t>víziközmű</a:t>
            </a:r>
            <a:r>
              <a:rPr lang="hu-HU" dirty="0" smtClean="0"/>
              <a:t> napi üzemben tartása, </a:t>
            </a:r>
            <a:r>
              <a:rPr lang="hu-HU" dirty="0" err="1" smtClean="0"/>
              <a:t>víziközmű</a:t>
            </a:r>
            <a:r>
              <a:rPr lang="hu-HU" dirty="0" smtClean="0"/>
              <a:t> hibaelhárítási ügyelet, vezetékhálózati hibaelhárítás, ügyfélszolgálat, bekötési vízmérő leolvasása, díjbeszedés, felhasználási hely ellenőrzése</a:t>
            </a:r>
          </a:p>
          <a:p>
            <a:r>
              <a:rPr lang="hu-HU" dirty="0" smtClean="0"/>
              <a:t>előzetes engedély iránti kérelmet a pályázati kiírás előtt kell kérni—200.000.-Ft tevékenységenként</a:t>
            </a:r>
          </a:p>
          <a:p>
            <a:r>
              <a:rPr lang="hu-HU" dirty="0" smtClean="0"/>
              <a:t>maximális engedélyezési idő: 36 hónap</a:t>
            </a:r>
          </a:p>
          <a:p>
            <a:r>
              <a:rPr lang="hu-HU" dirty="0" smtClean="0"/>
              <a:t>15 napon belül meg kell küldeni a szerződést a </a:t>
            </a:r>
            <a:r>
              <a:rPr lang="hu-HU" dirty="0" err="1" smtClean="0"/>
              <a:t>MEKH-nek</a:t>
            </a:r>
            <a:r>
              <a:rPr lang="hu-HU" dirty="0" smtClean="0"/>
              <a:t>. </a:t>
            </a:r>
          </a:p>
          <a:p>
            <a:r>
              <a:rPr lang="hu-HU" dirty="0" smtClean="0"/>
              <a:t>a MEKH az engedélyező határozatában meghatározza azt az árszínvonalat amely felett a szerződés nem köthető meg</a:t>
            </a:r>
          </a:p>
          <a:p>
            <a:r>
              <a:rPr lang="hu-HU" dirty="0" smtClean="0"/>
              <a:t>50.§.: számlakészítés, könyvelés, bérszámfejtés,tb-ügyek,szervizelés,felújítás,javítás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103083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 marL="0" indent="0">
              <a:buNone/>
            </a:pPr>
            <a:r>
              <a:rPr lang="hu-HU" u="sng" dirty="0" smtClean="0"/>
              <a:t>11</a:t>
            </a:r>
            <a:r>
              <a:rPr lang="hu-HU" u="sng" dirty="0" smtClean="0"/>
              <a:t>. Gördülő fejlesztési terv / GFT/</a:t>
            </a:r>
          </a:p>
          <a:p>
            <a:r>
              <a:rPr lang="hu-HU" dirty="0" smtClean="0"/>
              <a:t>GFT / </a:t>
            </a:r>
            <a:r>
              <a:rPr lang="hu-HU" dirty="0" err="1" smtClean="0"/>
              <a:t>Vksztv</a:t>
            </a:r>
            <a:r>
              <a:rPr lang="hu-HU" dirty="0" smtClean="0"/>
              <a:t>. 2.§.8.pont/: hosszú távú, felújítási és pótlási, valamint beruházási tervrészből álló terv</a:t>
            </a:r>
          </a:p>
          <a:p>
            <a:r>
              <a:rPr lang="hu-HU" dirty="0" smtClean="0"/>
              <a:t>beruházás: új létrehozása, felújítás: már meglevő pótlása, bővítése,rekonstrukciója</a:t>
            </a:r>
          </a:p>
          <a:p>
            <a:r>
              <a:rPr lang="hu-HU" dirty="0" smtClean="0"/>
              <a:t>minden év szeptember 30-ig kell benyújtani</a:t>
            </a:r>
          </a:p>
          <a:p>
            <a:r>
              <a:rPr lang="hu-HU" dirty="0" smtClean="0"/>
              <a:t>igazgatási szolgáltatási díj mértéke:  a tárgyév június 1-jén hatályos víziközmű-szolgáltatási engedélyben az adott víziközmű-rendszerre meghatározott felhasználói egyenértékenként 0,001 ezer, de legalább 10.000,.Ft</a:t>
            </a:r>
          </a:p>
          <a:p>
            <a:r>
              <a:rPr lang="hu-HU" dirty="0" smtClean="0"/>
              <a:t>A két tervrészért a díj külön – </a:t>
            </a:r>
            <a:r>
              <a:rPr lang="hu-HU" dirty="0" err="1" smtClean="0"/>
              <a:t>külön</a:t>
            </a:r>
            <a:r>
              <a:rPr lang="hu-HU" dirty="0" smtClean="0"/>
              <a:t> fizetendő, mert a benyújtása tekintetében más lehet a kötelezett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248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1996. évi   LIII. tv.: a természet védelméről</a:t>
            </a:r>
          </a:p>
          <a:p>
            <a:r>
              <a:rPr lang="hu-HU" dirty="0" smtClean="0"/>
              <a:t>86.§.- 6 rész</a:t>
            </a:r>
          </a:p>
          <a:p>
            <a:r>
              <a:rPr lang="hu-HU" dirty="0" smtClean="0"/>
              <a:t>39.§. védett természeti területre közvetlen kihatással lévő- vagy azt közvetlenül érintő !!! hatósági eljárássorán…</a:t>
            </a:r>
          </a:p>
          <a:p>
            <a:r>
              <a:rPr lang="hu-HU" dirty="0" smtClean="0"/>
              <a:t>nyomvonalas  létesítmény és földmű építése</a:t>
            </a:r>
          </a:p>
          <a:p>
            <a:r>
              <a:rPr lang="hu-HU" dirty="0" smtClean="0"/>
              <a:t>kormányrendeletben meghatározott esetekben a vízgazdálkodási, vízvédelmi tevékenységek, létesítmények engedélyezésekor.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r>
              <a:rPr lang="hu-HU" dirty="0" smtClean="0"/>
              <a:t>a </a:t>
            </a:r>
            <a:r>
              <a:rPr lang="hu-HU" dirty="0" smtClean="0"/>
              <a:t>terveket ágazatonként szükséges elkészíteni 15 évre</a:t>
            </a:r>
          </a:p>
          <a:p>
            <a:r>
              <a:rPr lang="hu-HU" dirty="0" smtClean="0"/>
              <a:t>valójában mindig a víziközmű-szolgáltató készíti  a terv egészét meghatalmazás alapján /véleményezési jog- 30 nap, csatolni/</a:t>
            </a:r>
          </a:p>
          <a:p>
            <a:r>
              <a:rPr lang="hu-HU" dirty="0" smtClean="0"/>
              <a:t>GTF elkészítése: ágazatonként, azon belül rendszerenként és fejlesztési ütemenként</a:t>
            </a:r>
          </a:p>
          <a:p>
            <a:r>
              <a:rPr lang="hu-HU" dirty="0" smtClean="0"/>
              <a:t>célja: a közművagyon műszaki állapota megfelelő színvonalú a folyamatos  költséghatékony szolgáltatáshoz</a:t>
            </a:r>
          </a:p>
          <a:p>
            <a:r>
              <a:rPr lang="hu-HU" dirty="0" smtClean="0"/>
              <a:t>A GFT ütemei: </a:t>
            </a:r>
            <a:r>
              <a:rPr lang="hu-HU" dirty="0" err="1" smtClean="0"/>
              <a:t>I.ütem</a:t>
            </a:r>
            <a:r>
              <a:rPr lang="hu-HU" dirty="0" smtClean="0"/>
              <a:t>: részletes műszaki terv és ez alapján készült költségkalkuláció /1 év/</a:t>
            </a:r>
          </a:p>
          <a:p>
            <a:pPr lvl="1"/>
            <a:r>
              <a:rPr lang="hu-HU" dirty="0" smtClean="0"/>
              <a:t> </a:t>
            </a:r>
            <a:r>
              <a:rPr lang="hu-HU" dirty="0" err="1" smtClean="0"/>
              <a:t>II.ütem</a:t>
            </a:r>
            <a:r>
              <a:rPr lang="hu-HU" dirty="0" smtClean="0"/>
              <a:t>: megalapozó műszaki terv és költségbecslés /2-5 év/</a:t>
            </a:r>
          </a:p>
          <a:p>
            <a:pPr lvl="1"/>
            <a:r>
              <a:rPr lang="hu-HU" dirty="0" smtClean="0"/>
              <a:t> </a:t>
            </a:r>
            <a:r>
              <a:rPr lang="hu-HU" dirty="0" err="1" smtClean="0"/>
              <a:t>III.ütem</a:t>
            </a:r>
            <a:r>
              <a:rPr lang="hu-HU" dirty="0" smtClean="0"/>
              <a:t>: távlati műszaki terv és költségbecslés /6-15 év/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023784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 smtClean="0"/>
              <a:t>terv elkészítésének szempontrendszerei:</a:t>
            </a:r>
          </a:p>
          <a:p>
            <a:pPr lvl="0"/>
            <a:r>
              <a:rPr lang="hu-HU" dirty="0" smtClean="0"/>
              <a:t>bírósági, hatósági határozat,jogszabály kötelezése- szerződésben vállalt kötelezettség- a fejlesztés elmaradásával járó kockázat- a beruházás eredményeként jelentkező üzemeltetési költségcsökkenés-fejlesztési programban való részvétel/csatlakozás- várható műszaki élettartalom,amortizáció-rendkívüli helyzetből adódó azonnali feladatok-hibastatisztika- jóváhagyott vízbiztonsági terv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893232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800" b="1" dirty="0"/>
              <a:t>2011. évi  CCIX. törvény:  a víziközmű-szolgáltatásról </a:t>
            </a:r>
            <a:endParaRPr lang="hu-HU" b="1" dirty="0"/>
          </a:p>
          <a:p>
            <a:r>
              <a:rPr lang="hu-HU" dirty="0" smtClean="0"/>
              <a:t>/ </a:t>
            </a:r>
            <a:r>
              <a:rPr lang="hu-HU" dirty="0" smtClean="0"/>
              <a:t>szükséges megjelölni azon feladatokat, melyhez vízjogi engedély beszerzése szükséges/</a:t>
            </a:r>
          </a:p>
          <a:p>
            <a:pPr lvl="0"/>
            <a:r>
              <a:rPr lang="hu-HU" dirty="0" smtClean="0"/>
              <a:t>előre nem látható körülmények miatt rendkívüli helyzetből adódó feladatokra az előzetes költségterv 1-5 %-át szükséges betervezni / megjegyzés: ez kevés/</a:t>
            </a:r>
          </a:p>
          <a:p>
            <a:pPr lvl="0"/>
            <a:r>
              <a:rPr lang="hu-HU" dirty="0" smtClean="0"/>
              <a:t>Ezen túlmenően forrás átcsoportosítás lehetséges:</a:t>
            </a:r>
          </a:p>
          <a:p>
            <a:r>
              <a:rPr lang="hu-HU" dirty="0" smtClean="0"/>
              <a:t>/ 15 %-ig MEKH tájékoztatás- 15 % felett előzetes MEKH engedély: kérelem útján: </a:t>
            </a:r>
            <a:r>
              <a:rPr lang="hu-HU" dirty="0" err="1" smtClean="0"/>
              <a:t>I.ütem</a:t>
            </a:r>
            <a:r>
              <a:rPr lang="hu-HU" dirty="0" smtClean="0"/>
              <a:t>: ellehetetlenülés, más fejlesztés kap elsőbbséget,</a:t>
            </a:r>
            <a:r>
              <a:rPr lang="hu-HU" dirty="0" err="1" smtClean="0"/>
              <a:t>unios</a:t>
            </a:r>
            <a:r>
              <a:rPr lang="hu-HU" dirty="0" smtClean="0"/>
              <a:t> társfinanszírozás-más. </a:t>
            </a:r>
            <a:r>
              <a:rPr lang="hu-HU" dirty="0" err="1" smtClean="0"/>
              <a:t>II-III.ütem</a:t>
            </a:r>
            <a:r>
              <a:rPr lang="hu-HU" dirty="0" smtClean="0"/>
              <a:t>: a következő terv jóváhagyásakor/- MEKH döntés: jóváhagy / részben vagy egészben/, megtagad / részben vagy egészben/mérlegelési jogkör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391625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58/2013. / II.27. / Korm. rendelet: a víziközmű-szolgáltatásról  szóló 2011. évi CCIX. törvény egyes rendelkezéseinek végrehajtásáról</a:t>
            </a:r>
          </a:p>
          <a:p>
            <a:r>
              <a:rPr lang="hu-HU" dirty="0" smtClean="0"/>
              <a:t>Az Alkotmánybíróság 23/2017. / X.10. / AB határozat :  a víziközmű-szolgáltatásról szóló 2011. évi CCIX. törvény 80.§./3/ bekezdés „ megállapítása, vagy annak” szövegrésze alaptörvény-ellenességének megállapításáról és megsemmisítéséről</a:t>
            </a:r>
          </a:p>
          <a:p>
            <a:r>
              <a:rPr lang="hu-HU" dirty="0" smtClean="0"/>
              <a:t>17/2015. /IV.9. / NFM rendelet . a Magyar Energetikai és Közmű-szabályozási Hivatal miniszter részére történő víziközmű-szolgáltatáshoz kapcsolódó adatszolgáltatásának rendjéről</a:t>
            </a:r>
          </a:p>
          <a:p>
            <a:r>
              <a:rPr lang="hu-HU" dirty="0" smtClean="0"/>
              <a:t>1043/2017. / VI.28. / Korm. határozat : a „ Szennyvíziszap Kezelési és Hasznosítási Stratégia ( 2018-2023 ) „ elfogadásáról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966295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917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4800" b="1" dirty="0" smtClean="0"/>
              <a:t>KÖSZÖNÖM A FIGYELMET!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243087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41/A.§. –</a:t>
            </a:r>
            <a:r>
              <a:rPr lang="hu-HU" dirty="0" err="1" smtClean="0"/>
              <a:t>Natura</a:t>
            </a:r>
            <a:r>
              <a:rPr lang="hu-HU" dirty="0" smtClean="0"/>
              <a:t> 2000</a:t>
            </a:r>
          </a:p>
          <a:p>
            <a:r>
              <a:rPr lang="hu-HU" dirty="0" err="1" smtClean="0"/>
              <a:t>Vi</a:t>
            </a:r>
            <a:r>
              <a:rPr lang="hu-HU" dirty="0" smtClean="0"/>
              <a:t>. Rész: a természetvédelem eljárásjogi szabályai és szankciói</a:t>
            </a:r>
          </a:p>
          <a:p>
            <a:r>
              <a:rPr lang="hu-HU" dirty="0" smtClean="0"/>
              <a:t>1o év, határozott idejű engedély+10év, --70 nap eljárási határidő---21nap szakhatósági—az eljárás felfüggeszthető-fellebbezésre tekintet nélkül végrehajthatóvá nyilvánítható</a:t>
            </a:r>
          </a:p>
          <a:p>
            <a:r>
              <a:rPr lang="hu-HU" dirty="0" smtClean="0"/>
              <a:t>Természetvédelmi </a:t>
            </a:r>
            <a:r>
              <a:rPr lang="hu-HU" dirty="0" err="1" smtClean="0"/>
              <a:t>bírság----Polgári</a:t>
            </a:r>
            <a:r>
              <a:rPr lang="hu-HU" dirty="0" smtClean="0"/>
              <a:t> jogi felelősség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1995. évi  LVII. tv.: a vízgazdálkodásról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k</a:t>
            </a:r>
            <a:r>
              <a:rPr lang="hu-HU" dirty="0" smtClean="0"/>
              <a:t>özel 100 </a:t>
            </a:r>
            <a:r>
              <a:rPr lang="hu-HU" dirty="0" smtClean="0"/>
              <a:t>módosítás </a:t>
            </a:r>
            <a:r>
              <a:rPr lang="hu-HU" dirty="0" smtClean="0"/>
              <a:t>a szövegben </a:t>
            </a:r>
            <a:r>
              <a:rPr lang="hu-HU" dirty="0" smtClean="0"/>
              <a:t>rengeteg változás</a:t>
            </a:r>
            <a:r>
              <a:rPr lang="hu-HU" dirty="0" smtClean="0"/>
              <a:t>, 10 fejezet- egy új, egy hatályon kívül, 45.§., de 42db ./.§., </a:t>
            </a:r>
          </a:p>
          <a:p>
            <a:r>
              <a:rPr lang="hu-HU" dirty="0" smtClean="0"/>
              <a:t>1.§./3/- vizek védelmével összefüggő,e </a:t>
            </a:r>
            <a:r>
              <a:rPr lang="hu-HU" dirty="0" err="1" smtClean="0"/>
              <a:t>tv.-ben</a:t>
            </a:r>
            <a:r>
              <a:rPr lang="hu-HU" dirty="0" smtClean="0"/>
              <a:t> nem szabályozott-kiutal külön </a:t>
            </a:r>
            <a:r>
              <a:rPr lang="hu-HU" dirty="0" err="1" smtClean="0"/>
              <a:t>tv.-re</a:t>
            </a:r>
            <a:endParaRPr lang="hu-HU" dirty="0" smtClean="0"/>
          </a:p>
          <a:p>
            <a:r>
              <a:rPr lang="hu-HU" dirty="0" smtClean="0"/>
              <a:t>1.§. /1/ d,:- a vizek hasznosítása, hasznosíthatóságának megőrzése, és a vízkészletekkel való gazdálkodás</a:t>
            </a:r>
          </a:p>
          <a:p>
            <a:r>
              <a:rPr lang="hu-HU" dirty="0" smtClean="0"/>
              <a:t>/ vízgyűjtő-gazdálkodási terv készítése, vízkészletek mennyiségi és minőségi számbavétele,a vizek jó állapotának elérést szolgáló tervek koncepciók, </a:t>
            </a:r>
            <a:r>
              <a:rPr lang="hu-HU" dirty="0" err="1" smtClean="0"/>
              <a:t>vízbázisvédelem</a:t>
            </a:r>
            <a:r>
              <a:rPr lang="hu-HU" dirty="0" smtClean="0"/>
              <a:t>/</a:t>
            </a:r>
          </a:p>
          <a:p>
            <a:r>
              <a:rPr lang="hu-HU" dirty="0" smtClean="0"/>
              <a:t>V. Fejezet: Gazdálkodás a vízkészletekkel</a:t>
            </a:r>
          </a:p>
          <a:p>
            <a:r>
              <a:rPr lang="hu-HU" dirty="0" smtClean="0"/>
              <a:t>14.§.</a:t>
            </a:r>
            <a:r>
              <a:rPr lang="hu-HU" dirty="0" err="1" smtClean="0"/>
              <a:t>-a</a:t>
            </a:r>
            <a:r>
              <a:rPr lang="hu-HU" dirty="0" smtClean="0"/>
              <a:t> vizek hasznosítási lehetőségeinek megőrzése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15.§./1/</a:t>
            </a:r>
          </a:p>
          <a:p>
            <a:r>
              <a:rPr lang="hu-HU" dirty="0" smtClean="0"/>
              <a:t> a felszín alatti víz- a vízkivétel és a vízutánpótlás egyensúlya minőségi károsodás nélkül megmaradjon, és teljesüljenek a vizek jó állapotát…..célkitűzések</a:t>
            </a:r>
          </a:p>
          <a:p>
            <a:r>
              <a:rPr lang="hu-HU" dirty="0" smtClean="0"/>
              <a:t>/4/ vízigények kielégítési sorrendje</a:t>
            </a:r>
          </a:p>
          <a:p>
            <a:r>
              <a:rPr lang="hu-HU" dirty="0" err="1" smtClean="0"/>
              <a:t>Vízkészletjárulék</a:t>
            </a:r>
            <a:endParaRPr lang="hu-HU" dirty="0" smtClean="0"/>
          </a:p>
          <a:p>
            <a:r>
              <a:rPr lang="hu-HU" dirty="0" smtClean="0"/>
              <a:t>A vízjogi hatósági jogkör</a:t>
            </a:r>
          </a:p>
          <a:p>
            <a:r>
              <a:rPr lang="hu-HU" dirty="0" smtClean="0"/>
              <a:t>vízjogi engedély szükségessége—nem veszélyezteti a vízkészlet védelméhez fűződő érdeket—megfelel a külön jogszabályban foglalt előírásoknak—az engedélyben meghatározott vízmennyiség biztosítható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72/1996. /V.22./ Korm. rendelet: a vízgazdálkodási hatósági jogkör gyakorlásáról</a:t>
            </a:r>
          </a:p>
          <a:p>
            <a:r>
              <a:rPr lang="hu-HU" dirty="0" smtClean="0"/>
              <a:t>2.§./8/:  A környezeti hatásvizsgálati és az egységes környezethasználati engedélyezési eljárásról szóló kormányrendelet hatálya alá tartozó, vagy az ezek megvalósításához szükséges </a:t>
            </a:r>
            <a:r>
              <a:rPr lang="hu-HU" dirty="0" err="1" smtClean="0"/>
              <a:t>vízimunka</a:t>
            </a:r>
            <a:r>
              <a:rPr lang="hu-HU" dirty="0" smtClean="0"/>
              <a:t>, </a:t>
            </a:r>
            <a:r>
              <a:rPr lang="hu-HU" dirty="0" err="1" smtClean="0"/>
              <a:t>vízilétesítmény</a:t>
            </a:r>
            <a:r>
              <a:rPr lang="hu-HU" dirty="0" smtClean="0"/>
              <a:t> esetén elvi vízjogi engedélyezési eljárás a </a:t>
            </a:r>
            <a:r>
              <a:rPr lang="hu-HU" dirty="0" err="1" smtClean="0"/>
              <a:t>Khvr</a:t>
            </a:r>
            <a:r>
              <a:rPr lang="hu-HU" dirty="0" smtClean="0"/>
              <a:t>. szerinti eljárást vagy eljárásokat megelőzően nem folytatható le.</a:t>
            </a:r>
          </a:p>
          <a:p>
            <a:r>
              <a:rPr lang="hu-HU" dirty="0" smtClean="0"/>
              <a:t>5.§./10/: </a:t>
            </a:r>
            <a:r>
              <a:rPr lang="hu-HU" dirty="0" err="1" smtClean="0"/>
              <a:t>vízek</a:t>
            </a:r>
            <a:r>
              <a:rPr lang="hu-HU" dirty="0" smtClean="0"/>
              <a:t> kártétel nélküli levonulása-védett természeti területnek nem minősülő </a:t>
            </a:r>
            <a:r>
              <a:rPr lang="hu-HU" dirty="0" err="1" smtClean="0"/>
              <a:t>Natura</a:t>
            </a:r>
            <a:r>
              <a:rPr lang="hu-HU" dirty="0" smtClean="0"/>
              <a:t> 2000: 5 évre adható engedély</a:t>
            </a:r>
          </a:p>
          <a:p>
            <a:r>
              <a:rPr lang="hu-HU" dirty="0" smtClean="0"/>
              <a:t>5/A-5/B.§.</a:t>
            </a:r>
            <a:r>
              <a:rPr lang="hu-HU" dirty="0" err="1" smtClean="0"/>
              <a:t>-ok</a:t>
            </a:r>
            <a:r>
              <a:rPr lang="hu-HU" dirty="0" smtClean="0"/>
              <a:t>: A környezeti hatások jelentőségének vizsgálatával kapcsolatos rendelkezések</a:t>
            </a:r>
          </a:p>
          <a:p>
            <a:r>
              <a:rPr lang="hu-HU" dirty="0" smtClean="0"/>
              <a:t>18.§. A vízjogi kötelezések</a:t>
            </a:r>
          </a:p>
          <a:p>
            <a:r>
              <a:rPr lang="hu-HU" dirty="0" smtClean="0"/>
              <a:t>21.§.: A Vízügyi felügyeleti tevékenység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800" b="1" u="sng" dirty="0" smtClean="0"/>
              <a:t>Gazdálkodás a vízkészletekkel a vízgazdálkodásról szóló 1995. évi LVII. törvényben</a:t>
            </a:r>
            <a:endParaRPr lang="hu-HU" sz="2800" dirty="0" smtClean="0"/>
          </a:p>
          <a:p>
            <a:pPr>
              <a:buNone/>
            </a:pPr>
            <a:r>
              <a:rPr lang="hu-HU" sz="2800" i="1" dirty="0" smtClean="0"/>
              <a:t>A vizek hasznosítási lehetőségeinek megőrzésére az alábbi intézkedésekkel kell törekedni:</a:t>
            </a:r>
            <a:endParaRPr lang="hu-HU" sz="2800" dirty="0" smtClean="0"/>
          </a:p>
          <a:p>
            <a:pPr lvl="1"/>
            <a:r>
              <a:rPr lang="hu-HU" dirty="0" smtClean="0"/>
              <a:t>a természetes vizek hasznosíthatósági feltételeinek rendszeres ellenőrzésével,</a:t>
            </a:r>
          </a:p>
          <a:p>
            <a:pPr lvl="1"/>
            <a:r>
              <a:rPr lang="hu-HU" dirty="0" smtClean="0"/>
              <a:t>a vízszennyezések megakadályozásával,</a:t>
            </a:r>
          </a:p>
          <a:p>
            <a:pPr lvl="1"/>
            <a:r>
              <a:rPr lang="hu-HU" dirty="0" smtClean="0"/>
              <a:t>a vizek védelmét, illetve szabályozását szolgáló </a:t>
            </a:r>
            <a:r>
              <a:rPr lang="hu-HU" dirty="0" err="1" smtClean="0"/>
              <a:t>vízilétesítmények</a:t>
            </a:r>
            <a:r>
              <a:rPr lang="hu-HU" dirty="0" smtClean="0"/>
              <a:t> létesítésével és működtetésével,</a:t>
            </a:r>
          </a:p>
          <a:p>
            <a:pPr lvl="1"/>
            <a:r>
              <a:rPr lang="hu-HU" dirty="0" smtClean="0"/>
              <a:t>a vízhasználatot akadályozó vízminőségi károk megelőzésével, csökkentésével, illetve elhárításával,</a:t>
            </a:r>
          </a:p>
          <a:p>
            <a:pPr lvl="1"/>
            <a:r>
              <a:rPr lang="hu-HU" dirty="0" smtClean="0"/>
              <a:t>a vizek medrének és a </a:t>
            </a:r>
            <a:r>
              <a:rPr lang="hu-HU" dirty="0" err="1" smtClean="0"/>
              <a:t>vízilétesítmények</a:t>
            </a:r>
            <a:r>
              <a:rPr lang="hu-HU" dirty="0" smtClean="0"/>
              <a:t> vízvédelmi célú karbantartásával,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a vizek, azok jellemzőinek megfigyelésével, állapotának értékelésével,</a:t>
            </a:r>
          </a:p>
          <a:p>
            <a:pPr lvl="1"/>
            <a:r>
              <a:rPr lang="hu-HU" dirty="0" smtClean="0"/>
              <a:t>az emberi beavatkozások, a felszíni és felszín alatti vizek állapotára gyakorolt hatások elemzésével,</a:t>
            </a:r>
          </a:p>
          <a:p>
            <a:pPr lvl="1"/>
            <a:r>
              <a:rPr lang="hu-HU" dirty="0" smtClean="0"/>
              <a:t>a vízhasználatok gazdasági elemzésével,</a:t>
            </a:r>
          </a:p>
          <a:p>
            <a:pPr lvl="1"/>
            <a:r>
              <a:rPr lang="hu-HU" dirty="0" smtClean="0"/>
              <a:t>a vízkészletek ésszerű használatára ösztönző jogi és közgazdasági eszközrendszer kialakításával.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hu-HU" i="1" dirty="0" err="1" smtClean="0"/>
              <a:t>Vízbázisvédelem</a:t>
            </a:r>
            <a:r>
              <a:rPr lang="hu-HU" i="1" dirty="0" smtClean="0"/>
              <a:t> </a:t>
            </a:r>
            <a:endParaRPr lang="hu-HU" dirty="0" smtClean="0"/>
          </a:p>
          <a:p>
            <a:r>
              <a:rPr lang="hu-HU" dirty="0" smtClean="0"/>
              <a:t>Az ivóvízellátást, az ásvány- és gyógyvíz hasznosítást szolgáló vagy erre kijelölt vizeket a vízkivétel védőidomainak, védőterületének külön jogszabályban meghatározott mértékű kijelölésével és fenntartásával fokozott védelemben és biztonságban kell tartani.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 lvl="0">
              <a:buNone/>
            </a:pPr>
            <a:r>
              <a:rPr lang="hu-HU" i="1" dirty="0" err="1" smtClean="0"/>
              <a:t>Vízkészletvédelem</a:t>
            </a:r>
            <a:endParaRPr lang="hu-HU" dirty="0" smtClean="0"/>
          </a:p>
          <a:p>
            <a:r>
              <a:rPr lang="hu-HU" dirty="0" smtClean="0"/>
              <a:t>Aki a vízkészlet hasznosítására jogot szerzett, köteles a hasznosításba vont vízkészletet - a hasznosítás mértékének arányában - biztonságban tartani, továbbá gondoskodni a szennyvizek összegyűjtéséről, elvezetéséről, kezeléséről és a környezetvédelmi előírásoknak megfelelő elhelyezéséről.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.1</a:t>
            </a:r>
            <a:r>
              <a:rPr lang="hu-HU" dirty="0" smtClean="0"/>
              <a:t>. Gazdálkodás a vízkészletekkel</a:t>
            </a:r>
          </a:p>
          <a:p>
            <a:r>
              <a:rPr lang="hu-HU" dirty="0"/>
              <a:t>1</a:t>
            </a:r>
            <a:r>
              <a:rPr lang="hu-HU" dirty="0" smtClean="0"/>
              <a:t>.2</a:t>
            </a:r>
            <a:r>
              <a:rPr lang="hu-HU" dirty="0" smtClean="0"/>
              <a:t>.  A Víz Keretirányelv</a:t>
            </a:r>
          </a:p>
          <a:p>
            <a:r>
              <a:rPr lang="hu-HU" dirty="0"/>
              <a:t>1</a:t>
            </a:r>
            <a:r>
              <a:rPr lang="hu-HU" dirty="0" smtClean="0"/>
              <a:t>.3</a:t>
            </a:r>
            <a:r>
              <a:rPr lang="hu-HU" dirty="0" smtClean="0"/>
              <a:t>. A vízgyűjtő-gazdálkodás szabályai</a:t>
            </a:r>
          </a:p>
          <a:p>
            <a:r>
              <a:rPr lang="hu-HU" dirty="0"/>
              <a:t>1</a:t>
            </a:r>
            <a:r>
              <a:rPr lang="hu-HU" dirty="0" smtClean="0"/>
              <a:t>.4</a:t>
            </a:r>
            <a:r>
              <a:rPr lang="hu-HU" dirty="0" smtClean="0"/>
              <a:t>. Budapesti Víz Világfórum, A vízügyi politika. A </a:t>
            </a:r>
            <a:r>
              <a:rPr lang="hu-HU" dirty="0" err="1" smtClean="0"/>
              <a:t>Kvassay</a:t>
            </a:r>
            <a:r>
              <a:rPr lang="hu-HU" dirty="0" smtClean="0"/>
              <a:t> Jenő Terv.</a:t>
            </a:r>
          </a:p>
          <a:p>
            <a:r>
              <a:rPr lang="hu-HU" dirty="0"/>
              <a:t>1</a:t>
            </a:r>
            <a:r>
              <a:rPr lang="hu-HU" dirty="0" smtClean="0"/>
              <a:t>.5</a:t>
            </a:r>
            <a:r>
              <a:rPr lang="hu-HU" dirty="0" smtClean="0"/>
              <a:t>. Magyar Hidrológiai Társaság.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hu-HU" i="1" dirty="0" smtClean="0"/>
              <a:t>Tulajdoni és használati korlátozás</a:t>
            </a:r>
            <a:endParaRPr lang="hu-HU" dirty="0" smtClean="0"/>
          </a:p>
          <a:p>
            <a:r>
              <a:rPr lang="hu-HU" dirty="0" smtClean="0"/>
              <a:t>A távlati ivóvízbázis vagy az elvi vízjogi engedéllyel már lekötött vízkészlet védelme érdekében a vízügyi hatóság tulajdoni és használati korlátozást rendelhet el.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 lvl="0">
              <a:buNone/>
            </a:pPr>
            <a:r>
              <a:rPr lang="hu-HU" i="1" dirty="0" smtClean="0"/>
              <a:t>Csatornabírság</a:t>
            </a:r>
            <a:endParaRPr lang="hu-HU" dirty="0" smtClean="0"/>
          </a:p>
          <a:p>
            <a:r>
              <a:rPr lang="hu-HU" dirty="0" smtClean="0"/>
              <a:t>Aki a szennyvízelvezető és </a:t>
            </a:r>
            <a:r>
              <a:rPr lang="hu-HU" dirty="0" err="1" smtClean="0"/>
              <a:t>-tisztító</a:t>
            </a:r>
            <a:r>
              <a:rPr lang="hu-HU" dirty="0" smtClean="0"/>
              <a:t> közműbe a meghatározott mértéket meghaladó károsító anyagot bocsát be, csatornabírságot köteles fizetni. (szennyező fizet elv)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 lvl="0">
              <a:buNone/>
            </a:pPr>
            <a:r>
              <a:rPr lang="hu-HU" i="1" dirty="0" smtClean="0"/>
              <a:t>Vízminőség-védelmi nádgazdálkodás</a:t>
            </a:r>
            <a:endParaRPr lang="hu-HU" dirty="0" smtClean="0"/>
          </a:p>
          <a:p>
            <a:r>
              <a:rPr lang="hu-HU" dirty="0" smtClean="0"/>
              <a:t>Az állam kizárólagos tulajdonában lévő természetes vizek medrében található nádasok vízminőség-védelmi nádgazdálkodásáról a meder kezelője köteles gondoskodni.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hu-HU" i="1" dirty="0" smtClean="0"/>
              <a:t>Vízkivétel és vízpótlás egyensúlya</a:t>
            </a:r>
            <a:endParaRPr lang="hu-HU" dirty="0" smtClean="0"/>
          </a:p>
          <a:p>
            <a:r>
              <a:rPr lang="hu-HU" dirty="0" smtClean="0"/>
              <a:t>A felszín alatti vizet csak olyan mértékben szabad igénybe venni, hogy a vízkivétel és a vízutánpótlás egyensúlya minőségi károsodás nélkül megmaradjon, és teljesüljenek a vizek jó állapotára vonatkozó célkitűzések elérését biztosító követelmények.</a:t>
            </a:r>
          </a:p>
          <a:p>
            <a:r>
              <a:rPr lang="hu-HU" dirty="0" smtClean="0"/>
              <a:t>A vízigények a felhasználható vízkészlet mennyiségi és minőségi védelmére is tekintettel elsősorban a vízhasználat céljára még le nem kötött vízkészletből elégíthetők ki.</a:t>
            </a:r>
          </a:p>
          <a:p>
            <a:r>
              <a:rPr lang="hu-HU" dirty="0" smtClean="0"/>
              <a:t>Az ásvány-, gyógy- és termálvizek felhasználásánál előnyben kell részesíteni a gyógyászati, illetve a gyógyüdülési használatot.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hu-HU" sz="2800" i="1" dirty="0" smtClean="0"/>
              <a:t>A vízigények kielégítésének sorrendje:</a:t>
            </a:r>
            <a:endParaRPr lang="hu-HU" sz="2800" dirty="0" smtClean="0"/>
          </a:p>
          <a:p>
            <a:pPr lvl="1"/>
            <a:r>
              <a:rPr lang="hu-HU" dirty="0" smtClean="0"/>
              <a:t>létfenntartási ivó és közegészségügyi, katasztrófa-elhárítási,</a:t>
            </a:r>
          </a:p>
          <a:p>
            <a:pPr lvl="1"/>
            <a:r>
              <a:rPr lang="hu-HU" dirty="0" smtClean="0"/>
              <a:t>gyógyászati, valamint a lakosság ellátását közvetlenül szolgáló termelő- és szolgáltató tevékenységgel járó,</a:t>
            </a:r>
          </a:p>
          <a:p>
            <a:pPr lvl="1"/>
            <a:r>
              <a:rPr lang="hu-HU" dirty="0" smtClean="0"/>
              <a:t>állatitatási, haltenyésztési,</a:t>
            </a:r>
          </a:p>
          <a:p>
            <a:pPr lvl="1"/>
            <a:r>
              <a:rPr lang="hu-HU" dirty="0" smtClean="0"/>
              <a:t>Természetvédelmi</a:t>
            </a:r>
          </a:p>
          <a:p>
            <a:pPr lvl="1"/>
            <a:r>
              <a:rPr lang="hu-HU" dirty="0" smtClean="0"/>
              <a:t>Öntözési</a:t>
            </a:r>
          </a:p>
          <a:p>
            <a:pPr lvl="1"/>
            <a:r>
              <a:rPr lang="hu-HU" dirty="0" smtClean="0"/>
              <a:t>gazdasági,</a:t>
            </a:r>
          </a:p>
          <a:p>
            <a:pPr lvl="1"/>
            <a:r>
              <a:rPr lang="hu-HU" dirty="0" smtClean="0"/>
              <a:t>egyéb (pl. sport, rekreációs, üdülési, fürdési, idegenforgalmi célú).</a:t>
            </a:r>
          </a:p>
          <a:p>
            <a:r>
              <a:rPr lang="hu-HU" sz="2800" dirty="0" smtClean="0"/>
              <a:t>Ha a vízhasználat korlátozása szükségessé válik, a korlátozás sorrendje az itt meghatározott kielégítési sorrend fordítottja.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hu-HU" i="1" dirty="0" smtClean="0"/>
              <a:t>Vízhasználat korlátozása (szünetelés, megszüntetés)</a:t>
            </a:r>
            <a:endParaRPr lang="hu-HU" dirty="0" smtClean="0"/>
          </a:p>
          <a:p>
            <a:r>
              <a:rPr lang="hu-HU" dirty="0" smtClean="0"/>
              <a:t>Ha a felhasználható vízmennyiség természeti vagy egyéb elháríthatatlan okból csökken, a vízhasználat - a létfenntartási vízhasználat kivételével - sorrendben kártalanítás nélkül korlátozható, szüneteltethető, vagy a biztonsági követelmények megtartása mellett megszüntethető.</a:t>
            </a:r>
          </a:p>
          <a:p>
            <a:pPr>
              <a:buNone/>
            </a:pPr>
            <a:endParaRPr lang="hu-HU" dirty="0" smtClean="0"/>
          </a:p>
          <a:p>
            <a:pPr lvl="0">
              <a:buNone/>
            </a:pPr>
            <a:r>
              <a:rPr lang="hu-HU" i="1" dirty="0" smtClean="0"/>
              <a:t>Az árpolitika kialakítása </a:t>
            </a:r>
            <a:endParaRPr lang="hu-HU" dirty="0" smtClean="0"/>
          </a:p>
          <a:p>
            <a:r>
              <a:rPr lang="hu-HU" dirty="0" smtClean="0"/>
              <a:t>Érvényesíteni kell az alábbiakat:</a:t>
            </a:r>
          </a:p>
          <a:p>
            <a:pPr lvl="0"/>
            <a:r>
              <a:rPr lang="hu-HU" dirty="0" smtClean="0"/>
              <a:t>költségek megtérülésének elve </a:t>
            </a:r>
          </a:p>
          <a:p>
            <a:pPr lvl="0"/>
            <a:r>
              <a:rPr lang="hu-HU" dirty="0" smtClean="0"/>
              <a:t>a környezet- és vízkészlet védelemmel összefüggő költségek, </a:t>
            </a:r>
          </a:p>
          <a:p>
            <a:pPr lvl="0"/>
            <a:r>
              <a:rPr lang="hu-HU" dirty="0" smtClean="0"/>
              <a:t>a szennyező fizet elv;</a:t>
            </a:r>
          </a:p>
          <a:p>
            <a:pPr lvl="0"/>
            <a:r>
              <a:rPr lang="hu-HU" dirty="0" smtClean="0"/>
              <a:t>a megtérülés társadalmi, környezeti és gazdasági hatásai.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u-HU" i="1" dirty="0" err="1" smtClean="0"/>
              <a:t>Vízkészletjárulék</a:t>
            </a:r>
            <a:r>
              <a:rPr lang="hu-HU" i="1" dirty="0" smtClean="0"/>
              <a:t> </a:t>
            </a:r>
            <a:endParaRPr lang="hu-HU" dirty="0" smtClean="0"/>
          </a:p>
          <a:p>
            <a:r>
              <a:rPr lang="hu-HU" dirty="0" smtClean="0"/>
              <a:t>A vízhasználó a vízjogi létesítési, üzemeltetési engedélyben lekötött vagy engedély nélkül felhasznált, az üzemi fogyasztó a ténylegesen igénybe vett vízmennyiség után </a:t>
            </a:r>
            <a:r>
              <a:rPr lang="hu-HU" dirty="0" err="1" smtClean="0"/>
              <a:t>vízkészletjárulékot</a:t>
            </a:r>
            <a:r>
              <a:rPr lang="hu-HU" dirty="0" smtClean="0"/>
              <a:t> köteles fizetni.</a:t>
            </a:r>
          </a:p>
          <a:p>
            <a:pPr lvl="0"/>
            <a:r>
              <a:rPr lang="hu-HU" dirty="0" smtClean="0"/>
              <a:t>vízhasználó: vízjogi engedély alapján vízhasználatot gyakorol vagy vízjogi engedélyben vízkészletet köt le.</a:t>
            </a:r>
          </a:p>
          <a:p>
            <a:pPr lvl="0"/>
            <a:r>
              <a:rPr lang="hu-HU" dirty="0" smtClean="0"/>
              <a:t>üzemi vízfogyasztó: ivóvizet szolgáltató közműről a saját gazdasági célú vízhasználatához településenként évi 10 000 m3-nél nagyobb vízmennyiséget használ fel.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u-HU" i="1" dirty="0" smtClean="0"/>
              <a:t>Mezőgazdasági vízszolgáltatási díj</a:t>
            </a:r>
            <a:endParaRPr lang="hu-HU" dirty="0" smtClean="0"/>
          </a:p>
          <a:p>
            <a:r>
              <a:rPr lang="hu-HU" dirty="0" smtClean="0"/>
              <a:t>Aki mezőgazdasági célú vízszolgáltatást vesz igénybe, a mezőgazdasági vízszolgáltató részére mezőgazdasági vízszolgáltatási díjat fizet, melyet a mezőgazdasági vízszolgáltató határoz meg. </a:t>
            </a:r>
          </a:p>
          <a:p>
            <a:pPr>
              <a:buNone/>
            </a:pPr>
            <a:r>
              <a:rPr lang="hu-HU" dirty="0" smtClean="0"/>
              <a:t>Kéttényezős díj:</a:t>
            </a:r>
          </a:p>
          <a:p>
            <a:pPr lvl="0"/>
            <a:r>
              <a:rPr lang="hu-HU" dirty="0" smtClean="0"/>
              <a:t>rendelkezésre állást biztosító alapdíj és</a:t>
            </a:r>
          </a:p>
          <a:p>
            <a:pPr lvl="0"/>
            <a:r>
              <a:rPr lang="hu-HU" dirty="0" smtClean="0"/>
              <a:t> és a felhasznált vízmennyiséggel arányos díjból áll.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i="1" dirty="0" smtClean="0"/>
              <a:t>1.2 2000/60/EK</a:t>
            </a:r>
            <a:r>
              <a:rPr lang="hu-HU" i="1" dirty="0"/>
              <a:t>, A Víz Keretirányelv</a:t>
            </a:r>
          </a:p>
          <a:p>
            <a:pPr>
              <a:buNone/>
            </a:pPr>
            <a:r>
              <a:rPr lang="hu-HU" u="sng" dirty="0" smtClean="0"/>
              <a:t>Az </a:t>
            </a:r>
            <a:r>
              <a:rPr lang="hu-HU" u="sng" dirty="0" smtClean="0"/>
              <a:t>Európai Parlament és a Tanács 2000. október 23-i  2000/60/EK Irányelve: az európai közösségi intézkedések kereteinek meghatározásáról a víz politika területén</a:t>
            </a:r>
            <a:endParaRPr lang="hu-HU" dirty="0" smtClean="0"/>
          </a:p>
          <a:p>
            <a:r>
              <a:rPr lang="hu-HU" dirty="0" smtClean="0"/>
              <a:t>Legfontosabb kihívások:</a:t>
            </a:r>
          </a:p>
          <a:p>
            <a:r>
              <a:rPr lang="hu-HU" dirty="0" smtClean="0"/>
              <a:t>1.- Alapvető igények kielégítése,</a:t>
            </a:r>
          </a:p>
          <a:p>
            <a:r>
              <a:rPr lang="hu-HU" dirty="0" smtClean="0"/>
              <a:t>2., Élelmiszer-ellátás biztosítása,</a:t>
            </a:r>
          </a:p>
          <a:p>
            <a:r>
              <a:rPr lang="hu-HU" dirty="0" smtClean="0"/>
              <a:t>3., Ökoszisztémák védelme / fenntartható vízgazdálkodás/,</a:t>
            </a:r>
          </a:p>
          <a:p>
            <a:r>
              <a:rPr lang="hu-HU" dirty="0" smtClean="0"/>
              <a:t>4., Vízkészletek megosztása, Kockázatkezelés,</a:t>
            </a:r>
          </a:p>
          <a:p>
            <a:r>
              <a:rPr lang="hu-HU" dirty="0" smtClean="0"/>
              <a:t>5.,A víz értékelése,</a:t>
            </a:r>
          </a:p>
          <a:p>
            <a:r>
              <a:rPr lang="hu-HU" dirty="0" smtClean="0"/>
              <a:t>6., Bölcs irányítás.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26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r>
              <a:rPr lang="hu-HU" dirty="0" smtClean="0"/>
              <a:t>Az </a:t>
            </a:r>
            <a:r>
              <a:rPr lang="hu-HU" dirty="0" smtClean="0"/>
              <a:t>EU politika általános célja: természetesen tiszta és egészségre ártalmatlan víz biztosítása minden lakos és minden környezet számára az EU-ban</a:t>
            </a:r>
          </a:p>
          <a:p>
            <a:r>
              <a:rPr lang="hu-HU" dirty="0" smtClean="0"/>
              <a:t>LEO HELLER /ENSZ jelentéstevő-brazil/: emberi jog az egészséges víz, de 1/6a nem a 7,4Mrd-ból, 2,6 Mrd személyes </a:t>
            </a:r>
            <a:r>
              <a:rPr lang="hu-HU" dirty="0" err="1" smtClean="0"/>
              <a:t>higénia</a:t>
            </a:r>
            <a:r>
              <a:rPr lang="hu-HU" dirty="0" smtClean="0"/>
              <a:t> hiánya </a:t>
            </a:r>
          </a:p>
          <a:p>
            <a:r>
              <a:rPr lang="hu-HU" dirty="0" smtClean="0"/>
              <a:t>Sorrend: 1., biztonságos vízellátás</a:t>
            </a:r>
          </a:p>
          <a:p>
            <a:r>
              <a:rPr lang="hu-HU" dirty="0" smtClean="0"/>
              <a:t>                 2., meg kell akadályozni a vízkészletek további kimerülését</a:t>
            </a:r>
          </a:p>
          <a:p>
            <a:r>
              <a:rPr lang="hu-HU" dirty="0" smtClean="0"/>
              <a:t>                  3., javítani kell a szennyezett </a:t>
            </a:r>
            <a:r>
              <a:rPr lang="hu-HU" dirty="0" err="1" smtClean="0"/>
              <a:t>vízek</a:t>
            </a:r>
            <a:r>
              <a:rPr lang="hu-HU" dirty="0" smtClean="0"/>
              <a:t> minőségét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33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r>
              <a:rPr lang="hu-HU" dirty="0" smtClean="0"/>
              <a:t>Az </a:t>
            </a:r>
            <a:r>
              <a:rPr lang="hu-HU" dirty="0" smtClean="0"/>
              <a:t>Európai Parlament és a Tanács 2000/ 60 /EK Irányelv  /2000. október 23./ az európai közösségi intézkedések kereteinek meghatározásáról a víz politika területén</a:t>
            </a:r>
          </a:p>
          <a:p>
            <a:r>
              <a:rPr lang="hu-HU" dirty="0" smtClean="0"/>
              <a:t>Gyökeresen új szemlélet a Víz Keretirányelv!</a:t>
            </a:r>
          </a:p>
          <a:p>
            <a:r>
              <a:rPr lang="hu-HU" dirty="0" smtClean="0"/>
              <a:t>Alapfilozófia: a víz nem olyan kereskedelmi árú, mint a többi, sokkal inkább örökség, amelyet így is kell kezelni és védeni.</a:t>
            </a:r>
          </a:p>
          <a:p>
            <a:r>
              <a:rPr lang="hu-HU" dirty="0" smtClean="0"/>
              <a:t>Ökológiai célkitűzés: ne romoljon az állapot, el kell érni a jó ökológiai és kémiai állapotot 2015-ig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71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i="1" u="sng" dirty="0" smtClean="0"/>
              <a:t>1.2  2000/60/EK</a:t>
            </a:r>
            <a:r>
              <a:rPr lang="hu-HU" i="1" u="sng" dirty="0"/>
              <a:t>, A Víz Keretirányelv</a:t>
            </a:r>
          </a:p>
          <a:p>
            <a:pPr lvl="0"/>
            <a:r>
              <a:rPr lang="hu-HU" dirty="0" smtClean="0"/>
              <a:t>védelmet </a:t>
            </a:r>
            <a:r>
              <a:rPr lang="hu-HU" dirty="0" smtClean="0"/>
              <a:t>biztosít minden víztípusnak-folyóknak, tavaknak, tengerpart menti vizeknek és felszín alatti vizeknek,</a:t>
            </a:r>
          </a:p>
          <a:p>
            <a:pPr lvl="0"/>
            <a:r>
              <a:rPr lang="hu-HU" dirty="0" smtClean="0"/>
              <a:t>szigorú minőségi szinteket ír elő annak érdekében, hogy 2015-re /2027-re/ minden víz feleljen meg a „jó állapot” követelményeinek,</a:t>
            </a:r>
          </a:p>
          <a:p>
            <a:pPr lvl="0"/>
            <a:r>
              <a:rPr lang="hu-HU" dirty="0" smtClean="0"/>
              <a:t>felismerve, hogy a vizek nem tisztelnek politikai határokat, a vízgazdálkodást vízgyűjtőként szervezi meg,</a:t>
            </a:r>
          </a:p>
          <a:p>
            <a:pPr lvl="0"/>
            <a:r>
              <a:rPr lang="hu-HU" dirty="0" smtClean="0"/>
              <a:t>határokon átnyúló együttműködést kíván meg az országoktól és minden érintett féltől,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99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u="sng" dirty="0"/>
              <a:t>1</a:t>
            </a:r>
            <a:r>
              <a:rPr lang="hu-HU" u="sng" dirty="0" smtClean="0"/>
              <a:t>.1 </a:t>
            </a:r>
            <a:r>
              <a:rPr lang="hu-HU" u="sng" dirty="0" smtClean="0"/>
              <a:t>gazdálkodás a vízkészletekkel </a:t>
            </a:r>
          </a:p>
          <a:p>
            <a:r>
              <a:rPr lang="hu-HU" dirty="0" smtClean="0"/>
              <a:t>Vízkészlet /vízkincs/: meghatározott térrészben, adott időpontban található vízmennyiség /m3/</a:t>
            </a:r>
          </a:p>
          <a:p>
            <a:r>
              <a:rPr lang="hu-HU" dirty="0" err="1" smtClean="0"/>
              <a:t>Vízkészletgazdálkodás</a:t>
            </a:r>
            <a:r>
              <a:rPr lang="hu-HU" dirty="0" smtClean="0"/>
              <a:t> : azoknak a tevékenységeknek az  összessége, amelyeknek célja a vizek használatára irányuló igények kielégítése oly módon, hogy ennek következtében a vizek állapotában visszafordíthatatlan változás ne következzék be és a vízkészlethez való hozzáférés lehetősége ne csökkenjen.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pPr lvl="0"/>
            <a:r>
              <a:rPr lang="hu-HU" dirty="0" smtClean="0"/>
              <a:t>biztosítja </a:t>
            </a:r>
            <a:r>
              <a:rPr lang="hu-HU" dirty="0" smtClean="0"/>
              <a:t>valamennyi érdekelt- civil szervezet és önkormányzat- tevékeny részvételét a vízgazdálkodási tevékenységekben,</a:t>
            </a:r>
          </a:p>
          <a:p>
            <a:pPr lvl="0"/>
            <a:r>
              <a:rPr lang="hu-HU" dirty="0" smtClean="0"/>
              <a:t>biztosítja minden forrás- mezőgazdaság, ipar, település, stb.- által okozott szennyezés csökkentését és ellenőrzését,</a:t>
            </a:r>
          </a:p>
          <a:p>
            <a:pPr lvl="0"/>
            <a:r>
              <a:rPr lang="hu-HU" dirty="0" smtClean="0"/>
              <a:t>a „ szennyező fizet „ elvet megvalósító vízdíjrendszereket ír elő,</a:t>
            </a:r>
          </a:p>
          <a:p>
            <a:pPr lvl="0"/>
            <a:r>
              <a:rPr lang="hu-HU" dirty="0" smtClean="0"/>
              <a:t>egyensúlyt biztosít a környezet és az attól függők érdekei között.</a:t>
            </a:r>
          </a:p>
          <a:p>
            <a:r>
              <a:rPr lang="hu-HU" dirty="0" smtClean="0"/>
              <a:t>A víz sérülékeny természeti kincs / a szennyezést a szennyező forrásnál megakadályozni, működési mechanizmust../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8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r>
              <a:rPr lang="hu-HU" dirty="0" smtClean="0"/>
              <a:t>Fenntartható </a:t>
            </a:r>
            <a:r>
              <a:rPr lang="hu-HU" dirty="0" smtClean="0"/>
              <a:t>vízhasználat / az emberi élet előfeltétele/</a:t>
            </a:r>
          </a:p>
          <a:p>
            <a:r>
              <a:rPr lang="hu-HU" dirty="0" smtClean="0"/>
              <a:t>Határokon átnyúló együttműködés,és új vízügyi szolidaritás /összehangolás/</a:t>
            </a:r>
          </a:p>
          <a:p>
            <a:r>
              <a:rPr lang="hu-HU" dirty="0" smtClean="0"/>
              <a:t>A víz közös ügyünk</a:t>
            </a:r>
          </a:p>
          <a:p>
            <a:r>
              <a:rPr lang="hu-HU" dirty="0" smtClean="0"/>
              <a:t>A méltányos vízdíj</a:t>
            </a:r>
          </a:p>
          <a:p>
            <a:r>
              <a:rPr lang="hu-HU" dirty="0" smtClean="0"/>
              <a:t>Közös végrehajtás</a:t>
            </a:r>
          </a:p>
          <a:p>
            <a:r>
              <a:rPr lang="hu-HU" dirty="0" smtClean="0"/>
              <a:t>Munkamenet: vízgyűjtők jellemzése, operatív monitoring, vízgyűjtő-gazdálkodási tervezés megkezdése, Intézkedési programok és </a:t>
            </a:r>
            <a:r>
              <a:rPr lang="hu-HU" dirty="0" err="1" smtClean="0"/>
              <a:t>VgygT</a:t>
            </a:r>
            <a:r>
              <a:rPr lang="hu-HU" dirty="0" smtClean="0"/>
              <a:t> , jó ökológiai állapot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19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r>
              <a:rPr lang="hu-HU" dirty="0" smtClean="0"/>
              <a:t>Tehát </a:t>
            </a:r>
            <a:r>
              <a:rPr lang="hu-HU" dirty="0" smtClean="0"/>
              <a:t>a VKI követelményei- Új- nem vízminőségről /fogalomrendszer/, hanem</a:t>
            </a:r>
          </a:p>
          <a:p>
            <a:r>
              <a:rPr lang="hu-HU" dirty="0" smtClean="0"/>
              <a:t>                                                       felszíni és felszín alatti </a:t>
            </a:r>
            <a:r>
              <a:rPr lang="hu-HU" dirty="0" err="1" smtClean="0"/>
              <a:t>vízek</a:t>
            </a:r>
            <a:r>
              <a:rPr lang="hu-HU" dirty="0" smtClean="0"/>
              <a:t> un. jó állapotát</a:t>
            </a:r>
          </a:p>
          <a:p>
            <a:r>
              <a:rPr lang="hu-HU" dirty="0" smtClean="0"/>
              <a:t>                                                     jó ökológiai és kémiai állapot /potenciája</a:t>
            </a:r>
          </a:p>
          <a:p>
            <a:r>
              <a:rPr lang="hu-HU" dirty="0" smtClean="0"/>
              <a:t>Ökológiai állapot: biológiai elemek / vízi flóra, fenéklakó gerinctelen fauna, halfauna,</a:t>
            </a:r>
          </a:p>
          <a:p>
            <a:r>
              <a:rPr lang="hu-HU" dirty="0" smtClean="0"/>
              <a:t>                                 hidrológia és morfológia, áramlás, folytonosság,medermorfológia,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11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r>
              <a:rPr lang="hu-HU" dirty="0" smtClean="0"/>
              <a:t>fizikai </a:t>
            </a:r>
            <a:r>
              <a:rPr lang="hu-HU" dirty="0" smtClean="0"/>
              <a:t>és kémiai elemek / hőmérséklet, oxigén ellátottság, sótartalom, savasodási állapot, tápanyag állapot</a:t>
            </a:r>
          </a:p>
          <a:p>
            <a:r>
              <a:rPr lang="hu-HU" dirty="0" smtClean="0"/>
              <a:t>Kémiai állapot: vízszennyezettség  határozza meg / un. elsőbbségi anyagok, egyéb anyagok/</a:t>
            </a:r>
          </a:p>
          <a:p>
            <a:r>
              <a:rPr lang="hu-HU" dirty="0" smtClean="0"/>
              <a:t>VKI- alapvető követelmény- az adatok megfelelősége és pontossága</a:t>
            </a:r>
          </a:p>
          <a:p>
            <a:r>
              <a:rPr lang="hu-HU" dirty="0" smtClean="0"/>
              <a:t>Ökológiai minősítés: típus specifikus, 5 osztályos, skála  /kiváló,jó, mérsékelt, gyenge, rossz/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56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u="sng" dirty="0" smtClean="0"/>
              <a:t>1.2 2000/60/EK, A Víz Keretirányelv</a:t>
            </a:r>
          </a:p>
          <a:p>
            <a:r>
              <a:rPr lang="hu-HU" dirty="0" smtClean="0"/>
              <a:t>Két </a:t>
            </a:r>
            <a:r>
              <a:rPr lang="hu-HU" dirty="0" smtClean="0"/>
              <a:t>osztályos kémiai: jó és nem éri el a jót.</a:t>
            </a:r>
          </a:p>
          <a:p>
            <a:r>
              <a:rPr lang="hu-HU" dirty="0" smtClean="0"/>
              <a:t>2216/2004, /VII.21./ Korm. rendelet: a vízgyűjtő-gazdálkodás egyes szabályairól</a:t>
            </a:r>
          </a:p>
          <a:p>
            <a:r>
              <a:rPr lang="hu-HU" dirty="0" smtClean="0"/>
              <a:t>A Kormány 1042 /2012. / II.23./  Korm. határozata Magyarország vízgyűjtő-gazdálkodási tervéről. </a:t>
            </a:r>
          </a:p>
          <a:p>
            <a:r>
              <a:rPr lang="hu-HU" dirty="0" smtClean="0"/>
              <a:t>2016. február 9. Bécs:  Nemzetközi Duna-védelmi Bizottság /ICPDR/</a:t>
            </a:r>
          </a:p>
          <a:p>
            <a:r>
              <a:rPr lang="hu-HU" dirty="0" smtClean="0"/>
              <a:t>Fenntartható és biztonságos élet a vízzel c. konferencia</a:t>
            </a:r>
          </a:p>
          <a:p>
            <a:r>
              <a:rPr lang="hu-HU" dirty="0" smtClean="0"/>
              <a:t>Elfogadta: a., </a:t>
            </a:r>
            <a:r>
              <a:rPr lang="hu-HU" dirty="0" err="1" smtClean="0"/>
              <a:t>a</a:t>
            </a:r>
            <a:r>
              <a:rPr lang="hu-HU" dirty="0" smtClean="0"/>
              <a:t> második nemzetközi Duna Vízgyűjtő-gazdálkodási Tervet,</a:t>
            </a:r>
          </a:p>
          <a:p>
            <a:r>
              <a:rPr lang="hu-HU" dirty="0" smtClean="0"/>
              <a:t>                   b., az első nemzetközi Duna Vízgyűjtő Árvíz Kockázat Kezelési Tervet</a:t>
            </a:r>
          </a:p>
          <a:p>
            <a:r>
              <a:rPr lang="hu-HU" dirty="0" smtClean="0"/>
              <a:t>/ Duna vízgyűjtő. 2. legnagyobb Európában, 19 ország, 81 millió ember , 1994./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70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r>
              <a:rPr lang="hu-HU" dirty="0" smtClean="0"/>
              <a:t>II</a:t>
            </a:r>
            <a:r>
              <a:rPr lang="hu-HU" dirty="0" smtClean="0"/>
              <a:t>. Budapesti Víz Világtalálkozó megrendezésének előkészítése  / 1044/2016 /II.15./ </a:t>
            </a:r>
            <a:r>
              <a:rPr lang="hu-HU" dirty="0" err="1" smtClean="0"/>
              <a:t>Korm.hat</a:t>
            </a:r>
            <a:r>
              <a:rPr lang="hu-HU" dirty="0" smtClean="0"/>
              <a:t>./</a:t>
            </a:r>
          </a:p>
          <a:p>
            <a:r>
              <a:rPr lang="hu-HU" dirty="0" smtClean="0"/>
              <a:t>Fenntarthatóság a világban- Vízbiztonság a világban</a:t>
            </a:r>
          </a:p>
          <a:p>
            <a:r>
              <a:rPr lang="hu-HU" dirty="0" smtClean="0"/>
              <a:t>1., A víz alapvető jelentőségű</a:t>
            </a:r>
          </a:p>
          <a:p>
            <a:r>
              <a:rPr lang="hu-HU" dirty="0" smtClean="0"/>
              <a:t>2., A víz egyesít</a:t>
            </a:r>
          </a:p>
          <a:p>
            <a:r>
              <a:rPr lang="hu-HU" dirty="0" smtClean="0"/>
              <a:t>3., A víz összeköt.</a:t>
            </a:r>
          </a:p>
          <a:p>
            <a:r>
              <a:rPr lang="hu-HU" dirty="0" smtClean="0"/>
              <a:t>4.,Víz és ökológiai rendszerek</a:t>
            </a:r>
          </a:p>
          <a:p>
            <a:r>
              <a:rPr lang="hu-HU" dirty="0" smtClean="0"/>
              <a:t>5., Önálló  vízügyi  célkitűzés.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54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u="sng" dirty="0" smtClean="0"/>
              <a:t>1.2 2000/60/EK</a:t>
            </a:r>
            <a:r>
              <a:rPr lang="hu-HU" i="1" u="sng" dirty="0"/>
              <a:t>, A Víz Keretirányelv</a:t>
            </a:r>
          </a:p>
          <a:p>
            <a:r>
              <a:rPr lang="hu-HU" dirty="0" smtClean="0"/>
              <a:t>Európai </a:t>
            </a:r>
            <a:r>
              <a:rPr lang="hu-HU" dirty="0" smtClean="0"/>
              <a:t>Vízügyi Szövetség / EWA/</a:t>
            </a:r>
          </a:p>
          <a:p>
            <a:r>
              <a:rPr lang="hu-HU" dirty="0" smtClean="0"/>
              <a:t>Víz Világ Szövetség /IWA/</a:t>
            </a:r>
          </a:p>
          <a:p>
            <a:r>
              <a:rPr lang="hu-HU" dirty="0" smtClean="0"/>
              <a:t>Nagy Víztározók Nemzetközi Szövetsége /ICOLD/</a:t>
            </a:r>
          </a:p>
          <a:p>
            <a:r>
              <a:rPr lang="hu-HU" dirty="0" smtClean="0"/>
              <a:t>Pozitív tapasztalatok  közül: Bázeli egyezmény, Washingtoni Egyezmény, Bécsi egyezmények</a:t>
            </a:r>
          </a:p>
          <a:p>
            <a:r>
              <a:rPr lang="hu-HU" dirty="0" smtClean="0"/>
              <a:t>EU 2014-2020 pénzügyi keret- 11 tematikus célkitűzés /3. éghajlatváltozás, környezetvédelem,erőforrások fenntartható használata, alacsony széndioxid kibocsátás</a:t>
            </a:r>
          </a:p>
          <a:p>
            <a:r>
              <a:rPr lang="hu-HU" dirty="0" err="1" smtClean="0"/>
              <a:t>Kvassay</a:t>
            </a:r>
            <a:r>
              <a:rPr lang="hu-HU" dirty="0" smtClean="0"/>
              <a:t> Jenő terv-új vízügyi stratégia   / vízügy: ötven év lemaradás/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83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Vízgazdálkodás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Két </a:t>
            </a:r>
            <a:r>
              <a:rPr lang="hu-HU" dirty="0" smtClean="0"/>
              <a:t>állítás: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Körösi </a:t>
            </a:r>
            <a:r>
              <a:rPr lang="hu-HU" dirty="0" smtClean="0"/>
              <a:t>Csaba (a Köztársasági Elnöki Hivatal Környezeti Fenntarthatósági Igazgatóságának igazgatója/volt ENSZ nagykövet):</a:t>
            </a:r>
          </a:p>
          <a:p>
            <a:pPr marL="0" indent="0">
              <a:buNone/>
            </a:pPr>
            <a:r>
              <a:rPr lang="hu-HU" dirty="0" smtClean="0"/>
              <a:t>”... A Kormányzati környezetpolitika teljes hiánya...”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3"/>
                </a:solidFill>
              </a:rPr>
              <a:t>2.   </a:t>
            </a:r>
            <a:r>
              <a:rPr lang="hu-HU" dirty="0" smtClean="0"/>
              <a:t>Áder János Köztársasági elnök:</a:t>
            </a:r>
          </a:p>
          <a:p>
            <a:pPr marL="0" indent="0">
              <a:buNone/>
            </a:pPr>
            <a:r>
              <a:rPr lang="hu-HU" dirty="0" smtClean="0"/>
              <a:t>„Európának és a többi földrésznek békére, a földnek pedig az eddiginél lényegesen kevesebb szennyezésre lenne szüksége.”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7437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u="sng" dirty="0" smtClean="0"/>
              <a:t>1.3. Vízgyűjtő-gazdálkodási </a:t>
            </a:r>
            <a:r>
              <a:rPr lang="hu-HU" i="1" u="sng" dirty="0" smtClean="0"/>
              <a:t>tervek</a:t>
            </a:r>
            <a:endParaRPr lang="hu-HU" u="sng" dirty="0" smtClean="0"/>
          </a:p>
          <a:p>
            <a:r>
              <a:rPr lang="hu-HU" dirty="0" smtClean="0"/>
              <a:t>A tagállamok meghatározzák az országuk területén belül fekvő egyes vízgyűjtőket és ezen irányelv céljára, egyedi vízgyűjtő kerületekbe sorolják őket. A kis vízgyűjtők adott esetben összevonhatók nagyobbakkal, vagy összevonhatók a szomszédos kis vízgyűjtőkkel egyedi vízgyűjtő kerületeket alkotva. A felszín alatti vizeket, amelyek nem tartoznak teljesen egy meghatározott vízgyűjtőhöz, azonosítják, és a legközelebbi vagy a legmegfelelőbb vízgyűjtő kerülethez rendelik. A parti tengervizeket is azonosítják, és a legközelebbi vagy a leginkább megfelelő vízgyűjtő kerülethez, illetve vízgyűjtő kerületekhez rendelik</a:t>
            </a:r>
            <a:r>
              <a:rPr lang="hu-HU" dirty="0" smtClean="0"/>
              <a:t>.</a:t>
            </a:r>
            <a:endParaRPr lang="hu-HU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i="1" u="sng" dirty="0" smtClean="0"/>
              <a:t>1.3. Vízgyűjtő-gazdálkodási </a:t>
            </a:r>
            <a:r>
              <a:rPr lang="hu-HU" i="1" u="sng" dirty="0" smtClean="0"/>
              <a:t>tervek</a:t>
            </a:r>
            <a:endParaRPr lang="hu-HU" u="sng" dirty="0" smtClean="0"/>
          </a:p>
          <a:p>
            <a:pPr lvl="0"/>
            <a:r>
              <a:rPr lang="hu-HU" dirty="0" smtClean="0"/>
              <a:t>tagállamok </a:t>
            </a:r>
            <a:r>
              <a:rPr lang="hu-HU" dirty="0" smtClean="0"/>
              <a:t>feladata a vízgyűjtő-gazdálkodási terv elkészítése</a:t>
            </a:r>
          </a:p>
          <a:p>
            <a:pPr lvl="0"/>
            <a:r>
              <a:rPr lang="hu-HU" dirty="0" smtClean="0"/>
              <a:t>ha egy vízgyűjtő több tagállam területén helyezkedik el – koordináció</a:t>
            </a:r>
          </a:p>
          <a:p>
            <a:pPr lvl="0"/>
            <a:r>
              <a:rPr lang="hu-HU" dirty="0" smtClean="0"/>
              <a:t>ha egy vízgyűjtő az EU területén túlnyúlik – vízgyűjtő-fejlesztési terv</a:t>
            </a:r>
          </a:p>
        </p:txBody>
      </p:sp>
    </p:spTree>
    <p:extLst>
      <p:ext uri="{BB962C8B-B14F-4D97-AF65-F5344CB8AC3E}">
        <p14:creationId xmlns:p14="http://schemas.microsoft.com/office/powerpoint/2010/main" val="20560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Vgt</a:t>
            </a:r>
            <a:r>
              <a:rPr lang="hu-HU" dirty="0" smtClean="0"/>
              <a:t>. V. fejezet: Gazdálkodás a vízkészletekkel</a:t>
            </a:r>
          </a:p>
          <a:p>
            <a:pPr lvl="0"/>
            <a:r>
              <a:rPr lang="hu-HU" dirty="0" smtClean="0"/>
              <a:t>a hasznosítási lehetőségek megőrzésének követelményrendszere</a:t>
            </a:r>
          </a:p>
          <a:p>
            <a:pPr lvl="0"/>
            <a:r>
              <a:rPr lang="hu-HU" dirty="0" err="1" smtClean="0"/>
              <a:t>vízbázisvédelem</a:t>
            </a:r>
            <a:r>
              <a:rPr lang="hu-HU" dirty="0" smtClean="0"/>
              <a:t>, mint alapvető cél, ennek előírásai</a:t>
            </a:r>
          </a:p>
          <a:p>
            <a:pPr lvl="0"/>
            <a:r>
              <a:rPr lang="hu-HU" dirty="0" smtClean="0"/>
              <a:t>vízigény-kielégítési sorrend / korlátozási sorrend/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Az irányelv tartalmazza az ivóvíz kivételére használt vizek, továbbá a felszíni és felszín alatti vizek és a védett területek állapotának megfigyelésére vonatkozó előírásokat.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Ha egy tagállam olyan problémát azonosít, amely hatással van a vizeivel való gazdálkodásra, de a tagállam által nem oldható meg, jelentheti az ügyet a Bizottságnak vagy bármelyik érintett tagállamnak, és ajánlásokat tehet annak megoldására. A Bizottság hat hónapon belül válaszol a tagállamoktól kapott bármely jelentésre vagy ajánlásra.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u="sng" dirty="0" smtClean="0"/>
              <a:t>A </a:t>
            </a:r>
            <a:r>
              <a:rPr lang="hu-HU" u="sng" dirty="0" smtClean="0"/>
              <a:t>vízgyűjtő-gazdálkodás</a:t>
            </a:r>
          </a:p>
          <a:p>
            <a:pPr lvl="0"/>
            <a:r>
              <a:rPr lang="hu-HU" dirty="0" smtClean="0"/>
              <a:t>221/2004. /VII.21./ Korm. rend.. a vízgyűjtő-gazdálkodás egyes szabályairól</a:t>
            </a:r>
          </a:p>
          <a:p>
            <a:r>
              <a:rPr lang="hu-HU" dirty="0" smtClean="0"/>
              <a:t>/ módosította: 248/2015. /IX.8./ </a:t>
            </a:r>
            <a:r>
              <a:rPr lang="hu-HU" dirty="0" err="1" smtClean="0"/>
              <a:t>Korm.rend</a:t>
            </a:r>
            <a:r>
              <a:rPr lang="hu-HU" dirty="0" smtClean="0"/>
              <a:t>..” a vízgyűjtő-gazdálkodási terv tartalma-2.sz. mell./</a:t>
            </a:r>
          </a:p>
          <a:p>
            <a:pPr lvl="0"/>
            <a:r>
              <a:rPr lang="hu-HU" dirty="0" smtClean="0"/>
              <a:t>1042/2012. /II.23./ Korm. hat.: Magyarország vízgyűjtő-gazdálkodási tervéről</a:t>
            </a:r>
          </a:p>
          <a:p>
            <a:pPr lvl="0"/>
            <a:r>
              <a:rPr lang="hu-HU" dirty="0" smtClean="0"/>
              <a:t>1155/2016. /III.31./ Korm. hat.: Magyarország felülvizsgált vízgyűjtő- gazdálkodási tervéről</a:t>
            </a:r>
          </a:p>
          <a:p>
            <a:r>
              <a:rPr lang="hu-HU" dirty="0" smtClean="0"/>
              <a:t>1 az ország egész területére, 4 részvízgyűjtő /Duna, Tisza, Dráva, Balaton/17  vízgyűjtő-gazdálkodási tervezési részegység, 42 </a:t>
            </a:r>
            <a:r>
              <a:rPr lang="hu-HU" dirty="0" err="1" smtClean="0"/>
              <a:t>alegység-----társadalmi</a:t>
            </a:r>
            <a:r>
              <a:rPr lang="hu-HU" dirty="0" smtClean="0"/>
              <a:t> csoportok bevonása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Adaptív vízgazdálkodás: az időben és térben változó környezeti és egyéb körülményekhez való alkalmazkodás képességét és gyakorlatát jelenti.</a:t>
            </a:r>
          </a:p>
          <a:p>
            <a:r>
              <a:rPr lang="hu-HU" dirty="0" smtClean="0"/>
              <a:t>Ezt leginkább kikényszerítő tényezők a klímaváltozás, a világ népességének gyarapodása, az élelmiszer- és energiabiztonság igényei , a technológiai meglepetések és a geopolitikai változások.</a:t>
            </a:r>
          </a:p>
          <a:p>
            <a:r>
              <a:rPr lang="hu-HU" dirty="0" smtClean="0"/>
              <a:t>Aktív adaptáció: komplexitás és a megelőzés</a:t>
            </a:r>
          </a:p>
          <a:p>
            <a:r>
              <a:rPr lang="hu-HU" dirty="0" smtClean="0"/>
              <a:t>az évszázados „létesítményes” /</a:t>
            </a:r>
            <a:r>
              <a:rPr lang="hu-HU" dirty="0" err="1" smtClean="0"/>
              <a:t>hard</a:t>
            </a:r>
            <a:r>
              <a:rPr lang="hu-HU" dirty="0" smtClean="0"/>
              <a:t>/ vízépítéssel szemben a  vízigényt- és kibocsájtást szabályozó, területhasználatot befolyásoló integrált /</a:t>
            </a:r>
            <a:r>
              <a:rPr lang="hu-HU" dirty="0" err="1" smtClean="0"/>
              <a:t>soft</a:t>
            </a:r>
            <a:r>
              <a:rPr lang="hu-HU" dirty="0" smtClean="0"/>
              <a:t>/ vízgazdálkodás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u="sng" dirty="0"/>
              <a:t>1</a:t>
            </a:r>
            <a:r>
              <a:rPr lang="hu-HU" u="sng" dirty="0" smtClean="0"/>
              <a:t>.4</a:t>
            </a:r>
            <a:r>
              <a:rPr lang="hu-HU" u="sng" dirty="0" smtClean="0"/>
              <a:t>. Budapesti Víz Világtalálkozó. A vízügyi politika. </a:t>
            </a:r>
            <a:r>
              <a:rPr lang="hu-HU" u="sng" dirty="0" err="1" smtClean="0"/>
              <a:t>Kvassay</a:t>
            </a:r>
            <a:r>
              <a:rPr lang="hu-HU" u="sng" dirty="0" smtClean="0"/>
              <a:t> Jenő Terv.</a:t>
            </a:r>
          </a:p>
          <a:p>
            <a:r>
              <a:rPr lang="hu-HU" dirty="0" smtClean="0"/>
              <a:t>Az ENSZ égisze alatt, együttműködésben a Víz Világtanáccsal /WWC/</a:t>
            </a:r>
          </a:p>
          <a:p>
            <a:pPr lvl="0"/>
            <a:r>
              <a:rPr lang="hu-HU" dirty="0" smtClean="0"/>
              <a:t>1044/ 2016. / II.15./ Korm. hat.: a II. Budapesti Víz Világtalálkozó megrendezésének előkészítéséről</a:t>
            </a:r>
          </a:p>
          <a:p>
            <a:pPr lvl="0"/>
            <a:r>
              <a:rPr lang="hu-HU" dirty="0" smtClean="0"/>
              <a:t>1188/2016. /IV.12./ Korm. hat.: a Budapesti  Víz világtalálkozó 2016 / Budapest </a:t>
            </a:r>
            <a:r>
              <a:rPr lang="hu-HU" dirty="0" err="1" smtClean="0"/>
              <a:t>Water</a:t>
            </a:r>
            <a:r>
              <a:rPr lang="hu-HU" dirty="0" smtClean="0"/>
              <a:t> Summit 2016/ szakmai koncepciójáról és költségvetéséről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„ 2.d., felhívja az érintett minisztereket, hogy feladat – és hatáskörükben eljárva, a  külgazdasági és külügyminiszter koordinációja mellett segítsék elő a Világtalálkozó plenáris és tematikus üléseinek szakmai előkészítését és sikeres megrendezését,</a:t>
            </a:r>
          </a:p>
          <a:p>
            <a:r>
              <a:rPr lang="hu-HU" dirty="0" smtClean="0"/>
              <a:t>Felelős: belügyminiszter, emberi erőforrások minisztere , földművelésügyi miniszter, igazságügyi miniszter, külgazdasági és külügyminiszter, Miniszterelnökséget vezető miniszter, nemzetgazdasági miniszter, nemzeti fejlesztési miniszter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Határidő: folyamatos „</a:t>
            </a:r>
          </a:p>
          <a:p>
            <a:r>
              <a:rPr lang="hu-HU" dirty="0" smtClean="0"/>
              <a:t>Az ivóvíz nemzetbiztonsági ügy. / Vízenergia hasznosítás./ Bős- Nagymaros ügye.</a:t>
            </a:r>
          </a:p>
          <a:p>
            <a:r>
              <a:rPr lang="hu-HU" dirty="0" smtClean="0"/>
              <a:t>Európai Vízgazdálkodási Akcióterv. Duna Stratégia. Nemzetközi Duna Védelmi Bizottság. Az un. Víz Igazgatói Értekezlet.  A „ VITUKI” megszüntetése.</a:t>
            </a:r>
          </a:p>
          <a:p>
            <a:r>
              <a:rPr lang="hu-HU" dirty="0" smtClean="0"/>
              <a:t>Áder János köztársasági elnökúr: szívügyünk a fenntartható fejlődés. A vízválság ma már valóság.</a:t>
            </a:r>
          </a:p>
          <a:p>
            <a:r>
              <a:rPr lang="hu-HU" dirty="0" smtClean="0"/>
              <a:t>Kétoldalú Határvízi Szerződések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A vízgazdálkodás kihívásai:</a:t>
            </a:r>
          </a:p>
          <a:p>
            <a:pPr lvl="0"/>
            <a:r>
              <a:rPr lang="hu-HU" dirty="0" smtClean="0"/>
              <a:t>alapvető igények kielégítése /biztonsággal fogyasztható és elégséges víz, a nők  szerepe a vízgazdálkodásban/nélkülözhetetlen az egészséghez és a jóléthez, alapvető emberi szükséglet/</a:t>
            </a:r>
          </a:p>
          <a:p>
            <a:pPr lvl="0"/>
            <a:r>
              <a:rPr lang="hu-HU" dirty="0" smtClean="0"/>
              <a:t>élelmiszerellátás biztosítása / mg. vízfelhasználás hatékonyságának növelése, elosztás javítása/</a:t>
            </a:r>
          </a:p>
          <a:p>
            <a:pPr lvl="0"/>
            <a:r>
              <a:rPr lang="hu-HU" dirty="0" smtClean="0"/>
              <a:t>ökoszisztémák védelme  / fenntartható-vízgazdálkodással/</a:t>
            </a:r>
          </a:p>
          <a:p>
            <a:pPr lvl="0"/>
            <a:r>
              <a:rPr lang="hu-HU" dirty="0" smtClean="0"/>
              <a:t>vízkészletek megosztása /együttműködés,a különböző vízhasználatok között szinergia kialakítása, határon átnyúló vízgyűjtő gazdálkodás/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kockázatkezelés  / biztonságot kell nyújtani ár, aszály, szennyezés és más vízzel kapcsolatos veszélyek ellen/</a:t>
            </a:r>
          </a:p>
          <a:p>
            <a:pPr lvl="0"/>
            <a:r>
              <a:rPr lang="hu-HU" dirty="0" smtClean="0"/>
              <a:t>a víz értékelése  / a víz minden jellegű használatakor tükrözze a víz gazdasági, társadalmi és kulturális értékeit/vízszolgáltatás-szolgáltatás költségei, méltányosság/</a:t>
            </a:r>
          </a:p>
          <a:p>
            <a:pPr lvl="0"/>
            <a:r>
              <a:rPr lang="hu-HU" dirty="0" smtClean="0"/>
              <a:t>bölcs irányítás / jó szabályozás, vízkészletek kezelésében közérdek és valamennyi tulajdoni érdek kifejeződjön/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EU vízpolitikájának 3 felismerése:</a:t>
            </a:r>
          </a:p>
          <a:p>
            <a:pPr lvl="0"/>
            <a:r>
              <a:rPr lang="hu-HU" dirty="0" smtClean="0"/>
              <a:t>az elmúlt másfél évszázad olyan mértékű károkat okozott  Európa vizeiben, különösen az a vízi élővilágban,ami már a fejlődés gátjává válik, tehát nem halasztható a rehabilitáció</a:t>
            </a:r>
          </a:p>
          <a:p>
            <a:pPr lvl="0"/>
            <a:r>
              <a:rPr lang="hu-HU" dirty="0" smtClean="0"/>
              <a:t>az elmúlt évek nagy árvizei súlyos károkat okoztak egész Európában, a szembeszállás velük  csak akkor lehet hatékony, ha az közösen, vízgyűjtőre orientáltan történik</a:t>
            </a:r>
          </a:p>
          <a:p>
            <a:pPr lvl="0"/>
            <a:r>
              <a:rPr lang="hu-HU" dirty="0" smtClean="0"/>
              <a:t>a tagállamok között összehangolt, lehetőleg egységes problémaazonosításra,összevethető intézkedési tervekre és </a:t>
            </a:r>
            <a:r>
              <a:rPr lang="hu-HU" dirty="0" err="1" smtClean="0"/>
              <a:t>monitoringra</a:t>
            </a:r>
            <a:r>
              <a:rPr lang="hu-HU" dirty="0" smtClean="0"/>
              <a:t> van szükség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1432/2012. /X.)./ Korm. hat.: a nemzeti vízgazdálkodási, öntözési és aszálystratégia  kidolgozását, majd az EU 2014-2020 közötti programozási időszak stratégiai céljaihoz, illetve a hazai fejlesztési elképzelésekhez kapcsolódva 1940/2013. /XII.13./ Korm. határozatával jóváhagyta a  </a:t>
            </a:r>
            <a:r>
              <a:rPr lang="hu-HU" dirty="0" err="1" smtClean="0"/>
              <a:t>Kvassay</a:t>
            </a:r>
            <a:r>
              <a:rPr lang="hu-HU" dirty="0" smtClean="0"/>
              <a:t> Jenő tervelkészítését,és a  Vízgyűjtő-gazdálkodási Terv felülvizsgálatát</a:t>
            </a:r>
          </a:p>
          <a:p>
            <a:r>
              <a:rPr lang="hu-HU" dirty="0" smtClean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1976. évi II. tv.: az emberi környezet védelméről</a:t>
            </a:r>
          </a:p>
          <a:p>
            <a:r>
              <a:rPr lang="hu-HU" dirty="0" err="1" smtClean="0"/>
              <a:t>II.fejezet</a:t>
            </a:r>
            <a:r>
              <a:rPr lang="hu-HU" dirty="0" smtClean="0"/>
              <a:t>: A környezet védelmére vonatkozó részletes rendelkezések- A vizek védelme 16-22 §.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1995. évi  LIII. tv.:  a környezet védelmének általános szabályairól</a:t>
            </a:r>
          </a:p>
          <a:p>
            <a:r>
              <a:rPr lang="hu-HU" dirty="0" smtClean="0"/>
              <a:t>X. fejezet, 112.§., rengeteg módosítás</a:t>
            </a:r>
          </a:p>
          <a:p>
            <a:r>
              <a:rPr lang="hu-HU" dirty="0" err="1" smtClean="0"/>
              <a:t>II.fej</a:t>
            </a:r>
            <a:r>
              <a:rPr lang="hu-HU" dirty="0" smtClean="0"/>
              <a:t>.: A környezeti elemek védelme és az elemeket veszélyeztető tényezők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u="sng" dirty="0"/>
              <a:t>1</a:t>
            </a:r>
            <a:r>
              <a:rPr lang="hu-HU" u="sng" dirty="0" smtClean="0"/>
              <a:t>.5</a:t>
            </a:r>
            <a:r>
              <a:rPr lang="hu-HU" u="sng" dirty="0" smtClean="0"/>
              <a:t>. Magyar Hidrológiai Társaság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hu-HU" u="sng" dirty="0" smtClean="0"/>
              <a:t>A vízvédelmi politika terén a közösségi fellépés kereteinek a meghatározásáról szóló 2000/60/EK irányelv</a:t>
            </a:r>
            <a:endParaRPr lang="hu-HU" dirty="0" smtClean="0"/>
          </a:p>
          <a:p>
            <a:r>
              <a:rPr lang="hu-HU" i="1" dirty="0" smtClean="0"/>
              <a:t>Előzmény:</a:t>
            </a:r>
            <a:endParaRPr lang="hu-HU" dirty="0" smtClean="0"/>
          </a:p>
          <a:p>
            <a:pPr lvl="0"/>
            <a:r>
              <a:rPr lang="hu-HU" dirty="0" smtClean="0"/>
              <a:t>1988. Frankfurt miniszteri értekezlet – a Tanács nyújtson be javaslatokat az EU felszíni vizeinek ökológiai minőségének javítása érdekében</a:t>
            </a:r>
          </a:p>
          <a:p>
            <a:pPr lvl="0"/>
            <a:r>
              <a:rPr lang="hu-HU" dirty="0" smtClean="0"/>
              <a:t>1991. Hága – felszín alatti vizek tekintetében is szükség van program megalkotására</a:t>
            </a:r>
          </a:p>
          <a:p>
            <a:pPr lvl="0"/>
            <a:r>
              <a:rPr lang="hu-HU" dirty="0" smtClean="0"/>
              <a:t>1996. Bizottság közleménye az  EU vízvédelmi politikájáról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25884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i="1" dirty="0" smtClean="0"/>
              <a:t>Az irányelv célja:</a:t>
            </a:r>
            <a:endParaRPr lang="hu-HU" dirty="0" smtClean="0"/>
          </a:p>
          <a:p>
            <a:pPr lvl="0"/>
            <a:r>
              <a:rPr lang="hu-HU" dirty="0" smtClean="0"/>
              <a:t>vízi környezet fenntartása és javítása (minőség elsősorban, mennyiség kisegítő elem)</a:t>
            </a:r>
          </a:p>
          <a:p>
            <a:pPr lvl="0"/>
            <a:r>
              <a:rPr lang="hu-HU" dirty="0" smtClean="0"/>
              <a:t>veszélyes anyagok vízbe történő kibocsátásnak fokozott csökkentése</a:t>
            </a:r>
          </a:p>
          <a:p>
            <a:pPr lvl="0"/>
            <a:r>
              <a:rPr lang="hu-HU" dirty="0" smtClean="0"/>
              <a:t>keretet adjon a felszíni és felszín alatti vizek védelmének (pl. árvizek és aszályok hatásainak mérséklése)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70917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környezeti felelősség a környezetvédelmi jog egyik legfontosabb területe. / Fejlett szabályozás, gyengébb jogérvényesítés és végrehajtás./</a:t>
            </a:r>
          </a:p>
          <a:p>
            <a:r>
              <a:rPr lang="hu-HU" dirty="0" smtClean="0"/>
              <a:t>28/1994. /V.20./ AB határozat</a:t>
            </a:r>
          </a:p>
          <a:p>
            <a:r>
              <a:rPr lang="hu-HU" dirty="0" smtClean="0"/>
              <a:t>2004/35/EK Irányelv: a környezeti károk megelőzése és felszámolása tekintetében a környezeti felelősségről</a:t>
            </a:r>
          </a:p>
          <a:p>
            <a:r>
              <a:rPr lang="hu-HU" dirty="0" smtClean="0"/>
              <a:t>Környezetbiztonság—a biztonságpolitika része / 2073/2004./IV.15./ Korm. hat./</a:t>
            </a:r>
          </a:p>
          <a:p>
            <a:r>
              <a:rPr lang="hu-HU" dirty="0" smtClean="0"/>
              <a:t>//dr. FG.: Nem korlátozunk, hanem tájékoztatunk.? Nem büntetünk, hanem ösztönzünk., Nem utasítunk, hanem felvilágosítunk.//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46117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A környezetvédelmi jog területén a következő szankciókat alkalmazzák:</a:t>
            </a:r>
          </a:p>
          <a:p>
            <a:pPr>
              <a:buNone/>
            </a:pPr>
            <a:r>
              <a:rPr lang="hu-HU" dirty="0" smtClean="0"/>
              <a:t>1.az erre jogosult hatóság, illetve bíróság a tevékenység folytatását</a:t>
            </a:r>
          </a:p>
          <a:p>
            <a:r>
              <a:rPr lang="hu-HU" dirty="0" smtClean="0"/>
              <a:t>korlátozhatja,</a:t>
            </a:r>
          </a:p>
          <a:p>
            <a:r>
              <a:rPr lang="hu-HU" dirty="0" smtClean="0"/>
              <a:t>felfüggesztheti,</a:t>
            </a:r>
          </a:p>
          <a:p>
            <a:r>
              <a:rPr lang="hu-HU" dirty="0" smtClean="0"/>
              <a:t>megtilthatja</a:t>
            </a:r>
          </a:p>
          <a:p>
            <a:pPr>
              <a:buNone/>
            </a:pPr>
            <a:r>
              <a:rPr lang="hu-HU" dirty="0" smtClean="0"/>
              <a:t>2., közigazgatási jogi felelősség / nagyrészt állami feladat: megelőzés, közvetlen beavatkozás, szankciók/</a:t>
            </a:r>
          </a:p>
          <a:p>
            <a:pPr>
              <a:buNone/>
            </a:pPr>
            <a:r>
              <a:rPr lang="hu-HU" dirty="0" smtClean="0"/>
              <a:t>3., környezetvédelmi bírságolás</a:t>
            </a:r>
          </a:p>
          <a:p>
            <a:pPr>
              <a:buNone/>
            </a:pPr>
            <a:r>
              <a:rPr lang="hu-HU" dirty="0" smtClean="0"/>
              <a:t>4., kártérítés</a:t>
            </a:r>
          </a:p>
          <a:p>
            <a:pPr>
              <a:buNone/>
            </a:pPr>
            <a:r>
              <a:rPr lang="hu-HU" dirty="0" smtClean="0"/>
              <a:t>5., büntetőjogi felelősség szankciói</a:t>
            </a:r>
          </a:p>
          <a:p>
            <a:pPr>
              <a:buNone/>
            </a:pPr>
            <a:r>
              <a:rPr lang="hu-HU" dirty="0" smtClean="0"/>
              <a:t>6., szabálysértési felelősség szankciói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22993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Környezetvédelmi bírságok:</a:t>
            </a:r>
          </a:p>
          <a:p>
            <a:pPr lvl="0"/>
            <a:r>
              <a:rPr lang="hu-HU" dirty="0" smtClean="0"/>
              <a:t>hulladékgazdálkodási bírság</a:t>
            </a:r>
          </a:p>
          <a:p>
            <a:pPr lvl="0"/>
            <a:r>
              <a:rPr lang="hu-HU" dirty="0" smtClean="0"/>
              <a:t>felszín alatti vizek védelmével kapcsolatos bírság</a:t>
            </a:r>
          </a:p>
          <a:p>
            <a:pPr lvl="0"/>
            <a:r>
              <a:rPr lang="hu-HU" dirty="0" smtClean="0"/>
              <a:t>veszélyeshulladék-bírság</a:t>
            </a:r>
          </a:p>
          <a:p>
            <a:pPr lvl="0"/>
            <a:r>
              <a:rPr lang="hu-HU" dirty="0" smtClean="0"/>
              <a:t>légszennyezési bírság</a:t>
            </a:r>
          </a:p>
          <a:p>
            <a:pPr lvl="0"/>
            <a:r>
              <a:rPr lang="hu-HU" dirty="0" smtClean="0"/>
              <a:t>zaj- és rezgésbírság</a:t>
            </a:r>
          </a:p>
          <a:p>
            <a:pPr lvl="0"/>
            <a:r>
              <a:rPr lang="hu-HU" dirty="0" smtClean="0"/>
              <a:t>növényvédelmi bírság</a:t>
            </a:r>
          </a:p>
          <a:p>
            <a:pPr lvl="0"/>
            <a:r>
              <a:rPr lang="hu-HU" dirty="0" smtClean="0"/>
              <a:t>kémiai terhelési bírság</a:t>
            </a:r>
          </a:p>
          <a:p>
            <a:pPr lvl="0"/>
            <a:r>
              <a:rPr lang="hu-HU" dirty="0" smtClean="0"/>
              <a:t>természetvédelmi bírság</a:t>
            </a:r>
          </a:p>
          <a:p>
            <a:pPr lvl="0"/>
            <a:r>
              <a:rPr lang="hu-HU" dirty="0" smtClean="0"/>
              <a:t>föld , illetve talajvédelmi bírság</a:t>
            </a:r>
          </a:p>
          <a:p>
            <a:pPr lvl="0"/>
            <a:r>
              <a:rPr lang="hu-HU" dirty="0" smtClean="0"/>
              <a:t>csatornabírság</a:t>
            </a:r>
          </a:p>
          <a:p>
            <a:r>
              <a:rPr lang="hu-HU" dirty="0" smtClean="0"/>
              <a:t>Vízgazdálkodási bírság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25151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környezeti károk megelőzése és helyreállítása  : 2004/35/EK Irányelv</a:t>
            </a:r>
          </a:p>
          <a:p>
            <a:r>
              <a:rPr lang="hu-HU" dirty="0" smtClean="0"/>
              <a:t>/2007. módosítás: Kt., Tv., </a:t>
            </a:r>
            <a:r>
              <a:rPr lang="hu-HU" dirty="0" err="1" smtClean="0"/>
              <a:t>Hgt</a:t>
            </a:r>
            <a:r>
              <a:rPr lang="hu-HU" dirty="0" smtClean="0"/>
              <a:t>., </a:t>
            </a:r>
            <a:r>
              <a:rPr lang="hu-HU" dirty="0" err="1" smtClean="0"/>
              <a:t>Vgt</a:t>
            </a:r>
            <a:r>
              <a:rPr lang="hu-HU" dirty="0" smtClean="0"/>
              <a:t>./</a:t>
            </a:r>
          </a:p>
          <a:p>
            <a:r>
              <a:rPr lang="hu-HU" dirty="0" smtClean="0"/>
              <a:t>Kt.101.§.: bárki , aki a tevékenységével vagy mulasztásával a környezetet veszélyezteti, szennyezi vagy károsítja, felelősséggel tartozik.  / szennyező fizet elv/</a:t>
            </a:r>
          </a:p>
          <a:p>
            <a:r>
              <a:rPr lang="hu-HU" dirty="0" smtClean="0"/>
              <a:t>Hazai jog szélesebb körben határozza meg a károkozó fogalmát, és egy szigorított felelősségi rendszert- a károkozó vétkességtől független  - un.  felelősségi formát alkalmaz, nem vizsgálja még a védett fajokban és természetes élőhelyekben okozott károk esetében sem a károkozó vétkességét / gondatlanság vagy szándékosság/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49971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1995. évi LIII. tv. IX. fej Felelősség a környezetért</a:t>
            </a:r>
          </a:p>
          <a:p>
            <a:r>
              <a:rPr lang="hu-HU" dirty="0" smtClean="0"/>
              <a:t>  / Mentesülés: Kt.102/A.§./</a:t>
            </a:r>
          </a:p>
          <a:p>
            <a:r>
              <a:rPr lang="hu-HU" dirty="0" smtClean="0"/>
              <a:t>2012. évi C. tv.: a Büntető Törvénykönyvről</a:t>
            </a:r>
          </a:p>
          <a:p>
            <a:r>
              <a:rPr lang="hu-HU" dirty="0" smtClean="0"/>
              <a:t> </a:t>
            </a:r>
            <a:r>
              <a:rPr lang="hu-HU" dirty="0" err="1" smtClean="0"/>
              <a:t>XXIII.fej</a:t>
            </a:r>
            <a:r>
              <a:rPr lang="hu-HU" dirty="0" smtClean="0"/>
              <a:t>.:  A környezet és természet elleni bűncselekmények</a:t>
            </a:r>
          </a:p>
          <a:p>
            <a:r>
              <a:rPr lang="hu-HU" dirty="0" smtClean="0"/>
              <a:t> / 241.§., 242.§. ………….253.§</a:t>
            </a:r>
            <a:r>
              <a:rPr lang="hu-HU" dirty="0" err="1" smtClean="0"/>
              <a:t>-ig</a:t>
            </a:r>
            <a:r>
              <a:rPr lang="hu-HU" dirty="0" smtClean="0"/>
              <a:t>/</a:t>
            </a:r>
          </a:p>
          <a:p>
            <a:r>
              <a:rPr lang="hu-HU" dirty="0" smtClean="0"/>
              <a:t>2012. évi II. tv.: a szabálysértésekről, a szabálysértési eljárásról és a szabálysértési nyilvántartási rendszerről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29335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XXIV.fej</a:t>
            </a:r>
            <a:r>
              <a:rPr lang="hu-HU" dirty="0" smtClean="0"/>
              <a:t>.:  187.§. Természetvédelmi szabálysértés</a:t>
            </a:r>
          </a:p>
          <a:p>
            <a:r>
              <a:rPr lang="hu-HU" dirty="0" err="1" smtClean="0"/>
              <a:t>XXX.fej</a:t>
            </a:r>
            <a:r>
              <a:rPr lang="hu-HU" dirty="0" smtClean="0"/>
              <a:t>.:245.§.: Vízszennyezés, 246.§.: Ár- és belvízvédelmi szabálysértés</a:t>
            </a:r>
          </a:p>
          <a:p>
            <a:r>
              <a:rPr lang="hu-HU" dirty="0" smtClean="0"/>
              <a:t>2013. évi V. tv.: A Polgári Törvénykönyvről</a:t>
            </a:r>
          </a:p>
          <a:p>
            <a:r>
              <a:rPr lang="hu-HU" dirty="0" smtClean="0"/>
              <a:t>Felelősség a szerződésen kívül okozott kárért</a:t>
            </a:r>
          </a:p>
          <a:p>
            <a:r>
              <a:rPr lang="hu-HU" dirty="0" smtClean="0"/>
              <a:t>6:518, 6:519, 6:520 §</a:t>
            </a:r>
            <a:r>
              <a:rPr lang="hu-HU" dirty="0" err="1" smtClean="0"/>
              <a:t>-ok</a:t>
            </a:r>
            <a:endParaRPr lang="hu-HU" dirty="0" smtClean="0"/>
          </a:p>
          <a:p>
            <a:r>
              <a:rPr lang="hu-HU" dirty="0" smtClean="0"/>
              <a:t>1995. évi LVII. tv.:a vízgazdálkodásról</a:t>
            </a:r>
          </a:p>
          <a:p>
            <a:r>
              <a:rPr lang="hu-HU" dirty="0" smtClean="0"/>
              <a:t>/  18.§.: Aki tevékenységével  vagy mulasztásával a vizeket veszélyezteti vagy károsítja, a környezet védelmének általános szabályairól szóló 1995. évi LIII tv. szerinti felelősséggel tartozik, illetve a vízügyi hatóság által meghatározott intézkedések megtételére köteles./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14281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Néhány érdekesség a vízminőség védelem történetéből:</a:t>
            </a:r>
          </a:p>
          <a:p>
            <a:r>
              <a:rPr lang="hu-HU" dirty="0" smtClean="0"/>
              <a:t>Mezopotámia : a nyáj </a:t>
            </a:r>
            <a:r>
              <a:rPr lang="hu-HU" dirty="0" err="1" smtClean="0"/>
              <a:t>örzője</a:t>
            </a:r>
            <a:r>
              <a:rPr lang="hu-HU" dirty="0" smtClean="0"/>
              <a:t> felelt a patak tisztaságáért,</a:t>
            </a:r>
          </a:p>
          <a:p>
            <a:r>
              <a:rPr lang="hu-HU" dirty="0" smtClean="0"/>
              <a:t>Ókori Róma: vízvezeték szennyezése 10.000 </a:t>
            </a:r>
            <a:r>
              <a:rPr lang="hu-HU" dirty="0" err="1" smtClean="0"/>
              <a:t>sestercius</a:t>
            </a:r>
            <a:r>
              <a:rPr lang="hu-HU" dirty="0" smtClean="0"/>
              <a:t> pénzbüntetés</a:t>
            </a:r>
          </a:p>
          <a:p>
            <a:r>
              <a:rPr lang="hu-HU" dirty="0" smtClean="0"/>
              <a:t>1840. évi </a:t>
            </a:r>
            <a:r>
              <a:rPr lang="hu-HU" dirty="0" err="1" smtClean="0"/>
              <a:t>X.tc</a:t>
            </a:r>
            <a:r>
              <a:rPr lang="hu-HU" dirty="0" smtClean="0"/>
              <a:t>.: a </a:t>
            </a:r>
            <a:r>
              <a:rPr lang="hu-HU" dirty="0" err="1" smtClean="0"/>
              <a:t>vízek</a:t>
            </a:r>
            <a:r>
              <a:rPr lang="hu-HU" dirty="0" smtClean="0"/>
              <a:t> és csatornák ágyaiba földet vagy trágyát hordani, kendert áztatni 100.-Ft, vagy egy hónapi áristom terhe mellett tilos</a:t>
            </a:r>
          </a:p>
          <a:p>
            <a:r>
              <a:rPr lang="hu-HU" dirty="0" smtClean="0"/>
              <a:t> fertőző betegségek víz útján való terjedése / vízkémiai vizsgálatok/ </a:t>
            </a:r>
            <a:r>
              <a:rPr lang="hu-HU" dirty="0" err="1" smtClean="0"/>
              <a:t>Tifusz</a:t>
            </a:r>
            <a:r>
              <a:rPr lang="hu-HU" dirty="0" smtClean="0"/>
              <a:t> / Elberth-1880/, kolera / Koch-1883/, Pasteur Intézet 1890./, 1885. évi </a:t>
            </a:r>
            <a:r>
              <a:rPr lang="hu-HU" dirty="0" err="1" smtClean="0"/>
              <a:t>XXIII.tc</a:t>
            </a:r>
            <a:r>
              <a:rPr lang="hu-HU" dirty="0" smtClean="0"/>
              <a:t>., Arad /1895/ az első szennyvíztisztító telep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360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víz védelme</a:t>
            </a:r>
          </a:p>
          <a:p>
            <a:r>
              <a:rPr lang="hu-HU" dirty="0" smtClean="0"/>
              <a:t>18-21. §.</a:t>
            </a:r>
          </a:p>
          <a:p>
            <a:pPr lvl="0"/>
            <a:r>
              <a:rPr lang="hu-HU" dirty="0" smtClean="0"/>
              <a:t>felszíni és felszín alatti vizekre , </a:t>
            </a:r>
            <a:r>
              <a:rPr lang="hu-HU" dirty="0" err="1" smtClean="0"/>
              <a:t>mennyiség-minőség-hőmérséklet</a:t>
            </a:r>
            <a:r>
              <a:rPr lang="hu-HU" dirty="0" smtClean="0"/>
              <a:t>,/meder, part,,víztartó képződmény-védelem alatt álló területek/</a:t>
            </a:r>
          </a:p>
          <a:p>
            <a:pPr lvl="0"/>
            <a:r>
              <a:rPr lang="hu-HU" dirty="0" smtClean="0"/>
              <a:t>vízparti  élővilág megfelelő arányainak megtartása, működőképesség biztosítása /</a:t>
            </a:r>
            <a:r>
              <a:rPr lang="hu-HU" dirty="0" err="1" smtClean="0"/>
              <a:t>vizimunka</a:t>
            </a:r>
            <a:r>
              <a:rPr lang="hu-HU" dirty="0" smtClean="0"/>
              <a:t>,vízhasználat,áramlás megváltoztatása/</a:t>
            </a:r>
          </a:p>
          <a:p>
            <a:pPr lvl="0"/>
            <a:r>
              <a:rPr lang="hu-HU" dirty="0" smtClean="0"/>
              <a:t>védett területekről nyilvántartást kell vezetni /IR/</a:t>
            </a:r>
          </a:p>
          <a:p>
            <a:pPr lvl="0"/>
            <a:r>
              <a:rPr lang="hu-HU" dirty="0" smtClean="0"/>
              <a:t>a környezet igénybevételét és használatát úgy kell megszervezni és végezni, hogy a vizek állapotára vonatkozó környezeti célkitűzések teljesüljenek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Természetvédelem</a:t>
            </a:r>
          </a:p>
          <a:p>
            <a:pPr lvl="0"/>
            <a:r>
              <a:rPr lang="hu-HU" dirty="0" smtClean="0"/>
              <a:t>A biológiai sokféleség védelme</a:t>
            </a:r>
          </a:p>
          <a:p>
            <a:pPr lvl="0"/>
            <a:r>
              <a:rPr lang="hu-HU" dirty="0" smtClean="0"/>
              <a:t>Védett területek fenntartása, kezelése</a:t>
            </a:r>
          </a:p>
          <a:p>
            <a:pPr lvl="0"/>
            <a:r>
              <a:rPr lang="hu-HU" dirty="0" err="1" smtClean="0"/>
              <a:t>Natura</a:t>
            </a:r>
            <a:r>
              <a:rPr lang="hu-HU" dirty="0" smtClean="0"/>
              <a:t> 2000 területek megőrzése</a:t>
            </a:r>
          </a:p>
          <a:p>
            <a:pPr lvl="0"/>
            <a:r>
              <a:rPr lang="hu-HU" dirty="0" smtClean="0"/>
              <a:t>Veszélyeztetett fajok védelme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65409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„ Kedvező” védelmi helyzet</a:t>
            </a:r>
          </a:p>
          <a:p>
            <a:r>
              <a:rPr lang="hu-HU" dirty="0" smtClean="0"/>
              <a:t>Élőhelyek esetén: - az élőhelyek kiterjedése stabil,növekvő</a:t>
            </a:r>
          </a:p>
          <a:p>
            <a:r>
              <a:rPr lang="hu-HU" dirty="0" smtClean="0"/>
              <a:t>                                   </a:t>
            </a:r>
            <a:r>
              <a:rPr lang="hu-HU" dirty="0" err="1" smtClean="0"/>
              <a:t>-a</a:t>
            </a:r>
            <a:r>
              <a:rPr lang="hu-HU" dirty="0" smtClean="0"/>
              <a:t> fenntartásához szükséges funkciók a jövőben is fennállnak</a:t>
            </a:r>
          </a:p>
          <a:p>
            <a:r>
              <a:rPr lang="hu-HU" dirty="0" smtClean="0"/>
              <a:t>                                    </a:t>
            </a:r>
            <a:r>
              <a:rPr lang="hu-HU" dirty="0" err="1" smtClean="0"/>
              <a:t>-a</a:t>
            </a:r>
            <a:r>
              <a:rPr lang="hu-HU" dirty="0" smtClean="0"/>
              <a:t> jellemző fajok védelme „megfelelő”</a:t>
            </a:r>
          </a:p>
          <a:p>
            <a:r>
              <a:rPr lang="hu-HU" dirty="0" smtClean="0"/>
              <a:t>Fajok esetén:</a:t>
            </a:r>
            <a:r>
              <a:rPr lang="hu-HU" dirty="0" err="1" smtClean="0"/>
              <a:t>-a</a:t>
            </a:r>
            <a:r>
              <a:rPr lang="hu-HU" dirty="0" smtClean="0"/>
              <a:t> faj elterjedési területe nem csökken</a:t>
            </a:r>
          </a:p>
          <a:p>
            <a:r>
              <a:rPr lang="hu-HU" dirty="0" smtClean="0"/>
              <a:t>                         </a:t>
            </a:r>
            <a:r>
              <a:rPr lang="hu-HU" dirty="0" err="1" smtClean="0"/>
              <a:t>-képes</a:t>
            </a:r>
            <a:r>
              <a:rPr lang="hu-HU" dirty="0" smtClean="0"/>
              <a:t> önmagát fenntartani</a:t>
            </a:r>
          </a:p>
          <a:p>
            <a:r>
              <a:rPr lang="hu-HU" dirty="0" smtClean="0"/>
              <a:t>                          </a:t>
            </a:r>
            <a:r>
              <a:rPr lang="hu-HU" dirty="0" err="1" smtClean="0"/>
              <a:t>-a</a:t>
            </a:r>
            <a:r>
              <a:rPr lang="hu-HU" dirty="0" smtClean="0"/>
              <a:t> fennmaradásához „megfelelő” kiterjedésű élőhely áll rendelkezésre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29750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Natura</a:t>
            </a:r>
            <a:r>
              <a:rPr lang="hu-HU" dirty="0" smtClean="0"/>
              <a:t> 2000 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Natura</a:t>
            </a:r>
            <a:r>
              <a:rPr lang="hu-HU" dirty="0" smtClean="0"/>
              <a:t> 2000 egy olyan összefüggő európai ökológiai hálózat, amely  közösségi jelentőségű természetes élőhely típusok, vadon élő  állat- és növényfajok védelmén keresztül biztosítja a biológiai sokféleség megóvását, és hozzájárul kedvező természetvédelmi helyzetük fenntartásához, illetve helyreálltásához.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Natura</a:t>
            </a:r>
            <a:r>
              <a:rPr lang="hu-HU" dirty="0" smtClean="0"/>
              <a:t> 2000 hálózat az Európai Unió két természetvédelmi irányelve alapján kijelölendő területeket- az 1979-benm megalkotott madárvédelmi irányelv / 79/409/EGK/  végrehajtásaként  kijelölendő különleges madárvédelmi területeket és az 1992-nen elfogadott a természetes élőhelyek, valamint a vadon élő állatok  és növények védelméről 43/92/EGK/ Irányelv 1992. május 21. alapján kijelölendő különleges természet megőrzési területeket- foglalja magában.</a:t>
            </a:r>
          </a:p>
          <a:p>
            <a:r>
              <a:rPr lang="hu-HU" dirty="0" smtClean="0"/>
              <a:t>Kijelölt területek helyrajzi számos listával, /</a:t>
            </a:r>
            <a:r>
              <a:rPr lang="hu-HU" dirty="0" err="1" smtClean="0"/>
              <a:t>MePAR</a:t>
            </a:r>
            <a:r>
              <a:rPr lang="hu-HU" dirty="0" smtClean="0"/>
              <a:t>: Mezőgazdasági Parcella Azonosító Rendszer/-- 1,95 millió hektár—21%-a az ország területének—EU átlag feletti—hatásbecslés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95739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275/2004. /X.8./ Korm. rendelet: az európai közösségi jelentőségű természetvédelmi rendeltetésű területekről</a:t>
            </a:r>
          </a:p>
          <a:p>
            <a:r>
              <a:rPr lang="hu-HU" dirty="0" smtClean="0"/>
              <a:t>14/2010. /V.11./</a:t>
            </a:r>
            <a:r>
              <a:rPr lang="hu-HU" dirty="0" err="1" smtClean="0"/>
              <a:t>KvVM</a:t>
            </a:r>
            <a:r>
              <a:rPr lang="hu-HU" dirty="0" smtClean="0"/>
              <a:t> rendelet</a:t>
            </a:r>
          </a:p>
          <a:p>
            <a:r>
              <a:rPr lang="hu-HU" dirty="0" smtClean="0"/>
              <a:t>2/2005. /I.11./ Korm. rendelet</a:t>
            </a:r>
          </a:p>
          <a:p>
            <a:r>
              <a:rPr lang="hu-HU" dirty="0" err="1" smtClean="0"/>
              <a:t>Natura</a:t>
            </a:r>
            <a:r>
              <a:rPr lang="hu-HU" dirty="0" smtClean="0"/>
              <a:t> 2000 területet érintő tervek és beruházások hatásbecslésének folyamata:</a:t>
            </a:r>
          </a:p>
          <a:p>
            <a:r>
              <a:rPr lang="hu-HU" dirty="0" smtClean="0"/>
              <a:t>1., Elővizsgálat /</a:t>
            </a:r>
            <a:r>
              <a:rPr lang="hu-HU" dirty="0" err="1" smtClean="0"/>
              <a:t>screening</a:t>
            </a:r>
            <a:r>
              <a:rPr lang="hu-HU" dirty="0" smtClean="0"/>
              <a:t>, átvilágítás/</a:t>
            </a:r>
          </a:p>
          <a:p>
            <a:r>
              <a:rPr lang="hu-HU" dirty="0" smtClean="0"/>
              <a:t>2., Ha jelentős hatás nem zárható ki: Hatásbecslés</a:t>
            </a:r>
          </a:p>
          <a:p>
            <a:r>
              <a:rPr lang="hu-HU" dirty="0" smtClean="0"/>
              <a:t>a., kedvezőtlen hatás kétség kívül kizárható: Engedély</a:t>
            </a:r>
          </a:p>
          <a:p>
            <a:r>
              <a:rPr lang="hu-HU" dirty="0" smtClean="0"/>
              <a:t>b., a kedvezőtlen hatás kétség nélkül nem zárható ki: </a:t>
            </a:r>
          </a:p>
          <a:p>
            <a:r>
              <a:rPr lang="hu-HU" dirty="0" smtClean="0"/>
              <a:t>-- engedély csak bizonyos feltételek mellett, vagy</a:t>
            </a:r>
          </a:p>
          <a:p>
            <a:r>
              <a:rPr lang="hu-HU" dirty="0" smtClean="0"/>
              <a:t>-- el kell utasítani a kérelmet.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42734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Hatásbecslés /jelentőség megállapítása: engedélyező/</a:t>
            </a:r>
          </a:p>
          <a:p>
            <a:r>
              <a:rPr lang="hu-HU" dirty="0" smtClean="0"/>
              <a:t>Mi minősül jelentős hatásnak?</a:t>
            </a:r>
          </a:p>
          <a:p>
            <a:pPr lvl="0"/>
            <a:r>
              <a:rPr lang="hu-HU" dirty="0" smtClean="0"/>
              <a:t>Nincs minden esetre egyértelműen ráhúzható útmutatás</a:t>
            </a:r>
          </a:p>
          <a:p>
            <a:pPr lvl="0"/>
            <a:r>
              <a:rPr lang="hu-HU" dirty="0" err="1" smtClean="0"/>
              <a:t>Natura</a:t>
            </a:r>
            <a:r>
              <a:rPr lang="hu-HU" dirty="0" smtClean="0"/>
              <a:t> Kr. 15.számú melléklet</a:t>
            </a:r>
          </a:p>
          <a:p>
            <a:pPr lvl="0"/>
            <a:r>
              <a:rPr lang="hu-HU" dirty="0" smtClean="0"/>
              <a:t>314 /2005. Korm. rendelet 4-5.§., 2. melléklet</a:t>
            </a:r>
          </a:p>
          <a:p>
            <a:pPr lvl="0"/>
            <a:r>
              <a:rPr lang="hu-HU" dirty="0" smtClean="0"/>
              <a:t>Ktv. szerinti igénybevételi, kibocsátási és </a:t>
            </a:r>
            <a:r>
              <a:rPr lang="hu-HU" dirty="0" err="1" smtClean="0"/>
              <a:t>szennyezettségi</a:t>
            </a:r>
            <a:r>
              <a:rPr lang="hu-HU" dirty="0" smtClean="0"/>
              <a:t> határértékek</a:t>
            </a:r>
          </a:p>
          <a:p>
            <a:pPr lvl="0"/>
            <a:r>
              <a:rPr lang="hu-HU" dirty="0" smtClean="0"/>
              <a:t>Szakmai mérlegelés</a:t>
            </a:r>
          </a:p>
          <a:p>
            <a:r>
              <a:rPr lang="hu-HU" dirty="0" smtClean="0"/>
              <a:t>Jelentős hatás hiánya esetén: a tevékenység engedélyezhető.</a:t>
            </a:r>
          </a:p>
          <a:p>
            <a:r>
              <a:rPr lang="hu-HU" dirty="0" smtClean="0"/>
              <a:t>/ Kármérséklő intézkedéseket elő lehet írni, de kompenzációs intézkedések előírására nincsen mód/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29656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Jelentős hatás esetén:</a:t>
            </a:r>
          </a:p>
          <a:p>
            <a:r>
              <a:rPr lang="hu-HU" dirty="0" smtClean="0"/>
              <a:t>Mit kell vizsgálni?  --A </a:t>
            </a:r>
            <a:r>
              <a:rPr lang="hu-HU" dirty="0" err="1" smtClean="0"/>
              <a:t>Natura</a:t>
            </a:r>
            <a:r>
              <a:rPr lang="hu-HU" dirty="0" smtClean="0"/>
              <a:t> 2000 terület kijelölése alapjául szolgáló közösségi jelentőségű fajokra és élőhelyekre, valamint azok természetvédelmi helyzetére gyakorolt hatásokat.</a:t>
            </a:r>
          </a:p>
          <a:p>
            <a:r>
              <a:rPr lang="hu-HU" dirty="0" smtClean="0"/>
              <a:t>Mire kell figyelemmel lenni?—az érintett terület kiterjedésére, </a:t>
            </a:r>
            <a:r>
              <a:rPr lang="hu-HU" dirty="0" err="1" smtClean="0"/>
              <a:t>--az</a:t>
            </a:r>
            <a:r>
              <a:rPr lang="hu-HU" dirty="0" smtClean="0"/>
              <a:t> érintett terület </a:t>
            </a:r>
            <a:r>
              <a:rPr lang="hu-HU" dirty="0" err="1" smtClean="0"/>
              <a:t>Natura</a:t>
            </a:r>
            <a:r>
              <a:rPr lang="hu-HU" dirty="0" smtClean="0"/>
              <a:t> 2000-hez való viszonyára /hálózaton kívül is lehet/,</a:t>
            </a:r>
            <a:r>
              <a:rPr lang="hu-HU" dirty="0" err="1" smtClean="0"/>
              <a:t>--a</a:t>
            </a:r>
            <a:r>
              <a:rPr lang="hu-HU" dirty="0" smtClean="0"/>
              <a:t> </a:t>
            </a:r>
            <a:r>
              <a:rPr lang="hu-HU" dirty="0" err="1" smtClean="0"/>
              <a:t>Natura</a:t>
            </a:r>
            <a:r>
              <a:rPr lang="hu-HU" dirty="0" smtClean="0"/>
              <a:t> 2000 területen előforduló élővilágra</a:t>
            </a:r>
          </a:p>
          <a:p>
            <a:r>
              <a:rPr lang="hu-HU" dirty="0" smtClean="0"/>
              <a:t>Ki készítheti a hatásbecslési dokumentációt?—a terv kidolgozója, illetőleg a beruházó</a:t>
            </a:r>
          </a:p>
          <a:p>
            <a:r>
              <a:rPr lang="hu-HU" dirty="0" smtClean="0"/>
              <a:t>Ki végzi magát a hatásbecslést?—a természetvédelmi hatóság</a:t>
            </a:r>
          </a:p>
          <a:p>
            <a:r>
              <a:rPr lang="hu-HU" dirty="0" smtClean="0"/>
              <a:t>A hatásbecslési dokumentáció tartalmi követelményei: 275/2005 14.sz. melléklet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88628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Engedélyezési feltételek a beruházás kedvezőtlen hatása esetén</a:t>
            </a:r>
          </a:p>
          <a:p>
            <a:r>
              <a:rPr lang="hu-HU" dirty="0" smtClean="0"/>
              <a:t>Alternatív megoldás hiánya + kiemelt fontosságú közérdek + kiegyenlítő, kompenzációs intézkedések előírása</a:t>
            </a:r>
          </a:p>
          <a:p>
            <a:r>
              <a:rPr lang="hu-HU" dirty="0" smtClean="0"/>
              <a:t>Kivételes lehetőség! A feltételeket szűken kell értelmezni!</a:t>
            </a:r>
          </a:p>
          <a:p>
            <a:r>
              <a:rPr lang="hu-HU" dirty="0" smtClean="0"/>
              <a:t>Alternatív megoldás: a beruházás célját úgy valósítja meg, hogy kevésbé károsítja a védett értéket vagy egyáltalán nem károsítja</a:t>
            </a:r>
          </a:p>
          <a:p>
            <a:pPr lvl="0"/>
            <a:r>
              <a:rPr lang="hu-HU" dirty="0" smtClean="0"/>
              <a:t>először a zéró alternatívát kell vizsgálni, minden megvalósítható, ésszerű megoldás számít- alternatív helyszín, alternatív útvonal, eltérő nagyságrend, eltérő technológia,</a:t>
            </a:r>
          </a:p>
          <a:p>
            <a:pPr lvl="0"/>
            <a:r>
              <a:rPr lang="hu-HU" dirty="0" smtClean="0"/>
              <a:t>meghatározásában csak környezetvédelmi szempontok számíthatnak, gazdasági szempontok nem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09095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Kiemelt fontosságú közérdek</a:t>
            </a:r>
          </a:p>
          <a:p>
            <a:pPr lvl="0"/>
            <a:r>
              <a:rPr lang="hu-HU" dirty="0" smtClean="0"/>
              <a:t>csak akkor lehet vizsgálni fennállását, ha nincs ésszerű alternatív megoldás,</a:t>
            </a:r>
          </a:p>
          <a:p>
            <a:pPr lvl="0"/>
            <a:r>
              <a:rPr lang="hu-HU" dirty="0" smtClean="0"/>
              <a:t>Kiemelt fontosságú közérdek: közegészség védelme, élet védelme, közbiztonság, környezet védelme és egyéb /pl.: gazdasági, társadalmi célok/,</a:t>
            </a:r>
          </a:p>
          <a:p>
            <a:pPr lvl="0"/>
            <a:r>
              <a:rPr lang="hu-HU" dirty="0" smtClean="0"/>
              <a:t>az adott helyszínen való megvalósításhoz is fűződik-e kiemelt fontosságú közérdek,</a:t>
            </a:r>
          </a:p>
          <a:p>
            <a:pPr lvl="0"/>
            <a:r>
              <a:rPr lang="hu-HU" dirty="0" smtClean="0"/>
              <a:t>a kizárólag magánérdeket szolgáló projektek nem valósíthatnak meg kiemelt fontosságú közérdeket,</a:t>
            </a:r>
          </a:p>
          <a:p>
            <a:pPr lvl="0"/>
            <a:r>
              <a:rPr lang="hu-HU" dirty="0" smtClean="0"/>
              <a:t>hosszú távú érdekek,</a:t>
            </a:r>
          </a:p>
          <a:p>
            <a:pPr lvl="0"/>
            <a:r>
              <a:rPr lang="hu-HU" dirty="0" smtClean="0"/>
              <a:t>minden közlekedési és ipari beruházás hat a társadalomra / munkahelyteremtés, közlekedési infrastruktúra fejlesztése/, de nem mindegyikhez fűződik kiemelt fontosságú közérdek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70635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Felelősség a környezetvédelemben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Bizottság véleményének kikérése a megjelölt közérdek elfogadhatóságáról az egyéb érdekek esetében. – a Bizottság véleménye nem kötelező de eljárást indíthat,- semmis ha nem kérik ki a Bizottság véleményét, fel  kell függeszteni az eljárást</a:t>
            </a:r>
          </a:p>
          <a:p>
            <a:r>
              <a:rPr lang="hu-HU" dirty="0" smtClean="0"/>
              <a:t>Kiegyenlítő intézkedések --- a Bizottság utólagos tájékoztatása</a:t>
            </a:r>
          </a:p>
        </p:txBody>
      </p:sp>
    </p:spTree>
    <p:extLst>
      <p:ext uri="{BB962C8B-B14F-4D97-AF65-F5344CB8AC3E}">
        <p14:creationId xmlns:p14="http://schemas.microsoft.com/office/powerpoint/2010/main" val="1926967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dirty="0" err="1" smtClean="0"/>
              <a:t>víziközmű</a:t>
            </a:r>
            <a:r>
              <a:rPr lang="hu-HU" dirty="0" smtClean="0"/>
              <a:t> ellátás súlyponti területei:</a:t>
            </a:r>
          </a:p>
          <a:p>
            <a:pPr lvl="0"/>
            <a:r>
              <a:rPr lang="hu-HU" dirty="0" smtClean="0"/>
              <a:t>  az üzemelő és a távlati vízbázisok biztonságba helyezése</a:t>
            </a:r>
          </a:p>
          <a:p>
            <a:pPr lvl="0"/>
            <a:r>
              <a:rPr lang="hu-HU" dirty="0" smtClean="0"/>
              <a:t>  az ivóvízellátás vízminőségi problémáinak rendezése</a:t>
            </a:r>
          </a:p>
          <a:p>
            <a:pPr lvl="0"/>
            <a:r>
              <a:rPr lang="hu-HU" dirty="0" smtClean="0"/>
              <a:t>  a szennyvízelvezetés, </a:t>
            </a:r>
            <a:r>
              <a:rPr lang="hu-HU" dirty="0" err="1" smtClean="0"/>
              <a:t>-tisztítás</a:t>
            </a:r>
            <a:r>
              <a:rPr lang="hu-HU" dirty="0" smtClean="0"/>
              <a:t> fejlett EU országokhoz viszonyított elmaradásának megfelelő ütemben történő felszámolása a </a:t>
            </a:r>
            <a:r>
              <a:rPr lang="hu-HU" dirty="0" err="1" smtClean="0"/>
              <a:t>vízbázisvédelem</a:t>
            </a:r>
            <a:r>
              <a:rPr lang="hu-HU" dirty="0" smtClean="0"/>
              <a:t> szempontjaira is figyelemmel</a:t>
            </a:r>
          </a:p>
          <a:p>
            <a:pPr lvl="0"/>
            <a:r>
              <a:rPr lang="hu-HU" dirty="0" smtClean="0"/>
              <a:t>  a Víz Keretirányelvből adódó feladatok végrehajtása</a:t>
            </a:r>
          </a:p>
          <a:p>
            <a:pPr lvl="0"/>
            <a:r>
              <a:rPr lang="hu-HU" dirty="0" smtClean="0"/>
              <a:t>  a </a:t>
            </a:r>
            <a:r>
              <a:rPr lang="hu-HU" dirty="0" err="1" smtClean="0"/>
              <a:t>víziközmű</a:t>
            </a:r>
            <a:r>
              <a:rPr lang="hu-HU" dirty="0" smtClean="0"/>
              <a:t> szolgáltatás szervezeti struktúrájának rendezése, egyidejűleg a fogyasztóvédelem szempontjainak fokozottabb érvényesítése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a vizek jó állapotának eléréséhez szükséges </a:t>
            </a:r>
            <a:r>
              <a:rPr lang="hu-HU" dirty="0" err="1" smtClean="0"/>
              <a:t>intézkedéseket-Kormány</a:t>
            </a:r>
            <a:r>
              <a:rPr lang="hu-HU" dirty="0" smtClean="0"/>
              <a:t> egyedi, nyilvános határozattal közzétett- vízgyűjtő-gazdálkodási tervben</a:t>
            </a:r>
          </a:p>
          <a:p>
            <a:pPr lvl="0"/>
            <a:r>
              <a:rPr lang="hu-HU" dirty="0" smtClean="0"/>
              <a:t>alapvető életfeltétel, korlátozottan rendelkezésre álló erőforrás</a:t>
            </a:r>
          </a:p>
          <a:p>
            <a:pPr lvl="0"/>
            <a:r>
              <a:rPr lang="hu-HU" dirty="0" smtClean="0"/>
              <a:t>kitermelés, felhasználás: vízkészlet típusonként,területi adottságnak megfelelően,igénybevételi határérték figyelembe vételével,</a:t>
            </a:r>
          </a:p>
          <a:p>
            <a:pPr lvl="0"/>
            <a:r>
              <a:rPr lang="hu-HU" dirty="0" smtClean="0"/>
              <a:t>vízigény kielégítési sorrend,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2013-ban 46  </a:t>
            </a:r>
            <a:r>
              <a:rPr lang="hu-HU" dirty="0" err="1" smtClean="0"/>
              <a:t>víziközmű</a:t>
            </a:r>
            <a:r>
              <a:rPr lang="hu-HU" dirty="0" smtClean="0"/>
              <a:t> társaság kapott működési engedélyt.</a:t>
            </a:r>
          </a:p>
          <a:p>
            <a:r>
              <a:rPr lang="hu-HU" dirty="0" smtClean="0"/>
              <a:t>Arzén-, ammónium-,vas-, és mangántartalom csökkentése.</a:t>
            </a:r>
          </a:p>
          <a:p>
            <a:r>
              <a:rPr lang="hu-HU" dirty="0" smtClean="0"/>
              <a:t>Minden idők első sikeres európai polgári kezdeményezése: Right2Water: minden európai polgárnak biztosítsa a vízhez és a megfelelő higiénés körülményekhez való jogot, a vízellátást és a vízgazdálkodást mentesítse a belső piaci szabályok és a liberalizáció alól.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Jogszabályi alapok:</a:t>
            </a:r>
          </a:p>
          <a:p>
            <a:pPr lvl="0"/>
            <a:r>
              <a:rPr lang="hu-HU" dirty="0" smtClean="0"/>
              <a:t>2011. évi  CCIX. tv.: a víziközmű-szolgáltatásról</a:t>
            </a:r>
          </a:p>
          <a:p>
            <a:pPr lvl="0"/>
            <a:r>
              <a:rPr lang="hu-HU" dirty="0" smtClean="0"/>
              <a:t>58/2013. /II.27./Korm. rend.. a víziközmű-szolgáltatásról szóló 2011. év i CCIX. törvény egyes rendelkezéseinek végrehajtásáról</a:t>
            </a:r>
          </a:p>
          <a:p>
            <a:pPr lvl="0"/>
            <a:r>
              <a:rPr lang="hu-HU" dirty="0" smtClean="0"/>
              <a:t>2012. évi  CLXVIII. tv.:  a közművezetékek adójáról</a:t>
            </a:r>
          </a:p>
          <a:p>
            <a:pPr lvl="0"/>
            <a:r>
              <a:rPr lang="hu-HU" dirty="0" smtClean="0"/>
              <a:t>25/2002. /II.27./ </a:t>
            </a:r>
            <a:r>
              <a:rPr lang="hu-HU" dirty="0" err="1" smtClean="0"/>
              <a:t>Korm.rend</a:t>
            </a:r>
            <a:r>
              <a:rPr lang="hu-HU" dirty="0" smtClean="0"/>
              <a:t>.:a Nemzeti Települési Szennyvíz-elvezetési és tisztítási  Megvalósítási Programról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dirty="0" smtClean="0"/>
              <a:t>61/2015. /X.21./ NFM rend.: a </a:t>
            </a:r>
            <a:r>
              <a:rPr lang="hu-HU" dirty="0" err="1" smtClean="0"/>
              <a:t>víziközművek</a:t>
            </a:r>
            <a:r>
              <a:rPr lang="hu-HU" dirty="0" smtClean="0"/>
              <a:t> gördülő fejlesztési terve részét képező felújítási és pótlási terv, valamint a beruházási terv részletes tartalmi és formai követelményeiről</a:t>
            </a:r>
          </a:p>
          <a:p>
            <a:pPr lvl="0"/>
            <a:r>
              <a:rPr lang="hu-HU" dirty="0" smtClean="0"/>
              <a:t>379/2015. /XII.6./ Korm. rend.:Magyarország települési szennyvíz-elvezetési és –tisztítási helyzetét nyilvántartó Településsoros Jegyzékről és Tájékoztató Jegyzékről , valamint a szennyvíz-elvezetési agglomerációk lehatárolásáról</a:t>
            </a:r>
          </a:p>
          <a:p>
            <a:pPr lvl="0"/>
            <a:r>
              <a:rPr lang="hu-HU" dirty="0" smtClean="0"/>
              <a:t>378/2015./XII.8./ Korm. rend.: a nem közművel összegyűjtött háztartási szennyvíz begyűjtésére vonatkozó nem rendszeres közszolgáltatásról</a:t>
            </a:r>
          </a:p>
          <a:p>
            <a:pPr lvl="0"/>
            <a:r>
              <a:rPr lang="hu-HU" dirty="0" smtClean="0"/>
              <a:t>24/2013. /V.29./ NFM rend.: a </a:t>
            </a:r>
            <a:r>
              <a:rPr lang="hu-HU" dirty="0" err="1" smtClean="0"/>
              <a:t>víziközművek</a:t>
            </a:r>
            <a:r>
              <a:rPr lang="hu-HU" dirty="0" smtClean="0"/>
              <a:t> vagyonértékelésének szabályairól és a víziközmű-szolgáltatók által közérdekből közzéteendő adatokról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dirty="0" smtClean="0"/>
              <a:t>21/2002. /IV.28./ </a:t>
            </a:r>
            <a:r>
              <a:rPr lang="hu-HU" dirty="0" err="1" smtClean="0"/>
              <a:t>KöViM</a:t>
            </a:r>
            <a:r>
              <a:rPr lang="hu-HU" dirty="0" smtClean="0"/>
              <a:t> rend.: a </a:t>
            </a:r>
            <a:r>
              <a:rPr lang="hu-HU" dirty="0" err="1" smtClean="0"/>
              <a:t>víziközművek</a:t>
            </a:r>
            <a:r>
              <a:rPr lang="hu-HU" dirty="0" smtClean="0"/>
              <a:t> üzemeltetéséről</a:t>
            </a:r>
          </a:p>
          <a:p>
            <a:pPr lvl="0"/>
            <a:r>
              <a:rPr lang="hu-HU" dirty="0" smtClean="0"/>
              <a:t>455/2013. /XI.29./Korm. rend.: a nem közművel összegyűjtött háztartási szennyvíz begyűjtésére vonatkozó közszolgáltatási tevékenység részletes szabályairól</a:t>
            </a:r>
          </a:p>
          <a:p>
            <a:pPr lvl="0"/>
            <a:r>
              <a:rPr lang="hu-HU" dirty="0" smtClean="0"/>
              <a:t>101/2013. /III.29./ Korm. rend.: egyes víziközmű-szolgáltató szervezetek stratégiailag kiemelt jelentőségű gazdálkodó szervezetté nyilvánításáról</a:t>
            </a:r>
          </a:p>
          <a:p>
            <a:pPr lvl="0"/>
            <a:r>
              <a:rPr lang="hu-HU" dirty="0" smtClean="0"/>
              <a:t>98/83/EK Irányelv: az emberi fogyasztásra szánt ivóvíz minőségéről</a:t>
            </a:r>
          </a:p>
          <a:p>
            <a:pPr lvl="0"/>
            <a:r>
              <a:rPr lang="hu-HU" dirty="0" smtClean="0"/>
              <a:t>240/2000. /XII.23./ Korm. rend.: a települési szennyvíztisztítás szempontjából érzékeny felszíni vizek és vízgyűjtő területük kijelöléséről</a:t>
            </a:r>
          </a:p>
          <a:p>
            <a:pPr lvl="0"/>
            <a:r>
              <a:rPr lang="hu-HU" dirty="0" smtClean="0"/>
              <a:t>Magyarország Alaptörvénye /2011. április 25./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dirty="0" smtClean="0"/>
              <a:t>1995. évi LVII. tv.. a vízgazdálkodásról</a:t>
            </a:r>
          </a:p>
          <a:p>
            <a:pPr lvl="0"/>
            <a:r>
              <a:rPr lang="hu-HU" dirty="0" smtClean="0"/>
              <a:t>174/2003. /X.23./ Korm. rend.: a közműves szennyvízelvezető és –tisztító művel gazdaságosan el nem látható területekre vonatkozó Egyedi Szennyvízkezelés Nemzeti Megvalósítási Programjáról</a:t>
            </a:r>
          </a:p>
          <a:p>
            <a:pPr lvl="0"/>
            <a:r>
              <a:rPr lang="hu-HU" dirty="0" smtClean="0"/>
              <a:t>27/2004. /XII.25./ Korm. rend.: a felszín alatti víz állapota szempontjából érzékeny területeken levő települések besorolásáról</a:t>
            </a:r>
          </a:p>
          <a:p>
            <a:pPr lvl="0"/>
            <a:r>
              <a:rPr lang="hu-HU" dirty="0" smtClean="0"/>
              <a:t>201/2001. /X.25./ Korm. rend.: az ivóvíz minőségi követelményeiről és az ellenőrzés rendjéről</a:t>
            </a:r>
          </a:p>
          <a:p>
            <a:pPr lvl="0"/>
            <a:r>
              <a:rPr lang="hu-HU" dirty="0" smtClean="0"/>
              <a:t>204/2001. /X.26./ Korm. rend.: a csatornabírságról</a:t>
            </a:r>
          </a:p>
          <a:p>
            <a:pPr lvl="0"/>
            <a:r>
              <a:rPr lang="hu-HU" dirty="0" smtClean="0"/>
              <a:t>2000/60/EK Irányelv: az európai közösségi intézkedések keretének meghatározásáról a víz politika területén</a:t>
            </a:r>
          </a:p>
          <a:p>
            <a:pPr lvl="0"/>
            <a:r>
              <a:rPr lang="hu-HU" dirty="0" smtClean="0"/>
              <a:t>91/271/EGK Irányelv: a települési szennyvíz tisztításáról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Történeti pillanatkép</a:t>
            </a:r>
          </a:p>
          <a:p>
            <a:r>
              <a:rPr lang="hu-HU" dirty="0" smtClean="0"/>
              <a:t>Rómaiak- Mátyás király-1856.</a:t>
            </a:r>
          </a:p>
          <a:p>
            <a:r>
              <a:rPr lang="hu-HU" dirty="0" smtClean="0"/>
              <a:t>Első csatornák Pesten:1780-1868. Általános csatornázás:1869-1910/Pest/Óbuda/</a:t>
            </a:r>
          </a:p>
          <a:p>
            <a:r>
              <a:rPr lang="hu-HU" dirty="0" smtClean="0"/>
              <a:t>Első csatornázási szabályrendelet: 1847</a:t>
            </a:r>
          </a:p>
          <a:p>
            <a:r>
              <a:rPr lang="hu-HU" dirty="0" smtClean="0"/>
              <a:t>A vízjogról szóló 1885. évi XXIII. tc.</a:t>
            </a:r>
          </a:p>
          <a:p>
            <a:r>
              <a:rPr lang="hu-HU" dirty="0" smtClean="0"/>
              <a:t>Községek egészséges vízzel való ellátása-közszolgáltatások egyesített kezelése/1909. évi XII. tc./, ártézi kutak és vízpazarlás, 1913. évi  XVII. tc.  / pl.: ivóvíz kielégítőbb védelme/, gyógyfürdők, gyógyhelyek, ásvány- és gyógyforrások, Országos </a:t>
            </a:r>
            <a:r>
              <a:rPr lang="hu-HU" dirty="0" err="1" smtClean="0"/>
              <a:t>Ivóvízellátási</a:t>
            </a:r>
            <a:r>
              <a:rPr lang="hu-HU" dirty="0" smtClean="0"/>
              <a:t> Nagygyűlés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1954.: </a:t>
            </a:r>
            <a:r>
              <a:rPr lang="hu-HU" dirty="0" err="1" smtClean="0"/>
              <a:t>Korm.hat</a:t>
            </a:r>
            <a:r>
              <a:rPr lang="hu-HU" dirty="0" smtClean="0"/>
              <a:t>.: a vízminőség </a:t>
            </a:r>
            <a:r>
              <a:rPr lang="hu-HU" dirty="0" err="1" smtClean="0"/>
              <a:t>-védelemről</a:t>
            </a:r>
            <a:endParaRPr lang="hu-HU" dirty="0" smtClean="0"/>
          </a:p>
          <a:p>
            <a:r>
              <a:rPr lang="hu-HU" dirty="0" smtClean="0"/>
              <a:t>1/1961. /I.23./ Korm. rend.: meghatározza első ízben a káros vízszennyezés nemeit, a befogadóban, illetve az elfolyó szennyvízben megengedett határértékeket és a káros szennyezővel szembeni bírság kiszabását</a:t>
            </a:r>
          </a:p>
          <a:p>
            <a:r>
              <a:rPr lang="hu-HU" dirty="0" smtClean="0"/>
              <a:t>a vízdíj nem a víz ára.</a:t>
            </a:r>
          </a:p>
          <a:p>
            <a:r>
              <a:rPr lang="hu-HU" dirty="0" smtClean="0"/>
              <a:t>40/1969. /XI.28./ Korm. rend.: káros szennyezés nemeit, határértékét, bírság mértékét</a:t>
            </a:r>
          </a:p>
          <a:p>
            <a:r>
              <a:rPr lang="hu-HU" dirty="0" smtClean="0"/>
              <a:t>1/1969/XI.28./ OVH sz. rendelkezés : a szennyvízbírságról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2011.évi CCIX. tv. alapelvei /11+1/:</a:t>
            </a:r>
          </a:p>
          <a:p>
            <a:r>
              <a:rPr lang="hu-HU" dirty="0" smtClean="0"/>
              <a:t>a természeti erőforrások kíméletének elve</a:t>
            </a:r>
          </a:p>
          <a:p>
            <a:r>
              <a:rPr lang="hu-HU" dirty="0" smtClean="0"/>
              <a:t>az ellátásbiztonság elve</a:t>
            </a:r>
          </a:p>
          <a:p>
            <a:r>
              <a:rPr lang="hu-HU" dirty="0" smtClean="0"/>
              <a:t>az ellátási felelősség elve</a:t>
            </a:r>
          </a:p>
          <a:p>
            <a:r>
              <a:rPr lang="hu-HU" dirty="0" smtClean="0"/>
              <a:t>a szolgáltatói felelősség elve</a:t>
            </a:r>
          </a:p>
          <a:p>
            <a:r>
              <a:rPr lang="hu-HU" dirty="0" smtClean="0"/>
              <a:t>a szennyező fizet elve</a:t>
            </a:r>
          </a:p>
          <a:p>
            <a:r>
              <a:rPr lang="hu-HU" dirty="0" smtClean="0"/>
              <a:t>a regionalitás elve</a:t>
            </a:r>
          </a:p>
          <a:p>
            <a:r>
              <a:rPr lang="hu-HU" dirty="0" smtClean="0"/>
              <a:t>a szolidaritás elve</a:t>
            </a:r>
          </a:p>
          <a:p>
            <a:r>
              <a:rPr lang="hu-HU" dirty="0" smtClean="0"/>
              <a:t>a költségmegtérülés elve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legkisebb költség elve</a:t>
            </a:r>
          </a:p>
          <a:p>
            <a:r>
              <a:rPr lang="hu-HU" dirty="0" smtClean="0"/>
              <a:t>a  </a:t>
            </a:r>
            <a:r>
              <a:rPr lang="hu-HU" dirty="0" err="1" smtClean="0"/>
              <a:t>víziközművek</a:t>
            </a:r>
            <a:r>
              <a:rPr lang="hu-HU" dirty="0" smtClean="0"/>
              <a:t> együttműködtetésének elve</a:t>
            </a:r>
          </a:p>
          <a:p>
            <a:r>
              <a:rPr lang="hu-HU" dirty="0" smtClean="0"/>
              <a:t>a keresztfinanszírozás tilalmának elve</a:t>
            </a:r>
          </a:p>
          <a:p>
            <a:r>
              <a:rPr lang="hu-HU" dirty="0" smtClean="0"/>
              <a:t>+ a sorrendiség elve az alapelvek ütközése esetén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Napjaink teljes vízkivétele közel 700 millió m3/év. Ebből 450 millió m3 /év közvetlenül lakossági fogyasztásra / a többi mg.+ipar/.Az egy állandó lakosra jutó átlagos ivóvíz-felhasználás kb. 91 l/nap, a világátlag: 140 l/nap. /Bp. Balaton kétszeres: ideiglenes lakosság/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vízgazdálkodásról szóló 1995. évi LVII.  törvény</a:t>
            </a:r>
          </a:p>
          <a:p>
            <a:r>
              <a:rPr lang="hu-HU" sz="2400" dirty="0" smtClean="0"/>
              <a:t>A környezet védelmének általános szabályairól  szóló 1995. évi  LIII. törvény</a:t>
            </a:r>
          </a:p>
          <a:p>
            <a:r>
              <a:rPr lang="hu-HU" sz="2400" dirty="0" smtClean="0"/>
              <a:t>A természet védelméről szóló 1996. évi  LIII. törvény</a:t>
            </a:r>
          </a:p>
          <a:p>
            <a:r>
              <a:rPr lang="hu-HU" sz="2400" dirty="0" smtClean="0"/>
              <a:t>Az országos településrendezési és építési követelményekről szóló 253/1997. / XII.20. / Korm. rendelet</a:t>
            </a:r>
          </a:p>
          <a:p>
            <a:r>
              <a:rPr lang="hu-HU" sz="2400" dirty="0" smtClean="0"/>
              <a:t>/ a Kormány az épített környezet alakításáról és védelméről szóló 1997. évi LXXVIII. törvény  / a továbbiakban: </a:t>
            </a:r>
            <a:r>
              <a:rPr lang="hu-HU" sz="2400" dirty="0" err="1" smtClean="0"/>
              <a:t>Étv</a:t>
            </a:r>
            <a:r>
              <a:rPr lang="hu-HU" sz="2400" dirty="0" smtClean="0"/>
              <a:t>./ 62.§</a:t>
            </a:r>
            <a:r>
              <a:rPr lang="hu-HU" sz="2400" dirty="0" err="1" smtClean="0"/>
              <a:t>-a</a:t>
            </a:r>
            <a:r>
              <a:rPr lang="hu-HU" sz="2400" dirty="0" smtClean="0"/>
              <a:t>/1/ bekezdésének g, pontjában foglalt felhatalmazás alapján meghatározza az országos településrendezési és építési követelményeket / a továbbiakban: OTÉK/, és elrendeli azok kötelező alkalmazását/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6789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hu-HU" dirty="0" smtClean="0"/>
              <a:t>Fokozott védelemben kell részesíteni:</a:t>
            </a:r>
          </a:p>
          <a:p>
            <a:pPr lvl="0"/>
            <a:r>
              <a:rPr lang="hu-HU" dirty="0" smtClean="0"/>
              <a:t>ivóvízellátást biztosító,</a:t>
            </a:r>
          </a:p>
          <a:p>
            <a:pPr lvl="0"/>
            <a:r>
              <a:rPr lang="hu-HU" dirty="0" smtClean="0"/>
              <a:t>az ásvány- és gyógyvízhasznosítást biztosító,</a:t>
            </a:r>
          </a:p>
          <a:p>
            <a:pPr lvl="0"/>
            <a:r>
              <a:rPr lang="hu-HU" dirty="0" smtClean="0"/>
              <a:t>a természet védelme szempontjából jelentős,</a:t>
            </a:r>
          </a:p>
          <a:p>
            <a:pPr lvl="0"/>
            <a:r>
              <a:rPr lang="hu-HU" dirty="0" smtClean="0"/>
              <a:t>az üdülési, sportolási és terápiás hasznosításra kijelölt vízkészletek.</a:t>
            </a:r>
          </a:p>
          <a:p>
            <a:r>
              <a:rPr lang="hu-HU" dirty="0" smtClean="0"/>
              <a:t>A vizek igénybevétele, terhelése,a vizekbe használt- és szennyvizek bevezetése- megfelelő kezelést követően- csak olyan módon történhet, amely a természetes folyamatokat és a vizek mennyiségi, minőségi megújulását nem veszélyezteti.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892480" cy="1143000"/>
          </a:xfrm>
        </p:spPr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A Tanács 1998. november 3-i  98/83/EK Irányelve : az emberi fogyasztásra szánt ivóvíz minőségéről</a:t>
            </a:r>
            <a:endParaRPr lang="hu-HU" b="1" dirty="0"/>
          </a:p>
          <a:p>
            <a:r>
              <a:rPr lang="hu-HU" dirty="0" smtClean="0"/>
              <a:t>80/778/EGK </a:t>
            </a:r>
            <a:r>
              <a:rPr lang="hu-HU" dirty="0" smtClean="0"/>
              <a:t>Irányelv helyett: tudományos, technikai fejlődéshez igazítani</a:t>
            </a:r>
          </a:p>
          <a:p>
            <a:r>
              <a:rPr lang="hu-HU" dirty="0" smtClean="0"/>
              <a:t>közösségi </a:t>
            </a:r>
            <a:r>
              <a:rPr lang="hu-HU" dirty="0" err="1" smtClean="0"/>
              <a:t>szabvány-szubszidiarítás-alapvető</a:t>
            </a:r>
            <a:r>
              <a:rPr lang="hu-HU" dirty="0" smtClean="0"/>
              <a:t> minőségi határértékek az emberi fogyasztásnál,</a:t>
            </a:r>
            <a:r>
              <a:rPr lang="hu-HU" dirty="0" err="1" smtClean="0"/>
              <a:t>-élelmiszeriparnál-vízvédelmi</a:t>
            </a:r>
            <a:r>
              <a:rPr lang="hu-HU" dirty="0" smtClean="0"/>
              <a:t> intézkedések /előfeltétel: VKI/</a:t>
            </a:r>
          </a:p>
          <a:p>
            <a:r>
              <a:rPr lang="hu-HU" dirty="0" smtClean="0"/>
              <a:t>ásványvíz,gyógyászat nem</a:t>
            </a:r>
          </a:p>
          <a:p>
            <a:r>
              <a:rPr lang="hu-HU" dirty="0" smtClean="0"/>
              <a:t>jelentős anyagokra szigorú számszerűértékek / elővigyázatosság elve-magas színvonalú egészségvédelem  (I. melléklet </a:t>
            </a:r>
            <a:r>
              <a:rPr lang="hu-HU" dirty="0" err="1" smtClean="0"/>
              <a:t>A-B-nál</a:t>
            </a:r>
            <a:r>
              <a:rPr lang="hu-HU" dirty="0" smtClean="0"/>
              <a:t> a tagállamok szigorúbb előírásokat: igen)</a:t>
            </a:r>
          </a:p>
          <a:p>
            <a:r>
              <a:rPr lang="hu-HU" dirty="0" smtClean="0"/>
              <a:t>házi elosztó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537598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1143000"/>
          </a:xfrm>
        </p:spPr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800" b="1" dirty="0"/>
              <a:t>A Tanács 1998. november 3-i  98/83/EK Irányelve : az emberi fogyasztásra szánt ivóvíz minőségéről</a:t>
            </a:r>
            <a:endParaRPr lang="hu-HU" sz="2400" b="1" dirty="0"/>
          </a:p>
          <a:p>
            <a:r>
              <a:rPr lang="hu-HU" dirty="0" smtClean="0"/>
              <a:t>mentesülés </a:t>
            </a:r>
            <a:r>
              <a:rPr lang="hu-HU" dirty="0" err="1" smtClean="0"/>
              <a:t>azI</a:t>
            </a:r>
            <a:r>
              <a:rPr lang="hu-HU" dirty="0" smtClean="0"/>
              <a:t> alól: </a:t>
            </a:r>
            <a:r>
              <a:rPr lang="hu-HU" dirty="0" err="1" smtClean="0"/>
              <a:t>nhatóságok</a:t>
            </a:r>
            <a:r>
              <a:rPr lang="hu-HU" dirty="0" smtClean="0"/>
              <a:t> meggyőződtek arról: nincs hatás a fogyasztók egészségére, napi átlag10 m3-nél kevesebb, 50 főnél kevesebb egyedi ellátásból  /nem kereskedelmi v közellátási/</a:t>
            </a:r>
          </a:p>
          <a:p>
            <a:r>
              <a:rPr lang="hu-HU" dirty="0" smtClean="0"/>
              <a:t>a víz akkor egészséges: </a:t>
            </a:r>
          </a:p>
          <a:p>
            <a:pPr lvl="1"/>
            <a:r>
              <a:rPr lang="hu-HU" dirty="0" smtClean="0"/>
              <a:t>nem tartalmaz semmilyen mikroorganizmust és </a:t>
            </a:r>
            <a:r>
              <a:rPr lang="hu-HU" dirty="0" err="1" smtClean="0"/>
              <a:t>parazítát</a:t>
            </a:r>
            <a:r>
              <a:rPr lang="hu-HU" dirty="0" smtClean="0"/>
              <a:t>, vagy anyagot /az egészségre potenciális veszélyt jelentő számban, mértékben</a:t>
            </a:r>
          </a:p>
          <a:p>
            <a:pPr lvl="1"/>
            <a:r>
              <a:rPr lang="hu-HU" dirty="0" smtClean="0"/>
              <a:t>megfelel az I. melléklet A és B részben foglalt minimális követelményeknek</a:t>
            </a:r>
          </a:p>
          <a:p>
            <a:r>
              <a:rPr lang="hu-HU" dirty="0" smtClean="0"/>
              <a:t>tagállami nem lehet kevésbé szigorú</a:t>
            </a:r>
          </a:p>
          <a:p>
            <a:r>
              <a:rPr lang="hu-HU" dirty="0" smtClean="0"/>
              <a:t>Teljesítés helye: elosztó hálózat: ahol a fogyasztásra a csapból kilép, tartálykocsi: ahol a kocsiból kilép, palack v tartály: ahol ezekbe töltik, élelmiszeripar: azon a ponton, ahol a vizet a vállalkozás használja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671344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A Tanács 1998. november 3-i  98/83/EK Irányelve : az emberi fogyasztásra szánt ivóvíz minőségéről</a:t>
            </a:r>
            <a:endParaRPr lang="hu-HU" sz="2400" b="1" dirty="0"/>
          </a:p>
          <a:p>
            <a:r>
              <a:rPr lang="hu-HU" dirty="0" smtClean="0"/>
              <a:t>átmeneti </a:t>
            </a:r>
            <a:r>
              <a:rPr lang="hu-HU" dirty="0" smtClean="0"/>
              <a:t>mentesség. a lehető legrövidebb időre, /nem jelent potenciális veszélyt, más módon nem oldható meg/ a második: maximum 3 év, a 3. </a:t>
            </a:r>
            <a:r>
              <a:rPr lang="hu-HU" dirty="0" err="1" smtClean="0"/>
              <a:t>rendkivüli</a:t>
            </a:r>
            <a:r>
              <a:rPr lang="hu-HU" dirty="0" smtClean="0"/>
              <a:t> feltételek esetén. maximum 3 év</a:t>
            </a:r>
          </a:p>
          <a:p>
            <a:r>
              <a:rPr lang="hu-HU" dirty="0" smtClean="0"/>
              <a:t>ellenőrzés,jelentési kötelezettség</a:t>
            </a:r>
          </a:p>
          <a:p>
            <a:r>
              <a:rPr lang="hu-HU" dirty="0" smtClean="0"/>
              <a:t>1. Melléklet: Paraméterek és számszerű értékek: A: Mikrobiológiai paraméterek, B rész: Kémiai paraméterek, C: Jelző paraméterek</a:t>
            </a:r>
          </a:p>
          <a:p>
            <a:r>
              <a:rPr lang="hu-HU" dirty="0" smtClean="0"/>
              <a:t>2.Melléklet: Ellenőrző rendszerek,</a:t>
            </a:r>
          </a:p>
          <a:p>
            <a:r>
              <a:rPr lang="hu-HU" dirty="0" smtClean="0"/>
              <a:t>3.Melléklet:Előírások a paraméterek ellenőrzéséhez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7875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A Tanács 1991. május 21-i  91/271/EGK Irányelve:  a települési szennyvíz tisztításáról</a:t>
            </a:r>
          </a:p>
          <a:p>
            <a:r>
              <a:rPr lang="hu-HU" dirty="0" smtClean="0"/>
              <a:t>Az </a:t>
            </a:r>
            <a:r>
              <a:rPr lang="hu-HU" dirty="0" smtClean="0"/>
              <a:t>egyik tagállam elégtelen szennyvíztisztítása –hatással van gyakran más tagállamok vizeire</a:t>
            </a:r>
          </a:p>
          <a:p>
            <a:r>
              <a:rPr lang="hu-HU" dirty="0" smtClean="0"/>
              <a:t>elégtelen módon tisztított települési szennyvíz- általában </a:t>
            </a:r>
            <a:r>
              <a:rPr lang="hu-HU" dirty="0" err="1" smtClean="0"/>
              <a:t>szügség</a:t>
            </a:r>
            <a:r>
              <a:rPr lang="hu-HU" dirty="0" smtClean="0"/>
              <a:t> van a települési szennyvíz másodlagos tisztítására</a:t>
            </a:r>
          </a:p>
          <a:p>
            <a:r>
              <a:rPr lang="hu-HU" dirty="0" smtClean="0"/>
              <a:t>érzékeny területeken szigorúbb követelményeket kielégítő tisztítást kell megkövetelni</a:t>
            </a:r>
          </a:p>
          <a:p>
            <a:r>
              <a:rPr lang="hu-HU" dirty="0" smtClean="0"/>
              <a:t>a települési szennyvíztisztító telepekről származó szennyvíz és szennyvíziszap elhelyezése</a:t>
            </a:r>
          </a:p>
          <a:p>
            <a:r>
              <a:rPr lang="hu-HU" dirty="0" smtClean="0"/>
              <a:t>Mivel ösztönözni kell a szennyvíztisztításból származó iszap újrafelhasználását, fokozatosan fel kell hagyni az iszap felszíni vizekbe való elhelyezésével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7658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A Tanács 1991. május 21-i  91/271/EGK Irányelve:  a települési szennyvíz tisztításáról</a:t>
            </a:r>
            <a:endParaRPr lang="hu-HU" sz="2400" b="1" dirty="0"/>
          </a:p>
          <a:p>
            <a:r>
              <a:rPr lang="hu-HU" dirty="0" smtClean="0"/>
              <a:t>Az </a:t>
            </a:r>
            <a:r>
              <a:rPr lang="hu-HU" dirty="0" smtClean="0"/>
              <a:t>Irányelv a települési szennyvíz összegyűjtésére, tisztítására és kibocsátására, valamint egyes ipari szektorok szennyvizének tisztítására és kibocsátására vonatkozik.</a:t>
            </a:r>
          </a:p>
          <a:p>
            <a:r>
              <a:rPr lang="hu-HU" dirty="0" smtClean="0"/>
              <a:t>Az Irányelv célja a környezet megóvása a fent említett szennyvíz-kibocsátások káros hatásaitól.</a:t>
            </a:r>
          </a:p>
          <a:p>
            <a:r>
              <a:rPr lang="hu-HU" dirty="0" smtClean="0"/>
              <a:t>2.cikk: fogalom meghatározások:</a:t>
            </a:r>
          </a:p>
          <a:p>
            <a:pPr>
              <a:buNone/>
            </a:pPr>
            <a:r>
              <a:rPr lang="hu-HU" dirty="0" smtClean="0"/>
              <a:t>„ </a:t>
            </a:r>
            <a:r>
              <a:rPr lang="hu-HU" dirty="0" err="1" smtClean="0"/>
              <a:t>pl</a:t>
            </a:r>
            <a:r>
              <a:rPr lang="hu-HU" dirty="0" smtClean="0"/>
              <a:t>: 6. az 1 </a:t>
            </a:r>
            <a:r>
              <a:rPr lang="hu-HU" dirty="0" err="1" smtClean="0"/>
              <a:t>lae</a:t>
            </a:r>
            <a:r>
              <a:rPr lang="hu-HU" dirty="0" smtClean="0"/>
              <a:t> / </a:t>
            </a:r>
            <a:r>
              <a:rPr lang="hu-HU" dirty="0" err="1" smtClean="0"/>
              <a:t>lakosegyenérték</a:t>
            </a:r>
            <a:r>
              <a:rPr lang="hu-HU" dirty="0" smtClean="0"/>
              <a:t> /: azt a  szerves, biológiailag lebontható terhelést jelenti, amelynek ötnapos biokémiai oxigénigénye / BOI 5 / 60 g oxigén/ nap</a:t>
            </a:r>
          </a:p>
          <a:p>
            <a:pPr>
              <a:buNone/>
            </a:pPr>
            <a:r>
              <a:rPr lang="hu-HU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671270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A Tanács 1991. május 21-i  91/271/EGK Irányelve:  a települési szennyvíz tisztításáról</a:t>
            </a:r>
            <a:endParaRPr lang="hu-HU" sz="2400" b="1" dirty="0"/>
          </a:p>
          <a:p>
            <a:r>
              <a:rPr lang="hu-HU" dirty="0" smtClean="0"/>
              <a:t>7</a:t>
            </a:r>
            <a:r>
              <a:rPr lang="hu-HU" dirty="0" smtClean="0"/>
              <a:t>. az elsődleges tisztítás: a települési szennyvíz fizikai és/vagy kémiai tisztítását jelenti, amely magában foglalja a lebegőanyag kiülepítését, vagy más eljárásokat, amelynek során a bejövő szennyvíz BOI 5 értéke legalább 20 %-kal és az összes lebegőanyag mennyisége legalább 50 %-kal csökken a kibocsátás előtt</a:t>
            </a:r>
          </a:p>
          <a:p>
            <a:pPr>
              <a:buNone/>
            </a:pPr>
            <a:r>
              <a:rPr lang="hu-HU" dirty="0" smtClean="0"/>
              <a:t>  8. a másodlagos tisztítás: a települési szennyvíznek általában biológiai tisztítást és utóülepítést magában foglaló vagy más eljárással való tisztítást jelenti, amely kielégíti az 1. melléklet 1.táblázatában megállapított követelményeket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54594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b="1" dirty="0"/>
              <a:t>A Tanács 1991. május 21-i  91/271/EGK Irányelve:  a települési szennyvíz tisztításáról</a:t>
            </a:r>
            <a:endParaRPr lang="hu-HU" sz="2400" b="1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9. a megfelelő tisztítás: a települési szennyvíz tisztítását jelenti bármely olyan eljárással és/vagy elhelyező rendszerrel, amely biztosítja, hogy a kibocsátás után a befogadó víz megfeleljen a vonatkozó minőségi követelményeknek és ennek, valamint más közösségi irányelveknek</a:t>
            </a:r>
          </a:p>
          <a:p>
            <a:r>
              <a:rPr lang="hu-HU" sz="2400" dirty="0" smtClean="0"/>
              <a:t>12.cikk: A kezelt szennyvizet, ha csak lehet, ismét fel kell használni. Az elhelyezés módja olyan legyen, hogy az a lehető legkisebb mértékben károsítsa a környezetet</a:t>
            </a:r>
            <a:r>
              <a:rPr lang="hu-HU" sz="2400" dirty="0" smtClean="0"/>
              <a:t>.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8864133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b="1" dirty="0"/>
              <a:t>A Tanács 1991. május 21-i  91/271/EGK Irányelve:  a települési szennyvíz tisztításáról</a:t>
            </a:r>
            <a:endParaRPr lang="hu-HU" sz="2400" b="1" dirty="0"/>
          </a:p>
          <a:p>
            <a:r>
              <a:rPr lang="hu-HU" sz="2400" dirty="0" smtClean="0"/>
              <a:t>14.cikk</a:t>
            </a:r>
            <a:r>
              <a:rPr lang="hu-HU" sz="2400" dirty="0" smtClean="0"/>
              <a:t>: A szennyvíztisztításból származó iszapot, ha csak lehet, ismét fel kell használni. (hajókról lerakás, csővezetéken történő kibocsátás felszíni vizekbe)</a:t>
            </a:r>
          </a:p>
          <a:p>
            <a:r>
              <a:rPr lang="hu-HU" sz="2400" dirty="0" smtClean="0"/>
              <a:t>-1.Melléklet: A települési szennyvízre vonatkozó követelmények</a:t>
            </a:r>
          </a:p>
          <a:p>
            <a:r>
              <a:rPr lang="hu-HU" sz="2400" dirty="0" smtClean="0"/>
              <a:t>/ Gyűjtőrendszerek, Kibocsátás a települési szennyvíztisztító telepekről a befogadó vizekbe,Ipari szennyvíz, Referencia módszerek a megfigyelésre és az eredmények kiértékelésére/</a:t>
            </a:r>
          </a:p>
          <a:p>
            <a:r>
              <a:rPr lang="hu-HU" sz="2400" dirty="0" smtClean="0"/>
              <a:t>-2.Melléklet: az érzékeny és kevésbé érzékeny területek kijelölésének kritériumai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9776954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 Kormány  1110/2017. / III.7. / Korm. határozata: a Nemzeti Vízstratégia és a végrehajtását biztosító intézkedési terv elfogadásáról</a:t>
            </a:r>
          </a:p>
          <a:p>
            <a:pPr lvl="0"/>
            <a:r>
              <a:rPr lang="hu-HU" dirty="0" smtClean="0"/>
              <a:t>elviselhető </a:t>
            </a:r>
            <a:r>
              <a:rPr lang="hu-HU" dirty="0" smtClean="0"/>
              <a:t>fogyasztói teherviselés mellett működő minőségi víziközmű-szolgáltatás fenntartását és a csapadékvíz-gazdálkodás rendszerének kialakítását, a társadalom és a víz viszonyának javítását, a vízügyi tervezés és irányítás megújítását</a:t>
            </a:r>
          </a:p>
          <a:p>
            <a:pPr lvl="0"/>
            <a:r>
              <a:rPr lang="hu-HU" dirty="0" smtClean="0"/>
              <a:t>nemzeti költségvetésből megvalósítható vízgazdálkodási </a:t>
            </a:r>
            <a:r>
              <a:rPr lang="hu-HU" dirty="0" smtClean="0"/>
              <a:t>projektek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303948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b="1" dirty="0"/>
              <a:t>A  Kormány  1110/2017. / III.7. / Korm. határozata: a Nemzeti Vízstratégia és a végrehajtását biztosító intézkedési terv elfogadásáról</a:t>
            </a:r>
          </a:p>
          <a:p>
            <a:pPr lvl="0"/>
            <a:r>
              <a:rPr lang="hu-HU" dirty="0" smtClean="0"/>
              <a:t>a </a:t>
            </a:r>
            <a:r>
              <a:rPr lang="hu-HU" dirty="0" smtClean="0"/>
              <a:t>települési csapadékvíz-gazdálkodás helyzetének vizsgálata és javaslattétel</a:t>
            </a:r>
          </a:p>
          <a:p>
            <a:pPr lvl="0"/>
            <a:r>
              <a:rPr lang="hu-HU" dirty="0" err="1" smtClean="0"/>
              <a:t>hidrodiplomáciai</a:t>
            </a:r>
            <a:r>
              <a:rPr lang="hu-HU" dirty="0" smtClean="0"/>
              <a:t> és vízipari export program készítése</a:t>
            </a:r>
          </a:p>
          <a:p>
            <a:pPr lvl="0"/>
            <a:r>
              <a:rPr lang="hu-HU" dirty="0" smtClean="0"/>
              <a:t>az egészséges ivóvíz, valamint a megfelelő szennyvíz-elvezetés,</a:t>
            </a:r>
            <a:r>
              <a:rPr lang="hu-HU" dirty="0" err="1" smtClean="0"/>
              <a:t>-kezelés</a:t>
            </a:r>
            <a:r>
              <a:rPr lang="hu-HU" dirty="0" smtClean="0"/>
              <a:t> biztosítása érdekében készítsen felmérést a </a:t>
            </a:r>
            <a:r>
              <a:rPr lang="hu-HU" dirty="0" err="1" smtClean="0"/>
              <a:t>víziközművek</a:t>
            </a:r>
            <a:r>
              <a:rPr lang="hu-HU" dirty="0" smtClean="0"/>
              <a:t> állapotáról és rekonstrukciós feladataikról, valamint annak végrehajtására kerüljön összeállításra ütemezett program és a szükséges finanszírozási modell</a:t>
            </a:r>
          </a:p>
          <a:p>
            <a:pPr lvl="0"/>
            <a:r>
              <a:rPr lang="hu-HU" dirty="0" smtClean="0"/>
              <a:t>2018. március 31.</a:t>
            </a:r>
          </a:p>
        </p:txBody>
      </p:sp>
    </p:spTree>
    <p:extLst>
      <p:ext uri="{BB962C8B-B14F-4D97-AF65-F5344CB8AC3E}">
        <p14:creationId xmlns:p14="http://schemas.microsoft.com/office/powerpoint/2010/main" val="125007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 smtClean="0"/>
              <a:t>Vízgazdálkodás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kitermelt víz felhasználásáról gondoskodni kell. A kitermelést és a használt víznek a vizekbe történő visszavezetését, valamint a vizek átvezetését úgy kell végezni, hogy a vízadó és a befogadó közeg készleteit, minőségét és élővilágát kedvezőtlenül ne változtassa meg, öntisztulását ne veszélyeztesse.</a:t>
            </a:r>
          </a:p>
          <a:p>
            <a:r>
              <a:rPr lang="hu-HU" dirty="0" smtClean="0"/>
              <a:t>Ktv. 43.§.: a környezetvédelem érvényesítése a szabályozásban és más állami döntéseknél</a:t>
            </a:r>
          </a:p>
          <a:p>
            <a:r>
              <a:rPr lang="hu-HU" dirty="0" smtClean="0"/>
              <a:t>Ktv.52.§.: jogerős hatósági vagy bírósági határozattal megállapított tartós környezetkárosodás tényét, mértékét, és jellegét az ingatlan-nyilvántartásba fel kell tüntetni.</a:t>
            </a:r>
          </a:p>
          <a:p>
            <a:r>
              <a:rPr lang="hu-HU" dirty="0" smtClean="0"/>
              <a:t>Ktv.59.§.: a környezet használata után fizetendő díjak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800" b="1" dirty="0"/>
              <a:t>2013. évi  XXII. törvény: a Magyar Energetikai és Közmű-szabályozási Hivatalról</a:t>
            </a:r>
            <a:endParaRPr lang="hu-HU" b="1" dirty="0"/>
          </a:p>
          <a:p>
            <a:r>
              <a:rPr lang="hu-HU" dirty="0" smtClean="0"/>
              <a:t>önálló </a:t>
            </a:r>
            <a:r>
              <a:rPr lang="hu-HU" dirty="0" smtClean="0"/>
              <a:t>szabályozó szerv, amely csak a jogszabályoknak van alárendelve</a:t>
            </a:r>
          </a:p>
          <a:p>
            <a:r>
              <a:rPr lang="hu-HU" dirty="0" smtClean="0"/>
              <a:t>fejezetet irányító szervi jogállással bíró központi költségvetési szerv</a:t>
            </a:r>
          </a:p>
          <a:p>
            <a:r>
              <a:rPr lang="hu-HU" dirty="0" smtClean="0"/>
              <a:t>…….a Hivatal ellenőrzi a felügyelete alá tartozó szolgáltatóknak az egységes elektronikus közműnyilvántartásról szóló kormányrendeletben meghatározott adatszolgáltatási és a közműegyeztetés során nyilatkozattételi kötelezettségének az egységes elektronikus </a:t>
            </a:r>
            <a:r>
              <a:rPr lang="hu-HU" dirty="0" err="1" smtClean="0"/>
              <a:t>közműnyilvántartási</a:t>
            </a:r>
            <a:r>
              <a:rPr lang="hu-HU" dirty="0" smtClean="0"/>
              <a:t> rendszer felé történő teljesítését. ( Hivatal feladatai. </a:t>
            </a:r>
            <a:r>
              <a:rPr lang="hu-HU" dirty="0" err="1" smtClean="0"/>
              <a:t>--Felelősség</a:t>
            </a:r>
            <a:r>
              <a:rPr lang="hu-HU" dirty="0" smtClean="0"/>
              <a:t>?, a </a:t>
            </a:r>
            <a:r>
              <a:rPr lang="hu-HU" dirty="0" err="1" smtClean="0"/>
              <a:t>víziközmű</a:t>
            </a:r>
            <a:r>
              <a:rPr lang="hu-HU" dirty="0" smtClean="0"/>
              <a:t> elég kevés helyen szerepel nevesítve/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039807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800" b="1" dirty="0"/>
              <a:t>2013. évi  XXII. törvény: a Magyar Energetikai és Közmű-szabályozási Hivatalról</a:t>
            </a:r>
            <a:endParaRPr lang="hu-HU" sz="2400" b="1" dirty="0"/>
          </a:p>
          <a:p>
            <a:r>
              <a:rPr lang="hu-HU" dirty="0" smtClean="0"/>
              <a:t>ERRA </a:t>
            </a:r>
            <a:r>
              <a:rPr lang="hu-HU" dirty="0" smtClean="0"/>
              <a:t>–Energiaszabályozók Regionális Egyesülése / </a:t>
            </a:r>
            <a:r>
              <a:rPr lang="hu-HU" dirty="0" err="1" smtClean="0"/>
              <a:t>Energy</a:t>
            </a:r>
            <a:r>
              <a:rPr lang="hu-HU" dirty="0" smtClean="0"/>
              <a:t> Regulators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Accociation</a:t>
            </a:r>
            <a:r>
              <a:rPr lang="hu-HU" dirty="0" smtClean="0"/>
              <a:t>/</a:t>
            </a:r>
          </a:p>
          <a:p>
            <a:r>
              <a:rPr lang="hu-HU" dirty="0" smtClean="0"/>
              <a:t>részletesen a Hivatal szervezete és gazdálkodása / elnök 2x7 </a:t>
            </a:r>
            <a:r>
              <a:rPr lang="hu-HU" dirty="0" err="1" smtClean="0"/>
              <a:t>év-Felsőfokú</a:t>
            </a:r>
            <a:r>
              <a:rPr lang="hu-HU" dirty="0" smtClean="0"/>
              <a:t> végzettség?/</a:t>
            </a:r>
          </a:p>
          <a:p>
            <a:r>
              <a:rPr lang="hu-HU" dirty="0" smtClean="0"/>
              <a:t>Hivatal a feladatai ellátásával és működésével összefüggő kiadásokat saját bevételeiből fedezi  !!!</a:t>
            </a:r>
          </a:p>
          <a:p>
            <a:r>
              <a:rPr lang="hu-HU" dirty="0" smtClean="0"/>
              <a:t>( felügyeleti díj, a Hivatal által kiszabott bírságok, az igazgatási szolgáltatási díj, egyéb bevételek---25 –</a:t>
            </a:r>
            <a:r>
              <a:rPr lang="hu-HU" dirty="0" err="1" smtClean="0"/>
              <a:t>ig</a:t>
            </a:r>
            <a:r>
              <a:rPr lang="hu-HU" dirty="0" smtClean="0"/>
              <a:t> tartalék, 40 % központi </a:t>
            </a:r>
            <a:r>
              <a:rPr lang="hu-HU" dirty="0" err="1" smtClean="0"/>
              <a:t>költségvetés---</a:t>
            </a:r>
            <a:r>
              <a:rPr lang="hu-HU" dirty="0" smtClean="0"/>
              <a:t> köztartozás, és adók módjára kell behajtani 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5946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3. Víziközmű-szolgáltatás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800" b="1" dirty="0"/>
              <a:t>324/2013. / VIII.29./ Korm. rendelet : az egységes elektronikus közműnyilvántartásról</a:t>
            </a:r>
          </a:p>
          <a:p>
            <a:r>
              <a:rPr lang="hu-HU" dirty="0" smtClean="0"/>
              <a:t>hatálya</a:t>
            </a:r>
            <a:r>
              <a:rPr lang="hu-HU" dirty="0" smtClean="0"/>
              <a:t>:</a:t>
            </a:r>
          </a:p>
          <a:p>
            <a:r>
              <a:rPr lang="hu-HU" dirty="0" smtClean="0"/>
              <a:t>a, az állami ingatlan-nyilvántartási térképi adatbázis felhasználására,</a:t>
            </a:r>
          </a:p>
          <a:p>
            <a:r>
              <a:rPr lang="hu-HU" dirty="0" smtClean="0"/>
              <a:t>b,a víziközmű-szolgáltatást, az elválasztott rendszerű csapadékvíz-elvezetést, a……….biztosító nyomvonalas építményekre,</a:t>
            </a:r>
          </a:p>
          <a:p>
            <a:r>
              <a:rPr lang="hu-HU" dirty="0" smtClean="0"/>
              <a:t>c, az egységes elektronikus </a:t>
            </a:r>
            <a:r>
              <a:rPr lang="hu-HU" dirty="0" err="1" smtClean="0"/>
              <a:t>közműnyilvántartási</a:t>
            </a:r>
            <a:r>
              <a:rPr lang="hu-HU" dirty="0" smtClean="0"/>
              <a:t> rendszerre /e-közmű/</a:t>
            </a:r>
          </a:p>
          <a:p>
            <a:r>
              <a:rPr lang="hu-HU" dirty="0" smtClean="0"/>
              <a:t>d, az e-közmű adatszolgáltatóra, az e-közműt üzemeltető szervezetre és a felhasználóra,</a:t>
            </a:r>
          </a:p>
          <a:p>
            <a:r>
              <a:rPr lang="hu-HU" dirty="0" smtClean="0"/>
              <a:t>e,a sajátos építményfajták építésügyi hatósági feladatait ellátó szervekre terjed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847466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800" b="1" dirty="0"/>
              <a:t>324/2013. / VIII.29./ Korm. rendelet : az egységes elektronikus közműnyilvántartásról</a:t>
            </a:r>
            <a:endParaRPr lang="hu-HU" sz="2400" b="1" dirty="0"/>
          </a:p>
          <a:p>
            <a:r>
              <a:rPr lang="hu-HU" dirty="0" err="1" smtClean="0"/>
              <a:t>-</a:t>
            </a:r>
            <a:r>
              <a:rPr lang="hu-HU" dirty="0" err="1" smtClean="0"/>
              <a:t>e-közmű</a:t>
            </a:r>
            <a:r>
              <a:rPr lang="hu-HU" dirty="0" smtClean="0"/>
              <a:t>: olyan egységes, elektronikus közműnyilvántartó rendszer, amely internetes felületén a közművezeték-üzemeltetők nyilvántartásaiban található adatokat megjelenítve biztosítja a közművezetékek adataihoz való hozzáférést a felhasználók számára, illetve támogatja az egykapus elektronikus </a:t>
            </a:r>
            <a:r>
              <a:rPr lang="hu-HU" dirty="0" err="1" smtClean="0"/>
              <a:t>közműegyeztetési</a:t>
            </a:r>
            <a:r>
              <a:rPr lang="hu-HU" dirty="0" smtClean="0"/>
              <a:t> folyamatot</a:t>
            </a:r>
          </a:p>
          <a:p>
            <a:r>
              <a:rPr lang="hu-HU" dirty="0" err="1" smtClean="0"/>
              <a:t>-közművezeték</a:t>
            </a:r>
            <a:r>
              <a:rPr lang="hu-HU" dirty="0" smtClean="0"/>
              <a:t>: gazdálkodási tevékenységet folytató szervezet által üzemeltetett, fogyasztói igények kielégítése céljából térszín felett, térszínen vagy térszín alatt elhelyezett </a:t>
            </a:r>
            <a:r>
              <a:rPr lang="hu-HU" dirty="0" err="1" smtClean="0"/>
              <a:t>vetetékrendszer</a:t>
            </a:r>
            <a:r>
              <a:rPr lang="hu-HU" dirty="0" smtClean="0"/>
              <a:t> és a 2. mellékletben meghatározott kapcsolódó építmények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437528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2800" b="1" dirty="0"/>
              <a:t>324/2013. / VIII.29./ Korm. rendelet : az egységes elektronikus közműnyilvántartásról</a:t>
            </a:r>
            <a:endParaRPr lang="hu-HU" sz="2400" b="1" dirty="0"/>
          </a:p>
          <a:p>
            <a:pPr>
              <a:buNone/>
            </a:pPr>
            <a:r>
              <a:rPr lang="hu-HU" dirty="0" smtClean="0"/>
              <a:t>Az </a:t>
            </a:r>
            <a:r>
              <a:rPr lang="hu-HU" dirty="0" err="1" smtClean="0"/>
              <a:t>e-közmú</a:t>
            </a:r>
            <a:r>
              <a:rPr lang="hu-HU" dirty="0" smtClean="0"/>
              <a:t> feladata:</a:t>
            </a:r>
          </a:p>
          <a:p>
            <a:r>
              <a:rPr lang="hu-HU" dirty="0" smtClean="0"/>
              <a:t>a, helyrajzi szám alapján egy adott földrészlet közművezetékkel való ellátottságáról és azok elhelyezkedéséről</a:t>
            </a:r>
          </a:p>
          <a:p>
            <a:r>
              <a:rPr lang="hu-HU" dirty="0" smtClean="0"/>
              <a:t>b,a közművezeték tulajdonosáról, üzemeltetőjéről és szolgáltatói engedélyeséről, továbbá azok elérhetőségéről</a:t>
            </a:r>
          </a:p>
          <a:p>
            <a:r>
              <a:rPr lang="hu-HU" dirty="0" smtClean="0"/>
              <a:t>c,tájékoztatási szinten az állami adóhatóság részére , adóbevallást követő utólagos ellenőrzési tevékenységéhez</a:t>
            </a:r>
          </a:p>
          <a:p>
            <a:r>
              <a:rPr lang="hu-HU" dirty="0" smtClean="0"/>
              <a:t>d,a </a:t>
            </a:r>
            <a:r>
              <a:rPr lang="hu-HU" dirty="0" err="1" smtClean="0"/>
              <a:t>közműegyeztetési</a:t>
            </a:r>
            <a:r>
              <a:rPr lang="hu-HU" dirty="0" smtClean="0"/>
              <a:t> folyamatban résztvevők számára a tervezési területen lévő közművezetékek és műtárgyaik vagy a hozzájuk tartozó berendezések térbeli elhelyezkedésről és műszaki </a:t>
            </a:r>
            <a:r>
              <a:rPr lang="hu-HU" dirty="0" err="1" smtClean="0"/>
              <a:t>adatairől</a:t>
            </a:r>
            <a:endParaRPr lang="hu-HU" dirty="0" smtClean="0"/>
          </a:p>
          <a:p>
            <a:r>
              <a:rPr lang="hu-HU" dirty="0" err="1" smtClean="0"/>
              <a:t>-Építésügyért</a:t>
            </a:r>
            <a:r>
              <a:rPr lang="hu-HU" dirty="0" smtClean="0"/>
              <a:t> felelős </a:t>
            </a:r>
            <a:r>
              <a:rPr lang="hu-HU" dirty="0" err="1" smtClean="0"/>
              <a:t>miniszter---</a:t>
            </a:r>
            <a:r>
              <a:rPr lang="hu-HU" dirty="0" smtClean="0"/>
              <a:t> Lechner Tudásközpont Területi, Építészeti és Informatikai Nonprofit Kft/ e-közműt üzemeltető szervezet/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19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b="1" dirty="0"/>
              <a:t>324/2013. / VIII.29./ Korm. rendelet : az egységes elektronikus közműnyilvántartásról</a:t>
            </a:r>
            <a:endParaRPr lang="hu-HU" sz="2400" b="1" dirty="0"/>
          </a:p>
          <a:p>
            <a:r>
              <a:rPr lang="hu-HU" dirty="0" smtClean="0"/>
              <a:t>e-közmű </a:t>
            </a:r>
            <a:r>
              <a:rPr lang="hu-HU" dirty="0" smtClean="0"/>
              <a:t>rendszerhasználati díj</a:t>
            </a:r>
          </a:p>
          <a:p>
            <a:r>
              <a:rPr lang="hu-HU" dirty="0" smtClean="0"/>
              <a:t>az e-közmű részére történő adatszolgáltatás  ( adatszolgáltatók regisztráció útján kötelesek csatlakozni)—elektronikus tanúsítvány-</a:t>
            </a:r>
          </a:p>
          <a:p>
            <a:r>
              <a:rPr lang="hu-HU" dirty="0" smtClean="0"/>
              <a:t>az e-közmű adatszolgáltatók Egységes Országos Vetületi Rendszerben / EOV rendszerben/ vezetik nyilvántartásaikat</a:t>
            </a:r>
          </a:p>
          <a:p>
            <a:r>
              <a:rPr lang="hu-HU" dirty="0" smtClean="0"/>
              <a:t>eljárásban 15 napos határidők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825826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800" b="1" dirty="0"/>
              <a:t>324/2013. / VIII.29./ Korm. rendelet : az egységes elektronikus közműnyilvántartásról</a:t>
            </a:r>
            <a:endParaRPr lang="hu-HU" sz="2400" b="1" dirty="0"/>
          </a:p>
          <a:p>
            <a:r>
              <a:rPr lang="hu-HU" dirty="0" smtClean="0"/>
              <a:t>Az </a:t>
            </a:r>
            <a:r>
              <a:rPr lang="hu-HU" dirty="0" smtClean="0"/>
              <a:t>e-közmű által szolgáltatott adat a közművezeték:</a:t>
            </a:r>
          </a:p>
          <a:p>
            <a:r>
              <a:rPr lang="hu-HU" dirty="0" smtClean="0"/>
              <a:t>nyomvonala, elhelyezkedési módja, a közműhálózati hierarchiában betöltött funkciója, szakági típusa, az általa szállított közeg, valamint a szállítás módja</a:t>
            </a:r>
          </a:p>
          <a:p>
            <a:r>
              <a:rPr lang="hu-HU" dirty="0" smtClean="0"/>
              <a:t> a tervezéshez szükséges adatokat csak az a tervező jogosultsággal rendelkező /adatlapon kell kérni/, az e-közmű rendszerben regisztrált tervező v az általa képviselt vállalkozás igényelhet, s amelynek szüksége van</a:t>
            </a:r>
          </a:p>
          <a:p>
            <a:r>
              <a:rPr lang="hu-HU" dirty="0" smtClean="0"/>
              <a:t>A közműegyeztetést kérelmező kizárólag a közműegyeztető rendszeren keresztül indíthatja el a </a:t>
            </a:r>
            <a:r>
              <a:rPr lang="hu-HU" dirty="0" err="1" smtClean="0"/>
              <a:t>közműegyeztetési</a:t>
            </a:r>
            <a:r>
              <a:rPr lang="hu-HU" dirty="0" smtClean="0"/>
              <a:t> folyamatot. / elindítása e-közmű rendszerhasználati  díj megfizetéséhez kötött/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024106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/>
              <a:t>3. Víziközmű-szolgáltatás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800" b="1" dirty="0"/>
              <a:t>1/2014. / III.4. / MEKH rendelet : a Magyar Energetikai és Közmű-szabályozási Hivatal igazgatási szolgáltatási díjainak mértékéről, valamint az igazgatási szolgáltatási, a felügyeleti díjak és egyéb bevételek beszedésére, kezelésére, nyilvántartására, és visszatérítésére vonatkozó szabályokról</a:t>
            </a:r>
          </a:p>
          <a:p>
            <a:r>
              <a:rPr lang="hu-HU" dirty="0" err="1" smtClean="0"/>
              <a:t>Vksztv</a:t>
            </a:r>
            <a:r>
              <a:rPr lang="hu-HU" dirty="0" smtClean="0"/>
              <a:t>. 5/D §. / 1/</a:t>
            </a:r>
            <a:r>
              <a:rPr lang="hu-HU" dirty="0" err="1" smtClean="0"/>
              <a:t>bek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-a</a:t>
            </a:r>
            <a:r>
              <a:rPr lang="hu-HU" dirty="0" smtClean="0"/>
              <a:t> kötelezett a Hivatal által engedélyezett minden  engedélyesi tevékenysége után külön-külön bevallást kell készítenie és benyújtani, és </a:t>
            </a:r>
            <a:r>
              <a:rPr lang="hu-HU" dirty="0" err="1" smtClean="0"/>
              <a:t>minnen</a:t>
            </a:r>
            <a:r>
              <a:rPr lang="hu-HU" dirty="0" smtClean="0"/>
              <a:t> engedélyesi tevékenység után meg kell fizetni a felügyeleti díjat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251352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24/2013. / V.23. / NFM rendelet:   a </a:t>
            </a:r>
            <a:r>
              <a:rPr lang="hu-HU" dirty="0" err="1" smtClean="0"/>
              <a:t>víziközművek</a:t>
            </a:r>
            <a:r>
              <a:rPr lang="hu-HU" dirty="0" smtClean="0"/>
              <a:t> vagyonértékelésének szabályairól és a víziközmű-szolgáltatók által közérdekből közzéteendő adatokról</a:t>
            </a:r>
          </a:p>
          <a:p>
            <a:r>
              <a:rPr lang="hu-HU" dirty="0" smtClean="0"/>
              <a:t>61/2015. / X.21. / NFM rendelet: a </a:t>
            </a:r>
            <a:r>
              <a:rPr lang="hu-HU" dirty="0" err="1" smtClean="0"/>
              <a:t>víziközművek</a:t>
            </a:r>
            <a:r>
              <a:rPr lang="hu-HU" dirty="0" smtClean="0"/>
              <a:t> gördülő fejlesztési terve részét képező felújítási és pótlási terv, valamint beruházási terv részletes tartalmi és formai követelményeiről</a:t>
            </a:r>
          </a:p>
          <a:p>
            <a:r>
              <a:rPr lang="hu-HU" dirty="0" smtClean="0"/>
              <a:t>1. Közös szabályok, 2.Beruházási terv,3.Felújítási és pótlási terv4. Formai követelmények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52111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3. Víziközmű-szolgáltatás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16/2016. / V.12. / BM rendelet:  a közcélú ivóvízművek, valamint a közcélú szennyvízelvezető és –tisztító művek üzemeltetése során teljesítendő vízügyi és vízvédelmi szakmai követelményekről, vizsgálatok köréről, valamint adatszolgáltatás tartalmáról</a:t>
            </a:r>
          </a:p>
          <a:p>
            <a:r>
              <a:rPr lang="hu-HU" dirty="0" smtClean="0"/>
              <a:t>1.Általános rendelkezések/ fogalom meghatározások/, </a:t>
            </a:r>
          </a:p>
          <a:p>
            <a:r>
              <a:rPr lang="hu-HU" dirty="0" smtClean="0"/>
              <a:t>  2.a közcélú ivóvízművekre vonatkozó szakmai követelmények és az ezzel összefüggő adatszolgáltatás</a:t>
            </a:r>
          </a:p>
          <a:p>
            <a:r>
              <a:rPr lang="hu-HU" dirty="0" smtClean="0"/>
              <a:t>  3. a közcélú szennyvízelvezető, </a:t>
            </a:r>
            <a:r>
              <a:rPr lang="hu-HU" dirty="0" err="1" smtClean="0"/>
              <a:t>-tisztító</a:t>
            </a:r>
            <a:r>
              <a:rPr lang="hu-HU" dirty="0" smtClean="0"/>
              <a:t> művekre vonatkozó szakmai követelmények és az ezzel összefüggő adatszolgáltatás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3029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694</TotalTime>
  <Words>8779</Words>
  <Application>Microsoft Office PowerPoint</Application>
  <PresentationFormat>Diavetítés a képernyőre (4:3 oldalarány)</PresentationFormat>
  <Paragraphs>795</Paragraphs>
  <Slides>124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124</vt:i4>
      </vt:variant>
    </vt:vector>
  </HeadingPairs>
  <TitlesOfParts>
    <vt:vector size="128" baseType="lpstr">
      <vt:lpstr>Calibri</vt:lpstr>
      <vt:lpstr>Constantia</vt:lpstr>
      <vt:lpstr>Wingdings 2</vt:lpstr>
      <vt:lpstr>Áramlás</vt:lpstr>
      <vt:lpstr>VÍZ- ÉS KÖRNYEZETI JOG gazdálkodás a vízkészletekkel, a 2000/60/EK irányelv, a vízgyűjtő-gazdálkodásról, felelősség a környezetvédelemben, a víziközmű-szolgáltatásról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1. Vízgazdálkodás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2. Felelősség a környezetvédelemben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3. Víziközmű-szolgáltatás</vt:lpstr>
      <vt:lpstr>PowerPoint bemutató</vt:lpstr>
    </vt:vector>
  </TitlesOfParts>
  <Company>WXPEE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VÍZJOG,  VÍZÜGYI KÖZIGAZGATÁS</dc:title>
  <dc:creator>User</dc:creator>
  <cp:lastModifiedBy>Niki</cp:lastModifiedBy>
  <cp:revision>138</cp:revision>
  <dcterms:created xsi:type="dcterms:W3CDTF">2016-02-25T07:01:39Z</dcterms:created>
  <dcterms:modified xsi:type="dcterms:W3CDTF">2021-04-05T15:40:44Z</dcterms:modified>
</cp:coreProperties>
</file>