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77" r:id="rId2"/>
    <p:sldId id="478" r:id="rId3"/>
    <p:sldId id="479" r:id="rId4"/>
    <p:sldId id="480" r:id="rId5"/>
    <p:sldId id="481" r:id="rId6"/>
    <p:sldId id="482" r:id="rId7"/>
    <p:sldId id="483" r:id="rId8"/>
    <p:sldId id="484" r:id="rId9"/>
    <p:sldId id="487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473" r:id="rId26"/>
    <p:sldId id="509" r:id="rId27"/>
    <p:sldId id="510" r:id="rId28"/>
    <p:sldId id="474" r:id="rId29"/>
    <p:sldId id="458" r:id="rId30"/>
    <p:sldId id="459" r:id="rId31"/>
    <p:sldId id="511" r:id="rId32"/>
    <p:sldId id="512" r:id="rId33"/>
    <p:sldId id="475" r:id="rId34"/>
    <p:sldId id="476" r:id="rId35"/>
  </p:sldIdLst>
  <p:sldSz cx="9906000" cy="6858000" type="A4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CECFF"/>
    <a:srgbClr val="338733"/>
    <a:srgbClr val="0000FF"/>
    <a:srgbClr val="33CCCC"/>
    <a:srgbClr val="144032"/>
    <a:srgbClr val="FDFAF7"/>
    <a:srgbClr val="5FC180"/>
    <a:srgbClr val="DDDDD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7" autoAdjust="0"/>
    <p:restoredTop sz="94675" autoAdjust="0"/>
  </p:normalViewPr>
  <p:slideViewPr>
    <p:cSldViewPr>
      <p:cViewPr varScale="1">
        <p:scale>
          <a:sx n="86" d="100"/>
          <a:sy n="86" d="100"/>
        </p:scale>
        <p:origin x="990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700DB0-3FDE-40B1-9655-C7F679EC0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615B02-DAA9-4C9D-96B8-5AC49ABC7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8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9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5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08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55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9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81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9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6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41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15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30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84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09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41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827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1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99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9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53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643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1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0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54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8AE8F4-574F-410A-A7EB-9CEBA5EE1D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A9A806-8CBC-4E57-8D7F-97475A6ED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C20997-0631-48AB-9402-17AB79292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D5844E-8A5E-4495-8BAB-E7720B35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E599D5-A498-4DA3-86C6-1526FD1C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C01BAD-B9E7-4C49-9DAD-F7F70CD60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7009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EA9DD1-2BCC-4062-823E-6A9C20AF5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C481AE2-8DD1-40F8-A44E-1F66FC03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A82167-9A25-44CE-B63B-A60B52F3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89FD64-4C4E-49BD-BA79-067549D2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B5C0FF8-919B-4F47-9C9C-B53E6C8E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66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9EE5A9D-162A-41B1-88D2-EA6929178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CAC34C-9E25-415C-8AD8-9FD3129EC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15A3B2-4189-45B0-8A4A-E4720D785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330041-D840-486A-B45A-97EF9BBA2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3FC96B-8AA1-4A61-9506-8779FFD5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56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E62206-A5F9-4CCA-895B-3366E5F9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8F4FF4-C187-4FC5-B29B-9029A8DC8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704DA6-73B6-487A-AF4A-2CB732B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A084879-9545-49D5-A488-958AFDB6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A68004-C837-4F7E-BD06-A910313E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457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F6BCC2-887B-4860-BB30-8D5FE0666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7201C2-DF37-4BDF-A53D-921EA8DEC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38C766-96B5-4416-A0AF-9E41C1C3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503D9C-8A54-4AD9-8D21-98ADEE8D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E12FDC-3252-438F-9A2A-4ED0C132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69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24CDBF-6A25-4B39-ACEC-1C9F083A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CE1730-7171-44AE-96B6-A3F1D166D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B31D2EB-6DAE-4789-BC04-F2C6F7322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6648DD4-35AB-434B-8454-A73FAFF8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5C8843F-2BF8-46F6-97FA-2BC77418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793E4F7-C181-467C-8B27-DD5EECFF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6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46DAE-F817-4C3F-B263-DD23B6E1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8C3A39C-8282-4789-B4F6-9BEB769EE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6B0456B-CBDD-455F-9B92-F1EB3A7A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C3A306D-037F-404B-879E-47C086E85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58CC4C5-B742-44D0-A0FF-33E7B12E9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CD56546-1103-466F-830D-30732132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9E48709-3E11-4EA8-B719-4D38420F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7FBE270-032C-4060-9F52-D2100E5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8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2FB8D-0D1C-4C28-A36E-A91FEA39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3DC287-F54E-40DB-B09A-335784B4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6D141E-7A3F-4F08-ADD0-F610FC3C1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7E29AA-EBE0-425C-AC5C-04DC14B1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267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0A57BF01-9EBB-4D8D-AB48-45E919E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07DFB87-C8E9-461B-AE04-7705D10F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15BC02-6FB4-4F1D-BE86-C2C0609D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154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5444B1-1F60-441A-B802-F5DCC371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1923A4-6573-4BAE-ACFC-2FCCEA66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F50D0F-B001-4EF5-9432-7D9F4B947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06D092B-5A6F-4BF7-B639-5679D5A10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3A0603-881C-4EBA-988D-67B8E7C7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88B6971-0EBA-4F3E-99C1-5AE4C2B9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5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E97BBD-DA1A-40B0-8374-29F47BFA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9BDB362-BD40-403F-8BDE-666218F55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E1B3CB-5953-4E58-BA12-5F70D72D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149690-D67F-4692-895F-ABF785A5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A9309B1-E37A-4B6B-BF23-263C4118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0226BE-E722-45DE-B8B5-7AFBBCF3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08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2282741-833E-46C9-8807-9E0E1F3D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B6671AA-EC1C-4B04-8D7F-299C5779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E4CCDC-493B-43E9-AD32-71227CEE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BEA18-2CDB-46A7-B474-C4CF60613A82}" type="datetimeFigureOut">
              <a:rPr lang="hu-HU" smtClean="0"/>
              <a:t>2024. 02. 23.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EF6883B-8B99-4669-AA78-2FFD8B2E6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172911-BD1C-41A4-8C13-16FDACEF5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8B34-D3FB-4EB5-ABD9-9246F12A83C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7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en.wikipedia.org/wiki/File:Aries.svg" TargetMode="Externa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File:Aries.sv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410.png"/><Relationship Id="rId10" Type="http://schemas.openxmlformats.org/officeDocument/2006/relationships/image" Target="../media/image90.png"/><Relationship Id="rId4" Type="http://schemas.openxmlformats.org/officeDocument/2006/relationships/image" Target="../media/image310.png"/><Relationship Id="rId9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0.png"/><Relationship Id="rId3" Type="http://schemas.openxmlformats.org/officeDocument/2006/relationships/image" Target="../media/image13.pn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200.png"/><Relationship Id="rId5" Type="http://schemas.openxmlformats.org/officeDocument/2006/relationships/image" Target="../media/image15.png"/><Relationship Id="rId10" Type="http://schemas.openxmlformats.org/officeDocument/2006/relationships/image" Target="../media/image190.png"/><Relationship Id="rId4" Type="http://schemas.openxmlformats.org/officeDocument/2006/relationships/image" Target="../media/image14.png"/><Relationship Id="rId9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299"/>
            <a:ext cx="9457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794393" y="397578"/>
            <a:ext cx="6317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Vonatkoztatási rendszerek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332A608-4BA7-4988-B654-A0D2F0C0D902}"/>
              </a:ext>
            </a:extLst>
          </p:cNvPr>
          <p:cNvSpPr txBox="1"/>
          <p:nvPr/>
        </p:nvSpPr>
        <p:spPr>
          <a:xfrm>
            <a:off x="3426751" y="5271476"/>
            <a:ext cx="3052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Gyakorlat, 2024.02.23.</a:t>
            </a:r>
          </a:p>
          <a:p>
            <a:pPr algn="ctr"/>
            <a:r>
              <a:rPr lang="hu-HU" sz="2400" b="1" dirty="0"/>
              <a:t>Földváry Lóránt</a:t>
            </a:r>
          </a:p>
        </p:txBody>
      </p:sp>
    </p:spTree>
    <p:extLst>
      <p:ext uri="{BB962C8B-B14F-4D97-AF65-F5344CB8AC3E}">
        <p14:creationId xmlns:p14="http://schemas.microsoft.com/office/powerpoint/2010/main" val="9255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874653" y="1340768"/>
            <a:ext cx="41828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Földforgás paraméterek adatbázisa: </a:t>
            </a:r>
          </a:p>
          <a:p>
            <a:r>
              <a:rPr lang="hu-HU" dirty="0"/>
              <a:t>Föld Tájékozási Paraméterek, EOP </a:t>
            </a:r>
          </a:p>
          <a:p>
            <a:r>
              <a:rPr lang="hu-HU" dirty="0"/>
              <a:t>	(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Orientation</a:t>
            </a:r>
            <a:r>
              <a:rPr lang="hu-HU" dirty="0"/>
              <a:t> </a:t>
            </a:r>
            <a:r>
              <a:rPr lang="hu-HU" dirty="0" err="1"/>
              <a:t>Parameters</a:t>
            </a:r>
            <a:r>
              <a:rPr lang="hu-HU" dirty="0"/>
              <a:t>)</a:t>
            </a:r>
          </a:p>
          <a:p>
            <a:endParaRPr lang="hu-HU" u="none" dirty="0">
              <a:latin typeface="+mn-lt"/>
            </a:endParaRPr>
          </a:p>
          <a:p>
            <a:r>
              <a:rPr lang="hu-HU" dirty="0"/>
              <a:t>A Nemzetközi Földforgási és Vonatkoztatási Rendszerek Szolgálat (International </a:t>
            </a:r>
            <a:r>
              <a:rPr lang="hu-HU" dirty="0" err="1"/>
              <a:t>Earth</a:t>
            </a:r>
            <a:r>
              <a:rPr lang="hu-HU" dirty="0"/>
              <a:t> </a:t>
            </a:r>
            <a:r>
              <a:rPr lang="hu-HU" dirty="0" err="1"/>
              <a:t>Rotation</a:t>
            </a:r>
            <a:r>
              <a:rPr lang="hu-HU" dirty="0"/>
              <a:t> Service, IERS) tartja fenn, publikálja, gondozza, naponta frissíti.</a:t>
            </a:r>
          </a:p>
          <a:p>
            <a:endParaRPr lang="hu-HU" u="none" dirty="0">
              <a:latin typeface="+mn-lt"/>
            </a:endParaRPr>
          </a:p>
          <a:p>
            <a:r>
              <a:rPr lang="hu-HU" dirty="0"/>
              <a:t>Szabadon hozzáférhető: www.iers.org</a:t>
            </a:r>
          </a:p>
          <a:p>
            <a:endParaRPr lang="hu-HU" u="none" dirty="0">
              <a:latin typeface="+mn-lt"/>
            </a:endParaRPr>
          </a:p>
          <a:p>
            <a:r>
              <a:rPr lang="hu-HU" u="none" dirty="0">
                <a:latin typeface="+mn-lt"/>
              </a:rPr>
              <a:t>EOP paraméterek:</a:t>
            </a:r>
          </a:p>
          <a:p>
            <a:r>
              <a:rPr lang="hu-HU" dirty="0"/>
              <a:t>- precesszió és </a:t>
            </a:r>
            <a:r>
              <a:rPr lang="hu-HU" dirty="0" err="1"/>
              <a:t>nutáció</a:t>
            </a:r>
            <a:r>
              <a:rPr lang="hu-HU" dirty="0"/>
              <a:t> aktuális értéke</a:t>
            </a:r>
          </a:p>
          <a:p>
            <a:r>
              <a:rPr lang="hu-HU" u="none" dirty="0">
                <a:latin typeface="+mn-lt"/>
              </a:rPr>
              <a:t>- póluskoordináták</a:t>
            </a:r>
          </a:p>
          <a:p>
            <a:r>
              <a:rPr lang="hu-HU" u="none" dirty="0">
                <a:latin typeface="+mn-lt"/>
              </a:rPr>
              <a:t>- nap hossza (LOD)</a:t>
            </a:r>
          </a:p>
          <a:p>
            <a:r>
              <a:rPr lang="hu-HU" dirty="0"/>
              <a:t>- időjellemzők (DUT=UT1-UTC)</a:t>
            </a:r>
            <a:endParaRPr lang="hu-HU" u="none" dirty="0">
              <a:latin typeface="+mn-lt"/>
            </a:endParaRP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46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</p:spTree>
    <p:extLst>
      <p:ext uri="{BB962C8B-B14F-4D97-AF65-F5344CB8AC3E}">
        <p14:creationId xmlns:p14="http://schemas.microsoft.com/office/powerpoint/2010/main" val="32164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3" y="1340768"/>
            <a:ext cx="51189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Égi egyenlítői koordinátarendszer</a:t>
            </a:r>
            <a:r>
              <a:rPr lang="hu-HU" u="none" dirty="0">
                <a:latin typeface="+mn-lt"/>
              </a:rPr>
              <a:t>:</a:t>
            </a:r>
          </a:p>
          <a:p>
            <a:endParaRPr lang="hu-HU" dirty="0"/>
          </a:p>
          <a:p>
            <a:r>
              <a:rPr lang="hu-HU" u="none" dirty="0">
                <a:latin typeface="+mn-lt"/>
              </a:rPr>
              <a:t>(1) Valódi égi egyenlítői koordinátarendszer</a:t>
            </a:r>
          </a:p>
          <a:p>
            <a:r>
              <a:rPr lang="hu-HU" dirty="0"/>
              <a:t>	- z-tengely: Föld valódi forgástengelye </a:t>
            </a:r>
            <a:r>
              <a:rPr lang="el-GR" dirty="0"/>
              <a:t>ω</a:t>
            </a:r>
            <a:endParaRPr lang="hu-HU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a precessziót és a csillagászati </a:t>
            </a:r>
            <a:r>
              <a:rPr lang="hu-HU" dirty="0" err="1"/>
              <a:t>nutációt</a:t>
            </a:r>
            <a:r>
              <a:rPr lang="hu-HU" dirty="0"/>
              <a:t> is figyelembe veszi</a:t>
            </a:r>
          </a:p>
          <a:p>
            <a:r>
              <a:rPr lang="hu-HU" dirty="0"/>
              <a:t>	- x-tengely: valódi Tavaszpont iránya </a:t>
            </a:r>
          </a:p>
          <a:p>
            <a:r>
              <a:rPr lang="hu-HU" dirty="0"/>
              <a:t>	- y-tengely: jobbsodrású </a:t>
            </a:r>
            <a:r>
              <a:rPr lang="hu-HU" dirty="0" err="1"/>
              <a:t>triádra</a:t>
            </a:r>
            <a:r>
              <a:rPr lang="hu-HU" dirty="0"/>
              <a:t> egészíti ki</a:t>
            </a:r>
          </a:p>
          <a:p>
            <a:endParaRPr lang="hu-HU" dirty="0"/>
          </a:p>
          <a:p>
            <a:r>
              <a:rPr lang="hu-HU" u="none" dirty="0">
                <a:latin typeface="+mn-lt"/>
              </a:rPr>
              <a:t>(2) Közepes égi egyenlítői koordinátarendszer</a:t>
            </a:r>
          </a:p>
          <a:p>
            <a:r>
              <a:rPr lang="hu-HU" dirty="0"/>
              <a:t>	- z-tengely: Föld közepes forgástengelye </a:t>
            </a:r>
            <a:r>
              <a:rPr lang="el-GR" dirty="0"/>
              <a:t>ω</a:t>
            </a:r>
            <a:endParaRPr lang="hu-HU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csak a precessziót veszi figyelembe</a:t>
            </a:r>
          </a:p>
          <a:p>
            <a:r>
              <a:rPr lang="hu-HU" dirty="0"/>
              <a:t>	- x-tengely: közepes Tavaszpont iránya </a:t>
            </a:r>
          </a:p>
          <a:p>
            <a:r>
              <a:rPr lang="hu-HU" dirty="0"/>
              <a:t>	- y-tengely: jobbsodrású </a:t>
            </a:r>
            <a:r>
              <a:rPr lang="hu-HU" dirty="0" err="1"/>
              <a:t>triádra</a:t>
            </a:r>
            <a:r>
              <a:rPr lang="hu-HU" dirty="0"/>
              <a:t> egészíti ki</a:t>
            </a:r>
          </a:p>
          <a:p>
            <a:endParaRPr lang="hu-HU" dirty="0"/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>
            <a:hlinkClick r:id="rId5"/>
            <a:extLst>
              <a:ext uri="{FF2B5EF4-FFF2-40B4-BE49-F238E27FC236}">
                <a16:creationId xmlns:a16="http://schemas.microsoft.com/office/drawing/2014/main" id="{398A393E-6047-42FA-96A0-12AB75B7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3104009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>
            <a:hlinkClick r:id="rId5"/>
            <a:extLst>
              <a:ext uri="{FF2B5EF4-FFF2-40B4-BE49-F238E27FC236}">
                <a16:creationId xmlns:a16="http://schemas.microsoft.com/office/drawing/2014/main" id="{5244A590-9BB2-47A2-8267-C33C77867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440" y="4725144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CE929444-580D-452D-AE9A-DD1565D3397C}"/>
              </a:ext>
            </a:extLst>
          </p:cNvPr>
          <p:cNvSpPr txBox="1"/>
          <p:nvPr/>
        </p:nvSpPr>
        <p:spPr>
          <a:xfrm>
            <a:off x="9038975" y="4015391"/>
            <a:ext cx="24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~</a:t>
            </a:r>
            <a:endParaRPr lang="hu-HU" dirty="0"/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EFB7CC94-4887-4F77-83E8-7E945AE39C21}"/>
              </a:ext>
            </a:extLst>
          </p:cNvPr>
          <p:cNvSpPr txBox="1"/>
          <p:nvPr/>
        </p:nvSpPr>
        <p:spPr>
          <a:xfrm>
            <a:off x="8859690" y="4499828"/>
            <a:ext cx="244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~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51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Égi egyenlítői vonatkoztatási rendszer megvalósulása</a:t>
            </a:r>
            <a:r>
              <a:rPr lang="hu-HU" u="none" dirty="0">
                <a:latin typeface="+mn-lt"/>
              </a:rPr>
              <a:t>:</a:t>
            </a:r>
          </a:p>
          <a:p>
            <a:r>
              <a:rPr lang="hu-HU" dirty="0"/>
              <a:t>Nemzetközi Égi Vonatkoztatási Rendszer (ICRS)</a:t>
            </a:r>
          </a:p>
          <a:p>
            <a:r>
              <a:rPr lang="hu-HU" dirty="0"/>
              <a:t>	(1997, IAU, a CIS egy gyakorlati közelítése)</a:t>
            </a:r>
          </a:p>
          <a:p>
            <a:endParaRPr lang="hu-HU" dirty="0"/>
          </a:p>
          <a:p>
            <a:r>
              <a:rPr lang="hu-HU" dirty="0"/>
              <a:t>Origó: baricentrum (Naprendszer középpontja)</a:t>
            </a:r>
          </a:p>
          <a:p>
            <a:r>
              <a:rPr lang="hu-HU" dirty="0"/>
              <a:t>z-tengely: Égi Vonatkoztatási Pólus (ICRS </a:t>
            </a:r>
            <a:r>
              <a:rPr lang="hu-HU" dirty="0" err="1"/>
              <a:t>Pole</a:t>
            </a:r>
            <a:r>
              <a:rPr lang="hu-HU" dirty="0"/>
              <a:t>)</a:t>
            </a:r>
          </a:p>
          <a:p>
            <a:r>
              <a:rPr lang="hu-HU" dirty="0"/>
              <a:t>Keretpontok: Nemzetközi Égi Vonatkoztatási 	Keretpontok (ICRF)</a:t>
            </a:r>
          </a:p>
          <a:p>
            <a:endParaRPr lang="hu-HU" dirty="0"/>
          </a:p>
          <a:p>
            <a:r>
              <a:rPr lang="hu-HU" dirty="0"/>
              <a:t>Csillagászati alapkatalógusok:</a:t>
            </a:r>
          </a:p>
          <a:p>
            <a:r>
              <a:rPr lang="hu-HU" dirty="0"/>
              <a:t>	korábban: FG5 (</a:t>
            </a:r>
            <a:r>
              <a:rPr lang="hu-HU" dirty="0" err="1"/>
              <a:t>Fundamental</a:t>
            </a:r>
            <a:r>
              <a:rPr lang="hu-HU" dirty="0"/>
              <a:t> Katalog 5): 		1535 látható csillag</a:t>
            </a:r>
          </a:p>
          <a:p>
            <a:pPr lvl="2"/>
            <a:r>
              <a:rPr lang="hu-HU" dirty="0"/>
              <a:t>ICRF: 600 rádióforrás</a:t>
            </a:r>
          </a:p>
          <a:p>
            <a:pPr lvl="2"/>
            <a:r>
              <a:rPr lang="hu-HU" dirty="0"/>
              <a:t>HIPPARCOS katalógus: 120 000 csillag</a:t>
            </a: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41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Helymeghatározó adatok:</a:t>
            </a:r>
          </a:p>
          <a:p>
            <a:r>
              <a:rPr lang="hu-HU" dirty="0"/>
              <a:t>(1) égi egyenlítői koordináták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a</a:t>
            </a:r>
            <a:r>
              <a:rPr lang="hu-HU" dirty="0"/>
              <a:t> – </a:t>
            </a:r>
            <a:r>
              <a:rPr lang="hu-HU" dirty="0" err="1"/>
              <a:t>rektaszcenzió</a:t>
            </a:r>
            <a:r>
              <a:rPr lang="hu-HU" dirty="0"/>
              <a:t> [0, 24 óra]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d</a:t>
            </a:r>
            <a:r>
              <a:rPr lang="hu-HU" dirty="0"/>
              <a:t> – deklináció [-90⁰, 90⁰]</a:t>
            </a:r>
          </a:p>
          <a:p>
            <a:pPr marL="285750" indent="-285750">
              <a:buFontTx/>
              <a:buChar char="-"/>
            </a:pPr>
            <a:r>
              <a:rPr lang="hu-HU" dirty="0"/>
              <a:t>közepes égi egyenlítői rendszer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barocentrikus</a:t>
            </a:r>
            <a:r>
              <a:rPr lang="hu-HU" dirty="0"/>
              <a:t> égi egyenlítői rendszer (BCRS)</a:t>
            </a:r>
          </a:p>
          <a:p>
            <a:pPr marL="285750" indent="-285750">
              <a:buFontTx/>
              <a:buChar char="-"/>
            </a:pPr>
            <a:r>
              <a:rPr lang="hu-HU" dirty="0"/>
              <a:t>valódi égi egyenlítői rendszer 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geocentrikus (GCRS)</a:t>
            </a:r>
          </a:p>
          <a:p>
            <a:pPr marL="742950" lvl="1" indent="-285750">
              <a:buFontTx/>
              <a:buChar char="-"/>
            </a:pPr>
            <a:r>
              <a:rPr lang="hu-HU" dirty="0" err="1"/>
              <a:t>topocentrikus</a:t>
            </a:r>
            <a:endParaRPr lang="hu-HU" dirty="0"/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20E7F4CA-B8A4-4F8D-A13B-CFDB4BF3FC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629"/>
          <a:stretch/>
        </p:blipFill>
        <p:spPr>
          <a:xfrm rot="6816994">
            <a:off x="510943" y="2095826"/>
            <a:ext cx="3249023" cy="3100567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C1CD90E-56EB-4082-A58A-A94A54447CC2}"/>
                  </a:ext>
                </a:extLst>
              </p:cNvPr>
              <p:cNvSpPr txBox="1"/>
              <p:nvPr/>
            </p:nvSpPr>
            <p:spPr>
              <a:xfrm>
                <a:off x="6007864" y="4239399"/>
                <a:ext cx="2197075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C1CD90E-56EB-4082-A58A-A94A5444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864" y="4239399"/>
                <a:ext cx="2197075" cy="7387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0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Helymeghatározó adatok:</a:t>
            </a:r>
          </a:p>
          <a:p>
            <a:r>
              <a:rPr lang="hu-HU" dirty="0"/>
              <a:t>(2) átmeneti koordináta-rendszer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topocentrikus</a:t>
            </a:r>
            <a:r>
              <a:rPr lang="hu-HU" dirty="0"/>
              <a:t> rendszer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t</a:t>
            </a:r>
            <a:r>
              <a:rPr lang="hu-HU" dirty="0"/>
              <a:t> – óraszög [0, 24 óra]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d</a:t>
            </a:r>
            <a:r>
              <a:rPr lang="hu-HU" dirty="0"/>
              <a:t> – deklináció [-90⁰, 90⁰]</a:t>
            </a:r>
          </a:p>
          <a:p>
            <a:endParaRPr lang="hu-HU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>
            <a:hlinkClick r:id="rId5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20E7F4CA-B8A4-4F8D-A13B-CFDB4BF3FC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629"/>
          <a:stretch/>
        </p:blipFill>
        <p:spPr>
          <a:xfrm rot="6816994">
            <a:off x="510943" y="2095826"/>
            <a:ext cx="3249023" cy="310056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2B5B427-2F15-4E0D-8936-E29B7B04B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702076">
            <a:off x="503606" y="2068440"/>
            <a:ext cx="3182864" cy="3262748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EA2118FF-7B26-4531-8595-19ED763F9C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729558" y="2902302"/>
            <a:ext cx="3182864" cy="3262748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C9BA3CD7-6383-4B69-BA65-3972DA4BDD08}"/>
              </a:ext>
            </a:extLst>
          </p:cNvPr>
          <p:cNvSpPr/>
          <p:nvPr/>
        </p:nvSpPr>
        <p:spPr>
          <a:xfrm>
            <a:off x="6897216" y="4047652"/>
            <a:ext cx="2745471" cy="1024006"/>
          </a:xfrm>
          <a:prstGeom prst="ellipse">
            <a:avLst/>
          </a:prstGeom>
          <a:solidFill>
            <a:srgbClr val="00B050">
              <a:alpha val="3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179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50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5176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Helymeghatározó adatok:</a:t>
            </a:r>
          </a:p>
          <a:p>
            <a:r>
              <a:rPr lang="hu-HU" dirty="0"/>
              <a:t>(3) horizonti koordináta-rendszer</a:t>
            </a:r>
          </a:p>
          <a:p>
            <a:pPr marL="285750" indent="-285750">
              <a:buFontTx/>
              <a:buChar char="-"/>
            </a:pPr>
            <a:r>
              <a:rPr lang="hu-HU" dirty="0" err="1"/>
              <a:t>topocentrikus</a:t>
            </a:r>
            <a:r>
              <a:rPr lang="hu-HU" dirty="0"/>
              <a:t> rendszer</a:t>
            </a:r>
          </a:p>
          <a:p>
            <a:r>
              <a:rPr lang="hu-HU" dirty="0"/>
              <a:t>	</a:t>
            </a:r>
            <a:r>
              <a:rPr lang="hu-HU" dirty="0">
                <a:latin typeface="Symbol" panose="05050102010706020507" pitchFamily="18" charset="2"/>
              </a:rPr>
              <a:t>A*</a:t>
            </a:r>
            <a:r>
              <a:rPr lang="hu-HU" dirty="0"/>
              <a:t> – csillagászati </a:t>
            </a:r>
            <a:r>
              <a:rPr lang="hu-HU" dirty="0" err="1"/>
              <a:t>azimut</a:t>
            </a:r>
            <a:r>
              <a:rPr lang="hu-HU" dirty="0"/>
              <a:t> [0⁰, 360⁰]</a:t>
            </a:r>
          </a:p>
          <a:p>
            <a:r>
              <a:rPr lang="hu-HU" dirty="0"/>
              <a:t>	h – magassági szög [-90⁰, 90⁰]</a:t>
            </a:r>
          </a:p>
          <a:p>
            <a:r>
              <a:rPr lang="hu-HU" dirty="0"/>
              <a:t>	z – zenitszög [0⁰, 180⁰]</a:t>
            </a: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FA596CF0-C7C1-4A9F-B195-1D52B2EF3410}"/>
              </a:ext>
            </a:extLst>
          </p:cNvPr>
          <p:cNvSpPr txBox="1"/>
          <p:nvPr/>
        </p:nvSpPr>
        <p:spPr>
          <a:xfrm>
            <a:off x="1566878" y="1792301"/>
            <a:ext cx="4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 </a:t>
            </a:r>
            <a:r>
              <a:rPr lang="el-GR" dirty="0"/>
              <a:t>ω</a:t>
            </a:r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2B5B427-2F15-4E0D-8936-E29B7B04B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02076">
            <a:off x="503606" y="2068440"/>
            <a:ext cx="3182864" cy="3262748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2E8501F4-A9D5-4AF8-9399-D170BF000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83" y="1916832"/>
            <a:ext cx="3510894" cy="336477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055" name="Picture 7">
            <a:hlinkClick r:id="rId7"/>
            <a:extLst>
              <a:ext uri="{FF2B5EF4-FFF2-40B4-BE49-F238E27FC236}">
                <a16:creationId xmlns:a16="http://schemas.microsoft.com/office/drawing/2014/main" id="{AFC25022-18C7-45A5-BFE6-83A69924C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7" y="4797152"/>
            <a:ext cx="1905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C9BA3CD7-6383-4B69-BA65-3972DA4BDD08}"/>
              </a:ext>
            </a:extLst>
          </p:cNvPr>
          <p:cNvSpPr/>
          <p:nvPr/>
        </p:nvSpPr>
        <p:spPr>
          <a:xfrm>
            <a:off x="623353" y="3221402"/>
            <a:ext cx="2745471" cy="1024006"/>
          </a:xfrm>
          <a:prstGeom prst="ellipse">
            <a:avLst/>
          </a:prstGeom>
          <a:solidFill>
            <a:srgbClr val="00B050">
              <a:alpha val="3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E8CE66C-6450-4031-8D7D-66F23E1BB4D1}"/>
                  </a:ext>
                </a:extLst>
              </p:cNvPr>
              <p:cNvSpPr txBox="1"/>
              <p:nvPr/>
            </p:nvSpPr>
            <p:spPr>
              <a:xfrm>
                <a:off x="5203900" y="4114908"/>
                <a:ext cx="3785075" cy="74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sSup>
                                  <m:sSup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sSup>
                                  <m:sSup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sSup>
                                  <m:sSup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m:rPr>
                                    <m:sty m:val="p"/>
                                  </m:rPr>
                                  <a:rPr lang="hu-HU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sSup>
                                  <m:sSupPr>
                                    <m:ctrlP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hu-HU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hu-HU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Szövegdoboz 21">
                <a:extLst>
                  <a:ext uri="{FF2B5EF4-FFF2-40B4-BE49-F238E27FC236}">
                    <a16:creationId xmlns:a16="http://schemas.microsoft.com/office/drawing/2014/main" id="{EE8CE66C-6450-4031-8D7D-66F23E1B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00" y="4114908"/>
                <a:ext cx="3785075" cy="7406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43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462498" y="397578"/>
            <a:ext cx="898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és 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266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(X, Y, Z) ↔ (x, y, z)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4D33CC9-9B78-43FA-BA0E-5356E85A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0402" y="1604557"/>
            <a:ext cx="3560255" cy="3788112"/>
          </a:xfrm>
          <a:prstGeom prst="rect">
            <a:avLst/>
          </a:prstGeom>
        </p:spPr>
      </p:pic>
      <p:sp>
        <p:nvSpPr>
          <p:cNvPr id="29" name="Szövegdoboz 28">
            <a:extLst>
              <a:ext uri="{FF2B5EF4-FFF2-40B4-BE49-F238E27FC236}">
                <a16:creationId xmlns:a16="http://schemas.microsoft.com/office/drawing/2014/main" id="{561B2460-3149-4F08-85C3-E7CBC0995DA9}"/>
              </a:ext>
            </a:extLst>
          </p:cNvPr>
          <p:cNvSpPr txBox="1"/>
          <p:nvPr/>
        </p:nvSpPr>
        <p:spPr>
          <a:xfrm>
            <a:off x="4629737" y="1962574"/>
            <a:ext cx="2667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</a:t>
            </a:r>
            <a:r>
              <a:rPr lang="hu-HU" dirty="0">
                <a:latin typeface="Symbol" panose="05050102010706020507" pitchFamily="18" charset="2"/>
              </a:rPr>
              <a:t>F</a:t>
            </a:r>
            <a:r>
              <a:rPr lang="hu-HU" dirty="0"/>
              <a:t>, </a:t>
            </a:r>
            <a:r>
              <a:rPr lang="hu-HU" dirty="0">
                <a:latin typeface="Symbol" panose="05050102010706020507" pitchFamily="18" charset="2"/>
              </a:rPr>
              <a:t>L</a:t>
            </a:r>
            <a:r>
              <a:rPr lang="hu-HU" dirty="0"/>
              <a:t>) ↔ (</a:t>
            </a:r>
            <a:r>
              <a:rPr lang="hu-HU" dirty="0">
                <a:latin typeface="Symbol" panose="05050102010706020507" pitchFamily="18" charset="2"/>
              </a:rPr>
              <a:t>a</a:t>
            </a:r>
            <a:r>
              <a:rPr lang="hu-HU" dirty="0"/>
              <a:t>, </a:t>
            </a:r>
            <a:r>
              <a:rPr lang="hu-HU" dirty="0">
                <a:latin typeface="Symbol" panose="05050102010706020507" pitchFamily="18" charset="2"/>
              </a:rPr>
              <a:t>d</a:t>
            </a:r>
            <a:r>
              <a:rPr lang="hu-HU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/>
              <p:nvPr/>
            </p:nvSpPr>
            <p:spPr>
              <a:xfrm>
                <a:off x="4911505" y="3379037"/>
                <a:ext cx="3923638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𝐺𝐴𝑆𝑇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505" y="3379037"/>
                <a:ext cx="3923638" cy="728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zövegdoboz 30">
            <a:extLst>
              <a:ext uri="{FF2B5EF4-FFF2-40B4-BE49-F238E27FC236}">
                <a16:creationId xmlns:a16="http://schemas.microsoft.com/office/drawing/2014/main" id="{3F704F3F-AD9A-4C29-8E15-CB46FC4D8EB0}"/>
              </a:ext>
            </a:extLst>
          </p:cNvPr>
          <p:cNvSpPr txBox="1"/>
          <p:nvPr/>
        </p:nvSpPr>
        <p:spPr>
          <a:xfrm>
            <a:off x="5786993" y="4420253"/>
            <a:ext cx="292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GAST – valódi csillagidő </a:t>
            </a:r>
          </a:p>
        </p:txBody>
      </p:sp>
    </p:spTree>
    <p:extLst>
      <p:ext uri="{BB962C8B-B14F-4D97-AF65-F5344CB8AC3E}">
        <p14:creationId xmlns:p14="http://schemas.microsoft.com/office/powerpoint/2010/main" val="303704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462498" y="397578"/>
            <a:ext cx="898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és 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518085" y="1392897"/>
            <a:ext cx="2019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(X, Y, Z) ↔ (x, y, z)</a:t>
            </a:r>
          </a:p>
          <a:p>
            <a:endParaRPr lang="hu-HU" dirty="0"/>
          </a:p>
          <a:p>
            <a:pPr algn="ctr"/>
            <a:r>
              <a:rPr lang="hu-HU" dirty="0"/>
              <a:t>ITRS	ICRS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4D33CC9-9B78-43FA-BA0E-5356E85A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0402" y="1604557"/>
            <a:ext cx="3560255" cy="3788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/>
              <p:nvPr/>
            </p:nvSpPr>
            <p:spPr>
              <a:xfrm>
                <a:off x="4437346" y="3226637"/>
                <a:ext cx="5043497" cy="7289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mr>
                          </m:m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0" i="0" smtClean="0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(−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𝐺𝐴𝑆𝑇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hu-HU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6E607A36-DE11-474E-B6E9-142D23E2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46" y="3226637"/>
                <a:ext cx="5043497" cy="728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0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2299"/>
            <a:ext cx="945727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3153837" y="397578"/>
            <a:ext cx="3598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1. Házi Feladat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332A608-4BA7-4988-B654-A0D2F0C0D902}"/>
              </a:ext>
            </a:extLst>
          </p:cNvPr>
          <p:cNvSpPr txBox="1"/>
          <p:nvPr/>
        </p:nvSpPr>
        <p:spPr>
          <a:xfrm>
            <a:off x="3426751" y="5271476"/>
            <a:ext cx="3052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Gyakorlat, 2024.02.23.</a:t>
            </a:r>
          </a:p>
          <a:p>
            <a:pPr algn="ctr"/>
            <a:r>
              <a:rPr lang="hu-HU" sz="2400" b="1" dirty="0"/>
              <a:t>Földváry Lóránt</a:t>
            </a:r>
          </a:p>
        </p:txBody>
      </p:sp>
    </p:spTree>
    <p:extLst>
      <p:ext uri="{BB962C8B-B14F-4D97-AF65-F5344CB8AC3E}">
        <p14:creationId xmlns:p14="http://schemas.microsoft.com/office/powerpoint/2010/main" val="9656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382205" y="397578"/>
            <a:ext cx="7141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paraméterei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Egy forgási ellipszoid két paraméterrel </a:t>
            </a:r>
            <a:r>
              <a:rPr lang="hu-HU" dirty="0"/>
              <a:t>megadható:</a:t>
            </a:r>
          </a:p>
          <a:p>
            <a:r>
              <a:rPr lang="hu-HU" dirty="0"/>
              <a:t>	a – fél  nagytengely</a:t>
            </a:r>
          </a:p>
          <a:p>
            <a:r>
              <a:rPr lang="hu-HU" dirty="0"/>
              <a:t>	b – fél  kistengely</a:t>
            </a:r>
            <a:endParaRPr lang="hu-HU" u="none" dirty="0">
              <a:latin typeface="+mn-lt"/>
            </a:endParaRPr>
          </a:p>
        </p:txBody>
      </p:sp>
      <p:pic>
        <p:nvPicPr>
          <p:cNvPr id="1026" name="Picture 2" descr="Spheroid - Wikipedia">
            <a:extLst>
              <a:ext uri="{FF2B5EF4-FFF2-40B4-BE49-F238E27FC236}">
                <a16:creationId xmlns:a16="http://schemas.microsoft.com/office/drawing/2014/main" id="{AF50DB11-B3A7-46AC-A1C1-2D0E891CB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623"/>
          <a:stretch/>
        </p:blipFill>
        <p:spPr bwMode="auto">
          <a:xfrm>
            <a:off x="632520" y="1484784"/>
            <a:ext cx="2504340" cy="26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C57F1D14-97DC-4125-9EB5-CC9D5CB88552}"/>
              </a:ext>
            </a:extLst>
          </p:cNvPr>
          <p:cNvSpPr txBox="1"/>
          <p:nvPr/>
        </p:nvSpPr>
        <p:spPr>
          <a:xfrm>
            <a:off x="1884690" y="2455108"/>
            <a:ext cx="3154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BA441E7-C000-4E57-BEEF-19D5FA1958E1}"/>
                  </a:ext>
                </a:extLst>
              </p:cNvPr>
              <p:cNvSpPr txBox="1"/>
              <p:nvPr/>
            </p:nvSpPr>
            <p:spPr>
              <a:xfrm>
                <a:off x="5435303" y="2636912"/>
                <a:ext cx="1027333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BA441E7-C000-4E57-BEEF-19D5FA195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03" y="2636912"/>
                <a:ext cx="1027333" cy="524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zövegdoboz 18">
            <a:extLst>
              <a:ext uri="{FF2B5EF4-FFF2-40B4-BE49-F238E27FC236}">
                <a16:creationId xmlns:a16="http://schemas.microsoft.com/office/drawing/2014/main" id="{DCDB26E9-9F9D-41E2-BCBF-DF7B4091CBA3}"/>
              </a:ext>
            </a:extLst>
          </p:cNvPr>
          <p:cNvSpPr txBox="1"/>
          <p:nvPr/>
        </p:nvSpPr>
        <p:spPr>
          <a:xfrm>
            <a:off x="6660084" y="2714305"/>
            <a:ext cx="1893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lapultság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1294CF4F-F93C-4226-833C-2976FD8F15EF}"/>
                  </a:ext>
                </a:extLst>
              </p:cNvPr>
              <p:cNvSpPr txBox="1"/>
              <p:nvPr/>
            </p:nvSpPr>
            <p:spPr>
              <a:xfrm>
                <a:off x="5435303" y="3334238"/>
                <a:ext cx="1352101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1294CF4F-F93C-4226-833C-2976FD8F1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303" y="3334238"/>
                <a:ext cx="1352101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>
            <a:extLst>
              <a:ext uri="{FF2B5EF4-FFF2-40B4-BE49-F238E27FC236}">
                <a16:creationId xmlns:a16="http://schemas.microsoft.com/office/drawing/2014/main" id="{0D917859-4B2B-400E-8038-674AB903F75A}"/>
              </a:ext>
            </a:extLst>
          </p:cNvPr>
          <p:cNvSpPr txBox="1"/>
          <p:nvPr/>
        </p:nvSpPr>
        <p:spPr>
          <a:xfrm>
            <a:off x="7041232" y="3452327"/>
            <a:ext cx="2592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első numerikus   </a:t>
            </a:r>
          </a:p>
          <a:p>
            <a:r>
              <a:rPr lang="hu-HU" dirty="0"/>
              <a:t>      excentricitás négyzete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96969B8-FF40-46BB-ABC4-32BE1CF1369E}"/>
                  </a:ext>
                </a:extLst>
              </p:cNvPr>
              <p:cNvSpPr txBox="1"/>
              <p:nvPr/>
            </p:nvSpPr>
            <p:spPr>
              <a:xfrm>
                <a:off x="5457057" y="4077072"/>
                <a:ext cx="139134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E96969B8-FF40-46BB-ABC4-32BE1CF13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057" y="4077072"/>
                <a:ext cx="1391343" cy="5557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zövegdoboz 23">
            <a:extLst>
              <a:ext uri="{FF2B5EF4-FFF2-40B4-BE49-F238E27FC236}">
                <a16:creationId xmlns:a16="http://schemas.microsoft.com/office/drawing/2014/main" id="{303DC347-2B3E-4202-853A-E118C11B3795}"/>
              </a:ext>
            </a:extLst>
          </p:cNvPr>
          <p:cNvSpPr txBox="1"/>
          <p:nvPr/>
        </p:nvSpPr>
        <p:spPr>
          <a:xfrm>
            <a:off x="7041232" y="4195161"/>
            <a:ext cx="2786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második numerikus   </a:t>
            </a:r>
          </a:p>
          <a:p>
            <a:r>
              <a:rPr lang="hu-HU" dirty="0"/>
              <a:t>      excentricitás négyzete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66CEB35-20D3-4414-BFDF-9052112A33F2}"/>
                  </a:ext>
                </a:extLst>
              </p:cNvPr>
              <p:cNvSpPr txBox="1"/>
              <p:nvPr/>
            </p:nvSpPr>
            <p:spPr>
              <a:xfrm>
                <a:off x="5529064" y="4797152"/>
                <a:ext cx="708592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66CEB35-20D3-4414-BFDF-9052112A3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064" y="4797152"/>
                <a:ext cx="708592" cy="5557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zövegdoboz 25">
            <a:extLst>
              <a:ext uri="{FF2B5EF4-FFF2-40B4-BE49-F238E27FC236}">
                <a16:creationId xmlns:a16="http://schemas.microsoft.com/office/drawing/2014/main" id="{A08A4FB0-1A7E-43C5-A388-546F4388099C}"/>
              </a:ext>
            </a:extLst>
          </p:cNvPr>
          <p:cNvSpPr txBox="1"/>
          <p:nvPr/>
        </p:nvSpPr>
        <p:spPr>
          <a:xfrm>
            <a:off x="7062984" y="4915241"/>
            <a:ext cx="2786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– pólusgörbületi sugár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BC32C318-4679-47EC-9439-C192C4526B64}"/>
                  </a:ext>
                </a:extLst>
              </p:cNvPr>
              <p:cNvSpPr txBox="1"/>
              <p:nvPr/>
            </p:nvSpPr>
            <p:spPr>
              <a:xfrm>
                <a:off x="1136576" y="5301208"/>
                <a:ext cx="16182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BC32C318-4679-47EC-9439-C192C4526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576" y="5301208"/>
                <a:ext cx="161821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EEF543E6-4A8E-4FF2-A6FA-61D5BB8E36A6}"/>
                  </a:ext>
                </a:extLst>
              </p:cNvPr>
              <p:cNvSpPr txBox="1"/>
              <p:nvPr/>
            </p:nvSpPr>
            <p:spPr>
              <a:xfrm>
                <a:off x="1077584" y="5843353"/>
                <a:ext cx="16182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EEF543E6-4A8E-4FF2-A6FA-61D5BB8E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84" y="5843353"/>
                <a:ext cx="1618217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FD4EAA81-08BE-4EDE-92BB-51AEB9BFBF6E}"/>
                  </a:ext>
                </a:extLst>
              </p:cNvPr>
              <p:cNvSpPr txBox="1"/>
              <p:nvPr/>
            </p:nvSpPr>
            <p:spPr>
              <a:xfrm>
                <a:off x="1107080" y="4692464"/>
                <a:ext cx="161821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u-HU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FD4EAA81-08BE-4EDE-92BB-51AEB9BFB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080" y="4692464"/>
                <a:ext cx="1618217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7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794393" y="397578"/>
            <a:ext cx="6317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5" y="1659840"/>
            <a:ext cx="41044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Definíció: koordinátatengelyek iránya és 	az origó helyzete alapján</a:t>
            </a:r>
          </a:p>
          <a:p>
            <a:endParaRPr lang="hu-HU" dirty="0"/>
          </a:p>
          <a:p>
            <a:r>
              <a:rPr lang="hu-HU" dirty="0"/>
              <a:t>Megvalósulás: keretpontok koordinátái 	(hely- és sebességadatai)	valósítják meg</a:t>
            </a:r>
          </a:p>
          <a:p>
            <a:r>
              <a:rPr lang="hu-HU" dirty="0"/>
              <a:t>	-&gt; felméréshez, epochához,</a:t>
            </a:r>
          </a:p>
          <a:p>
            <a:r>
              <a:rPr lang="hu-HU" dirty="0"/>
              <a:t>	  kiegyenlítéshez kötött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DFD9EA85-A97B-48E9-82F7-8A133EBBF3E2}"/>
              </a:ext>
            </a:extLst>
          </p:cNvPr>
          <p:cNvSpPr txBox="1"/>
          <p:nvPr/>
        </p:nvSpPr>
        <p:spPr>
          <a:xfrm>
            <a:off x="4321715" y="4699010"/>
            <a:ext cx="4104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Keretpontok elhelyezkedése alapján megkülönböztetünk:</a:t>
            </a:r>
          </a:p>
          <a:p>
            <a:r>
              <a:rPr lang="hu-HU" u="none" dirty="0">
                <a:latin typeface="+mn-lt"/>
              </a:rPr>
              <a:t>	- égi</a:t>
            </a:r>
          </a:p>
          <a:p>
            <a:r>
              <a:rPr lang="hu-HU" dirty="0"/>
              <a:t>	- földi</a:t>
            </a:r>
          </a:p>
          <a:p>
            <a:r>
              <a:rPr lang="hu-HU" u="none" dirty="0">
                <a:latin typeface="+mn-lt"/>
              </a:rPr>
              <a:t>	- helyi</a:t>
            </a:r>
          </a:p>
          <a:p>
            <a:r>
              <a:rPr lang="hu-HU" dirty="0"/>
              <a:t>vonatkoztatási rendszereket</a:t>
            </a:r>
            <a:endParaRPr lang="hu-HU" u="none" dirty="0">
              <a:latin typeface="+mn-lt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AA5AD9F-7CA7-421A-8C23-94FD53107D78}"/>
              </a:ext>
            </a:extLst>
          </p:cNvPr>
          <p:cNvSpPr txBox="1"/>
          <p:nvPr/>
        </p:nvSpPr>
        <p:spPr>
          <a:xfrm>
            <a:off x="6321152" y="4697820"/>
            <a:ext cx="41044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u="none" dirty="0">
              <a:latin typeface="+mn-lt"/>
            </a:endParaRPr>
          </a:p>
          <a:p>
            <a:r>
              <a:rPr lang="hu-HU" dirty="0"/>
              <a:t>(távoli csillagok, </a:t>
            </a:r>
            <a:r>
              <a:rPr lang="hu-HU" dirty="0" err="1"/>
              <a:t>kvazárok</a:t>
            </a:r>
            <a:r>
              <a:rPr lang="hu-HU" dirty="0"/>
              <a:t>)</a:t>
            </a:r>
          </a:p>
          <a:p>
            <a:r>
              <a:rPr lang="hu-HU" u="none" dirty="0">
                <a:latin typeface="+mn-lt"/>
              </a:rPr>
              <a:t>(Föld felszíni pontok, globálisan)</a:t>
            </a:r>
          </a:p>
          <a:p>
            <a:r>
              <a:rPr lang="hu-HU" dirty="0"/>
              <a:t>(Föld felszíni pontok, lokálisan)</a:t>
            </a:r>
            <a:endParaRPr lang="hu-HU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90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5AC0015B-7DC7-4B7A-A71A-089233F1FB7D}"/>
                  </a:ext>
                </a:extLst>
              </p:cNvPr>
              <p:cNvSpPr txBox="1"/>
              <p:nvPr/>
            </p:nvSpPr>
            <p:spPr>
              <a:xfrm>
                <a:off x="4370594" y="1340768"/>
                <a:ext cx="5315551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u="none" dirty="0">
                    <a:latin typeface="+mn-lt"/>
                  </a:rPr>
                  <a:t>Főgörbületi síkok</a:t>
                </a:r>
                <a:r>
                  <a:rPr lang="hu-HU" dirty="0"/>
                  <a:t>: valamely ellipszoid felszíni P pontban </a:t>
                </a:r>
              </a:p>
              <a:p>
                <a:r>
                  <a:rPr lang="hu-HU" dirty="0"/>
                  <a:t>	a pont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hu-HU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/>
                  <a:t>normálvektorára illeszkedő, 	egymásra merőleges síkok. </a:t>
                </a:r>
              </a:p>
              <a:p>
                <a:r>
                  <a:rPr lang="hu-HU" dirty="0"/>
                  <a:t>	– meridiánsík</a:t>
                </a:r>
              </a:p>
              <a:p>
                <a:r>
                  <a:rPr lang="hu-HU" dirty="0"/>
                  <a:t>	– harántsík</a:t>
                </a:r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5AC0015B-7DC7-4B7A-A71A-089233F1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94" y="1340768"/>
                <a:ext cx="5315551" cy="1477328"/>
              </a:xfrm>
              <a:prstGeom prst="rect">
                <a:avLst/>
              </a:prstGeom>
              <a:blipFill>
                <a:blip r:embed="rId4"/>
                <a:stretch>
                  <a:fillRect l="-1032" t="-2479" r="-1606" b="-5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31F1CD65-6B1F-4E4E-96E1-CE70F1177C20}"/>
                  </a:ext>
                </a:extLst>
              </p:cNvPr>
              <p:cNvSpPr txBox="1"/>
              <p:nvPr/>
            </p:nvSpPr>
            <p:spPr>
              <a:xfrm>
                <a:off x="6683461" y="2185437"/>
                <a:ext cx="6151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31F1CD65-6B1F-4E4E-96E1-CE70F117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461" y="2185437"/>
                <a:ext cx="615168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5313041" y="3301241"/>
            <a:ext cx="4176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Meridián: ellipszis alakú</a:t>
            </a:r>
          </a:p>
          <a:p>
            <a:r>
              <a:rPr lang="hu-HU" dirty="0"/>
              <a:t>	a görbület értéke a meridián 			mentén változik!</a:t>
            </a:r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D4BD2557-B887-45F1-9A71-99794CF16A3E}"/>
              </a:ext>
            </a:extLst>
          </p:cNvPr>
          <p:cNvSpPr/>
          <p:nvPr/>
        </p:nvSpPr>
        <p:spPr>
          <a:xfrm>
            <a:off x="5891744" y="3661730"/>
            <a:ext cx="288032" cy="21602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6DE2515A-C2DF-40FA-8B5E-FA8C26AD82BF}"/>
              </a:ext>
            </a:extLst>
          </p:cNvPr>
          <p:cNvSpPr/>
          <p:nvPr/>
        </p:nvSpPr>
        <p:spPr>
          <a:xfrm>
            <a:off x="5745088" y="4333619"/>
            <a:ext cx="3597761" cy="20233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52006FC6-9E66-46F9-ADD8-7C340B7C7010}"/>
              </a:ext>
            </a:extLst>
          </p:cNvPr>
          <p:cNvSpPr>
            <a:spLocks noChangeAspect="1"/>
          </p:cNvSpPr>
          <p:nvPr/>
        </p:nvSpPr>
        <p:spPr>
          <a:xfrm flipH="1">
            <a:off x="8173045" y="4768397"/>
            <a:ext cx="1160016" cy="116001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EB32BE15-EE38-4617-BAFD-4EB5BBFCDF54}"/>
              </a:ext>
            </a:extLst>
          </p:cNvPr>
          <p:cNvSpPr>
            <a:spLocks noChangeAspect="1"/>
          </p:cNvSpPr>
          <p:nvPr/>
        </p:nvSpPr>
        <p:spPr>
          <a:xfrm flipH="1">
            <a:off x="6904060" y="4448760"/>
            <a:ext cx="2505900" cy="25059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2FA375DB-6949-4464-9003-BB8E67738501}"/>
              </a:ext>
            </a:extLst>
          </p:cNvPr>
          <p:cNvSpPr>
            <a:spLocks noChangeAspect="1"/>
          </p:cNvSpPr>
          <p:nvPr/>
        </p:nvSpPr>
        <p:spPr>
          <a:xfrm flipH="1">
            <a:off x="7544744" y="4566813"/>
            <a:ext cx="1805852" cy="180585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0F60E378-45AB-4DBB-B869-875BCE788078}"/>
              </a:ext>
            </a:extLst>
          </p:cNvPr>
          <p:cNvSpPr>
            <a:spLocks noChangeAspect="1"/>
          </p:cNvSpPr>
          <p:nvPr/>
        </p:nvSpPr>
        <p:spPr>
          <a:xfrm flipH="1">
            <a:off x="7166186" y="4488424"/>
            <a:ext cx="2172911" cy="217291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22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4713362" y="1465859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görbületi sugár: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6DE2515A-C2DF-40FA-8B5E-FA8C26AD82BF}"/>
              </a:ext>
            </a:extLst>
          </p:cNvPr>
          <p:cNvSpPr/>
          <p:nvPr/>
        </p:nvSpPr>
        <p:spPr>
          <a:xfrm>
            <a:off x="5745088" y="4333619"/>
            <a:ext cx="3597761" cy="20233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E9B8FD0-7145-42A3-B2B7-9D1166173B48}"/>
              </a:ext>
            </a:extLst>
          </p:cNvPr>
          <p:cNvCxnSpPr>
            <a:cxnSpLocks/>
            <a:stCxn id="5" idx="2"/>
            <a:endCxn id="5" idx="6"/>
          </p:cNvCxnSpPr>
          <p:nvPr/>
        </p:nvCxnSpPr>
        <p:spPr>
          <a:xfrm>
            <a:off x="5745088" y="5345274"/>
            <a:ext cx="3597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425A251-98CB-4211-A2D3-5F60556CFA36}"/>
              </a:ext>
            </a:extLst>
          </p:cNvPr>
          <p:cNvCxnSpPr>
            <a:cxnSpLocks/>
            <a:stCxn id="5" idx="0"/>
            <a:endCxn id="5" idx="4"/>
          </p:cNvCxnSpPr>
          <p:nvPr/>
        </p:nvCxnSpPr>
        <p:spPr>
          <a:xfrm>
            <a:off x="7543969" y="4333619"/>
            <a:ext cx="0" cy="2023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D7933534-8881-4DB6-89D1-81AF462C759A}"/>
              </a:ext>
            </a:extLst>
          </p:cNvPr>
          <p:cNvCxnSpPr>
            <a:cxnSpLocks/>
          </p:cNvCxnSpPr>
          <p:nvPr/>
        </p:nvCxnSpPr>
        <p:spPr>
          <a:xfrm flipH="1">
            <a:off x="7543970" y="4797152"/>
            <a:ext cx="1502291" cy="548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v 20">
            <a:extLst>
              <a:ext uri="{FF2B5EF4-FFF2-40B4-BE49-F238E27FC236}">
                <a16:creationId xmlns:a16="http://schemas.microsoft.com/office/drawing/2014/main" id="{A612CEAC-5315-4D7F-BB38-E0966055BCBC}"/>
              </a:ext>
            </a:extLst>
          </p:cNvPr>
          <p:cNvSpPr/>
          <p:nvPr/>
        </p:nvSpPr>
        <p:spPr>
          <a:xfrm>
            <a:off x="7817041" y="4888074"/>
            <a:ext cx="626368" cy="914400"/>
          </a:xfrm>
          <a:prstGeom prst="arc">
            <a:avLst>
              <a:gd name="adj1" fmla="val 18480238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151C248A-59F1-4AEA-B1B3-390302549676}"/>
              </a:ext>
            </a:extLst>
          </p:cNvPr>
          <p:cNvSpPr txBox="1"/>
          <p:nvPr/>
        </p:nvSpPr>
        <p:spPr>
          <a:xfrm>
            <a:off x="5345240" y="6031530"/>
            <a:ext cx="799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E(a,e</a:t>
            </a:r>
            <a:r>
              <a:rPr lang="hu-HU" baseline="30000" dirty="0"/>
              <a:t>2</a:t>
            </a:r>
            <a:r>
              <a:rPr lang="hu-HU" dirty="0"/>
              <a:t>)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9A19DDBD-F36C-4511-A934-7E1727B2D98D}"/>
              </a:ext>
            </a:extLst>
          </p:cNvPr>
          <p:cNvSpPr txBox="1"/>
          <p:nvPr/>
        </p:nvSpPr>
        <p:spPr>
          <a:xfrm>
            <a:off x="8481392" y="4975942"/>
            <a:ext cx="315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00FF"/>
                </a:solidFill>
                <a:latin typeface="Symbol" panose="05050102010706020507" pitchFamily="18" charset="2"/>
              </a:rPr>
              <a:t>j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3676E75-FB7A-49A2-9CB9-8B47FAA6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436" y="1386528"/>
            <a:ext cx="1609725" cy="657225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72986045-F6BA-4BD0-B7A3-C54207251C94}"/>
              </a:ext>
            </a:extLst>
          </p:cNvPr>
          <p:cNvSpPr txBox="1"/>
          <p:nvPr/>
        </p:nvSpPr>
        <p:spPr>
          <a:xfrm>
            <a:off x="5578746" y="2385063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Haránt</a:t>
            </a:r>
            <a:r>
              <a:rPr lang="hu-HU" dirty="0"/>
              <a:t>görbületi sugár: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94C03A2B-AD2E-4111-BA5C-3D69D3B32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64" y="2265404"/>
            <a:ext cx="16287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4713362" y="1465859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görbületi sugár: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3676E75-FB7A-49A2-9CB9-8B47FAA6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436" y="1386528"/>
            <a:ext cx="1609725" cy="657225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72986045-F6BA-4BD0-B7A3-C54207251C94}"/>
              </a:ext>
            </a:extLst>
          </p:cNvPr>
          <p:cNvSpPr txBox="1"/>
          <p:nvPr/>
        </p:nvSpPr>
        <p:spPr>
          <a:xfrm>
            <a:off x="5578746" y="2385063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Haránt</a:t>
            </a:r>
            <a:r>
              <a:rPr lang="hu-HU" dirty="0"/>
              <a:t>görbületi sugár: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94C03A2B-AD2E-4111-BA5C-3D69D3B32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64" y="2265404"/>
            <a:ext cx="1628775" cy="628650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03C95152-36F1-4135-B67E-E5E02B0C2CB1}"/>
              </a:ext>
            </a:extLst>
          </p:cNvPr>
          <p:cNvSpPr txBox="1"/>
          <p:nvPr/>
        </p:nvSpPr>
        <p:spPr>
          <a:xfrm>
            <a:off x="5606967" y="3573016"/>
            <a:ext cx="1316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Egyenlítőn</a:t>
            </a:r>
            <a:r>
              <a:rPr lang="hu-H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43E753E-CF6F-4113-9321-36F0B9F94F72}"/>
                  </a:ext>
                </a:extLst>
              </p:cNvPr>
              <p:cNvSpPr txBox="1"/>
              <p:nvPr/>
            </p:nvSpPr>
            <p:spPr>
              <a:xfrm>
                <a:off x="6775848" y="3533688"/>
                <a:ext cx="8767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=0°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743E753E-CF6F-4113-9321-36F0B9F94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848" y="3533688"/>
                <a:ext cx="876789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B4565CB-75F9-464F-99E0-6C4D387DBADA}"/>
                  </a:ext>
                </a:extLst>
              </p:cNvPr>
              <p:cNvSpPr txBox="1"/>
              <p:nvPr/>
            </p:nvSpPr>
            <p:spPr>
              <a:xfrm>
                <a:off x="6152955" y="3981676"/>
                <a:ext cx="17442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>
                <a:extLst>
                  <a:ext uri="{FF2B5EF4-FFF2-40B4-BE49-F238E27FC236}">
                    <a16:creationId xmlns:a16="http://schemas.microsoft.com/office/drawing/2014/main" id="{5B4565CB-75F9-464F-99E0-6C4D387DB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955" y="3981676"/>
                <a:ext cx="174425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BADB5282-88C0-45BD-8674-5D73AB2DBC24}"/>
                  </a:ext>
                </a:extLst>
              </p:cNvPr>
              <p:cNvSpPr txBox="1"/>
              <p:nvPr/>
            </p:nvSpPr>
            <p:spPr>
              <a:xfrm>
                <a:off x="8121352" y="3981910"/>
                <a:ext cx="10239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0" name="Szövegdoboz 19">
                <a:extLst>
                  <a:ext uri="{FF2B5EF4-FFF2-40B4-BE49-F238E27FC236}">
                    <a16:creationId xmlns:a16="http://schemas.microsoft.com/office/drawing/2014/main" id="{BADB5282-88C0-45BD-8674-5D73AB2D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352" y="3981910"/>
                <a:ext cx="102390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>
            <a:extLst>
              <a:ext uri="{FF2B5EF4-FFF2-40B4-BE49-F238E27FC236}">
                <a16:creationId xmlns:a16="http://schemas.microsoft.com/office/drawing/2014/main" id="{2ACBE589-D60D-43D2-A955-484F610BC830}"/>
              </a:ext>
            </a:extLst>
          </p:cNvPr>
          <p:cNvSpPr txBox="1"/>
          <p:nvPr/>
        </p:nvSpPr>
        <p:spPr>
          <a:xfrm>
            <a:off x="5601072" y="5067374"/>
            <a:ext cx="1316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Sarkokon</a:t>
            </a:r>
            <a:r>
              <a:rPr lang="hu-H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05DB16CA-CC7D-401E-BF44-A10DBEA68DA4}"/>
                  </a:ext>
                </a:extLst>
              </p:cNvPr>
              <p:cNvSpPr txBox="1"/>
              <p:nvPr/>
            </p:nvSpPr>
            <p:spPr>
              <a:xfrm>
                <a:off x="6769953" y="5028046"/>
                <a:ext cx="11782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=±90°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Szövegdoboz 22">
                <a:extLst>
                  <a:ext uri="{FF2B5EF4-FFF2-40B4-BE49-F238E27FC236}">
                    <a16:creationId xmlns:a16="http://schemas.microsoft.com/office/drawing/2014/main" id="{05DB16CA-CC7D-401E-BF44-A10DBEA68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953" y="5028046"/>
                <a:ext cx="117821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1E2EC00-B705-4872-ADA7-08D211D37B76}"/>
                  </a:ext>
                </a:extLst>
              </p:cNvPr>
              <p:cNvSpPr txBox="1"/>
              <p:nvPr/>
            </p:nvSpPr>
            <p:spPr>
              <a:xfrm>
                <a:off x="6196220" y="5476034"/>
                <a:ext cx="1505577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Szövegdoboz 24">
                <a:extLst>
                  <a:ext uri="{FF2B5EF4-FFF2-40B4-BE49-F238E27FC236}">
                    <a16:creationId xmlns:a16="http://schemas.microsoft.com/office/drawing/2014/main" id="{81E2EC00-B705-4872-ADA7-08D211D37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220" y="5476034"/>
                <a:ext cx="1505577" cy="6185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FC0EB6AC-9C71-4DDC-A73F-9FC59C691BB6}"/>
                  </a:ext>
                </a:extLst>
              </p:cNvPr>
              <p:cNvSpPr txBox="1"/>
              <p:nvPr/>
            </p:nvSpPr>
            <p:spPr>
              <a:xfrm>
                <a:off x="8055935" y="5475728"/>
                <a:ext cx="1505577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8" name="Szövegdoboz 27">
                <a:extLst>
                  <a:ext uri="{FF2B5EF4-FFF2-40B4-BE49-F238E27FC236}">
                    <a16:creationId xmlns:a16="http://schemas.microsoft.com/office/drawing/2014/main" id="{FC0EB6AC-9C71-4DDC-A73F-9FC59C691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935" y="5475728"/>
                <a:ext cx="1505577" cy="61856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B2A6ADE-6B27-4BCF-AE12-3427DE7B48B7}"/>
                  </a:ext>
                </a:extLst>
              </p:cNvPr>
              <p:cNvSpPr txBox="1"/>
              <p:nvPr/>
            </p:nvSpPr>
            <p:spPr>
              <a:xfrm>
                <a:off x="7322595" y="6300028"/>
                <a:ext cx="12511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9" name="Szövegdoboz 28">
                <a:extLst>
                  <a:ext uri="{FF2B5EF4-FFF2-40B4-BE49-F238E27FC236}">
                    <a16:creationId xmlns:a16="http://schemas.microsoft.com/office/drawing/2014/main" id="{5B2A6ADE-6B27-4BCF-AE12-3427DE7B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595" y="6300028"/>
                <a:ext cx="125113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/>
              <p:nvPr/>
            </p:nvSpPr>
            <p:spPr>
              <a:xfrm>
                <a:off x="7374273" y="4509120"/>
                <a:ext cx="12511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273" y="4509120"/>
                <a:ext cx="125113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8F5A543-2263-44B7-A918-41C73B8C12B0}"/>
              </a:ext>
            </a:extLst>
          </p:cNvPr>
          <p:cNvSpPr txBox="1"/>
          <p:nvPr/>
        </p:nvSpPr>
        <p:spPr>
          <a:xfrm>
            <a:off x="4713362" y="1465859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görbületi sugár: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D3676E75-FB7A-49A2-9CB9-8B47FAA6C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436" y="1386528"/>
            <a:ext cx="1609725" cy="657225"/>
          </a:xfrm>
          <a:prstGeom prst="rect">
            <a:avLst/>
          </a:prstGeom>
        </p:spPr>
      </p:pic>
      <p:sp>
        <p:nvSpPr>
          <p:cNvPr id="33" name="Szövegdoboz 32">
            <a:extLst>
              <a:ext uri="{FF2B5EF4-FFF2-40B4-BE49-F238E27FC236}">
                <a16:creationId xmlns:a16="http://schemas.microsoft.com/office/drawing/2014/main" id="{72986045-F6BA-4BD0-B7A3-C54207251C94}"/>
              </a:ext>
            </a:extLst>
          </p:cNvPr>
          <p:cNvSpPr txBox="1"/>
          <p:nvPr/>
        </p:nvSpPr>
        <p:spPr>
          <a:xfrm>
            <a:off x="5578746" y="2385063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Haránt</a:t>
            </a:r>
            <a:r>
              <a:rPr lang="hu-HU" dirty="0"/>
              <a:t>görbületi sugár: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94C03A2B-AD2E-4111-BA5C-3D69D3B32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5764" y="2265404"/>
            <a:ext cx="1628775" cy="628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/>
              <p:nvPr/>
            </p:nvSpPr>
            <p:spPr>
              <a:xfrm>
                <a:off x="7838661" y="3284984"/>
                <a:ext cx="906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0" name="Szövegdoboz 29">
                <a:extLst>
                  <a:ext uri="{FF2B5EF4-FFF2-40B4-BE49-F238E27FC236}">
                    <a16:creationId xmlns:a16="http://schemas.microsoft.com/office/drawing/2014/main" id="{71C8F141-9245-4870-90F4-F551EA7FF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661" y="3284984"/>
                <a:ext cx="906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zövegdoboz 20">
            <a:extLst>
              <a:ext uri="{FF2B5EF4-FFF2-40B4-BE49-F238E27FC236}">
                <a16:creationId xmlns:a16="http://schemas.microsoft.com/office/drawing/2014/main" id="{816527A6-66F9-4070-8533-90078C19990F}"/>
              </a:ext>
            </a:extLst>
          </p:cNvPr>
          <p:cNvSpPr txBox="1"/>
          <p:nvPr/>
        </p:nvSpPr>
        <p:spPr>
          <a:xfrm>
            <a:off x="6295110" y="3293521"/>
            <a:ext cx="1534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Általánosítva</a:t>
            </a:r>
            <a:r>
              <a:rPr lang="hu-HU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12052996-1E97-4636-ADF9-13777A9D6BE6}"/>
                  </a:ext>
                </a:extLst>
              </p:cNvPr>
              <p:cNvSpPr txBox="1"/>
              <p:nvPr/>
            </p:nvSpPr>
            <p:spPr>
              <a:xfrm>
                <a:off x="5426859" y="4009993"/>
                <a:ext cx="377461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hu-HU" u="none" dirty="0">
                    <a:latin typeface="+mn-lt"/>
                  </a:rPr>
                  <a:t>P </a:t>
                </a:r>
                <a:r>
                  <a:rPr lang="hu-HU" u="none" dirty="0" err="1">
                    <a:latin typeface="+mn-lt"/>
                  </a:rPr>
                  <a:t>pontbeli</a:t>
                </a:r>
                <a:r>
                  <a:rPr lang="hu-HU" u="none" dirty="0">
                    <a:latin typeface="+mn-lt"/>
                  </a:rPr>
                  <a:t> görbületi viszonyok:</a:t>
                </a:r>
              </a:p>
              <a:p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=0°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nál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=0°</m:t>
                        </m:r>
                      </m:sub>
                    </m:sSub>
                    <m: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hu-HU" dirty="0"/>
              </a:p>
              <a:p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hu-HU" dirty="0"/>
                  <a:t>-</a:t>
                </a:r>
                <a:r>
                  <a:rPr lang="hu-HU" dirty="0" err="1"/>
                  <a:t>nál</a:t>
                </a:r>
                <a:r>
                  <a:rPr lang="hu-HU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=90°</m:t>
                        </m:r>
                      </m:sub>
                    </m:sSub>
                    <m:r>
                      <a:rPr lang="hu-HU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hu-HU" dirty="0"/>
              </a:p>
              <a:p>
                <a:r>
                  <a:rPr lang="hu-HU" dirty="0"/>
                  <a:t>	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u-HU" dirty="0"/>
                  <a:t> általános értéke mellett</a:t>
                </a:r>
              </a:p>
            </p:txBody>
          </p:sp>
        </mc:Choice>
        <mc:Fallback xmlns="">
          <p:sp>
            <p:nvSpPr>
              <p:cNvPr id="31" name="Szövegdoboz 30">
                <a:extLst>
                  <a:ext uri="{FF2B5EF4-FFF2-40B4-BE49-F238E27FC236}">
                    <a16:creationId xmlns:a16="http://schemas.microsoft.com/office/drawing/2014/main" id="{12052996-1E97-4636-ADF9-13777A9D6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859" y="4009993"/>
                <a:ext cx="3774613" cy="1200329"/>
              </a:xfrm>
              <a:prstGeom prst="rect">
                <a:avLst/>
              </a:prstGeom>
              <a:blipFill>
                <a:blip r:embed="rId7"/>
                <a:stretch>
                  <a:fillRect l="-1292" t="-3046" b="-71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77698ECE-8976-4169-9A44-CB9C39F343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5208" y="5242904"/>
            <a:ext cx="1619250" cy="5619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5611A86-FF01-41B1-B0D4-50DED54F3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175" y="5949280"/>
            <a:ext cx="2019300" cy="609600"/>
          </a:xfrm>
          <a:prstGeom prst="rect">
            <a:avLst/>
          </a:prstGeom>
        </p:spPr>
      </p:pic>
      <p:sp>
        <p:nvSpPr>
          <p:cNvPr id="32" name="Szövegdoboz 31">
            <a:extLst>
              <a:ext uri="{FF2B5EF4-FFF2-40B4-BE49-F238E27FC236}">
                <a16:creationId xmlns:a16="http://schemas.microsoft.com/office/drawing/2014/main" id="{FB819CE6-D651-4D37-8E52-1CAE9FD2E050}"/>
              </a:ext>
            </a:extLst>
          </p:cNvPr>
          <p:cNvSpPr txBox="1"/>
          <p:nvPr/>
        </p:nvSpPr>
        <p:spPr>
          <a:xfrm>
            <a:off x="3368824" y="6069414"/>
            <a:ext cx="3336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Gauss-féle középgörbületi sugár: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pic>
        <p:nvPicPr>
          <p:cNvPr id="35" name="Kép 34">
            <a:extLst>
              <a:ext uri="{FF2B5EF4-FFF2-40B4-BE49-F238E27FC236}">
                <a16:creationId xmlns:a16="http://schemas.microsoft.com/office/drawing/2014/main" id="{5DA7B625-BFA9-4D0B-BB81-0BFB8B9BD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624" y="5439556"/>
            <a:ext cx="981075" cy="257175"/>
          </a:xfrm>
          <a:prstGeom prst="rect">
            <a:avLst/>
          </a:prstGeom>
        </p:spPr>
      </p:pic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43656CED-7D5C-49D6-9F0F-8AE04B51E511}"/>
              </a:ext>
            </a:extLst>
          </p:cNvPr>
          <p:cNvCxnSpPr>
            <a:cxnSpLocks/>
          </p:cNvCxnSpPr>
          <p:nvPr/>
        </p:nvCxnSpPr>
        <p:spPr>
          <a:xfrm flipV="1">
            <a:off x="4160912" y="2924945"/>
            <a:ext cx="1872208" cy="216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Kép 26">
            <a:extLst>
              <a:ext uri="{FF2B5EF4-FFF2-40B4-BE49-F238E27FC236}">
                <a16:creationId xmlns:a16="http://schemas.microsoft.com/office/drawing/2014/main" id="{3E67155C-76BF-4B00-967E-67749CA48D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4" t="35658" r="29779" b="43385"/>
          <a:stretch/>
        </p:blipFill>
        <p:spPr>
          <a:xfrm>
            <a:off x="6393160" y="1412437"/>
            <a:ext cx="3017363" cy="2160764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871A454F-A179-4D0F-ACB8-817230457EEF}"/>
              </a:ext>
            </a:extLst>
          </p:cNvPr>
          <p:cNvSpPr txBox="1"/>
          <p:nvPr/>
        </p:nvSpPr>
        <p:spPr>
          <a:xfrm>
            <a:off x="5385048" y="4021681"/>
            <a:ext cx="327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elemi ívhossz: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439E627-D5BF-4ACD-A336-DA91E9AA45AB}"/>
              </a:ext>
            </a:extLst>
          </p:cNvPr>
          <p:cNvSpPr txBox="1"/>
          <p:nvPr/>
        </p:nvSpPr>
        <p:spPr>
          <a:xfrm>
            <a:off x="5385048" y="4654827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Paralelkör </a:t>
            </a:r>
            <a:r>
              <a:rPr lang="hu-HU" dirty="0"/>
              <a:t>irányú</a:t>
            </a:r>
            <a:r>
              <a:rPr lang="hu-HU" u="none" dirty="0">
                <a:latin typeface="+mn-lt"/>
              </a:rPr>
              <a:t> </a:t>
            </a:r>
            <a:r>
              <a:rPr lang="hu-HU" dirty="0"/>
              <a:t>elemi ívhossz: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5F5E53B-7429-43D7-9DC2-6F1AAC72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832" y="4039659"/>
            <a:ext cx="933450" cy="3333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8EB31DE-879A-46C7-9CBC-AD9252F0B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5248" y="4706142"/>
            <a:ext cx="1285875" cy="266700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3276C711-A10A-4EA6-886C-01FE697EA1D3}"/>
              </a:ext>
            </a:extLst>
          </p:cNvPr>
          <p:cNvSpPr txBox="1"/>
          <p:nvPr/>
        </p:nvSpPr>
        <p:spPr>
          <a:xfrm>
            <a:off x="3317502" y="5308171"/>
            <a:ext cx="343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Meridiánirányú </a:t>
            </a:r>
            <a:r>
              <a:rPr lang="hu-HU" dirty="0"/>
              <a:t>ívhossz számítása: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F019EBCC-ED70-458C-86AD-2903B8E23015}"/>
              </a:ext>
            </a:extLst>
          </p:cNvPr>
          <p:cNvSpPr txBox="1"/>
          <p:nvPr/>
        </p:nvSpPr>
        <p:spPr>
          <a:xfrm>
            <a:off x="3317502" y="5863700"/>
            <a:ext cx="357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Paralelkör irányú </a:t>
            </a:r>
            <a:r>
              <a:rPr lang="hu-HU" dirty="0"/>
              <a:t>ívhossz számítása: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37719773-ECDE-446E-AB77-936BD868A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648" y="5159039"/>
            <a:ext cx="2809875" cy="6858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6D41747-73FE-4272-BC21-A36E057FA3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3890" y="5886441"/>
            <a:ext cx="16478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EFA9AE0A-E369-401F-9111-75556A2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3387"/>
            <a:ext cx="9906000" cy="2391957"/>
          </a:xfrm>
          <a:prstGeom prst="rect">
            <a:avLst/>
          </a:prstGeom>
        </p:spPr>
      </p:pic>
      <p:sp>
        <p:nvSpPr>
          <p:cNvPr id="7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pic>
        <p:nvPicPr>
          <p:cNvPr id="8" name="Kép 26">
            <a:extLst>
              <a:ext uri="{FF2B5EF4-FFF2-40B4-BE49-F238E27FC236}">
                <a16:creationId xmlns:a16="http://schemas.microsoft.com/office/drawing/2014/main" id="{3E67155C-76BF-4B00-967E-67749CA48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44" t="35658" r="29779" b="43385"/>
          <a:stretch/>
        </p:blipFill>
        <p:spPr>
          <a:xfrm>
            <a:off x="6393160" y="1412437"/>
            <a:ext cx="3017363" cy="21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1552470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43656CED-7D5C-49D6-9F0F-8AE04B51E511}"/>
              </a:ext>
            </a:extLst>
          </p:cNvPr>
          <p:cNvCxnSpPr>
            <a:cxnSpLocks/>
          </p:cNvCxnSpPr>
          <p:nvPr/>
        </p:nvCxnSpPr>
        <p:spPr>
          <a:xfrm flipV="1">
            <a:off x="4515532" y="2711651"/>
            <a:ext cx="2085116" cy="370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>
            <a:extLst>
              <a:ext uri="{FF2B5EF4-FFF2-40B4-BE49-F238E27FC236}">
                <a16:creationId xmlns:a16="http://schemas.microsoft.com/office/drawing/2014/main" id="{D5F5E53B-7429-43D7-9DC2-6F1AAC72A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550" y="2236320"/>
            <a:ext cx="933450" cy="3333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8EB31DE-879A-46C7-9CBC-AD9252F0B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647" y="3547752"/>
            <a:ext cx="1285875" cy="266700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id="{3276C711-A10A-4EA6-886C-01FE697EA1D3}"/>
              </a:ext>
            </a:extLst>
          </p:cNvPr>
          <p:cNvSpPr txBox="1"/>
          <p:nvPr/>
        </p:nvSpPr>
        <p:spPr>
          <a:xfrm>
            <a:off x="5862560" y="4056184"/>
            <a:ext cx="3435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Meridiánok és paralelkörök által határolt foknégyszög területe</a:t>
            </a:r>
            <a:r>
              <a:rPr lang="hu-HU" dirty="0"/>
              <a:t>:</a:t>
            </a:r>
          </a:p>
        </p:txBody>
      </p:sp>
      <p:sp>
        <p:nvSpPr>
          <p:cNvPr id="2" name="Ív 1">
            <a:extLst>
              <a:ext uri="{FF2B5EF4-FFF2-40B4-BE49-F238E27FC236}">
                <a16:creationId xmlns:a16="http://schemas.microsoft.com/office/drawing/2014/main" id="{16555A4C-0E96-4ADE-9168-EF8D3C23C6A5}"/>
              </a:ext>
            </a:extLst>
          </p:cNvPr>
          <p:cNvSpPr/>
          <p:nvPr/>
        </p:nvSpPr>
        <p:spPr>
          <a:xfrm>
            <a:off x="4062824" y="1499699"/>
            <a:ext cx="2982963" cy="4177804"/>
          </a:xfrm>
          <a:prstGeom prst="arc">
            <a:avLst>
              <a:gd name="adj1" fmla="val 17809675"/>
              <a:gd name="adj2" fmla="val 212806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Ív 16">
            <a:extLst>
              <a:ext uri="{FF2B5EF4-FFF2-40B4-BE49-F238E27FC236}">
                <a16:creationId xmlns:a16="http://schemas.microsoft.com/office/drawing/2014/main" id="{BF0C8F18-13BD-4A42-B4E0-F6127DCB2929}"/>
              </a:ext>
            </a:extLst>
          </p:cNvPr>
          <p:cNvSpPr/>
          <p:nvPr/>
        </p:nvSpPr>
        <p:spPr>
          <a:xfrm>
            <a:off x="4808984" y="1412776"/>
            <a:ext cx="3703043" cy="4177804"/>
          </a:xfrm>
          <a:prstGeom prst="arc">
            <a:avLst>
              <a:gd name="adj1" fmla="val 18026662"/>
              <a:gd name="adj2" fmla="val 211128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Ív 17">
            <a:extLst>
              <a:ext uri="{FF2B5EF4-FFF2-40B4-BE49-F238E27FC236}">
                <a16:creationId xmlns:a16="http://schemas.microsoft.com/office/drawing/2014/main" id="{AAF85127-22F0-425D-B5E8-1A876ED96AC3}"/>
              </a:ext>
            </a:extLst>
          </p:cNvPr>
          <p:cNvSpPr/>
          <p:nvPr/>
        </p:nvSpPr>
        <p:spPr>
          <a:xfrm rot="5400000">
            <a:off x="6171153" y="189631"/>
            <a:ext cx="1876530" cy="4602209"/>
          </a:xfrm>
          <a:prstGeom prst="arc">
            <a:avLst>
              <a:gd name="adj1" fmla="val 17926740"/>
              <a:gd name="adj2" fmla="val 274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Ív 18">
            <a:extLst>
              <a:ext uri="{FF2B5EF4-FFF2-40B4-BE49-F238E27FC236}">
                <a16:creationId xmlns:a16="http://schemas.microsoft.com/office/drawing/2014/main" id="{ECA45268-4DCF-4CD8-9ED9-4598A04101F3}"/>
              </a:ext>
            </a:extLst>
          </p:cNvPr>
          <p:cNvSpPr/>
          <p:nvPr/>
        </p:nvSpPr>
        <p:spPr>
          <a:xfrm rot="5400000">
            <a:off x="5688306" y="-1194737"/>
            <a:ext cx="1547420" cy="4602209"/>
          </a:xfrm>
          <a:prstGeom prst="arc">
            <a:avLst>
              <a:gd name="adj1" fmla="val 17926740"/>
              <a:gd name="adj2" fmla="val 2746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9EF07DF4-9F9B-4F9E-8ABE-897501D2C997}"/>
              </a:ext>
            </a:extLst>
          </p:cNvPr>
          <p:cNvSpPr>
            <a:spLocks noChangeAspect="1"/>
          </p:cNvSpPr>
          <p:nvPr/>
        </p:nvSpPr>
        <p:spPr>
          <a:xfrm>
            <a:off x="7545296" y="2564912"/>
            <a:ext cx="72000" cy="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0A39B9E2-A0B0-4C7D-8E82-C3A6599767BF}"/>
              </a:ext>
            </a:extLst>
          </p:cNvPr>
          <p:cNvSpPr txBox="1"/>
          <p:nvPr/>
        </p:nvSpPr>
        <p:spPr>
          <a:xfrm>
            <a:off x="7519675" y="2125835"/>
            <a:ext cx="401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i="1" dirty="0"/>
              <a:t>P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8515DC12-733F-48D5-9F3F-025A97B65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885" y="4887557"/>
            <a:ext cx="2400300" cy="295275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DF4090A4-7AD6-4E96-9207-200DAE992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181" y="5386557"/>
            <a:ext cx="19431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2A56226-4E38-4074-8AE8-0E9780FF7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9" r="2690"/>
          <a:stretch/>
        </p:blipFill>
        <p:spPr>
          <a:xfrm>
            <a:off x="219855" y="3012901"/>
            <a:ext cx="4896545" cy="38004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859789" y="397578"/>
            <a:ext cx="8186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Forgási ellipszoid görbületi sugarai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3276C711-A10A-4EA6-886C-01FE697EA1D3}"/>
              </a:ext>
            </a:extLst>
          </p:cNvPr>
          <p:cNvSpPr txBox="1"/>
          <p:nvPr/>
        </p:nvSpPr>
        <p:spPr>
          <a:xfrm>
            <a:off x="272480" y="1325093"/>
            <a:ext cx="3435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Ellipszoid helyettesítése gömbbel</a:t>
            </a:r>
            <a:r>
              <a:rPr lang="hu-HU" dirty="0"/>
              <a:t>: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831EF96-83F4-4E43-83B9-3076F62C8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35" y="1835273"/>
            <a:ext cx="7810500" cy="10953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D86662B-6DFF-4655-9A13-0FCAE69CB5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563" y="3012901"/>
            <a:ext cx="33242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>
            <a:extLst>
              <a:ext uri="{FF2B5EF4-FFF2-40B4-BE49-F238E27FC236}">
                <a16:creationId xmlns:a16="http://schemas.microsoft.com/office/drawing/2014/main" id="{2E46C9CD-9955-4561-8EB5-0E419F2CB2CE}"/>
              </a:ext>
            </a:extLst>
          </p:cNvPr>
          <p:cNvSpPr txBox="1"/>
          <p:nvPr/>
        </p:nvSpPr>
        <p:spPr>
          <a:xfrm>
            <a:off x="1684976" y="397578"/>
            <a:ext cx="6536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1A04FF9-5E59-469A-8364-FF61B0AE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564904"/>
            <a:ext cx="87915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Helyzetmeghatározó adatok: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geocentrikus helyvektor</a:t>
            </a:r>
          </a:p>
          <a:p>
            <a:r>
              <a:rPr lang="hu-HU" u="none" dirty="0">
                <a:latin typeface="+mn-lt"/>
              </a:rPr>
              <a:t>	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ellipszoidi felületi koordináták</a:t>
            </a:r>
          </a:p>
          <a:p>
            <a:pPr lvl="1"/>
            <a:r>
              <a:rPr lang="hu-HU" u="none" dirty="0">
                <a:latin typeface="+mn-lt"/>
              </a:rPr>
              <a:t>	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szintfelületi koordináták</a:t>
            </a:r>
          </a:p>
          <a:p>
            <a:r>
              <a:rPr lang="hu-HU" dirty="0"/>
              <a:t>	 (</a:t>
            </a:r>
            <a:r>
              <a:rPr lang="hu-HU" dirty="0">
                <a:latin typeface="Symbol" panose="05050102010706020507" pitchFamily="18" charset="2"/>
              </a:rPr>
              <a:t>F</a:t>
            </a:r>
            <a:r>
              <a:rPr lang="hu-HU" dirty="0"/>
              <a:t>,</a:t>
            </a:r>
            <a:r>
              <a:rPr lang="hu-HU" dirty="0">
                <a:latin typeface="Symbol" panose="05050102010706020507" pitchFamily="18" charset="2"/>
              </a:rPr>
              <a:t>L</a:t>
            </a:r>
            <a:r>
              <a:rPr lang="hu-HU" dirty="0"/>
              <a:t>,W)</a:t>
            </a:r>
            <a:endParaRPr lang="hu-HU" u="none" dirty="0">
              <a:latin typeface="+mn-lt"/>
            </a:endParaRP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>
            <a:extLst>
              <a:ext uri="{FF2B5EF4-FFF2-40B4-BE49-F238E27FC236}">
                <a16:creationId xmlns:a16="http://schemas.microsoft.com/office/drawing/2014/main" id="{140C2D94-F738-4F33-864E-E279A24C6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503" y="3465160"/>
            <a:ext cx="4981041" cy="3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extLst>
              <a:ext uri="{FF2B5EF4-FFF2-40B4-BE49-F238E27FC236}">
                <a16:creationId xmlns:a16="http://schemas.microsoft.com/office/drawing/2014/main" id="{88719BAC-39E4-464A-990C-9DDDCC11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635" y="3370659"/>
            <a:ext cx="4352925" cy="351472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Földi térbeli derékszögű koordináta-rendszer: </a:t>
            </a:r>
          </a:p>
          <a:p>
            <a:r>
              <a:rPr lang="hu-HU" dirty="0"/>
              <a:t>Origó: Föld tömegközéppont (</a:t>
            </a:r>
            <a:r>
              <a:rPr lang="hu-HU" dirty="0" err="1"/>
              <a:t>geocentrum</a:t>
            </a:r>
            <a:r>
              <a:rPr lang="hu-HU" dirty="0"/>
              <a:t>)</a:t>
            </a:r>
          </a:p>
          <a:p>
            <a:r>
              <a:rPr lang="hu-HU" u="none" dirty="0">
                <a:latin typeface="+mn-lt"/>
              </a:rPr>
              <a:t>+z-tengely: Föld forgástengelye</a:t>
            </a:r>
          </a:p>
          <a:p>
            <a:r>
              <a:rPr lang="hu-HU" dirty="0"/>
              <a:t>+x-tengely: önkényesen felvett kezdőmeridián 	irányába mutat</a:t>
            </a:r>
          </a:p>
          <a:p>
            <a:r>
              <a:rPr lang="hu-HU" u="none" dirty="0">
                <a:latin typeface="+mn-lt"/>
              </a:rPr>
              <a:t>+y-tengely: jobbsodrású </a:t>
            </a:r>
            <a:r>
              <a:rPr lang="hu-HU" u="none" dirty="0" err="1">
                <a:latin typeface="+mn-lt"/>
              </a:rPr>
              <a:t>triádra</a:t>
            </a:r>
            <a:r>
              <a:rPr lang="hu-HU" u="none" dirty="0">
                <a:latin typeface="+mn-lt"/>
              </a:rPr>
              <a:t> egészíti ki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D68B4DBE-164B-41A1-90AB-D359ECB07ADF}"/>
              </a:ext>
            </a:extLst>
          </p:cNvPr>
          <p:cNvSpPr txBox="1"/>
          <p:nvPr/>
        </p:nvSpPr>
        <p:spPr>
          <a:xfrm>
            <a:off x="4362342" y="3301775"/>
            <a:ext cx="3182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Nehézség: a Föld forgástengelye  </a:t>
            </a:r>
          </a:p>
          <a:p>
            <a:r>
              <a:rPr lang="hu-HU" dirty="0"/>
              <a:t>       </a:t>
            </a:r>
            <a:r>
              <a:rPr lang="hu-HU" u="none" dirty="0">
                <a:latin typeface="+mn-lt"/>
              </a:rPr>
              <a:t>időben változó helyzetű!</a:t>
            </a:r>
          </a:p>
        </p:txBody>
      </p:sp>
    </p:spTree>
    <p:extLst>
      <p:ext uri="{BB962C8B-B14F-4D97-AF65-F5344CB8AC3E}">
        <p14:creationId xmlns:p14="http://schemas.microsoft.com/office/powerpoint/2010/main" val="32169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↔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F8B9D74A-9E58-4377-B54C-4F1A3FD9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809" y="1733056"/>
            <a:ext cx="2000250" cy="11811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00D9288-7604-4FCE-A695-D3D80B4D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18" y="3193157"/>
            <a:ext cx="2476500" cy="1047750"/>
          </a:xfrm>
          <a:prstGeom prst="rect">
            <a:avLst/>
          </a:prstGeom>
        </p:spPr>
      </p:pic>
      <p:sp>
        <p:nvSpPr>
          <p:cNvPr id="19" name="Szövegdoboz 18">
            <a:extLst>
              <a:ext uri="{FF2B5EF4-FFF2-40B4-BE49-F238E27FC236}">
                <a16:creationId xmlns:a16="http://schemas.microsoft.com/office/drawing/2014/main" id="{3EFDAC2C-0404-4176-A9D6-9BACA182AA95}"/>
              </a:ext>
            </a:extLst>
          </p:cNvPr>
          <p:cNvSpPr txBox="1"/>
          <p:nvPr/>
        </p:nvSpPr>
        <p:spPr>
          <a:xfrm>
            <a:off x="5263481" y="4501229"/>
            <a:ext cx="4480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Visszafelé számítás: </a:t>
            </a:r>
            <a:r>
              <a:rPr lang="hu-HU" u="none" dirty="0" err="1">
                <a:latin typeface="+mn-lt"/>
              </a:rPr>
              <a:t>Bowring</a:t>
            </a:r>
            <a:r>
              <a:rPr lang="hu-HU" u="none" dirty="0">
                <a:latin typeface="+mn-lt"/>
              </a:rPr>
              <a:t> eljárásával</a:t>
            </a:r>
          </a:p>
          <a:p>
            <a:r>
              <a:rPr lang="hu-HU" dirty="0"/>
              <a:t>			(</a:t>
            </a:r>
            <a:r>
              <a:rPr lang="hu-HU" u="none" dirty="0">
                <a:latin typeface="+mn-lt"/>
              </a:rPr>
              <a:t>közelítő eljárás)</a:t>
            </a:r>
          </a:p>
        </p:txBody>
      </p:sp>
    </p:spTree>
    <p:extLst>
      <p:ext uri="{BB962C8B-B14F-4D97-AF65-F5344CB8AC3E}">
        <p14:creationId xmlns:p14="http://schemas.microsoft.com/office/powerpoint/2010/main" val="31061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5" y="1340768"/>
            <a:ext cx="2310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←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F8B9D74A-9E58-4377-B54C-4F1A3FD9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809" y="1733056"/>
            <a:ext cx="2000250" cy="11811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300D9288-7604-4FCE-A695-D3D80B4D9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218" y="3193157"/>
            <a:ext cx="2476500" cy="104775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86ED5C3-E01F-447D-BCBC-6DD4596AE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8465" y="4556434"/>
            <a:ext cx="1704975" cy="5715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50197EB-7933-448D-BC40-C5FB2E4820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084" y="4560951"/>
            <a:ext cx="942975" cy="581025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5A122418-D4CD-4E81-B55B-967E01CEBD97}"/>
              </a:ext>
            </a:extLst>
          </p:cNvPr>
          <p:cNvSpPr txBox="1"/>
          <p:nvPr/>
        </p:nvSpPr>
        <p:spPr>
          <a:xfrm>
            <a:off x="4835243" y="5767459"/>
            <a:ext cx="2736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i="1" dirty="0"/>
              <a:t>ψ</a:t>
            </a:r>
            <a:r>
              <a:rPr lang="el-GR" dirty="0"/>
              <a:t> </a:t>
            </a:r>
            <a:r>
              <a:rPr lang="hu-HU" dirty="0"/>
              <a:t>geocentrikus szélesség:</a:t>
            </a:r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8A959E0D-2222-4411-A1B9-BE2BAF3E1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2340" y="5733256"/>
            <a:ext cx="1685925" cy="40005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AC05593B-46D6-47EA-B8FD-D0959E5AD89E}"/>
              </a:ext>
            </a:extLst>
          </p:cNvPr>
          <p:cNvSpPr txBox="1"/>
          <p:nvPr/>
        </p:nvSpPr>
        <p:spPr>
          <a:xfrm>
            <a:off x="4880994" y="6194705"/>
            <a:ext cx="2736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 dirty="0" err="1"/>
              <a:t>r</a:t>
            </a:r>
            <a:r>
              <a:rPr lang="hu-HU" i="1" baseline="-25000" dirty="0" err="1"/>
              <a:t>P</a:t>
            </a:r>
            <a:r>
              <a:rPr lang="hu-HU" dirty="0"/>
              <a:t> geocentrikus távolság:</a:t>
            </a:r>
          </a:p>
        </p:txBody>
      </p:sp>
      <p:pic>
        <p:nvPicPr>
          <p:cNvPr id="24" name="Kép 23">
            <a:extLst>
              <a:ext uri="{FF2B5EF4-FFF2-40B4-BE49-F238E27FC236}">
                <a16:creationId xmlns:a16="http://schemas.microsoft.com/office/drawing/2014/main" id="{B8092D6E-9FFC-4224-B829-7CB0BA8A1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4530" y="6227372"/>
            <a:ext cx="1371600" cy="342900"/>
          </a:xfrm>
          <a:prstGeom prst="rect">
            <a:avLst/>
          </a:prstGeom>
        </p:spPr>
      </p:pic>
      <p:sp>
        <p:nvSpPr>
          <p:cNvPr id="25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</p:spTree>
    <p:extLst>
      <p:ext uri="{BB962C8B-B14F-4D97-AF65-F5344CB8AC3E}">
        <p14:creationId xmlns:p14="http://schemas.microsoft.com/office/powerpoint/2010/main" val="5186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→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B1F3BAC8-F7CF-4249-833C-E9456146AD89}"/>
              </a:ext>
            </a:extLst>
          </p:cNvPr>
          <p:cNvSpPr txBox="1"/>
          <p:nvPr/>
        </p:nvSpPr>
        <p:spPr>
          <a:xfrm>
            <a:off x="4969516" y="1771241"/>
            <a:ext cx="379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 err="1"/>
              <a:t>Bowring</a:t>
            </a:r>
            <a:r>
              <a:rPr lang="hu-HU" dirty="0"/>
              <a:t> közelítő eljárásával végezzük.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ACBA06C9-72CB-4BE4-BC1F-B6B2C66453D3}"/>
              </a:ext>
            </a:extLst>
          </p:cNvPr>
          <p:cNvSpPr txBox="1"/>
          <p:nvPr/>
        </p:nvSpPr>
        <p:spPr>
          <a:xfrm>
            <a:off x="5754609" y="2250895"/>
            <a:ext cx="1502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Symbol" panose="05050102010706020507" pitchFamily="18" charset="2"/>
              </a:rPr>
              <a:t>Q</a:t>
            </a:r>
            <a:r>
              <a:rPr lang="hu-HU" dirty="0"/>
              <a:t> segédszög:</a:t>
            </a:r>
          </a:p>
        </p:txBody>
      </p:sp>
      <p:pic>
        <p:nvPicPr>
          <p:cNvPr id="29" name="Kép 28">
            <a:extLst>
              <a:ext uri="{FF2B5EF4-FFF2-40B4-BE49-F238E27FC236}">
                <a16:creationId xmlns:a16="http://schemas.microsoft.com/office/drawing/2014/main" id="{5E88A4E5-9F58-46BC-A68A-2F967A812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29" y="2178386"/>
            <a:ext cx="962025" cy="51435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58256818-3FAB-4DD5-8849-864365372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5651" y="2757796"/>
            <a:ext cx="990600" cy="38100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CA8F9FBD-9BDA-4F17-A0D9-DC44B2903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768" y="3855702"/>
            <a:ext cx="1704975" cy="619125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A09EF215-47D0-4D98-967A-64AB9D1B5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387" y="4777583"/>
            <a:ext cx="790575" cy="485775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10AE726C-EE50-4821-9576-25F94E51C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2852" y="5394600"/>
            <a:ext cx="1133475" cy="561975"/>
          </a:xfrm>
          <a:prstGeom prst="rect">
            <a:avLst/>
          </a:prstGeom>
        </p:spPr>
      </p:pic>
      <p:sp>
        <p:nvSpPr>
          <p:cNvPr id="21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</p:spTree>
    <p:extLst>
      <p:ext uri="{BB962C8B-B14F-4D97-AF65-F5344CB8AC3E}">
        <p14:creationId xmlns:p14="http://schemas.microsoft.com/office/powerpoint/2010/main" val="33054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EFDAC2C-0404-4176-A9D6-9BACA182AA95}"/>
              </a:ext>
            </a:extLst>
          </p:cNvPr>
          <p:cNvSpPr txBox="1"/>
          <p:nvPr/>
        </p:nvSpPr>
        <p:spPr>
          <a:xfrm>
            <a:off x="4664968" y="1412776"/>
            <a:ext cx="4480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Összegezve a számítás összefüggései:</a:t>
            </a:r>
          </a:p>
          <a:p>
            <a:endParaRPr lang="hu-HU" u="none" dirty="0">
              <a:latin typeface="+mn-lt"/>
            </a:endParaRPr>
          </a:p>
          <a:p>
            <a:endParaRPr lang="hu-HU" u="none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678504-FCC4-4A48-A3FD-35AD6CB97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01" y="1962801"/>
            <a:ext cx="1744053" cy="67669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F7AF83E-F89F-429A-83AD-35BE7F35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976" y="2639494"/>
            <a:ext cx="2466450" cy="122155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DDD98-D76B-4398-98FD-B05C2CCC446C}"/>
              </a:ext>
            </a:extLst>
          </p:cNvPr>
          <p:cNvSpPr txBox="1"/>
          <p:nvPr/>
        </p:nvSpPr>
        <p:spPr>
          <a:xfrm>
            <a:off x="5009149" y="1943700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</a:t>
            </a:r>
            <a:r>
              <a:rPr lang="hu-HU" dirty="0" err="1">
                <a:latin typeface="Symbol" panose="05050102010706020507" pitchFamily="18" charset="2"/>
              </a:rPr>
              <a:t>j</a:t>
            </a:r>
            <a:r>
              <a:rPr lang="hu-HU" dirty="0" err="1"/>
              <a:t>,</a:t>
            </a:r>
            <a:r>
              <a:rPr lang="hu-HU" dirty="0" err="1">
                <a:latin typeface="Symbol" panose="05050102010706020507" pitchFamily="18" charset="2"/>
              </a:rPr>
              <a:t>l</a:t>
            </a:r>
            <a:r>
              <a:rPr lang="hu-HU" dirty="0" err="1"/>
              <a:t>,h</a:t>
            </a:r>
            <a:r>
              <a:rPr lang="hu-HU" dirty="0"/>
              <a:t>)</a:t>
            </a:r>
            <a:r>
              <a:rPr lang="hu-HU" u="none" dirty="0">
                <a:latin typeface="+mn-lt"/>
              </a:rPr>
              <a:t> →</a:t>
            </a:r>
            <a:r>
              <a:rPr lang="hu-HU" dirty="0"/>
              <a:t>(</a:t>
            </a:r>
            <a:r>
              <a:rPr lang="hu-HU" dirty="0" err="1"/>
              <a:t>x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y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z</a:t>
            </a:r>
            <a:r>
              <a:rPr lang="hu-HU" baseline="-25000" dirty="0" err="1"/>
              <a:t>P</a:t>
            </a:r>
            <a:r>
              <a:rPr lang="hu-HU" dirty="0"/>
              <a:t>)</a:t>
            </a:r>
            <a:endParaRPr lang="hu-HU" u="none" dirty="0">
              <a:latin typeface="+mn-lt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7485946-304B-4D87-8106-3895C2B9BEAC}"/>
              </a:ext>
            </a:extLst>
          </p:cNvPr>
          <p:cNvSpPr txBox="1"/>
          <p:nvPr/>
        </p:nvSpPr>
        <p:spPr>
          <a:xfrm>
            <a:off x="5036704" y="3995772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→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5A1090F-308C-4FB1-9FDD-D1B182B59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4" y="4409670"/>
            <a:ext cx="2220553" cy="499194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8FDAB9A4-792F-4B52-9EC3-7ED6CB692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780" y="4447059"/>
            <a:ext cx="1815149" cy="47767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46D6747E-7D1D-4514-B51F-8188ED990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886" y="4969073"/>
            <a:ext cx="1185594" cy="664269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A336AC9C-FEDA-4C38-BA86-6C4D317A1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0220" y="5104893"/>
            <a:ext cx="1177884" cy="39262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6E763F1-E3C2-4B61-A91B-ADDDEA0EA6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880" y="5852903"/>
            <a:ext cx="2106230" cy="73801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498E84DF-BAD9-40AD-B8B3-79BCB43E6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0220" y="5877272"/>
            <a:ext cx="1056287" cy="68927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88FB00CE-6056-47CD-BF1E-2935BC46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9617" y="5894536"/>
            <a:ext cx="1445539" cy="6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684975" y="397578"/>
            <a:ext cx="6536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Segédlet az 1. leadandóhoz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99391EE-3F9F-4958-91C0-06292183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r="3580"/>
          <a:stretch/>
        </p:blipFill>
        <p:spPr>
          <a:xfrm>
            <a:off x="128463" y="1880984"/>
            <a:ext cx="4824537" cy="3876675"/>
          </a:xfrm>
          <a:prstGeom prst="rect">
            <a:avLst/>
          </a:prstGeom>
        </p:spPr>
      </p:pic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A46A815C-B8B0-49AC-9021-3007ABD090DA}"/>
              </a:ext>
            </a:extLst>
          </p:cNvPr>
          <p:cNvCxnSpPr>
            <a:cxnSpLocks/>
          </p:cNvCxnSpPr>
          <p:nvPr/>
        </p:nvCxnSpPr>
        <p:spPr>
          <a:xfrm flipV="1">
            <a:off x="1856656" y="2541097"/>
            <a:ext cx="1367947" cy="182400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EFDAC2C-0404-4176-A9D6-9BACA182AA95}"/>
              </a:ext>
            </a:extLst>
          </p:cNvPr>
          <p:cNvSpPr txBox="1"/>
          <p:nvPr/>
        </p:nvSpPr>
        <p:spPr>
          <a:xfrm>
            <a:off x="4664968" y="1412776"/>
            <a:ext cx="44803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Összegezve a számítás összefüggései:</a:t>
            </a:r>
          </a:p>
          <a:p>
            <a:endParaRPr lang="hu-HU" u="none" dirty="0">
              <a:latin typeface="+mn-lt"/>
            </a:endParaRPr>
          </a:p>
          <a:p>
            <a:endParaRPr lang="hu-HU" u="none" dirty="0">
              <a:latin typeface="+mn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678504-FCC4-4A48-A3FD-35AD6CB97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01" y="1962801"/>
            <a:ext cx="1744053" cy="67669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F7AF83E-F89F-429A-83AD-35BE7F354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976" y="2639494"/>
            <a:ext cx="2466450" cy="1221554"/>
          </a:xfrm>
          <a:prstGeom prst="rect">
            <a:avLst/>
          </a:prstGeom>
        </p:spPr>
      </p:pic>
      <p:sp>
        <p:nvSpPr>
          <p:cNvPr id="20" name="Szövegdoboz 19">
            <a:extLst>
              <a:ext uri="{FF2B5EF4-FFF2-40B4-BE49-F238E27FC236}">
                <a16:creationId xmlns:a16="http://schemas.microsoft.com/office/drawing/2014/main" id="{BCCDDD98-D76B-4398-98FD-B05C2CCC446C}"/>
              </a:ext>
            </a:extLst>
          </p:cNvPr>
          <p:cNvSpPr txBox="1"/>
          <p:nvPr/>
        </p:nvSpPr>
        <p:spPr>
          <a:xfrm>
            <a:off x="5009149" y="1943700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</a:t>
            </a:r>
            <a:r>
              <a:rPr lang="hu-HU" dirty="0" err="1">
                <a:latin typeface="Symbol" panose="05050102010706020507" pitchFamily="18" charset="2"/>
              </a:rPr>
              <a:t>j</a:t>
            </a:r>
            <a:r>
              <a:rPr lang="hu-HU" dirty="0" err="1"/>
              <a:t>,</a:t>
            </a:r>
            <a:r>
              <a:rPr lang="hu-HU" dirty="0" err="1">
                <a:latin typeface="Symbol" panose="05050102010706020507" pitchFamily="18" charset="2"/>
              </a:rPr>
              <a:t>l</a:t>
            </a:r>
            <a:r>
              <a:rPr lang="hu-HU" dirty="0" err="1"/>
              <a:t>,h</a:t>
            </a:r>
            <a:r>
              <a:rPr lang="hu-HU" dirty="0"/>
              <a:t>)</a:t>
            </a:r>
            <a:r>
              <a:rPr lang="hu-HU" u="none" dirty="0">
                <a:latin typeface="+mn-lt"/>
              </a:rPr>
              <a:t> →</a:t>
            </a:r>
            <a:r>
              <a:rPr lang="hu-HU" dirty="0"/>
              <a:t>(</a:t>
            </a:r>
            <a:r>
              <a:rPr lang="hu-HU" dirty="0" err="1"/>
              <a:t>x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y</a:t>
            </a:r>
            <a:r>
              <a:rPr lang="hu-HU" baseline="-25000" dirty="0" err="1"/>
              <a:t>P</a:t>
            </a:r>
            <a:r>
              <a:rPr lang="hu-HU" dirty="0"/>
              <a:t>, </a:t>
            </a:r>
            <a:r>
              <a:rPr lang="hu-HU" dirty="0" err="1"/>
              <a:t>z</a:t>
            </a:r>
            <a:r>
              <a:rPr lang="hu-HU" baseline="-25000" dirty="0" err="1"/>
              <a:t>P</a:t>
            </a:r>
            <a:r>
              <a:rPr lang="hu-HU" dirty="0"/>
              <a:t>)</a:t>
            </a:r>
            <a:endParaRPr lang="hu-HU" u="none" dirty="0">
              <a:latin typeface="+mn-lt"/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C7485946-304B-4D87-8106-3895C2B9BEAC}"/>
              </a:ext>
            </a:extLst>
          </p:cNvPr>
          <p:cNvSpPr txBox="1"/>
          <p:nvPr/>
        </p:nvSpPr>
        <p:spPr>
          <a:xfrm>
            <a:off x="5036704" y="3995772"/>
            <a:ext cx="2220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(</a:t>
            </a:r>
            <a:r>
              <a:rPr lang="hu-HU" u="none" dirty="0" err="1">
                <a:latin typeface="+mn-lt"/>
              </a:rPr>
              <a:t>x</a:t>
            </a:r>
            <a:r>
              <a:rPr lang="hu-HU" u="none" baseline="-25000" dirty="0" err="1">
                <a:latin typeface="+mn-lt"/>
              </a:rPr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y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, </a:t>
            </a:r>
            <a:r>
              <a:rPr lang="hu-HU" u="none" dirty="0" err="1">
                <a:latin typeface="+mn-lt"/>
              </a:rPr>
              <a:t>z</a:t>
            </a:r>
            <a:r>
              <a:rPr lang="hu-HU" baseline="-25000" dirty="0" err="1"/>
              <a:t>P</a:t>
            </a:r>
            <a:r>
              <a:rPr lang="hu-HU" u="none" dirty="0">
                <a:latin typeface="+mn-lt"/>
              </a:rPr>
              <a:t>) → (</a:t>
            </a:r>
            <a:r>
              <a:rPr lang="hu-HU" u="none" dirty="0" err="1">
                <a:latin typeface="Symbol" panose="05050102010706020507" pitchFamily="18" charset="2"/>
              </a:rPr>
              <a:t>j</a:t>
            </a:r>
            <a:r>
              <a:rPr lang="hu-HU" u="none" dirty="0" err="1">
                <a:latin typeface="+mn-lt"/>
              </a:rPr>
              <a:t>,</a:t>
            </a:r>
            <a:r>
              <a:rPr lang="hu-HU" u="none" dirty="0" err="1">
                <a:latin typeface="Symbol" panose="05050102010706020507" pitchFamily="18" charset="2"/>
              </a:rPr>
              <a:t>l</a:t>
            </a:r>
            <a:r>
              <a:rPr lang="hu-HU" u="none" dirty="0" err="1">
                <a:latin typeface="+mn-lt"/>
              </a:rPr>
              <a:t>,h</a:t>
            </a:r>
            <a:r>
              <a:rPr lang="hu-HU" u="none" dirty="0">
                <a:latin typeface="+mn-lt"/>
              </a:rPr>
              <a:t>)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E5A1090F-308C-4FB1-9FDD-D1B182B59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4" y="4409670"/>
            <a:ext cx="2220553" cy="499194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8FDAB9A4-792F-4B52-9EC3-7ED6CB692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9780" y="4447059"/>
            <a:ext cx="1815149" cy="477671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46D6747E-7D1D-4514-B51F-8188ED990E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7886" y="4969073"/>
            <a:ext cx="1185594" cy="664269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A336AC9C-FEDA-4C38-BA86-6C4D317A17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0220" y="5104893"/>
            <a:ext cx="1177884" cy="39262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16E763F1-E3C2-4B61-A91B-ADDDEA0EA6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880" y="5852903"/>
            <a:ext cx="2106230" cy="738010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498E84DF-BAD9-40AD-B8B3-79BCB43E6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0220" y="5877272"/>
            <a:ext cx="1056287" cy="689272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88FB00CE-6056-47CD-BF1E-2935BC46D1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9617" y="5894536"/>
            <a:ext cx="1445539" cy="654744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61A4CE0-D67B-42FE-B8D0-B348FC510075}"/>
              </a:ext>
            </a:extLst>
          </p:cNvPr>
          <p:cNvSpPr/>
          <p:nvPr/>
        </p:nvSpPr>
        <p:spPr>
          <a:xfrm>
            <a:off x="128463" y="116632"/>
            <a:ext cx="9649074" cy="6624736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1D80D687-E76D-4C6A-A628-23D6EA206F3A}"/>
              </a:ext>
            </a:extLst>
          </p:cNvPr>
          <p:cNvSpPr txBox="1"/>
          <p:nvPr/>
        </p:nvSpPr>
        <p:spPr>
          <a:xfrm>
            <a:off x="2474508" y="3178906"/>
            <a:ext cx="5510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3289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3362007" y="397578"/>
            <a:ext cx="3182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Pólusmozgás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u="none" dirty="0">
                <a:latin typeface="+mn-lt"/>
              </a:rPr>
              <a:t>Pólusingadozás</a:t>
            </a:r>
          </a:p>
          <a:p>
            <a:r>
              <a:rPr lang="hu-HU" i="1" dirty="0"/>
              <a:t>Oka</a:t>
            </a:r>
            <a:r>
              <a:rPr lang="hu-HU" dirty="0"/>
              <a:t>: a Föld forgástengelye és tehetetlenségi főtengelye nem esik egybe. </a:t>
            </a:r>
          </a:p>
          <a:p>
            <a:r>
              <a:rPr lang="hu-HU" i="1" dirty="0"/>
              <a:t>Következmény</a:t>
            </a:r>
            <a:r>
              <a:rPr lang="hu-HU" dirty="0"/>
              <a:t>: a forgástengely, így a pólusok helye a tehetetlenségi tengely körül körbejár </a:t>
            </a:r>
            <a:r>
              <a:rPr lang="hu-HU" i="1" dirty="0"/>
              <a:t>Periódusa</a:t>
            </a:r>
            <a:r>
              <a:rPr lang="hu-HU" dirty="0"/>
              <a:t>: kb. 430 nap (</a:t>
            </a:r>
            <a:r>
              <a:rPr lang="hu-HU" dirty="0" err="1"/>
              <a:t>Chandler</a:t>
            </a:r>
            <a:r>
              <a:rPr lang="hu-HU" dirty="0"/>
              <a:t> periódus) </a:t>
            </a:r>
            <a:endParaRPr lang="hu-HU" u="none" dirty="0">
              <a:latin typeface="+mn-lt"/>
            </a:endParaRPr>
          </a:p>
          <a:p>
            <a:endParaRPr lang="hu-HU" dirty="0"/>
          </a:p>
          <a:p>
            <a:r>
              <a:rPr lang="hu-HU" b="1" u="none" dirty="0">
                <a:latin typeface="+mn-lt"/>
              </a:rPr>
              <a:t>Pólusvándorlás</a:t>
            </a:r>
          </a:p>
          <a:p>
            <a:r>
              <a:rPr lang="hu-HU" i="1" dirty="0"/>
              <a:t>Oka</a:t>
            </a:r>
            <a:r>
              <a:rPr lang="hu-HU" dirty="0"/>
              <a:t>: a földtömeg átrendeződése, a tehetetlenségi nyomaték tartós megváltozása</a:t>
            </a:r>
          </a:p>
          <a:p>
            <a:r>
              <a:rPr lang="hu-HU" i="1" u="none" dirty="0">
                <a:latin typeface="+mn-lt"/>
              </a:rPr>
              <a:t>Következmény</a:t>
            </a:r>
            <a:r>
              <a:rPr lang="hu-HU" u="none" dirty="0">
                <a:latin typeface="+mn-lt"/>
              </a:rPr>
              <a:t>: a pólusok véletlenszerű eltolódása</a:t>
            </a:r>
          </a:p>
          <a:p>
            <a:r>
              <a:rPr lang="hu-HU" i="1" dirty="0"/>
              <a:t>Mértéke</a:t>
            </a:r>
            <a:r>
              <a:rPr lang="hu-HU" dirty="0"/>
              <a:t>: évente pár dm</a:t>
            </a:r>
            <a:endParaRPr lang="hu-HU" u="none" dirty="0"/>
          </a:p>
        </p:txBody>
      </p:sp>
      <p:pic>
        <p:nvPicPr>
          <p:cNvPr id="32" name="Kép 31">
            <a:extLst>
              <a:ext uri="{FF2B5EF4-FFF2-40B4-BE49-F238E27FC236}">
                <a16:creationId xmlns:a16="http://schemas.microsoft.com/office/drawing/2014/main" id="{88719BAC-39E4-464A-990C-9DDDCC11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416" y="1671637"/>
            <a:ext cx="4352925" cy="35147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2D97E13-184D-49B8-8E00-1C432D9513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18" r="5071"/>
          <a:stretch/>
        </p:blipFill>
        <p:spPr>
          <a:xfrm>
            <a:off x="-10349" y="1826618"/>
            <a:ext cx="4146789" cy="32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Kép 31">
            <a:extLst>
              <a:ext uri="{FF2B5EF4-FFF2-40B4-BE49-F238E27FC236}">
                <a16:creationId xmlns:a16="http://schemas.microsoft.com/office/drawing/2014/main" id="{88719BAC-39E4-464A-990C-9DDDCC113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416" y="1671637"/>
            <a:ext cx="4352925" cy="3514725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85450" y="397578"/>
            <a:ext cx="7535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540694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 u="none" dirty="0">
                <a:latin typeface="+mn-lt"/>
              </a:rPr>
              <a:t>Pólusmozgás következménye</a:t>
            </a:r>
            <a:r>
              <a:rPr lang="hu-HU" dirty="0"/>
              <a:t>: a Földhöz kötött koordináta-rendszerek Z-tengelyét inkább a földtesthez kötik a valódi forgástengely „közelében”</a:t>
            </a:r>
          </a:p>
          <a:p>
            <a:endParaRPr lang="hu-HU" u="none" dirty="0"/>
          </a:p>
          <a:p>
            <a:r>
              <a:rPr lang="hu-HU" i="1" u="none" dirty="0"/>
              <a:t>Megvalósítás</a:t>
            </a:r>
            <a:r>
              <a:rPr lang="hu-HU" u="none" dirty="0"/>
              <a:t>:</a:t>
            </a:r>
          </a:p>
          <a:p>
            <a:r>
              <a:rPr lang="hu-HU" u="none" dirty="0"/>
              <a:t>   Z-</a:t>
            </a:r>
            <a:r>
              <a:rPr lang="hu-HU" dirty="0"/>
              <a:t>tengely: földi állomásokhoz viszonyítva veszik fel</a:t>
            </a:r>
            <a:endParaRPr lang="hu-HU" u="none" dirty="0"/>
          </a:p>
          <a:p>
            <a:r>
              <a:rPr lang="hu-HU" dirty="0"/>
              <a:t>   X-tengely: Greenwichi meridián</a:t>
            </a:r>
          </a:p>
          <a:p>
            <a:r>
              <a:rPr lang="hu-HU" u="none" dirty="0"/>
              <a:t>   Y-tengely: jobbsodrású </a:t>
            </a:r>
            <a:r>
              <a:rPr lang="hu-HU" u="none" dirty="0" err="1"/>
              <a:t>triáddá</a:t>
            </a:r>
            <a:r>
              <a:rPr lang="hu-HU" u="none" dirty="0"/>
              <a:t> egészíti ki</a:t>
            </a:r>
          </a:p>
          <a:p>
            <a:endParaRPr lang="hu-HU" dirty="0"/>
          </a:p>
          <a:p>
            <a:r>
              <a:rPr lang="hu-HU" i="1" u="none" dirty="0"/>
              <a:t>Pólusmozgás követése: </a:t>
            </a:r>
          </a:p>
          <a:p>
            <a:r>
              <a:rPr lang="hu-HU" dirty="0"/>
              <a:t>Nemzetközi Pólusmozgás Szolgálat </a:t>
            </a:r>
          </a:p>
          <a:p>
            <a:r>
              <a:rPr lang="hu-HU" dirty="0"/>
              <a:t>   (International </a:t>
            </a:r>
            <a:r>
              <a:rPr lang="hu-HU" dirty="0" err="1"/>
              <a:t>Polar</a:t>
            </a:r>
            <a:r>
              <a:rPr lang="hu-HU" dirty="0"/>
              <a:t> </a:t>
            </a:r>
            <a:r>
              <a:rPr lang="hu-HU" dirty="0" err="1"/>
              <a:t>Motion</a:t>
            </a:r>
            <a:r>
              <a:rPr lang="hu-HU" dirty="0"/>
              <a:t> Service, IPMS)</a:t>
            </a:r>
          </a:p>
          <a:p>
            <a:r>
              <a:rPr lang="hu-HU" dirty="0"/>
              <a:t>Nemzetközi Időszolgálat </a:t>
            </a:r>
          </a:p>
          <a:p>
            <a:r>
              <a:rPr lang="hu-HU" dirty="0"/>
              <a:t>   (</a:t>
            </a:r>
            <a:r>
              <a:rPr lang="hu-HU" dirty="0" err="1"/>
              <a:t>Bureau</a:t>
            </a:r>
            <a:r>
              <a:rPr lang="hu-HU" dirty="0"/>
              <a:t> International de </a:t>
            </a:r>
            <a:r>
              <a:rPr lang="hu-HU" dirty="0" err="1"/>
              <a:t>l'Heure</a:t>
            </a:r>
            <a:r>
              <a:rPr lang="hu-HU" dirty="0"/>
              <a:t>, BIH)</a:t>
            </a:r>
          </a:p>
          <a:p>
            <a:endParaRPr lang="hu-HU" dirty="0"/>
          </a:p>
          <a:p>
            <a:r>
              <a:rPr lang="hu-HU" i="1" dirty="0"/>
              <a:t>Póluskoordináták</a:t>
            </a:r>
            <a:r>
              <a:rPr lang="hu-HU" dirty="0"/>
              <a:t>: A valódi, pillanatnyi pólushelyzet a </a:t>
            </a:r>
          </a:p>
          <a:p>
            <a:r>
              <a:rPr lang="hu-HU" dirty="0"/>
              <a:t>   kötött Z-tengelyhez képest</a:t>
            </a:r>
          </a:p>
        </p:txBody>
      </p:sp>
    </p:spTree>
    <p:extLst>
      <p:ext uri="{BB962C8B-B14F-4D97-AF65-F5344CB8AC3E}">
        <p14:creationId xmlns:p14="http://schemas.microsoft.com/office/powerpoint/2010/main" val="2796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Megvalósulások:</a:t>
            </a:r>
          </a:p>
          <a:p>
            <a:r>
              <a:rPr lang="hu-HU" u="none" dirty="0">
                <a:latin typeface="+mn-lt"/>
              </a:rPr>
              <a:t>(1) </a:t>
            </a:r>
            <a:r>
              <a:rPr lang="en-US" dirty="0" err="1"/>
              <a:t>Egyezményes</a:t>
            </a:r>
            <a:r>
              <a:rPr lang="en-US" dirty="0"/>
              <a:t> </a:t>
            </a:r>
            <a:r>
              <a:rPr lang="en-US" dirty="0" err="1"/>
              <a:t>Földi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(Conventional </a:t>
            </a:r>
            <a:r>
              <a:rPr lang="en-US" dirty="0" err="1"/>
              <a:t>Terrestial</a:t>
            </a:r>
            <a:r>
              <a:rPr lang="en-US" dirty="0"/>
              <a:t> System, CTS)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CIO-BIH rendszer</a:t>
            </a:r>
          </a:p>
          <a:p>
            <a:pPr marL="285750" indent="-285750">
              <a:buFontTx/>
              <a:buChar char="-"/>
            </a:pPr>
            <a:r>
              <a:rPr lang="hu-HU" dirty="0"/>
              <a:t>keretpontok: 60 geodéziai alappont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Z-tengely</a:t>
            </a:r>
            <a:r>
              <a:rPr lang="hu-HU" dirty="0"/>
              <a:t>: Egyezményes Nemzetközi Kezdőpont (</a:t>
            </a:r>
            <a:r>
              <a:rPr lang="hu-HU" dirty="0" err="1"/>
              <a:t>Conventional</a:t>
            </a:r>
            <a:r>
              <a:rPr lang="hu-HU" dirty="0"/>
              <a:t> International </a:t>
            </a:r>
            <a:r>
              <a:rPr lang="hu-HU" dirty="0" err="1"/>
              <a:t>Origin</a:t>
            </a:r>
            <a:r>
              <a:rPr lang="hu-HU" dirty="0"/>
              <a:t>, CIO); 1900.0-1906.0 közötti közepes helyzet</a:t>
            </a:r>
          </a:p>
          <a:p>
            <a:pPr marL="285750" indent="-285750">
              <a:buFontTx/>
              <a:buChar char="-"/>
            </a:pPr>
            <a:r>
              <a:rPr lang="hu-HU" dirty="0"/>
              <a:t>XZ sík: BIH kezdőmeridiánsík; Greenwichi Közepes Szintfelületi Meridiánsík (Greenwich Mean Astronomic Meridian)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epochák: 1968, 1979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08BD816-6CA7-4D84-8C04-3196D9619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1556792"/>
            <a:ext cx="403205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Megvalósulások:</a:t>
            </a:r>
          </a:p>
          <a:p>
            <a:r>
              <a:rPr lang="hu-HU" u="none" dirty="0">
                <a:latin typeface="+mn-lt"/>
              </a:rPr>
              <a:t>(2) </a:t>
            </a:r>
            <a:r>
              <a:rPr lang="en-US" dirty="0" err="1"/>
              <a:t>Nemzetközi</a:t>
            </a:r>
            <a:r>
              <a:rPr lang="en-US" dirty="0"/>
              <a:t> </a:t>
            </a:r>
            <a:r>
              <a:rPr lang="en-US" dirty="0" err="1"/>
              <a:t>Földi</a:t>
            </a:r>
            <a:r>
              <a:rPr lang="en-US" dirty="0"/>
              <a:t> </a:t>
            </a:r>
            <a:r>
              <a:rPr lang="en-US" dirty="0" err="1"/>
              <a:t>Vonatkoztatási</a:t>
            </a:r>
            <a:r>
              <a:rPr lang="en-US" dirty="0"/>
              <a:t> </a:t>
            </a:r>
            <a:r>
              <a:rPr lang="en-US" dirty="0" err="1"/>
              <a:t>Rendszer</a:t>
            </a:r>
            <a:r>
              <a:rPr lang="en-US" dirty="0"/>
              <a:t> (International Terrestrial Reference System, ITRS)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keretpontok: &lt;550 geodéziai alappont Nemzetközi Földi Vonatkoztatási Keretpontok (International </a:t>
            </a:r>
            <a:r>
              <a:rPr lang="hu-HU" dirty="0" err="1"/>
              <a:t>Terrestrial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Frame</a:t>
            </a:r>
            <a:r>
              <a:rPr lang="hu-HU" dirty="0"/>
              <a:t>, ITRF)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Z-tengely</a:t>
            </a:r>
            <a:r>
              <a:rPr lang="hu-HU" dirty="0"/>
              <a:t>: IERS Vonatkoztatási Pólushelyzet (IERS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Pole</a:t>
            </a:r>
            <a:r>
              <a:rPr lang="hu-HU" dirty="0"/>
              <a:t>, IRP)</a:t>
            </a:r>
          </a:p>
          <a:p>
            <a:pPr marL="285750" indent="-285750">
              <a:buFontTx/>
              <a:buChar char="-"/>
            </a:pPr>
            <a:r>
              <a:rPr lang="hu-HU" dirty="0"/>
              <a:t>XZ sík:  IERS Vonatkoztatási Meridiánsík (IERS </a:t>
            </a:r>
            <a:r>
              <a:rPr lang="hu-HU" dirty="0" err="1"/>
              <a:t>Reference</a:t>
            </a:r>
            <a:r>
              <a:rPr lang="hu-HU" dirty="0"/>
              <a:t> </a:t>
            </a:r>
            <a:r>
              <a:rPr lang="hu-HU" dirty="0" err="1"/>
              <a:t>Meridian</a:t>
            </a:r>
            <a:r>
              <a:rPr lang="hu-HU" dirty="0"/>
              <a:t>, IRM)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epochák: 1988-1994 (évente), 1996, 1997, 2000, 2005, 2008, 2014, 2020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96F6C64-7EA0-4277-906B-F29C72EF2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8" y="1484784"/>
            <a:ext cx="39394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116518" y="397578"/>
            <a:ext cx="7672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Földi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4" y="1340768"/>
            <a:ext cx="44803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Megvalósulások:</a:t>
            </a:r>
          </a:p>
          <a:p>
            <a:r>
              <a:rPr lang="hu-HU" u="none" dirty="0">
                <a:latin typeface="+mn-lt"/>
              </a:rPr>
              <a:t>(3) </a:t>
            </a:r>
            <a:r>
              <a:rPr lang="en-US" dirty="0" err="1"/>
              <a:t>Geodéziai</a:t>
            </a:r>
            <a:r>
              <a:rPr lang="en-US" dirty="0"/>
              <a:t> </a:t>
            </a:r>
            <a:r>
              <a:rPr lang="en-US" dirty="0" err="1"/>
              <a:t>Világrendszer</a:t>
            </a:r>
            <a:r>
              <a:rPr lang="en-US" dirty="0"/>
              <a:t> (World Geodetic System, WGS)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műholdpályák alapján, geocentrikus </a:t>
            </a:r>
          </a:p>
          <a:p>
            <a:pPr marL="285750" indent="-285750">
              <a:buFontTx/>
              <a:buChar char="-"/>
            </a:pPr>
            <a:r>
              <a:rPr lang="hu-HU" dirty="0"/>
              <a:t>keretpontok: WGS keretpontok (műhold követő állomáshálózat) 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tengelyei</a:t>
            </a:r>
            <a:r>
              <a:rPr lang="hu-HU" dirty="0"/>
              <a:t>: lásd CIO-BIH</a:t>
            </a:r>
          </a:p>
          <a:p>
            <a:pPr marL="285750" indent="-285750">
              <a:buFontTx/>
              <a:buChar char="-"/>
            </a:pPr>
            <a:r>
              <a:rPr lang="hu-HU" u="none" dirty="0">
                <a:latin typeface="+mn-lt"/>
              </a:rPr>
              <a:t>legismertebb epocha: 1984</a:t>
            </a:r>
          </a:p>
          <a:p>
            <a:endParaRPr lang="hu-HU" dirty="0"/>
          </a:p>
          <a:p>
            <a:r>
              <a:rPr lang="hu-HU" dirty="0"/>
              <a:t>(4) Európai Földi Vonatkoztatási Rendszer (European </a:t>
            </a:r>
            <a:r>
              <a:rPr lang="hu-HU" dirty="0" err="1"/>
              <a:t>Terrestrial</a:t>
            </a:r>
            <a:r>
              <a:rPr lang="hu-HU" dirty="0"/>
              <a:t> </a:t>
            </a:r>
            <a:r>
              <a:rPr lang="hu-HU" dirty="0" err="1"/>
              <a:t>Reference</a:t>
            </a:r>
            <a:r>
              <a:rPr lang="hu-HU" dirty="0"/>
              <a:t> System, ETRS)</a:t>
            </a:r>
          </a:p>
          <a:p>
            <a:pPr marL="285750" indent="-285750">
              <a:buFontTx/>
              <a:buChar char="-"/>
            </a:pPr>
            <a:r>
              <a:rPr lang="hu-HU" dirty="0"/>
              <a:t>keretpontok: Európai Földi Vonatkoztatási Keretpontok (ETRF), európai permanenshálózat állomásai</a:t>
            </a:r>
          </a:p>
          <a:p>
            <a:pPr marL="285750" indent="-285750">
              <a:buFontTx/>
              <a:buChar char="-"/>
            </a:pPr>
            <a:r>
              <a:rPr lang="hu-HU" dirty="0"/>
              <a:t>célja: európai lemez mozgásának követése</a:t>
            </a:r>
          </a:p>
          <a:p>
            <a:pPr marL="285750" indent="-285750">
              <a:buFontTx/>
              <a:buChar char="-"/>
            </a:pPr>
            <a:r>
              <a:rPr lang="hu-HU" dirty="0"/>
              <a:t>első epocha: 1989</a:t>
            </a:r>
            <a:endParaRPr lang="hu-HU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02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>
            <a:extLst>
              <a:ext uri="{FF2B5EF4-FFF2-40B4-BE49-F238E27FC236}">
                <a16:creationId xmlns:a16="http://schemas.microsoft.com/office/drawing/2014/main" id="{634FCFE3-4129-4A14-8579-A4AACD09D990}"/>
              </a:ext>
            </a:extLst>
          </p:cNvPr>
          <p:cNvSpPr txBox="1"/>
          <p:nvPr/>
        </p:nvSpPr>
        <p:spPr>
          <a:xfrm>
            <a:off x="1412046" y="397578"/>
            <a:ext cx="70819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/>
              <a:t>Égi vonatkoztatási rendszerek</a:t>
            </a:r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59352B1-1537-4B58-9568-1C0FF42780FB}"/>
              </a:ext>
            </a:extLst>
          </p:cNvPr>
          <p:cNvSpPr/>
          <p:nvPr/>
        </p:nvSpPr>
        <p:spPr>
          <a:xfrm>
            <a:off x="622775" y="3068960"/>
            <a:ext cx="2808312" cy="12961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71A211E-C52C-48E2-AAD9-F1C94D734DEE}"/>
              </a:ext>
            </a:extLst>
          </p:cNvPr>
          <p:cNvSpPr/>
          <p:nvPr/>
        </p:nvSpPr>
        <p:spPr>
          <a:xfrm>
            <a:off x="622775" y="2313032"/>
            <a:ext cx="2808312" cy="280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65B29166-1304-4C25-8ED5-636DFF132D20}"/>
              </a:ext>
            </a:extLst>
          </p:cNvPr>
          <p:cNvCxnSpPr>
            <a:cxnSpLocks/>
          </p:cNvCxnSpPr>
          <p:nvPr/>
        </p:nvCxnSpPr>
        <p:spPr>
          <a:xfrm flipV="1">
            <a:off x="2026931" y="18809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8205EA57-5F11-4C44-B8E8-3A03355AFBAB}"/>
              </a:ext>
            </a:extLst>
          </p:cNvPr>
          <p:cNvCxnSpPr>
            <a:cxnSpLocks/>
          </p:cNvCxnSpPr>
          <p:nvPr/>
        </p:nvCxnSpPr>
        <p:spPr>
          <a:xfrm rot="5400000" flipV="1">
            <a:off x="2179331" y="2033384"/>
            <a:ext cx="0" cy="34202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844E8BE7-C7F5-4BAB-AE66-014817D0C8B8}"/>
              </a:ext>
            </a:extLst>
          </p:cNvPr>
          <p:cNvCxnSpPr>
            <a:cxnSpLocks/>
          </p:cNvCxnSpPr>
          <p:nvPr/>
        </p:nvCxnSpPr>
        <p:spPr>
          <a:xfrm flipH="1">
            <a:off x="344488" y="3140968"/>
            <a:ext cx="2798567" cy="15449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zis 16">
            <a:extLst>
              <a:ext uri="{FF2B5EF4-FFF2-40B4-BE49-F238E27FC236}">
                <a16:creationId xmlns:a16="http://schemas.microsoft.com/office/drawing/2014/main" id="{9155D10B-6A6F-4F2A-A064-935CAF7CAD50}"/>
              </a:ext>
            </a:extLst>
          </p:cNvPr>
          <p:cNvSpPr/>
          <p:nvPr/>
        </p:nvSpPr>
        <p:spPr>
          <a:xfrm>
            <a:off x="1055047" y="2313032"/>
            <a:ext cx="2016000" cy="2808000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DF42D164-3C63-40C5-9796-A0980A3D3194}"/>
              </a:ext>
            </a:extLst>
          </p:cNvPr>
          <p:cNvSpPr/>
          <p:nvPr/>
        </p:nvSpPr>
        <p:spPr>
          <a:xfrm>
            <a:off x="842991" y="2588279"/>
            <a:ext cx="2367880" cy="939193"/>
          </a:xfrm>
          <a:prstGeom prst="ellipse">
            <a:avLst/>
          </a:prstGeom>
          <a:noFill/>
          <a:ln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AC0015B-7DC7-4B7A-A71A-089233F1FB7D}"/>
              </a:ext>
            </a:extLst>
          </p:cNvPr>
          <p:cNvSpPr txBox="1"/>
          <p:nvPr/>
        </p:nvSpPr>
        <p:spPr>
          <a:xfrm>
            <a:off x="4370595" y="1340768"/>
            <a:ext cx="4104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Keretpontok: </a:t>
            </a:r>
          </a:p>
          <a:p>
            <a:r>
              <a:rPr lang="hu-HU" dirty="0"/>
              <a:t>	- távoli csillagok</a:t>
            </a:r>
          </a:p>
          <a:p>
            <a:r>
              <a:rPr lang="hu-HU" dirty="0"/>
              <a:t>	- AGN-nek (</a:t>
            </a:r>
            <a:r>
              <a:rPr lang="hu-HU" dirty="0" smtClean="0"/>
              <a:t>ak</a:t>
            </a:r>
            <a:r>
              <a:rPr lang="en-US" dirty="0" smtClean="0"/>
              <a:t>t</a:t>
            </a:r>
            <a:r>
              <a:rPr lang="hu-HU" dirty="0" smtClean="0"/>
              <a:t>ív </a:t>
            </a:r>
            <a:r>
              <a:rPr lang="hu-HU" dirty="0"/>
              <a:t>galaxismagok)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u="none" dirty="0" err="1">
                <a:latin typeface="+mn-lt"/>
              </a:rPr>
              <a:t>kvazárok</a:t>
            </a:r>
            <a:endParaRPr lang="hu-HU" u="none" dirty="0">
              <a:latin typeface="+mn-lt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rádiógalaxisok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hu-HU" dirty="0"/>
              <a:t>BL Lacertae objektumok</a:t>
            </a:r>
            <a:endParaRPr lang="hu-HU" u="none" dirty="0">
              <a:latin typeface="+mn-lt"/>
            </a:endParaRPr>
          </a:p>
        </p:txBody>
      </p:sp>
      <p:pic>
        <p:nvPicPr>
          <p:cNvPr id="5" name="Ábra 4" descr="Csillagok">
            <a:extLst>
              <a:ext uri="{FF2B5EF4-FFF2-40B4-BE49-F238E27FC236}">
                <a16:creationId xmlns:a16="http://schemas.microsoft.com/office/drawing/2014/main" id="{30D5AF53-A10D-4BF5-86E2-395738448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2869280" y="1344009"/>
            <a:ext cx="499544" cy="533886"/>
          </a:xfrm>
          <a:prstGeom prst="rect">
            <a:avLst/>
          </a:prstGeom>
        </p:spPr>
      </p:pic>
      <p:pic>
        <p:nvPicPr>
          <p:cNvPr id="15" name="Ábra 14" descr="Csillagok">
            <a:extLst>
              <a:ext uri="{FF2B5EF4-FFF2-40B4-BE49-F238E27FC236}">
                <a16:creationId xmlns:a16="http://schemas.microsoft.com/office/drawing/2014/main" id="{BC73106D-03E8-4109-B510-00EE0AD6F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555503" y="1401182"/>
            <a:ext cx="499544" cy="533886"/>
          </a:xfrm>
          <a:prstGeom prst="rect">
            <a:avLst/>
          </a:prstGeom>
        </p:spPr>
      </p:pic>
      <p:pic>
        <p:nvPicPr>
          <p:cNvPr id="16" name="Ábra 15" descr="Csillagok">
            <a:extLst>
              <a:ext uri="{FF2B5EF4-FFF2-40B4-BE49-F238E27FC236}">
                <a16:creationId xmlns:a16="http://schemas.microsoft.com/office/drawing/2014/main" id="{C45C44D7-6024-42B6-88EB-7E3FD477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412015" y="1125954"/>
            <a:ext cx="499544" cy="533886"/>
          </a:xfrm>
          <a:prstGeom prst="rect">
            <a:avLst/>
          </a:prstGeom>
        </p:spPr>
      </p:pic>
      <p:pic>
        <p:nvPicPr>
          <p:cNvPr id="19" name="Ábra 18" descr="Csillagok">
            <a:extLst>
              <a:ext uri="{FF2B5EF4-FFF2-40B4-BE49-F238E27FC236}">
                <a16:creationId xmlns:a16="http://schemas.microsoft.com/office/drawing/2014/main" id="{77136AFB-C3F7-4F98-932A-8A06CE09F4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4016680" y="2581937"/>
            <a:ext cx="499544" cy="533886"/>
          </a:xfrm>
          <a:prstGeom prst="rect">
            <a:avLst/>
          </a:prstGeom>
        </p:spPr>
      </p:pic>
      <p:pic>
        <p:nvPicPr>
          <p:cNvPr id="23" name="Ábra 22" descr="Csillagok">
            <a:extLst>
              <a:ext uri="{FF2B5EF4-FFF2-40B4-BE49-F238E27FC236}">
                <a16:creationId xmlns:a16="http://schemas.microsoft.com/office/drawing/2014/main" id="{B86334CD-5CD2-43FB-9030-D87DEBD2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58763" y="4712480"/>
            <a:ext cx="499544" cy="533886"/>
          </a:xfrm>
          <a:prstGeom prst="rect">
            <a:avLst/>
          </a:prstGeom>
        </p:spPr>
      </p:pic>
      <p:pic>
        <p:nvPicPr>
          <p:cNvPr id="24" name="Ábra 23" descr="Csillagok">
            <a:extLst>
              <a:ext uri="{FF2B5EF4-FFF2-40B4-BE49-F238E27FC236}">
                <a16:creationId xmlns:a16="http://schemas.microsoft.com/office/drawing/2014/main" id="{8D916A29-CFDA-4901-89D5-17B9246A7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1040807" y="5071658"/>
            <a:ext cx="499544" cy="533886"/>
          </a:xfrm>
          <a:prstGeom prst="rect">
            <a:avLst/>
          </a:prstGeom>
        </p:spPr>
      </p:pic>
      <p:pic>
        <p:nvPicPr>
          <p:cNvPr id="25" name="Ábra 24" descr="Csillagok">
            <a:extLst>
              <a:ext uri="{FF2B5EF4-FFF2-40B4-BE49-F238E27FC236}">
                <a16:creationId xmlns:a16="http://schemas.microsoft.com/office/drawing/2014/main" id="{D0B01C0D-AF34-4834-B096-5FA4E8506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1" r="45369" b="41614"/>
          <a:stretch/>
        </p:blipFill>
        <p:spPr>
          <a:xfrm>
            <a:off x="3208100" y="4257864"/>
            <a:ext cx="499544" cy="533886"/>
          </a:xfrm>
          <a:prstGeom prst="rect">
            <a:avLst/>
          </a:prstGeom>
        </p:spPr>
      </p:pic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C41D66A8-EF2C-493D-A70D-0655D441F1FE}"/>
              </a:ext>
            </a:extLst>
          </p:cNvPr>
          <p:cNvCxnSpPr>
            <a:cxnSpLocks/>
          </p:cNvCxnSpPr>
          <p:nvPr/>
        </p:nvCxnSpPr>
        <p:spPr>
          <a:xfrm flipV="1">
            <a:off x="109551" y="3886064"/>
            <a:ext cx="0" cy="18713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>
            <a:extLst>
              <a:ext uri="{FF2B5EF4-FFF2-40B4-BE49-F238E27FC236}">
                <a16:creationId xmlns:a16="http://schemas.microsoft.com/office/drawing/2014/main" id="{3155D073-CDBB-428E-9EC5-E0CB4DFDA498}"/>
              </a:ext>
            </a:extLst>
          </p:cNvPr>
          <p:cNvCxnSpPr>
            <a:cxnSpLocks/>
          </p:cNvCxnSpPr>
          <p:nvPr/>
        </p:nvCxnSpPr>
        <p:spPr>
          <a:xfrm flipV="1">
            <a:off x="109551" y="5748576"/>
            <a:ext cx="1862512" cy="8838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>
            <a:extLst>
              <a:ext uri="{FF2B5EF4-FFF2-40B4-BE49-F238E27FC236}">
                <a16:creationId xmlns:a16="http://schemas.microsoft.com/office/drawing/2014/main" id="{4E7B1E78-816F-4019-83C0-D355B2B75E43}"/>
              </a:ext>
            </a:extLst>
          </p:cNvPr>
          <p:cNvCxnSpPr>
            <a:cxnSpLocks/>
          </p:cNvCxnSpPr>
          <p:nvPr/>
        </p:nvCxnSpPr>
        <p:spPr>
          <a:xfrm flipH="1">
            <a:off x="109551" y="5137260"/>
            <a:ext cx="1099610" cy="620154"/>
          </a:xfrm>
          <a:prstGeom prst="straightConnector1">
            <a:avLst/>
          </a:prstGeom>
          <a:ln w="19050"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D68B4DBE-164B-41A1-90AB-D359ECB07ADF}"/>
              </a:ext>
            </a:extLst>
          </p:cNvPr>
          <p:cNvSpPr txBox="1"/>
          <p:nvPr/>
        </p:nvSpPr>
        <p:spPr>
          <a:xfrm>
            <a:off x="4362341" y="3301775"/>
            <a:ext cx="42630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u="none" dirty="0">
                <a:latin typeface="+mn-lt"/>
              </a:rPr>
              <a:t>Az égi vonatkoztatási rendszer egy gyorsulásmentes, ún. megegyezéses </a:t>
            </a:r>
            <a:r>
              <a:rPr lang="hu-HU" u="none" dirty="0" err="1">
                <a:latin typeface="+mn-lt"/>
              </a:rPr>
              <a:t>inerciális</a:t>
            </a:r>
            <a:r>
              <a:rPr lang="hu-HU" u="none" dirty="0">
                <a:latin typeface="+mn-lt"/>
              </a:rPr>
              <a:t> rendszer (CIS)</a:t>
            </a:r>
          </a:p>
          <a:p>
            <a:r>
              <a:rPr lang="hu-HU" dirty="0"/>
              <a:t>	- nyugalomban van (egyenes </a:t>
            </a:r>
          </a:p>
          <a:p>
            <a:r>
              <a:rPr lang="hu-HU" dirty="0"/>
              <a:t>	vonalú egyenletesmozgást végez)</a:t>
            </a:r>
          </a:p>
          <a:p>
            <a:r>
              <a:rPr lang="hu-HU" u="none" dirty="0">
                <a:latin typeface="+mn-lt"/>
              </a:rPr>
              <a:t>	- a Föld mozgásainak </a:t>
            </a:r>
          </a:p>
          <a:p>
            <a:r>
              <a:rPr lang="hu-HU" dirty="0"/>
              <a:t>	</a:t>
            </a:r>
            <a:r>
              <a:rPr lang="hu-HU" u="none" dirty="0">
                <a:latin typeface="+mn-lt"/>
              </a:rPr>
              <a:t>meghatározására alkalmas</a:t>
            </a:r>
          </a:p>
        </p:txBody>
      </p:sp>
    </p:spTree>
    <p:extLst>
      <p:ext uri="{BB962C8B-B14F-4D97-AF65-F5344CB8AC3E}">
        <p14:creationId xmlns:p14="http://schemas.microsoft.com/office/powerpoint/2010/main" val="31315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7" grpId="0" animBg="1"/>
      <p:bldP spid="18" grpId="0" animBg="1"/>
      <p:bldP spid="29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5506</TotalTime>
  <Words>1010</Words>
  <Application>Microsoft Office PowerPoint</Application>
  <PresentationFormat>A4 Paper (210x297 mm)</PresentationFormat>
  <Paragraphs>307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Times New Roman</vt:lpstr>
      <vt:lpstr>Office-téma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IAPG TU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Thomas Gruber</dc:creator>
  <cp:lastModifiedBy>Geodézia</cp:lastModifiedBy>
  <cp:revision>430</cp:revision>
  <cp:lastPrinted>2001-12-11T08:21:35Z</cp:lastPrinted>
  <dcterms:created xsi:type="dcterms:W3CDTF">2001-12-11T07:59:51Z</dcterms:created>
  <dcterms:modified xsi:type="dcterms:W3CDTF">2024-02-23T10:32:22Z</dcterms:modified>
</cp:coreProperties>
</file>