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03" r:id="rId3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FCC1A-A5D7-4381-B3C3-8EE08D211407}" type="datetimeFigureOut">
              <a:rPr lang="hu-HU" smtClean="0"/>
              <a:pPr/>
              <a:t>2020. 03. 23.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E96B8-9D8D-44C3-9AD9-4C915074A48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0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GNSS elmélete és felhasználása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3430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helymeghatározás matematikai modelljei: </a:t>
            </a:r>
            <a:r>
              <a:rPr lang="hu-HU" sz="2400" dirty="0" smtClean="0"/>
              <a:t>Fázismérések feldolgozása különbségképzéssel. A ciklustöbbértelműségek feloldása.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3" y="119675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kettős különbségek felhasználása esetén: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N műholdra végzett észlelés esetén (N-1) összevont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kell meghatároznunk.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Így min. (N-1)+3 ismeretlenünk van, amelyre (N-1) egyenletet tudunk felírni. -&gt; több epocha együttes kiegyenlítése szükséges.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Követelmény a műholdak folytonos észlelése (ne legyen lehetőleg ciklusugrás), így két epochából már 2(N-1) egyenletünk van, míg az </a:t>
            </a:r>
            <a:r>
              <a:rPr lang="hu-HU" dirty="0" err="1" smtClean="0"/>
              <a:t>ismeretleneink</a:t>
            </a:r>
            <a:r>
              <a:rPr lang="hu-HU" dirty="0" smtClean="0"/>
              <a:t> száma nem növekedett (statikus mérés esetén).</a:t>
            </a:r>
          </a:p>
          <a:p>
            <a:pPr>
              <a:buFontTx/>
              <a:buChar char="-"/>
            </a:pPr>
            <a:endParaRPr lang="hu-HU" dirty="0" smtClean="0"/>
          </a:p>
          <a:p>
            <a:r>
              <a:rPr lang="hu-HU" dirty="0" smtClean="0"/>
              <a:t>- Hogyan deríthetjük ki, hogy volt-e ciklusugrás? – </a:t>
            </a:r>
            <a:r>
              <a:rPr lang="hu-HU" b="1" dirty="0" smtClean="0"/>
              <a:t>Hármas különbségek!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179512" y="5373216"/>
          <a:ext cx="88169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2" name="Equation" r:id="rId3" imgW="4305240" imgH="304560" progId="Equation.3">
                  <p:embed/>
                </p:oleObj>
              </mc:Choice>
              <mc:Fallback>
                <p:oleObj name="Equation" r:id="rId3" imgW="430524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373216"/>
                        <a:ext cx="88169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Ciklusugrások keresése – a hármas különbségek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8367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hármas különbség:</a:t>
            </a:r>
          </a:p>
          <a:p>
            <a:endParaRPr lang="hu-HU" dirty="0" smtClean="0"/>
          </a:p>
          <a:p>
            <a:r>
              <a:rPr lang="hu-HU" dirty="0" smtClean="0"/>
              <a:t>A hármas különbség két eltérő időpontban meghatározott kettős különbség különbségeként definiálható.</a:t>
            </a:r>
            <a:endParaRPr lang="hu-HU" dirty="0"/>
          </a:p>
        </p:txBody>
      </p:sp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1259632" y="2132856"/>
          <a:ext cx="66833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3" name="Equation" r:id="rId5" imgW="3263760" imgH="558720" progId="Equation.3">
                  <p:embed/>
                </p:oleObj>
              </mc:Choice>
              <mc:Fallback>
                <p:oleObj name="Equation" r:id="rId5" imgW="3263760" imgH="558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132856"/>
                        <a:ext cx="668337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1168400" y="3644776"/>
          <a:ext cx="68643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4" name="Equation" r:id="rId7" imgW="3352680" imgH="558720" progId="Equation.3">
                  <p:embed/>
                </p:oleObj>
              </mc:Choice>
              <mc:Fallback>
                <p:oleObj name="Equation" r:id="rId7" imgW="3352680" imgH="558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3644776"/>
                        <a:ext cx="68643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467544" y="5013176"/>
            <a:ext cx="274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hármas különbség tehát: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Ciklusugrások keresése – a hármas különbségek</a:t>
            </a:r>
            <a:endParaRPr lang="hu-HU" sz="2000" b="1" dirty="0"/>
          </a:p>
        </p:txBody>
      </p:sp>
      <p:pic>
        <p:nvPicPr>
          <p:cNvPr id="5" name="Kép 4" descr="ciklusugras_kettos_differen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836712"/>
            <a:ext cx="5544616" cy="2755774"/>
          </a:xfrm>
          <a:prstGeom prst="rect">
            <a:avLst/>
          </a:prstGeom>
        </p:spPr>
      </p:pic>
      <p:pic>
        <p:nvPicPr>
          <p:cNvPr id="6" name="Kép 5" descr="ciklusugras_harmas_differenc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3645024"/>
            <a:ext cx="5586568" cy="277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1124744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ionoszféra hatása már a nagy távolságokon nem küszöbölhető ki, emiatt a </a:t>
            </a:r>
            <a:r>
              <a:rPr lang="hu-HU" dirty="0" err="1" smtClean="0"/>
              <a:t>ciklustöbbértelműségek</a:t>
            </a:r>
            <a:r>
              <a:rPr lang="hu-HU" dirty="0" smtClean="0"/>
              <a:t> már nem oldhatók fel egész számként.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9552" y="242088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1. megoldás:</a:t>
            </a:r>
            <a:r>
              <a:rPr lang="hu-HU" dirty="0" smtClean="0"/>
              <a:t> az ionoszféra modellezése erre alkalmas polinommal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2996952"/>
            <a:ext cx="4363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ionoszféra hatása a kettős különbségekre:</a:t>
            </a:r>
            <a:endParaRPr lang="hu-HU" dirty="0"/>
          </a:p>
        </p:txBody>
      </p:sp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179512" y="3501008"/>
          <a:ext cx="5929313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2" name="Equation" r:id="rId3" imgW="2895480" imgH="711000" progId="Equation.3">
                  <p:embed/>
                </p:oleObj>
              </mc:Choice>
              <mc:Fallback>
                <p:oleObj name="Equation" r:id="rId3" imgW="289548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501008"/>
                        <a:ext cx="5929313" cy="1452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5" name="Object 3"/>
          <p:cNvGraphicFramePr>
            <a:graphicFrameLocks noChangeAspect="1"/>
          </p:cNvGraphicFramePr>
          <p:nvPr/>
        </p:nvGraphicFramePr>
        <p:xfrm>
          <a:off x="899592" y="5301208"/>
          <a:ext cx="71786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3" name="Equation" r:id="rId5" imgW="3504960" imgH="228600" progId="Equation.3">
                  <p:embed/>
                </p:oleObj>
              </mc:Choice>
              <mc:Fallback>
                <p:oleObj name="Equation" r:id="rId5" imgW="350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301208"/>
                        <a:ext cx="71786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Ellipszis 9"/>
          <p:cNvSpPr/>
          <p:nvPr/>
        </p:nvSpPr>
        <p:spPr>
          <a:xfrm>
            <a:off x="4211960" y="4437112"/>
            <a:ext cx="57606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483768" y="5229200"/>
            <a:ext cx="57606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4067944" y="5229200"/>
            <a:ext cx="57606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1043608" y="5949280"/>
            <a:ext cx="655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Ionoszferikus</a:t>
            </a:r>
            <a:r>
              <a:rPr lang="hu-HU" dirty="0" smtClean="0"/>
              <a:t> pont zenitszöge, földrajzi szélessége és a Nap óraszöge</a:t>
            </a:r>
            <a:endParaRPr lang="hu-HU" dirty="0"/>
          </a:p>
        </p:txBody>
      </p:sp>
      <p:pic>
        <p:nvPicPr>
          <p:cNvPr id="14" name="Kép 13" descr="ionoszfer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20072" y="836712"/>
            <a:ext cx="3678322" cy="3105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0872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2. megoldás:</a:t>
            </a:r>
            <a:r>
              <a:rPr lang="hu-HU" dirty="0" smtClean="0"/>
              <a:t> kétfrekvenciás mérésekkel – kihasználva az ionoszféra frekvenciafüggő hatását – a mérések megfelelő kombinálásával a hatás kiküszöbölhető.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1772816"/>
            <a:ext cx="596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Induljunk ki a fázistávolságokra felírt közvetítő egyenletekből:</a:t>
            </a:r>
            <a:endParaRPr lang="hu-HU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68313" y="2349500"/>
          <a:ext cx="8242300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6" name="Equation" r:id="rId3" imgW="4025880" imgH="1041120" progId="Equation.3">
                  <p:embed/>
                </p:oleObj>
              </mc:Choice>
              <mc:Fallback>
                <p:oleObj name="Equation" r:id="rId3" imgW="4025880" imgH="1041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8242300" cy="213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611560" y="4869160"/>
            <a:ext cx="145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Vagy röviden:</a:t>
            </a:r>
            <a:endParaRPr lang="hu-HU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0" y="5301208"/>
          <a:ext cx="91281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7" name="Equation" r:id="rId5" imgW="4457520" imgH="304560" progId="Equation.3">
                  <p:embed/>
                </p:oleObj>
              </mc:Choice>
              <mc:Fallback>
                <p:oleObj name="Equation" r:id="rId5" imgW="445752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01208"/>
                        <a:ext cx="91281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5875" y="836712"/>
          <a:ext cx="91281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9" name="Equation" r:id="rId3" imgW="4457520" imgH="304560" progId="Equation.3">
                  <p:embed/>
                </p:oleObj>
              </mc:Choice>
              <mc:Fallback>
                <p:oleObj name="Equation" r:id="rId3" imgW="445752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836712"/>
                        <a:ext cx="91281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" y="1628800"/>
            <a:ext cx="853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Osszuk le mindkét oldalt 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baseline="-25000" dirty="0" smtClean="0"/>
              <a:t>1</a:t>
            </a:r>
            <a:r>
              <a:rPr lang="hu-HU" dirty="0" smtClean="0"/>
              <a:t>-el, illetve 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baseline="-25000" dirty="0" smtClean="0"/>
              <a:t>2</a:t>
            </a:r>
            <a:r>
              <a:rPr lang="hu-HU" dirty="0" smtClean="0"/>
              <a:t>-vel (az órahibáktól most eltekintünk, azokat tudjuk a különbségképzéssel kezelni):</a:t>
            </a:r>
            <a:endParaRPr lang="hu-HU" dirty="0"/>
          </a:p>
        </p:txBody>
      </p:sp>
      <p:graphicFrame>
        <p:nvGraphicFramePr>
          <p:cNvPr id="133123" name="Object 3"/>
          <p:cNvGraphicFramePr>
            <a:graphicFrameLocks noChangeAspect="1"/>
          </p:cNvGraphicFramePr>
          <p:nvPr/>
        </p:nvGraphicFramePr>
        <p:xfrm>
          <a:off x="1475656" y="2348880"/>
          <a:ext cx="62420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0" name="Equation" r:id="rId5" imgW="3047760" imgH="469800" progId="Equation.3">
                  <p:embed/>
                </p:oleObj>
              </mc:Choice>
              <mc:Fallback>
                <p:oleObj name="Equation" r:id="rId5" imgW="304776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348880"/>
                        <a:ext cx="62420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154113" y="3525838"/>
          <a:ext cx="673576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1" name="Equation" r:id="rId7" imgW="3288960" imgH="469800" progId="Equation.3">
                  <p:embed/>
                </p:oleObj>
              </mc:Choice>
              <mc:Fallback>
                <p:oleObj name="Equation" r:id="rId7" imgW="328896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3525838"/>
                        <a:ext cx="6735762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0" y="4581128"/>
            <a:ext cx="910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Vonjuk ki L</a:t>
            </a:r>
            <a:r>
              <a:rPr lang="hu-HU" baseline="-25000" dirty="0" smtClean="0"/>
              <a:t>2</a:t>
            </a:r>
            <a:r>
              <a:rPr lang="hu-HU" dirty="0" smtClean="0"/>
              <a:t> fázistávolságot L</a:t>
            </a:r>
            <a:r>
              <a:rPr lang="hu-HU" baseline="-25000" dirty="0" smtClean="0"/>
              <a:t>1</a:t>
            </a:r>
            <a:r>
              <a:rPr lang="hu-HU" dirty="0" smtClean="0"/>
              <a:t> fázistávolságból, majd szorozzuk be mindkét oldalt                    </a:t>
            </a:r>
            <a:r>
              <a:rPr lang="hu-HU" dirty="0" err="1" smtClean="0"/>
              <a:t>-el</a:t>
            </a:r>
            <a:r>
              <a:rPr lang="hu-HU" dirty="0" smtClean="0"/>
              <a:t>:</a:t>
            </a:r>
            <a:endParaRPr lang="hu-HU" dirty="0"/>
          </a:p>
        </p:txBody>
      </p:sp>
      <p:graphicFrame>
        <p:nvGraphicFramePr>
          <p:cNvPr id="133126" name="Object 6"/>
          <p:cNvGraphicFramePr>
            <a:graphicFrameLocks noChangeAspect="1"/>
          </p:cNvGraphicFramePr>
          <p:nvPr/>
        </p:nvGraphicFramePr>
        <p:xfrm>
          <a:off x="7596336" y="4365104"/>
          <a:ext cx="96202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2" name="Equation" r:id="rId9" imgW="469800" imgH="431640" progId="Equation.3">
                  <p:embed/>
                </p:oleObj>
              </mc:Choice>
              <mc:Fallback>
                <p:oleObj name="Equation" r:id="rId9" imgW="46980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4365104"/>
                        <a:ext cx="962025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1403648" y="1268760"/>
          <a:ext cx="632142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8" name="Equation" r:id="rId3" imgW="3085920" imgH="990360" progId="Equation.3">
                  <p:embed/>
                </p:oleObj>
              </mc:Choice>
              <mc:Fallback>
                <p:oleObj name="Equation" r:id="rId3" imgW="3085920" imgH="990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268760"/>
                        <a:ext cx="6321425" cy="202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395536" y="908720"/>
            <a:ext cx="229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egyenlet bal oldala: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67544" y="3429000"/>
            <a:ext cx="2480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egyenlet jobb oldala:</a:t>
            </a:r>
            <a:endParaRPr lang="hu-HU" dirty="0"/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461963" y="3886200"/>
          <a:ext cx="8350250" cy="197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9" name="Equation" r:id="rId5" imgW="4076640" imgH="965160" progId="Equation.3">
                  <p:embed/>
                </p:oleObj>
              </mc:Choice>
              <mc:Fallback>
                <p:oleObj name="Equation" r:id="rId5" imgW="4076640" imgH="965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886200"/>
                        <a:ext cx="8350250" cy="197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Egyenes összekötő 9"/>
          <p:cNvCxnSpPr/>
          <p:nvPr/>
        </p:nvCxnSpPr>
        <p:spPr>
          <a:xfrm flipV="1">
            <a:off x="395536" y="3933056"/>
            <a:ext cx="1296144" cy="8640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V="1">
            <a:off x="1475656" y="3933056"/>
            <a:ext cx="1296144" cy="8640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zis 11"/>
          <p:cNvSpPr/>
          <p:nvPr/>
        </p:nvSpPr>
        <p:spPr>
          <a:xfrm>
            <a:off x="539552" y="4797152"/>
            <a:ext cx="3528392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4" name="Egyenes összekötő nyíllal 13"/>
          <p:cNvCxnSpPr>
            <a:stCxn id="12" idx="6"/>
          </p:cNvCxnSpPr>
          <p:nvPr/>
        </p:nvCxnSpPr>
        <p:spPr>
          <a:xfrm>
            <a:off x="4067944" y="5409220"/>
            <a:ext cx="1008112" cy="252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5180013" y="5084763"/>
          <a:ext cx="304482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0" name="Equation" r:id="rId7" imgW="1485720" imgH="482400" progId="Equation.3">
                  <p:embed/>
                </p:oleObj>
              </mc:Choice>
              <mc:Fallback>
                <p:oleObj name="Equation" r:id="rId7" imgW="148572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013" y="5084763"/>
                        <a:ext cx="3044825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0" y="1700808"/>
          <a:ext cx="89217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6" name="Equation" r:id="rId3" imgW="4356000" imgH="469800" progId="Equation.3">
                  <p:embed/>
                </p:oleObj>
              </mc:Choice>
              <mc:Fallback>
                <p:oleObj name="Equation" r:id="rId3" imgW="435600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00808"/>
                        <a:ext cx="89217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539552" y="1196752"/>
            <a:ext cx="714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két oldalt együtt felírva eljutunk az ún. </a:t>
            </a:r>
            <a:r>
              <a:rPr lang="hu-HU" dirty="0" err="1" smtClean="0"/>
              <a:t>wide-lane</a:t>
            </a:r>
            <a:r>
              <a:rPr lang="hu-HU" dirty="0" smtClean="0"/>
              <a:t> lineáris kombinációhoz: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2852936"/>
            <a:ext cx="1603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Amely röviden:</a:t>
            </a:r>
            <a:endParaRPr lang="hu-HU" dirty="0"/>
          </a:p>
        </p:txBody>
      </p:sp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884238" y="3251200"/>
          <a:ext cx="71532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7" name="Equation" r:id="rId5" imgW="3492360" imgH="431640" progId="Equation.3">
                  <p:embed/>
                </p:oleObj>
              </mc:Choice>
              <mc:Fallback>
                <p:oleObj name="Equation" r:id="rId5" imgW="34923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251200"/>
                        <a:ext cx="7153275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39552" y="4221088"/>
            <a:ext cx="244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ciklustöbbértelműség</a:t>
            </a:r>
            <a:r>
              <a:rPr lang="hu-HU" dirty="0" smtClean="0"/>
              <a:t>:</a:t>
            </a:r>
            <a:endParaRPr lang="hu-HU" dirty="0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3203848" y="4581128"/>
          <a:ext cx="23415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8" name="Equation" r:id="rId7" imgW="1143000" imgH="228600" progId="Equation.3">
                  <p:embed/>
                </p:oleObj>
              </mc:Choice>
              <mc:Fallback>
                <p:oleObj name="Equation" r:id="rId7" imgW="1143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581128"/>
                        <a:ext cx="234156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6516216" y="4653136"/>
            <a:ext cx="190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Továbbra is egész!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39552" y="5085184"/>
            <a:ext cx="1590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hullámhossz:</a:t>
            </a:r>
            <a:endParaRPr lang="hu-HU" dirty="0"/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3059832" y="5373216"/>
          <a:ext cx="270510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9" name="Equation" r:id="rId9" imgW="1320480" imgH="431640" progId="Equation.3">
                  <p:embed/>
                </p:oleObj>
              </mc:Choice>
              <mc:Fallback>
                <p:oleObj name="Equation" r:id="rId9" imgW="13204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373216"/>
                        <a:ext cx="2705100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1196752"/>
            <a:ext cx="357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wide-lane</a:t>
            </a:r>
            <a:r>
              <a:rPr lang="hu-HU" dirty="0" smtClean="0"/>
              <a:t> lineáris kombináció (L</a:t>
            </a:r>
            <a:r>
              <a:rPr lang="hu-HU" baseline="-25000" dirty="0" smtClean="0"/>
              <a:t>5</a:t>
            </a:r>
            <a:r>
              <a:rPr lang="hu-HU" dirty="0" smtClean="0"/>
              <a:t>):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115616" y="1772816"/>
            <a:ext cx="67687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dirty="0" smtClean="0"/>
              <a:t> Zajosabb, mint az L1 és L2 mérések;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nem ionoszféra mentes lineáris kombináció;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hosszabb hullámhossz miatt felhasználható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megoldásának hatékonyság-növelésére (kétlépcsős megoldás). </a:t>
            </a:r>
            <a:endParaRPr lang="hu-HU" dirty="0"/>
          </a:p>
        </p:txBody>
      </p:sp>
      <p:graphicFrame>
        <p:nvGraphicFramePr>
          <p:cNvPr id="136194" name="Object 2"/>
          <p:cNvGraphicFramePr>
            <a:graphicFrameLocks noChangeAspect="1"/>
          </p:cNvGraphicFramePr>
          <p:nvPr/>
        </p:nvGraphicFramePr>
        <p:xfrm>
          <a:off x="2699792" y="2204864"/>
          <a:ext cx="387508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2" name="Equation" r:id="rId3" imgW="1892160" imgH="520560" progId="Equation.3">
                  <p:embed/>
                </p:oleObj>
              </mc:Choice>
              <mc:Fallback>
                <p:oleObj name="Equation" r:id="rId3" imgW="1892160" imgH="520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204864"/>
                        <a:ext cx="3875087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5" name="Object 3"/>
          <p:cNvGraphicFramePr>
            <a:graphicFrameLocks noChangeAspect="1"/>
          </p:cNvGraphicFramePr>
          <p:nvPr/>
        </p:nvGraphicFramePr>
        <p:xfrm>
          <a:off x="3311525" y="3879850"/>
          <a:ext cx="26527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3" name="Equation" r:id="rId5" imgW="1295280" imgH="431640" progId="Equation.3">
                  <p:embed/>
                </p:oleObj>
              </mc:Choice>
              <mc:Fallback>
                <p:oleObj name="Equation" r:id="rId5" imgW="12952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3879850"/>
                        <a:ext cx="26527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08720"/>
            <a:ext cx="461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Az ionoszféra-mentes lineáris kombináció (L3):</a:t>
            </a:r>
            <a:endParaRPr lang="hu-HU" b="1" dirty="0"/>
          </a:p>
        </p:txBody>
      </p:sp>
      <p:graphicFrame>
        <p:nvGraphicFramePr>
          <p:cNvPr id="137218" name="Object 2"/>
          <p:cNvGraphicFramePr>
            <a:graphicFrameLocks noChangeAspect="1"/>
          </p:cNvGraphicFramePr>
          <p:nvPr/>
        </p:nvGraphicFramePr>
        <p:xfrm>
          <a:off x="1259632" y="1916832"/>
          <a:ext cx="65024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0" name="Equation" r:id="rId3" imgW="3174840" imgH="914400" progId="Equation.3">
                  <p:embed/>
                </p:oleObj>
              </mc:Choice>
              <mc:Fallback>
                <p:oleObj name="Equation" r:id="rId3" imgW="317484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916832"/>
                        <a:ext cx="6502400" cy="187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467544" y="1484784"/>
            <a:ext cx="50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smtClean="0"/>
              <a:t>A </a:t>
            </a:r>
            <a:r>
              <a:rPr lang="hu-HU" b="1" dirty="0" err="1" smtClean="0"/>
              <a:t>wide-lane</a:t>
            </a:r>
            <a:r>
              <a:rPr lang="hu-HU" b="1" dirty="0" smtClean="0"/>
              <a:t> lineáris kombinációt osszuk el 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i="1" baseline="-25000" dirty="0" smtClean="0"/>
              <a:t>2</a:t>
            </a:r>
            <a:r>
              <a:rPr lang="hu-HU" b="1" dirty="0" smtClean="0"/>
              <a:t>-vel:</a:t>
            </a:r>
            <a:endParaRPr lang="hu-HU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467544" y="4005064"/>
            <a:ext cx="6099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Majd ehhez adjuk hozzá  az L1 fázistávolságokat 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i="1" baseline="-25000" dirty="0" smtClean="0"/>
              <a:t>1</a:t>
            </a:r>
            <a:r>
              <a:rPr lang="hu-HU" b="1" dirty="0" smtClean="0"/>
              <a:t>-el elosztva:</a:t>
            </a:r>
            <a:endParaRPr lang="hu-HU" b="1" dirty="0"/>
          </a:p>
        </p:txBody>
      </p:sp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1716088" y="4508500"/>
          <a:ext cx="590391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1" name="Equation" r:id="rId5" imgW="2882880" imgH="469800" progId="Equation.3">
                  <p:embed/>
                </p:oleObj>
              </mc:Choice>
              <mc:Fallback>
                <p:oleObj name="Equation" r:id="rId5" imgW="28828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4508500"/>
                        <a:ext cx="5903912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Ellipszis 9"/>
          <p:cNvSpPr/>
          <p:nvPr/>
        </p:nvSpPr>
        <p:spPr>
          <a:xfrm>
            <a:off x="6732240" y="2852936"/>
            <a:ext cx="100811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6516216" y="4437112"/>
            <a:ext cx="136815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539552" y="5805264"/>
            <a:ext cx="4838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Majd az összeget szorozzuk be                             </a:t>
            </a:r>
            <a:r>
              <a:rPr lang="hu-HU" b="1" dirty="0" err="1" smtClean="0"/>
              <a:t>-el</a:t>
            </a:r>
            <a:endParaRPr lang="hu-HU" b="1" dirty="0"/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3767138" y="5516563"/>
          <a:ext cx="989012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2" name="Equation" r:id="rId7" imgW="482400" imgH="431640" progId="Equation.3">
                  <p:embed/>
                </p:oleObj>
              </mc:Choice>
              <mc:Fallback>
                <p:oleObj name="Equation" r:id="rId7" imgW="4824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5516563"/>
                        <a:ext cx="989012" cy="88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fázismérések feldolgozása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1" y="1052736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Két út áll előttünk: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szabályos hibákat modellezzük (pálya, műholdóra, ionoszféra, troposzféra), majd ezeket a pontos modelleket felhasználjuk a feldolgozások során (ismertnek tekintjük a közvetítőegyenletekben – esetleg becsüljük a koordinátákkal együtt)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szabályos hibákat – lehetőség szerint – kiejtjük (különbségképzés). 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706575" y="2499283"/>
            <a:ext cx="7408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Nagypontosságú abszolút helymeghatározás – </a:t>
            </a:r>
            <a:r>
              <a:rPr lang="hu-HU" dirty="0" err="1" smtClean="0">
                <a:solidFill>
                  <a:srgbClr val="FF0000"/>
                </a:solidFill>
              </a:rPr>
              <a:t>precise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err="1" smtClean="0">
                <a:solidFill>
                  <a:srgbClr val="FF0000"/>
                </a:solidFill>
              </a:rPr>
              <a:t>point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err="1" smtClean="0">
                <a:solidFill>
                  <a:srgbClr val="FF0000"/>
                </a:solidFill>
              </a:rPr>
              <a:t>positioning</a:t>
            </a:r>
            <a:r>
              <a:rPr lang="hu-HU" dirty="0" smtClean="0">
                <a:solidFill>
                  <a:srgbClr val="FF0000"/>
                </a:solidFill>
              </a:rPr>
              <a:t> (PPP)</a:t>
            </a:r>
          </a:p>
          <a:p>
            <a:pPr algn="r"/>
            <a:r>
              <a:rPr lang="hu-HU" dirty="0" smtClean="0">
                <a:solidFill>
                  <a:srgbClr val="FF0000"/>
                </a:solidFill>
              </a:rPr>
              <a:t>Erről később lesz szó!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573296" y="3645024"/>
            <a:ext cx="2570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Relatív helymeghatározás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39552" y="501317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Hosszú mérési időtartam esetén (1 nap), mindkét eljárással ugyanaz a pontosság érhető el (precíz pálya és órakorrekciók felhasználása esetén). Bernese &lt;&gt; GIPSY-OASIS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467544" y="908720"/>
            <a:ext cx="334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Az így kapott egyenlet bal oldala:</a:t>
            </a:r>
            <a:endParaRPr lang="hu-HU" b="1" dirty="0"/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1619672" y="1700808"/>
          <a:ext cx="5695950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18" name="Equation" r:id="rId3" imgW="2781000" imgH="1485720" progId="Equation.3">
                  <p:embed/>
                </p:oleObj>
              </mc:Choice>
              <mc:Fallback>
                <p:oleObj name="Equation" r:id="rId3" imgW="2781000" imgH="1485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700808"/>
                        <a:ext cx="5695950" cy="304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Egyenes összekötő 5"/>
          <p:cNvCxnSpPr/>
          <p:nvPr/>
        </p:nvCxnSpPr>
        <p:spPr>
          <a:xfrm rot="5400000">
            <a:off x="6372200" y="2780928"/>
            <a:ext cx="36004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rot="5400000">
            <a:off x="3275856" y="3284984"/>
            <a:ext cx="36004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rot="10800000" flipV="1">
            <a:off x="1907704" y="2780928"/>
            <a:ext cx="100811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rot="10800000" flipV="1">
            <a:off x="5652120" y="2780928"/>
            <a:ext cx="432048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7544" y="908720"/>
            <a:ext cx="348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Az így kapott egyenlet jobb oldala:</a:t>
            </a:r>
            <a:endParaRPr lang="hu-HU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/>
        </p:nvGraphicFramePr>
        <p:xfrm>
          <a:off x="1660525" y="1360488"/>
          <a:ext cx="5697538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6" name="Equation" r:id="rId3" imgW="2781000" imgH="965160" progId="Equation.3">
                  <p:embed/>
                </p:oleObj>
              </mc:Choice>
              <mc:Fallback>
                <p:oleObj name="Equation" r:id="rId3" imgW="278100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1360488"/>
                        <a:ext cx="5697538" cy="197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Egyenes összekötő 7"/>
          <p:cNvCxnSpPr/>
          <p:nvPr/>
        </p:nvCxnSpPr>
        <p:spPr>
          <a:xfrm rot="10800000" flipV="1">
            <a:off x="4932040" y="1268760"/>
            <a:ext cx="2592288" cy="11521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539552" y="3573016"/>
            <a:ext cx="1327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Átrendezve:</a:t>
            </a:r>
            <a:endParaRPr lang="hu-HU" b="1" dirty="0"/>
          </a:p>
        </p:txBody>
      </p:sp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1912938" y="4291013"/>
          <a:ext cx="5256212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7" name="Equation" r:id="rId5" imgW="2565360" imgH="685800" progId="Equation.3">
                  <p:embed/>
                </p:oleObj>
              </mc:Choice>
              <mc:Fallback>
                <p:oleObj name="Equation" r:id="rId5" imgW="256536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4291013"/>
                        <a:ext cx="5256212" cy="140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764704"/>
            <a:ext cx="749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Összegezve az ionoszféra mentes lineáris kombinációk egy változatához jutunk:</a:t>
            </a:r>
            <a:endParaRPr lang="hu-HU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1619672" y="1412776"/>
          <a:ext cx="5776912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1" name="Equation" r:id="rId3" imgW="2819160" imgH="939600" progId="Equation.3">
                  <p:embed/>
                </p:oleObj>
              </mc:Choice>
              <mc:Fallback>
                <p:oleObj name="Equation" r:id="rId3" imgW="281916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412776"/>
                        <a:ext cx="5776912" cy="192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lipszis 6"/>
          <p:cNvSpPr/>
          <p:nvPr/>
        </p:nvSpPr>
        <p:spPr>
          <a:xfrm>
            <a:off x="4427984" y="2276872"/>
            <a:ext cx="1152128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43364" name="Object 4"/>
          <p:cNvGraphicFramePr>
            <a:graphicFrameLocks noChangeAspect="1"/>
          </p:cNvGraphicFramePr>
          <p:nvPr/>
        </p:nvGraphicFramePr>
        <p:xfrm>
          <a:off x="4860032" y="3933056"/>
          <a:ext cx="27574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2" name="Equation" r:id="rId5" imgW="1346040" imgH="431640" progId="Equation.3">
                  <p:embed/>
                </p:oleObj>
              </mc:Choice>
              <mc:Fallback>
                <p:oleObj name="Equation" r:id="rId5" imgW="13460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933056"/>
                        <a:ext cx="275748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nagyobb 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5" y="1052736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megoldás menete: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alakítsuk ki a </a:t>
            </a:r>
            <a:r>
              <a:rPr lang="hu-HU" dirty="0" err="1" smtClean="0"/>
              <a:t>wide-lane</a:t>
            </a:r>
            <a:r>
              <a:rPr lang="hu-HU" dirty="0" smtClean="0"/>
              <a:t> lineáris kombinációt (L5), mely hullámhossza kb. 86cm;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modellezzük az ionoszféra hatását valamilyen modellel, majd oldjuk meg a </a:t>
            </a:r>
            <a:r>
              <a:rPr lang="hu-HU" dirty="0" err="1" smtClean="0"/>
              <a:t>wide-lane</a:t>
            </a:r>
            <a:r>
              <a:rPr lang="hu-HU" dirty="0" smtClean="0"/>
              <a:t> </a:t>
            </a:r>
            <a:r>
              <a:rPr lang="hu-HU" dirty="0" err="1" smtClean="0"/>
              <a:t>ciklustöbbértelműséget</a:t>
            </a:r>
            <a:r>
              <a:rPr lang="hu-HU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ezt követően alakítsuk ki az ionoszféra mentes (L3) lineáris kombinációt;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ismerve az N</a:t>
            </a:r>
            <a:r>
              <a:rPr lang="hu-HU" baseline="-25000" dirty="0" smtClean="0"/>
              <a:t>WL</a:t>
            </a:r>
            <a:r>
              <a:rPr lang="hu-HU" dirty="0" smtClean="0"/>
              <a:t> </a:t>
            </a:r>
            <a:r>
              <a:rPr lang="hu-HU" dirty="0" err="1" smtClean="0"/>
              <a:t>ciklustöbbértelműséget</a:t>
            </a:r>
            <a:r>
              <a:rPr lang="hu-HU" dirty="0" smtClean="0"/>
              <a:t>, meghatározhatjuk az N</a:t>
            </a:r>
            <a:r>
              <a:rPr lang="hu-HU" baseline="-25000" dirty="0" smtClean="0"/>
              <a:t>L1</a:t>
            </a:r>
            <a:r>
              <a:rPr lang="hu-HU" dirty="0" smtClean="0"/>
              <a:t>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(itt az ionoszféra hatása nem jelentkezik);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(Végezetül az N</a:t>
            </a:r>
            <a:r>
              <a:rPr lang="hu-HU" baseline="-25000" dirty="0" smtClean="0"/>
              <a:t>L2</a:t>
            </a:r>
            <a:r>
              <a:rPr lang="hu-HU" dirty="0" smtClean="0"/>
              <a:t>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meghatározhatjuk az N</a:t>
            </a:r>
            <a:r>
              <a:rPr lang="hu-HU" baseline="-25000" dirty="0" smtClean="0"/>
              <a:t>WL</a:t>
            </a:r>
            <a:r>
              <a:rPr lang="hu-HU" dirty="0" smtClean="0"/>
              <a:t> és N</a:t>
            </a:r>
            <a:r>
              <a:rPr lang="hu-HU" baseline="-25000" dirty="0" smtClean="0"/>
              <a:t>L1</a:t>
            </a:r>
            <a:r>
              <a:rPr lang="hu-HU" dirty="0" smtClean="0"/>
              <a:t> ismeretében.)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ciklustöbbértelműség</a:t>
            </a:r>
            <a:r>
              <a:rPr lang="hu-HU" sz="2800" b="1" dirty="0" smtClean="0"/>
              <a:t> feloldásának menete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7" y="1124744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Problémák: </a:t>
            </a:r>
          </a:p>
          <a:p>
            <a:endParaRPr lang="hu-HU" b="1" dirty="0" smtClean="0"/>
          </a:p>
          <a:p>
            <a:pPr marL="342900" indent="-342900">
              <a:buAutoNum type="arabicPeriod"/>
            </a:pPr>
            <a:r>
              <a:rPr lang="hu-HU" dirty="0" smtClean="0"/>
              <a:t>a műholdak, a vevők hardverkésései, órahibái miatt a fázismérések esetében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nem egész szám;</a:t>
            </a:r>
          </a:p>
          <a:p>
            <a:pPr marL="342900" indent="-342900">
              <a:buAutoNum type="arabicPeriod"/>
            </a:pPr>
            <a:endParaRPr lang="hu-HU" dirty="0" smtClean="0"/>
          </a:p>
          <a:p>
            <a:pPr marL="342900" indent="-342900">
              <a:buAutoNum type="arabicPeriod"/>
            </a:pPr>
            <a:r>
              <a:rPr lang="hu-HU" dirty="0" smtClean="0"/>
              <a:t>A fent említett hibahatásokat nem ismerjük, de különbségképzéssel ki tudjuk küszöbölni;</a:t>
            </a:r>
          </a:p>
          <a:p>
            <a:pPr marL="342900" indent="-342900">
              <a:buAutoNum type="arabicPeriod"/>
            </a:pPr>
            <a:endParaRPr lang="hu-HU" dirty="0" smtClean="0"/>
          </a:p>
          <a:p>
            <a:pPr marL="342900" indent="-342900">
              <a:buAutoNum type="arabicPeriod"/>
            </a:pPr>
            <a:r>
              <a:rPr lang="hu-HU" dirty="0" smtClean="0"/>
              <a:t>Ezt követően felhasználhatjuk a kettős különbségek közvetítő egyenleteit a </a:t>
            </a:r>
            <a:r>
              <a:rPr lang="hu-HU" dirty="0" err="1" smtClean="0"/>
              <a:t>ciklustöbbértelműségek</a:t>
            </a:r>
            <a:r>
              <a:rPr lang="hu-HU" dirty="0" smtClean="0"/>
              <a:t> (és a koordináták) megoldására;</a:t>
            </a:r>
          </a:p>
          <a:p>
            <a:pPr marL="342900" indent="-342900">
              <a:buAutoNum type="arabicPeriod"/>
            </a:pPr>
            <a:endParaRPr lang="hu-HU" dirty="0" smtClean="0"/>
          </a:p>
          <a:p>
            <a:pPr marL="342900" indent="-342900">
              <a:buAutoNum type="arabicPeriod"/>
            </a:pPr>
            <a:r>
              <a:rPr lang="hu-HU" dirty="0" smtClean="0"/>
              <a:t>Ha meghatároztuk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értékeit (L1, L2), akkor ezeket felhasználva a </a:t>
            </a:r>
            <a:r>
              <a:rPr lang="hu-HU" dirty="0" err="1" smtClean="0"/>
              <a:t>ciklustöbbértelműségeket</a:t>
            </a:r>
            <a:r>
              <a:rPr lang="hu-HU" dirty="0" smtClean="0"/>
              <a:t> az egész számok halmazán kell megkeresnünk. Ezt hívják </a:t>
            </a:r>
            <a:r>
              <a:rPr lang="hu-HU" dirty="0" err="1" smtClean="0"/>
              <a:t>ciklustöbbértelműség</a:t>
            </a:r>
            <a:r>
              <a:rPr lang="hu-HU" dirty="0" smtClean="0"/>
              <a:t> feloldásnak.</a:t>
            </a:r>
          </a:p>
          <a:p>
            <a:pPr marL="342900" indent="-342900">
              <a:buAutoNum type="arabicPeriod"/>
            </a:pPr>
            <a:endParaRPr lang="hu-HU" dirty="0" smtClean="0"/>
          </a:p>
          <a:p>
            <a:pPr marL="342900" indent="-342900">
              <a:buAutoNum type="arabicPeriod"/>
            </a:pPr>
            <a:r>
              <a:rPr lang="hu-HU" dirty="0" smtClean="0"/>
              <a:t>Erre számos technika áll rendelkezésre, közös bennük, hogy valamiféle keresési/optimalizálási eljáráson alapulnak.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02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ciklustöbbértelműség</a:t>
            </a:r>
            <a:r>
              <a:rPr lang="hu-HU" sz="2800" b="1" dirty="0" smtClean="0"/>
              <a:t> feloldásának menete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8" y="836712"/>
            <a:ext cx="781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Nézzünk egy példát, írjuk fel a </a:t>
            </a:r>
            <a:r>
              <a:rPr lang="hu-HU" dirty="0" err="1" smtClean="0"/>
              <a:t>wide-lane</a:t>
            </a:r>
            <a:r>
              <a:rPr lang="hu-HU" dirty="0" smtClean="0"/>
              <a:t> lineáris kombinációk kettős különbségét:</a:t>
            </a:r>
            <a:endParaRPr lang="hu-HU" dirty="0"/>
          </a:p>
        </p:txBody>
      </p:sp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251520" y="2708920"/>
          <a:ext cx="8556625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4" name="Equation" r:id="rId3" imgW="4178160" imgH="1346040" progId="Equation.3">
                  <p:embed/>
                </p:oleObj>
              </mc:Choice>
              <mc:Fallback>
                <p:oleObj name="Equation" r:id="rId3" imgW="4178160" imgH="1346040" progId="Equation.3">
                  <p:embed/>
                  <p:pic>
                    <p:nvPicPr>
                      <p:cNvPr id="1536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708920"/>
                        <a:ext cx="8556625" cy="275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0" y="1484784"/>
          <a:ext cx="89217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5" name="Equation" r:id="rId5" imgW="4356000" imgH="469800" progId="Equation.3">
                  <p:embed/>
                </p:oleObj>
              </mc:Choice>
              <mc:Fallback>
                <p:oleObj name="Equation" r:id="rId5" imgW="4356000" imgH="469800" progId="Equation.3">
                  <p:embed/>
                  <p:pic>
                    <p:nvPicPr>
                      <p:cNvPr id="153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84784"/>
                        <a:ext cx="89217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Ellipszis 9"/>
          <p:cNvSpPr/>
          <p:nvPr/>
        </p:nvSpPr>
        <p:spPr>
          <a:xfrm>
            <a:off x="971600" y="4509120"/>
            <a:ext cx="5688632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5220072" y="5373216"/>
            <a:ext cx="3923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Ionoszféra hatását modellezni kell!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A </a:t>
            </a:r>
            <a:r>
              <a:rPr lang="hu-HU" dirty="0" err="1" smtClean="0">
                <a:solidFill>
                  <a:srgbClr val="FF0000"/>
                </a:solidFill>
              </a:rPr>
              <a:t>Wide-lane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err="1" smtClean="0">
                <a:solidFill>
                  <a:srgbClr val="FF0000"/>
                </a:solidFill>
              </a:rPr>
              <a:t>ciklustöbbértelműségek</a:t>
            </a:r>
            <a:r>
              <a:rPr lang="hu-HU" dirty="0" smtClean="0">
                <a:solidFill>
                  <a:srgbClr val="FF0000"/>
                </a:solidFill>
              </a:rPr>
              <a:t> megoldhatóak (jó a priori koordináták).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Pl. hármas különbségek megoldásából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5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ciklustöbbértelműség</a:t>
            </a:r>
            <a:r>
              <a:rPr lang="hu-HU" sz="2800" b="1" dirty="0" smtClean="0"/>
              <a:t> feloldásának menete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9" y="83671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wide-lane</a:t>
            </a:r>
            <a:r>
              <a:rPr lang="hu-HU" dirty="0" smtClean="0"/>
              <a:t> </a:t>
            </a:r>
            <a:r>
              <a:rPr lang="hu-HU" dirty="0" err="1" smtClean="0"/>
              <a:t>ciklustöbbértelműségek</a:t>
            </a:r>
            <a:r>
              <a:rPr lang="hu-HU" dirty="0" smtClean="0"/>
              <a:t> feloldása egész számként, majd az ionoszféra mentes lineáris kombináció megoldása (ismét jó előzetes koordinátákkal):</a:t>
            </a:r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1619672" y="1628800"/>
          <a:ext cx="5776913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18" name="Equation" r:id="rId3" imgW="2819160" imgH="939600" progId="Equation.3">
                  <p:embed/>
                </p:oleObj>
              </mc:Choice>
              <mc:Fallback>
                <p:oleObj name="Equation" r:id="rId3" imgW="2819160" imgH="939600" progId="Equation.3">
                  <p:embed/>
                  <p:pic>
                    <p:nvPicPr>
                      <p:cNvPr id="1546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628800"/>
                        <a:ext cx="5776913" cy="192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467544" y="407707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Itt is a kettős különbségeket felhasználva kiejthető a vevő és a műhold órahiba, és a pályahiba is, valamint az ionoszféra. Mivel N</a:t>
            </a:r>
            <a:r>
              <a:rPr lang="hu-HU" baseline="-25000" dirty="0" smtClean="0"/>
              <a:t>WL</a:t>
            </a:r>
            <a:r>
              <a:rPr lang="hu-HU" dirty="0" smtClean="0"/>
              <a:t> már ismert az előbbiekből, N</a:t>
            </a:r>
            <a:r>
              <a:rPr lang="hu-HU" baseline="-25000" dirty="0" smtClean="0"/>
              <a:t>L1</a:t>
            </a:r>
            <a:r>
              <a:rPr lang="hu-HU" dirty="0" smtClean="0"/>
              <a:t> meghatározható.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467544" y="515719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kiegyenlítésből kapott előzetes értékek alapján az N</a:t>
            </a:r>
            <a:r>
              <a:rPr lang="hu-HU" baseline="-25000" dirty="0" smtClean="0"/>
              <a:t>L1</a:t>
            </a:r>
            <a:r>
              <a:rPr lang="hu-HU" dirty="0" smtClean="0"/>
              <a:t>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fel tudjuk oldani egész számként.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67544" y="5877272"/>
            <a:ext cx="4519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</a:t>
            </a:r>
            <a:r>
              <a:rPr lang="hu-HU" baseline="-25000" dirty="0" smtClean="0"/>
              <a:t>L1</a:t>
            </a:r>
            <a:r>
              <a:rPr lang="hu-HU" dirty="0" smtClean="0"/>
              <a:t> és N</a:t>
            </a:r>
            <a:r>
              <a:rPr lang="hu-HU" baseline="-25000" dirty="0" smtClean="0"/>
              <a:t>WL</a:t>
            </a:r>
            <a:r>
              <a:rPr lang="hu-HU" dirty="0" smtClean="0"/>
              <a:t> ismeretében az N</a:t>
            </a:r>
            <a:r>
              <a:rPr lang="hu-HU" baseline="-25000" dirty="0" smtClean="0"/>
              <a:t>L2 </a:t>
            </a:r>
            <a:r>
              <a:rPr lang="hu-HU" dirty="0" smtClean="0"/>
              <a:t>már számítható.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20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ciklustöbbértelműség</a:t>
            </a:r>
            <a:r>
              <a:rPr lang="hu-HU" sz="2800" b="1" dirty="0" smtClean="0"/>
              <a:t> feloldásának módszerei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323528" y="908720"/>
            <a:ext cx="625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Hogyan oldhatjuk fel a </a:t>
            </a:r>
            <a:r>
              <a:rPr lang="hu-HU" b="1" dirty="0" err="1" smtClean="0"/>
              <a:t>ciklustöbbértelműséget</a:t>
            </a:r>
            <a:r>
              <a:rPr lang="hu-HU" b="1" dirty="0" smtClean="0"/>
              <a:t> egész számként?</a:t>
            </a:r>
            <a:endParaRPr lang="hu-HU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395536" y="155679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Kiinduló értékek pl. legkisebb négyzetek módszerével végrehajtott kiegyenlítésből, majd az így kapott információkból meghatározható(?) az egész számú </a:t>
            </a:r>
            <a:r>
              <a:rPr lang="hu-HU" dirty="0" err="1" smtClean="0"/>
              <a:t>ciklustöbbértelműség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467544" y="2708920"/>
            <a:ext cx="59944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Módszerek:</a:t>
            </a:r>
          </a:p>
          <a:p>
            <a:pPr lvl="1">
              <a:buFontTx/>
              <a:buChar char="-"/>
            </a:pPr>
            <a:r>
              <a:rPr lang="hu-HU" dirty="0" smtClean="0"/>
              <a:t> kerekítés; </a:t>
            </a:r>
          </a:p>
          <a:p>
            <a:pPr lvl="1">
              <a:buFontTx/>
              <a:buChar char="-"/>
            </a:pPr>
            <a:r>
              <a:rPr lang="hu-HU" dirty="0" smtClean="0"/>
              <a:t> keresés;</a:t>
            </a:r>
          </a:p>
          <a:p>
            <a:pPr lvl="1">
              <a:buFontTx/>
              <a:buChar char="-"/>
            </a:pPr>
            <a:r>
              <a:rPr lang="hu-HU" dirty="0" smtClean="0"/>
              <a:t> szigma;</a:t>
            </a:r>
          </a:p>
          <a:p>
            <a:pPr lvl="1">
              <a:buFontTx/>
              <a:buChar char="-"/>
            </a:pPr>
            <a:r>
              <a:rPr lang="hu-HU" dirty="0" smtClean="0"/>
              <a:t> és még számos egyéb módszer (pl. LAMBDA, FARA, stb.)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42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Kerekítés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1340768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Ez a leggyengébb módszer, általában nem is használják.</a:t>
            </a:r>
          </a:p>
          <a:p>
            <a:endParaRPr lang="hu-HU" dirty="0" smtClean="0"/>
          </a:p>
          <a:p>
            <a:r>
              <a:rPr lang="hu-HU" dirty="0" smtClean="0"/>
              <a:t>A lényege, hogy a valós számként meghatározott </a:t>
            </a:r>
            <a:r>
              <a:rPr lang="hu-HU" dirty="0" err="1" smtClean="0"/>
              <a:t>ciklustöbbértelműségeket</a:t>
            </a:r>
            <a:r>
              <a:rPr lang="hu-HU" dirty="0" smtClean="0"/>
              <a:t> egyszerűen a legközelebbi egész számra kerekítjük.</a:t>
            </a:r>
          </a:p>
          <a:p>
            <a:endParaRPr lang="hu-HU" dirty="0" smtClean="0"/>
          </a:p>
          <a:p>
            <a:r>
              <a:rPr lang="hu-HU" b="1" dirty="0" smtClean="0"/>
              <a:t>Problémák: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mérésekben található hibák torzíthatják a becsléseket;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Figyelmen kívül hagyjuk a kiegyenlítésből származó kovariancia-információkat.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795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Keresés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83671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Legyen </a:t>
            </a:r>
            <a:r>
              <a:rPr lang="hu-HU" b="1" i="1" dirty="0" smtClean="0"/>
              <a:t>p</a:t>
            </a:r>
            <a:r>
              <a:rPr lang="hu-HU" dirty="0" smtClean="0"/>
              <a:t> a kiegyenlítésből származó (valós) </a:t>
            </a:r>
            <a:r>
              <a:rPr lang="hu-HU" dirty="0" err="1" smtClean="0"/>
              <a:t>ciklustöbbértelműségek</a:t>
            </a:r>
            <a:r>
              <a:rPr lang="hu-HU" dirty="0" smtClean="0"/>
              <a:t> értéke:</a:t>
            </a:r>
            <a:endParaRPr lang="hu-HU" dirty="0"/>
          </a:p>
        </p:txBody>
      </p:sp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3491880" y="1268760"/>
          <a:ext cx="223678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2" name="Equation" r:id="rId3" imgW="1091880" imgH="228600" progId="Equation.3">
                  <p:embed/>
                </p:oleObj>
              </mc:Choice>
              <mc:Fallback>
                <p:oleObj name="Equation" r:id="rId3" imgW="1091880" imgH="228600" progId="Equation.3">
                  <p:embed/>
                  <p:pic>
                    <p:nvPicPr>
                      <p:cNvPr id="1556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268760"/>
                        <a:ext cx="2236787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683568" y="19168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Legyen </a:t>
            </a:r>
            <a:r>
              <a:rPr lang="hu-HU" b="1" i="1" dirty="0" smtClean="0"/>
              <a:t>Q</a:t>
            </a:r>
            <a:r>
              <a:rPr lang="hu-HU" dirty="0" smtClean="0"/>
              <a:t> a kiegyenlítésből származó </a:t>
            </a:r>
            <a:r>
              <a:rPr lang="hu-HU" dirty="0" err="1" smtClean="0"/>
              <a:t>kofaktor</a:t>
            </a:r>
            <a:r>
              <a:rPr lang="hu-HU" dirty="0" smtClean="0"/>
              <a:t> mátrix, és</a:t>
            </a:r>
            <a:endParaRPr lang="hu-HU" dirty="0"/>
          </a:p>
        </p:txBody>
      </p:sp>
      <p:graphicFrame>
        <p:nvGraphicFramePr>
          <p:cNvPr id="155651" name="Object 3"/>
          <p:cNvGraphicFramePr>
            <a:graphicFrameLocks noChangeAspect="1"/>
          </p:cNvGraphicFramePr>
          <p:nvPr/>
        </p:nvGraphicFramePr>
        <p:xfrm>
          <a:off x="755576" y="2420888"/>
          <a:ext cx="4159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3" name="Equation" r:id="rId5" imgW="203040" imgH="241200" progId="Equation.3">
                  <p:embed/>
                </p:oleObj>
              </mc:Choice>
              <mc:Fallback>
                <p:oleObj name="Equation" r:id="rId5" imgW="203040" imgH="241200" progId="Equation.3">
                  <p:embed/>
                  <p:pic>
                    <p:nvPicPr>
                      <p:cNvPr id="1556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420888"/>
                        <a:ext cx="4159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1403648" y="2492896"/>
            <a:ext cx="2957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a </a:t>
            </a:r>
            <a:r>
              <a:rPr lang="hu-HU" dirty="0" err="1" smtClean="0"/>
              <a:t>posteriori</a:t>
            </a:r>
            <a:r>
              <a:rPr lang="hu-HU" dirty="0" smtClean="0"/>
              <a:t> varianciafaktor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11560" y="33569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Számítsuk ki egy </a:t>
            </a:r>
            <a:r>
              <a:rPr lang="hu-HU" dirty="0" err="1" smtClean="0"/>
              <a:t>tetszőleg</a:t>
            </a:r>
            <a:r>
              <a:rPr lang="hu-HU" dirty="0" smtClean="0"/>
              <a:t> </a:t>
            </a:r>
            <a:r>
              <a:rPr lang="hu-HU" dirty="0" err="1" smtClean="0"/>
              <a:t>ciklustöbbértelműség</a:t>
            </a:r>
            <a:r>
              <a:rPr lang="hu-HU" dirty="0" smtClean="0"/>
              <a:t> </a:t>
            </a:r>
            <a:r>
              <a:rPr lang="hu-HU" dirty="0" err="1" smtClean="0"/>
              <a:t>középhibájá</a:t>
            </a:r>
            <a:r>
              <a:rPr lang="hu-HU" dirty="0" smtClean="0"/>
              <a:t>, illetve két </a:t>
            </a:r>
            <a:r>
              <a:rPr lang="hu-HU" dirty="0" err="1" smtClean="0"/>
              <a:t>ciklustöbbértelműség</a:t>
            </a:r>
            <a:r>
              <a:rPr lang="hu-HU" dirty="0" smtClean="0"/>
              <a:t> különbsége középhibáját:</a:t>
            </a:r>
            <a:endParaRPr lang="hu-HU" dirty="0"/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3059832" y="4221088"/>
          <a:ext cx="314642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4" name="Equation" r:id="rId7" imgW="1536480" imgH="533160" progId="Equation.3">
                  <p:embed/>
                </p:oleObj>
              </mc:Choice>
              <mc:Fallback>
                <p:oleObj name="Equation" r:id="rId7" imgW="1536480" imgH="533160" progId="Equation.3">
                  <p:embed/>
                  <p:pic>
                    <p:nvPicPr>
                      <p:cNvPr id="155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221088"/>
                        <a:ext cx="3146425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407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1196752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Rövid távolságon (kb. </a:t>
            </a:r>
            <a:r>
              <a:rPr lang="hu-HU" smtClean="0"/>
              <a:t>10-15 km</a:t>
            </a:r>
            <a:r>
              <a:rPr lang="hu-HU" dirty="0" smtClean="0"/>
              <a:t>):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légkör hatása ugyanúgy érvényesül a bázisállomáson, mint a </a:t>
            </a:r>
            <a:r>
              <a:rPr lang="hu-HU" dirty="0" err="1" smtClean="0"/>
              <a:t>rover</a:t>
            </a:r>
            <a:r>
              <a:rPr lang="hu-HU" dirty="0" smtClean="0"/>
              <a:t> vevőkön.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Az ionoszféra okozta késleltetés kiejthető a relatív helymeghatározás esetén, így elegendő L1 frekvencián végzett észleléseket feldolgozni.</a:t>
            </a:r>
          </a:p>
          <a:p>
            <a:pPr>
              <a:buFontTx/>
              <a:buChar char="-"/>
            </a:pP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67544" y="3501008"/>
            <a:ext cx="3556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Követjük a korábban  felvázolt elvet:</a:t>
            </a:r>
            <a:endParaRPr lang="hu-HU" dirty="0"/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1763688" y="3933056"/>
          <a:ext cx="569436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7" name="Equation" r:id="rId3" imgW="2781000" imgH="457200" progId="Equation.3">
                  <p:embed/>
                </p:oleObj>
              </mc:Choice>
              <mc:Fallback>
                <p:oleObj name="Equation" r:id="rId3" imgW="27810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933056"/>
                        <a:ext cx="5694363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Keresés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11967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középhibák ismeretében alkossunk egy adott konfidenciaszinthez tartozó </a:t>
            </a:r>
            <a:r>
              <a:rPr lang="hu-HU" dirty="0" err="1" smtClean="0"/>
              <a:t>Student-eloszlás</a:t>
            </a:r>
            <a:r>
              <a:rPr lang="hu-HU" dirty="0" smtClean="0"/>
              <a:t> alapján egy </a:t>
            </a:r>
            <a:r>
              <a:rPr lang="hu-HU" dirty="0" err="1" smtClean="0"/>
              <a:t>konfidenciaintervallumot</a:t>
            </a:r>
            <a:r>
              <a:rPr lang="hu-HU" dirty="0" smtClean="0"/>
              <a:t>:</a:t>
            </a:r>
            <a:endParaRPr lang="hu-HU" dirty="0"/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1460500" y="2066925"/>
          <a:ext cx="63452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6" name="Equation" r:id="rId3" imgW="3098520" imgH="457200" progId="Equation.3">
                  <p:embed/>
                </p:oleObj>
              </mc:Choice>
              <mc:Fallback>
                <p:oleObj name="Equation" r:id="rId3" imgW="3098520" imgH="457200" progId="Equation.3">
                  <p:embed/>
                  <p:pic>
                    <p:nvPicPr>
                      <p:cNvPr id="1566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2066925"/>
                        <a:ext cx="634523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755576" y="342900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Állítsuk elő az egész számokat tartalmazó </a:t>
            </a:r>
            <a:r>
              <a:rPr lang="hu-HU" dirty="0" err="1" smtClean="0"/>
              <a:t>ciklustöbbértelműség</a:t>
            </a:r>
            <a:r>
              <a:rPr lang="hu-HU" dirty="0" smtClean="0"/>
              <a:t> vektorokat, amelyek minden olyan lehetséges kombinációt tartalmaznak, amelyek kielégítik a fenti egyenleteket:</a:t>
            </a:r>
            <a:endParaRPr lang="hu-HU" dirty="0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3707904" y="4365104"/>
          <a:ext cx="21574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7" name="Equation" r:id="rId5" imgW="1054080" imgH="228600" progId="Equation.3">
                  <p:embed/>
                </p:oleObj>
              </mc:Choice>
              <mc:Fallback>
                <p:oleObj name="Equation" r:id="rId5" imgW="1054080" imgH="228600" progId="Equation.3">
                  <p:embed/>
                  <p:pic>
                    <p:nvPicPr>
                      <p:cNvPr id="1566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365104"/>
                        <a:ext cx="2157412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755576" y="494116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különböző vektorokat felhasználva, újra elvégezzük a kiegyenlítést (most már a vektorokban található egész értékekkel, mint rögzített értékekkel).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636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Keresés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11967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Ezáltal minden egyes vektorhoz előáll a kiegyenlítést jellemző középhiba,  vagy variancia:</a:t>
            </a:r>
            <a:endParaRPr lang="hu-HU" dirty="0"/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3635896" y="1772816"/>
          <a:ext cx="20224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0" name="Equation" r:id="rId3" imgW="990360" imgH="215640" progId="Equation.3">
                  <p:embed/>
                </p:oleObj>
              </mc:Choice>
              <mc:Fallback>
                <p:oleObj name="Equation" r:id="rId3" imgW="990360" imgH="215640" progId="Equation.3">
                  <p:embed/>
                  <p:pic>
                    <p:nvPicPr>
                      <p:cNvPr id="1566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772816"/>
                        <a:ext cx="20224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683568" y="234888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vektor lesz az elfogadott megoldás, amely a legkisebb középhibát adja, hacsak: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187624" y="3068960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dirty="0" smtClean="0"/>
              <a:t> A középhiba nagyságrendekkel nagyobb, mint az a priori érték, vagy valamilyen referencia érték;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van még legalább egy olyan </a:t>
            </a:r>
            <a:r>
              <a:rPr lang="hu-HU" b="1" dirty="0" smtClean="0"/>
              <a:t>p</a:t>
            </a:r>
            <a:r>
              <a:rPr lang="hu-HU" dirty="0" smtClean="0"/>
              <a:t> vektor, amelyre a kapott </a:t>
            </a:r>
            <a:r>
              <a:rPr lang="hu-HU" b="1" i="1" dirty="0" smtClean="0">
                <a:latin typeface="Symbol" pitchFamily="18" charset="2"/>
              </a:rPr>
              <a:t>s</a:t>
            </a:r>
            <a:r>
              <a:rPr lang="hu-HU" dirty="0" smtClean="0"/>
              <a:t> értékek közel azonosak.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763688" y="4653136"/>
            <a:ext cx="528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Referencia variancia			Ratio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83568" y="5373216"/>
            <a:ext cx="630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Vagy az összes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feloldja, vagy egyiket sem!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39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Szigma módszer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83671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Legyen </a:t>
            </a:r>
            <a:r>
              <a:rPr lang="hu-HU" b="1" i="1" dirty="0" smtClean="0"/>
              <a:t>p</a:t>
            </a:r>
            <a:r>
              <a:rPr lang="hu-HU" dirty="0" smtClean="0"/>
              <a:t> a kiegyenlítésből származó (valós) </a:t>
            </a:r>
            <a:r>
              <a:rPr lang="hu-HU" dirty="0" err="1" smtClean="0"/>
              <a:t>ciklustöbbértelműségek</a:t>
            </a:r>
            <a:r>
              <a:rPr lang="hu-HU" dirty="0" smtClean="0"/>
              <a:t> értéke:</a:t>
            </a:r>
            <a:endParaRPr lang="hu-HU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491880" y="1268760"/>
          <a:ext cx="223678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4" name="Equation" r:id="rId3" imgW="1091880" imgH="228600" progId="Equation.3">
                  <p:embed/>
                </p:oleObj>
              </mc:Choice>
              <mc:Fallback>
                <p:oleObj name="Equation" r:id="rId3" imgW="1091880" imgH="22860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268760"/>
                        <a:ext cx="2236787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683568" y="19168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Legyen </a:t>
            </a:r>
            <a:r>
              <a:rPr lang="hu-HU" b="1" i="1" dirty="0" smtClean="0"/>
              <a:t>Q</a:t>
            </a:r>
            <a:r>
              <a:rPr lang="hu-HU" dirty="0" smtClean="0"/>
              <a:t> a kiegyenlítésből származó </a:t>
            </a:r>
            <a:r>
              <a:rPr lang="hu-HU" dirty="0" err="1" smtClean="0"/>
              <a:t>kofaktor</a:t>
            </a:r>
            <a:r>
              <a:rPr lang="hu-HU" dirty="0" smtClean="0"/>
              <a:t> mátrix, és</a:t>
            </a:r>
            <a:endParaRPr lang="hu-HU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55576" y="2420888"/>
          <a:ext cx="4159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5" name="Equation" r:id="rId5" imgW="203040" imgH="241200" progId="Equation.3">
                  <p:embed/>
                </p:oleObj>
              </mc:Choice>
              <mc:Fallback>
                <p:oleObj name="Equation" r:id="rId5" imgW="203040" imgH="2412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420888"/>
                        <a:ext cx="4159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1403648" y="2492896"/>
            <a:ext cx="2957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a </a:t>
            </a:r>
            <a:r>
              <a:rPr lang="hu-HU" dirty="0" err="1" smtClean="0"/>
              <a:t>posteriori</a:t>
            </a:r>
            <a:r>
              <a:rPr lang="hu-HU" dirty="0" smtClean="0"/>
              <a:t> varianciafaktor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11560" y="33569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Számítsuk ki egy </a:t>
            </a:r>
            <a:r>
              <a:rPr lang="hu-HU" dirty="0" err="1" smtClean="0"/>
              <a:t>tetszőleg</a:t>
            </a:r>
            <a:r>
              <a:rPr lang="hu-HU" dirty="0" smtClean="0"/>
              <a:t> </a:t>
            </a:r>
            <a:r>
              <a:rPr lang="hu-HU" dirty="0" err="1" smtClean="0"/>
              <a:t>ciklustöbbértelműség</a:t>
            </a:r>
            <a:r>
              <a:rPr lang="hu-HU" dirty="0" smtClean="0"/>
              <a:t> </a:t>
            </a:r>
            <a:r>
              <a:rPr lang="hu-HU" dirty="0" err="1" smtClean="0"/>
              <a:t>középhibájá</a:t>
            </a:r>
            <a:r>
              <a:rPr lang="hu-HU" dirty="0" smtClean="0"/>
              <a:t>, illetve két </a:t>
            </a:r>
            <a:r>
              <a:rPr lang="hu-HU" dirty="0" err="1" smtClean="0"/>
              <a:t>ciklustöbbértelműség</a:t>
            </a:r>
            <a:r>
              <a:rPr lang="hu-HU" dirty="0" smtClean="0"/>
              <a:t> különbsége középhibáját:</a:t>
            </a:r>
            <a:endParaRPr lang="hu-HU" dirty="0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3059832" y="4221088"/>
          <a:ext cx="314642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6" name="Equation" r:id="rId7" imgW="1536480" imgH="533160" progId="Equation.3">
                  <p:embed/>
                </p:oleObj>
              </mc:Choice>
              <mc:Fallback>
                <p:oleObj name="Equation" r:id="rId7" imgW="1536480" imgH="533160" progId="Equation.3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221088"/>
                        <a:ext cx="3146425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611560" y="5661248"/>
            <a:ext cx="7632848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Tegyük sorrendbe az összes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saját középhibájuk szerint (növekvő sorrend).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861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Szigma módszer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908720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Egy iterációs lépésben maximálisan </a:t>
            </a:r>
            <a:r>
              <a:rPr lang="hu-HU" dirty="0" err="1" smtClean="0"/>
              <a:t>Nmax</a:t>
            </a:r>
            <a:r>
              <a:rPr lang="hu-HU" dirty="0" smtClean="0"/>
              <a:t>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oldunk fel oly módon, hogy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értékét a legközelebbi egész számra kerekítjük, amennyiben: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középhibája kisebb, mint egy előre meghatározott határérték;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megfelelő konfidenciaszinthez tartozó </a:t>
            </a:r>
            <a:r>
              <a:rPr lang="hu-HU" dirty="0" err="1" smtClean="0"/>
              <a:t>konfidenciaintervallumba</a:t>
            </a:r>
            <a:r>
              <a:rPr lang="hu-HU" dirty="0" smtClean="0"/>
              <a:t> (lásd a keresés módszernél) pontosan egyetlen egész szám található.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  <a:p>
            <a:r>
              <a:rPr lang="hu-HU" dirty="0" smtClean="0"/>
              <a:t>Az iterációs lépések addig folytatódnak, míg: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Minden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sikerült feloldani;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az utolsó iterációs lépésben már egyetlen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sem sikerült feloldani.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131840" y="6093296"/>
            <a:ext cx="600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Nem kell, hogy minden </a:t>
            </a:r>
            <a:r>
              <a:rPr lang="hu-HU" dirty="0" err="1" smtClean="0">
                <a:solidFill>
                  <a:srgbClr val="FF0000"/>
                </a:solidFill>
              </a:rPr>
              <a:t>ciklustöbbértelműség</a:t>
            </a:r>
            <a:r>
              <a:rPr lang="hu-HU" dirty="0" smtClean="0">
                <a:solidFill>
                  <a:srgbClr val="FF0000"/>
                </a:solidFill>
              </a:rPr>
              <a:t> fel legyen oldva!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6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Köszönöm a figyelmet!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44450" y="1844675"/>
          <a:ext cx="9178925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4" name="Equation" r:id="rId3" imgW="4483080" imgH="1041120" progId="Equation.3">
                  <p:embed/>
                </p:oleObj>
              </mc:Choice>
              <mc:Fallback>
                <p:oleObj name="Equation" r:id="rId3" imgW="4483080" imgH="1041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1844675"/>
                        <a:ext cx="9178925" cy="213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1052736"/>
            <a:ext cx="7823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szabályos hibákat tartalmazó közvetítőegyenletek az alábbi alakban írhatóak fel: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4149080"/>
            <a:ext cx="145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Vagy röviden:</a:t>
            </a:r>
            <a:endParaRPr lang="hu-HU" dirty="0"/>
          </a:p>
        </p:txBody>
      </p:sp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395536" y="4653136"/>
          <a:ext cx="81915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5" name="Equation" r:id="rId5" imgW="4000320" imgH="838080" progId="Equation.3">
                  <p:embed/>
                </p:oleObj>
              </mc:Choice>
              <mc:Fallback>
                <p:oleObj name="Equation" r:id="rId5" imgW="4000320" imgH="838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653136"/>
                        <a:ext cx="8191500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llipszis 8"/>
          <p:cNvSpPr/>
          <p:nvPr/>
        </p:nvSpPr>
        <p:spPr>
          <a:xfrm>
            <a:off x="1259632" y="1700808"/>
            <a:ext cx="194421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3203848" y="1700808"/>
            <a:ext cx="129614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6300192" y="1700808"/>
            <a:ext cx="8640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1259632" y="1412776"/>
            <a:ext cx="181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solidFill>
                  <a:srgbClr val="FF0000"/>
                </a:solidFill>
              </a:rPr>
              <a:t>Brdc</a:t>
            </a:r>
            <a:r>
              <a:rPr lang="hu-HU" dirty="0" smtClean="0">
                <a:solidFill>
                  <a:srgbClr val="FF0000"/>
                </a:solidFill>
              </a:rPr>
              <a:t>: 5ns -&gt; 1,5m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836712"/>
            <a:ext cx="8915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Az egyszeres különbség:</a:t>
            </a:r>
          </a:p>
          <a:p>
            <a:endParaRPr lang="hu-HU" b="1" dirty="0" smtClean="0"/>
          </a:p>
          <a:p>
            <a:r>
              <a:rPr lang="hu-HU" dirty="0" smtClean="0"/>
              <a:t>Vonjunk ki egymásból két ugyanazon műholdra, ugyanazon időpontban, de különböző földi </a:t>
            </a:r>
          </a:p>
          <a:p>
            <a:r>
              <a:rPr lang="hu-HU" dirty="0" smtClean="0"/>
              <a:t>ponton végzett észlelésből származó fázistávolságot egymásból!</a:t>
            </a:r>
            <a:endParaRPr lang="hu-HU" dirty="0"/>
          </a:p>
        </p:txBody>
      </p:sp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4763" y="2060575"/>
          <a:ext cx="9256712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9" name="Equation" r:id="rId3" imgW="4520880" imgH="1041120" progId="Equation.3">
                  <p:embed/>
                </p:oleObj>
              </mc:Choice>
              <mc:Fallback>
                <p:oleObj name="Equation" r:id="rId3" imgW="4520880" imgH="1041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2060575"/>
                        <a:ext cx="9256712" cy="213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4763" y="4365625"/>
          <a:ext cx="9256712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0" name="Equation" r:id="rId5" imgW="4520880" imgH="1041120" progId="Equation.3">
                  <p:embed/>
                </p:oleObj>
              </mc:Choice>
              <mc:Fallback>
                <p:oleObj name="Equation" r:id="rId5" imgW="4520880" imgH="10411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4365625"/>
                        <a:ext cx="9256712" cy="213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llipszis 8"/>
          <p:cNvSpPr/>
          <p:nvPr/>
        </p:nvSpPr>
        <p:spPr>
          <a:xfrm>
            <a:off x="1259632" y="1988840"/>
            <a:ext cx="180020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259632" y="4221088"/>
            <a:ext cx="180020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1259632" y="3429000"/>
            <a:ext cx="1800200" cy="72008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1259632" y="5733256"/>
            <a:ext cx="1800200" cy="72008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908720"/>
            <a:ext cx="303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Az egyszeres különbség tehát:</a:t>
            </a:r>
            <a:endParaRPr lang="hu-HU" b="1" dirty="0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251520" y="1556792"/>
          <a:ext cx="8710612" cy="264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2" name="Equation" r:id="rId3" imgW="4254480" imgH="1295280" progId="Equation.3">
                  <p:embed/>
                </p:oleObj>
              </mc:Choice>
              <mc:Fallback>
                <p:oleObj name="Equation" r:id="rId3" imgW="4254480" imgH="1295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556792"/>
                        <a:ext cx="8710612" cy="2649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251520" y="4437112"/>
            <a:ext cx="8609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Vegyük észre: </a:t>
            </a:r>
            <a:r>
              <a:rPr lang="hu-HU" i="1" dirty="0" smtClean="0">
                <a:solidFill>
                  <a:srgbClr val="FF0000"/>
                </a:solidFill>
              </a:rPr>
              <a:t>X</a:t>
            </a:r>
            <a:r>
              <a:rPr lang="hu-HU" i="1" baseline="-25000" dirty="0" smtClean="0">
                <a:solidFill>
                  <a:srgbClr val="FF0000"/>
                </a:solidFill>
              </a:rPr>
              <a:t>B</a:t>
            </a:r>
            <a:r>
              <a:rPr lang="hu-HU" i="1" dirty="0" smtClean="0">
                <a:solidFill>
                  <a:srgbClr val="FF0000"/>
                </a:solidFill>
              </a:rPr>
              <a:t>, Y</a:t>
            </a:r>
            <a:r>
              <a:rPr lang="hu-HU" i="1" baseline="-25000" dirty="0" smtClean="0">
                <a:solidFill>
                  <a:srgbClr val="FF0000"/>
                </a:solidFill>
              </a:rPr>
              <a:t>B</a:t>
            </a:r>
            <a:r>
              <a:rPr lang="hu-HU" i="1" dirty="0" smtClean="0">
                <a:solidFill>
                  <a:srgbClr val="FF0000"/>
                </a:solidFill>
              </a:rPr>
              <a:t>, Z</a:t>
            </a:r>
            <a:r>
              <a:rPr lang="hu-HU" i="1" baseline="-25000" dirty="0" smtClean="0">
                <a:solidFill>
                  <a:srgbClr val="FF0000"/>
                </a:solidFill>
              </a:rPr>
              <a:t>B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ismert koordináták, ezért ezek az egyenlet bal oldalán találhatóak.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7236296" y="1340768"/>
            <a:ext cx="1907704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179512" y="5085184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Röviden:</a:t>
            </a:r>
            <a:endParaRPr lang="hu-HU" dirty="0"/>
          </a:p>
        </p:txBody>
      </p:sp>
      <p:graphicFrame>
        <p:nvGraphicFramePr>
          <p:cNvPr id="125955" name="Object 3"/>
          <p:cNvGraphicFramePr>
            <a:graphicFrameLocks noChangeAspect="1"/>
          </p:cNvGraphicFramePr>
          <p:nvPr/>
        </p:nvGraphicFramePr>
        <p:xfrm>
          <a:off x="467544" y="5445224"/>
          <a:ext cx="80105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3" name="Equation" r:id="rId5" imgW="3911400" imgH="304560" progId="Equation.3">
                  <p:embed/>
                </p:oleObj>
              </mc:Choice>
              <mc:Fallback>
                <p:oleObj name="Equation" r:id="rId5" imgW="391140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445224"/>
                        <a:ext cx="80105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908720"/>
            <a:ext cx="303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Az egyszeres különbség tehát:</a:t>
            </a:r>
            <a:endParaRPr lang="hu-HU" b="1" dirty="0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539552" y="1340768"/>
          <a:ext cx="80105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6" name="Equation" r:id="rId3" imgW="3911400" imgH="304560" progId="Equation.3">
                  <p:embed/>
                </p:oleObj>
              </mc:Choice>
              <mc:Fallback>
                <p:oleObj name="Equation" r:id="rId3" imgW="391140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0768"/>
                        <a:ext cx="80105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23528" y="234888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1691680" y="2708920"/>
          <a:ext cx="5721350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7" name="Equation" r:id="rId5" imgW="2793960" imgH="723600" progId="Equation.3">
                  <p:embed/>
                </p:oleObj>
              </mc:Choice>
              <mc:Fallback>
                <p:oleObj name="Equation" r:id="rId5" imgW="2793960" imgH="723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708920"/>
                        <a:ext cx="5721350" cy="1481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95536" y="501317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egyszeres különbségek előnye, hogy a műholdóra korrekciók, illetve az ismeretlen műhold órahibák kiesnek.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1" y="836712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kettős különbség:</a:t>
            </a:r>
          </a:p>
          <a:p>
            <a:endParaRPr lang="hu-HU" b="1" dirty="0" smtClean="0"/>
          </a:p>
          <a:p>
            <a:r>
              <a:rPr lang="hu-HU" dirty="0" smtClean="0"/>
              <a:t>A </a:t>
            </a:r>
            <a:r>
              <a:rPr lang="hu-HU" dirty="0" err="1" smtClean="0"/>
              <a:t>koordinátameghatározás</a:t>
            </a:r>
            <a:r>
              <a:rPr lang="hu-HU" dirty="0" smtClean="0"/>
              <a:t> általában a kettős különbségek felhasználásával zajlik. </a:t>
            </a:r>
          </a:p>
          <a:p>
            <a:endParaRPr lang="hu-HU" dirty="0" smtClean="0"/>
          </a:p>
          <a:p>
            <a:r>
              <a:rPr lang="hu-HU" dirty="0" smtClean="0"/>
              <a:t>Kettős különbséget úgy állíthatunk elő, ha két azonos időpontra, de eltérő műholdra  vonatkozó egyszeres különbséget kivonunk egymásból. Így kiejthetjük a vevőóra hiba hatását.</a:t>
            </a:r>
            <a:endParaRPr lang="hu-HU" dirty="0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1263650" y="3019425"/>
          <a:ext cx="6683375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Equation" r:id="rId3" imgW="3263760" imgH="1485720" progId="Equation.3">
                  <p:embed/>
                </p:oleObj>
              </mc:Choice>
              <mc:Fallback>
                <p:oleObj name="Equation" r:id="rId3" imgW="3263760" imgH="1485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3019425"/>
                        <a:ext cx="6683375" cy="303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Relatív helymeghatározás rövid távolságon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1" y="83671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kettős különbség tehát:</a:t>
            </a:r>
          </a:p>
          <a:p>
            <a:endParaRPr lang="hu-HU" b="1" dirty="0" smtClean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1259632" y="1268760"/>
          <a:ext cx="66833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4" name="Equation" r:id="rId3" imgW="3263760" imgH="558720" progId="Equation.3">
                  <p:embed/>
                </p:oleObj>
              </mc:Choice>
              <mc:Fallback>
                <p:oleObj name="Equation" r:id="rId3" imgW="326376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268760"/>
                        <a:ext cx="668337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23528" y="2564904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129027" name="Object 3"/>
          <p:cNvGraphicFramePr>
            <a:graphicFrameLocks noChangeAspect="1"/>
          </p:cNvGraphicFramePr>
          <p:nvPr/>
        </p:nvGraphicFramePr>
        <p:xfrm>
          <a:off x="1403648" y="2708920"/>
          <a:ext cx="6164263" cy="353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" name="Equation" r:id="rId5" imgW="3009600" imgH="1726920" progId="Equation.3">
                  <p:embed/>
                </p:oleObj>
              </mc:Choice>
              <mc:Fallback>
                <p:oleObj name="Equation" r:id="rId5" imgW="3009600" imgH="1726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708920"/>
                        <a:ext cx="6164263" cy="353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5092</TotalTime>
  <Words>1469</Words>
  <Application>Microsoft Office PowerPoint</Application>
  <PresentationFormat>Diavetítés a képernyőre (4:3 oldalarány)</PresentationFormat>
  <Paragraphs>201</Paragraphs>
  <Slides>34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34</vt:i4>
      </vt:variant>
    </vt:vector>
  </HeadingPairs>
  <TitlesOfParts>
    <vt:vector size="39" baseType="lpstr">
      <vt:lpstr>Arial</vt:lpstr>
      <vt:lpstr>Calibri</vt:lpstr>
      <vt:lpstr>Symbol</vt:lpstr>
      <vt:lpstr>Office-téma</vt:lpstr>
      <vt:lpstr>Equation</vt:lpstr>
      <vt:lpstr>GNSS elmélete és felhasználása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elmélete és felhasználása</dc:title>
  <cp:lastModifiedBy>Szabolcs Rozsa</cp:lastModifiedBy>
  <cp:revision>399</cp:revision>
  <dcterms:modified xsi:type="dcterms:W3CDTF">2020-03-23T09:24:59Z</dcterms:modified>
</cp:coreProperties>
</file>