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7" r:id="rId2"/>
    <p:sldId id="330" r:id="rId3"/>
    <p:sldId id="296" r:id="rId4"/>
    <p:sldId id="297" r:id="rId5"/>
    <p:sldId id="298" r:id="rId6"/>
    <p:sldId id="299" r:id="rId7"/>
    <p:sldId id="300" r:id="rId8"/>
    <p:sldId id="313" r:id="rId9"/>
    <p:sldId id="314" r:id="rId10"/>
    <p:sldId id="335" r:id="rId11"/>
    <p:sldId id="316" r:id="rId12"/>
    <p:sldId id="308" r:id="rId13"/>
    <p:sldId id="309" r:id="rId14"/>
    <p:sldId id="307" r:id="rId15"/>
    <p:sldId id="310" r:id="rId16"/>
    <p:sldId id="311" r:id="rId17"/>
    <p:sldId id="312" r:id="rId18"/>
    <p:sldId id="318" r:id="rId19"/>
    <p:sldId id="319" r:id="rId20"/>
    <p:sldId id="320" r:id="rId21"/>
    <p:sldId id="321" r:id="rId22"/>
    <p:sldId id="331" r:id="rId23"/>
    <p:sldId id="322" r:id="rId24"/>
    <p:sldId id="337" r:id="rId25"/>
    <p:sldId id="323" r:id="rId26"/>
    <p:sldId id="324" r:id="rId27"/>
    <p:sldId id="534" r:id="rId28"/>
    <p:sldId id="325" r:id="rId29"/>
    <p:sldId id="326" r:id="rId30"/>
    <p:sldId id="594" r:id="rId31"/>
    <p:sldId id="588" r:id="rId32"/>
    <p:sldId id="533" r:id="rId33"/>
    <p:sldId id="593" r:id="rId34"/>
    <p:sldId id="332" r:id="rId35"/>
    <p:sldId id="327" r:id="rId36"/>
    <p:sldId id="328" r:id="rId37"/>
    <p:sldId id="595" r:id="rId38"/>
    <p:sldId id="32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9C8C1"/>
    <a:srgbClr val="FBFDA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8" autoAdjust="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C62F61E-59E0-C502-CE7C-1AA8C1E94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6214BC4-2708-0234-10C1-7F8761816C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1CB27D-882F-4537-860B-96F4DC54CE14}" type="datetimeFigureOut">
              <a:rPr lang="hu-HU"/>
              <a:pPr>
                <a:defRPr/>
              </a:pPr>
              <a:t>2025. 04. 16.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96122559-56CC-A440-ED82-3AF5E5CDDE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3ECAEC18-D20F-DD93-ED48-198773AC4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487E20-5C19-BC54-F958-8E020E256C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3E4A1B-9747-0E14-D503-64E06BED3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176167-0B4E-4C3E-A4FE-B1691BF8EB4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988DE42-CC2C-29E6-2318-C44587C1A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DCC866-181C-47A3-B1F5-0A32EA0D9AD9}" type="slidenum">
              <a:rPr lang="en-US" altLang="hu-HU" smtClean="0"/>
              <a:pPr/>
              <a:t>27</a:t>
            </a:fld>
            <a:endParaRPr lang="en-US" altLang="hu-H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B5015AF-FB38-2EC7-84F1-04AC57959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38C0ECD-087D-BB69-B8E3-EBB40781A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  <a:p>
            <a:pPr eaLnBrk="1" hangingPunct="1">
              <a:spcBef>
                <a:spcPct val="0"/>
              </a:spcBef>
            </a:pPr>
            <a:endParaRPr lang="hu-HU" altLang="hu-HU"/>
          </a:p>
          <a:p>
            <a:pPr eaLnBrk="1" hangingPunct="1">
              <a:spcBef>
                <a:spcPct val="0"/>
              </a:spcBef>
            </a:pPr>
            <a:r>
              <a:rPr lang="hu-HU" altLang="hu-HU"/>
              <a:t>https://www.sapos.de/</a:t>
            </a:r>
          </a:p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F4ED758-DBD7-13EC-614C-1584AB7C1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EEAF8-86FF-4CF8-B077-4EC03514BFA1}" type="slidenum">
              <a:rPr lang="en-US" altLang="hu-HU" smtClean="0"/>
              <a:pPr/>
              <a:t>30</a:t>
            </a:fld>
            <a:endParaRPr lang="en-US" altLang="hu-H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CAD1C81-87C9-ABA1-8A8B-BB542C278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2E5FB98-6306-8CA6-6830-0644910D9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/>
          </a:p>
          <a:p>
            <a:pPr eaLnBrk="1" hangingPunct="1">
              <a:spcBef>
                <a:spcPct val="0"/>
              </a:spcBef>
            </a:pPr>
            <a:endParaRPr lang="hu-HU" altLang="hu-HU" dirty="0"/>
          </a:p>
          <a:p>
            <a:pPr eaLnBrk="1" hangingPunct="1">
              <a:spcBef>
                <a:spcPct val="0"/>
              </a:spcBef>
            </a:pPr>
            <a:r>
              <a:rPr lang="hu-HU" altLang="hu-HU" dirty="0"/>
              <a:t>https://www.sapos.de/</a:t>
            </a:r>
          </a:p>
          <a:p>
            <a:pPr eaLnBrk="1" hangingPunct="1">
              <a:spcBef>
                <a:spcPct val="0"/>
              </a:spcBef>
            </a:pPr>
            <a:endParaRPr lang="en-US" alt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>
            <a:extLst>
              <a:ext uri="{FF2B5EF4-FFF2-40B4-BE49-F238E27FC236}">
                <a16:creationId xmlns:a16="http://schemas.microsoft.com/office/drawing/2014/main" id="{990C2328-FA49-EEDD-EDB5-E2D3F186C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Jegyzetek helye 2">
            <a:extLst>
              <a:ext uri="{FF2B5EF4-FFF2-40B4-BE49-F238E27FC236}">
                <a16:creationId xmlns:a16="http://schemas.microsoft.com/office/drawing/2014/main" id="{D6C522B0-A5A7-3035-F56C-E0462876E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hu-HU"/>
              <a:t>The information provided by all these regional SBAS systems, improves the accuracy and reliability of GNSS positioning while also providing a crucial integrity message.</a:t>
            </a:r>
          </a:p>
        </p:txBody>
      </p:sp>
      <p:sp>
        <p:nvSpPr>
          <p:cNvPr id="36868" name="Dia számának helye 3">
            <a:extLst>
              <a:ext uri="{FF2B5EF4-FFF2-40B4-BE49-F238E27FC236}">
                <a16:creationId xmlns:a16="http://schemas.microsoft.com/office/drawing/2014/main" id="{D5FFE6B0-AFD9-1DC8-DC5C-4BB01DFD1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DEF30A-31A1-499B-85A5-C21211731A5F}" type="slidenum">
              <a:rPr lang="hu-HU" altLang="hu-HU" smtClean="0"/>
              <a:pPr/>
              <a:t>31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DF1646E-8AEB-48BA-BDFA-B832B1C8C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A79E62-E647-446B-9307-96FB2B9800AA}" type="slidenum">
              <a:rPr lang="en-US" altLang="hu-HU" smtClean="0"/>
              <a:pPr/>
              <a:t>32</a:t>
            </a:fld>
            <a:endParaRPr lang="en-US" altLang="hu-H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82696B4-BC14-16D2-F9D4-95F58BC98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E757BA3-C8E6-79E6-1585-8680A2775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hu-HU" dirty="0"/>
              <a:t>There are four official free of charge SBAS systems: EGNOS in Europe, WAAS in the USA, MSAS in Japan and GAGAN in India. </a:t>
            </a:r>
            <a:endParaRPr lang="hu-HU" altLang="hu-HU" dirty="0"/>
          </a:p>
          <a:p>
            <a:pPr eaLnBrk="1" hangingPunct="1">
              <a:spcBef>
                <a:spcPct val="0"/>
              </a:spcBef>
            </a:pPr>
            <a:r>
              <a:rPr lang="en-GB" altLang="hu-HU" dirty="0"/>
              <a:t>These </a:t>
            </a:r>
            <a:r>
              <a:rPr lang="hu-HU" altLang="hu-HU" dirty="0" err="1"/>
              <a:t>all</a:t>
            </a:r>
            <a:r>
              <a:rPr lang="hu-HU" altLang="hu-HU" dirty="0"/>
              <a:t> </a:t>
            </a:r>
            <a:r>
              <a:rPr lang="en-GB" altLang="hu-HU" dirty="0"/>
              <a:t>are civil-controlled regional systems and there is a form of coordination to ensure that they are interoperable to provide a seamless worldwide navigation system. </a:t>
            </a:r>
            <a:endParaRPr lang="hu-HU" altLang="hu-HU" dirty="0"/>
          </a:p>
          <a:p>
            <a:pPr eaLnBrk="1" hangingPunct="1">
              <a:spcBef>
                <a:spcPct val="0"/>
              </a:spcBef>
            </a:pPr>
            <a:r>
              <a:rPr lang="en-GB" altLang="hu-HU" dirty="0"/>
              <a:t>SBAS </a:t>
            </a:r>
            <a:r>
              <a:rPr lang="hu-HU" altLang="hu-HU" dirty="0"/>
              <a:t>GEO </a:t>
            </a:r>
            <a:r>
              <a:rPr lang="hu-HU" altLang="hu-HU" dirty="0" err="1"/>
              <a:t>satellites</a:t>
            </a:r>
            <a:r>
              <a:rPr lang="hu-HU" altLang="hu-HU" dirty="0"/>
              <a:t> </a:t>
            </a:r>
            <a:r>
              <a:rPr lang="en-GB" altLang="hu-HU" dirty="0"/>
              <a:t>provides GPS look-alike signals and GPS corrections to improve positioning accuracy to around 1 metre horizontally and 3 metres vertically</a:t>
            </a:r>
            <a:r>
              <a:rPr lang="hu-HU" altLang="hu-HU" dirty="0"/>
              <a:t> (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better</a:t>
            </a:r>
            <a:r>
              <a:rPr lang="hu-HU" altLang="hu-HU" dirty="0"/>
              <a:t>)</a:t>
            </a:r>
            <a:r>
              <a:rPr lang="en-GB" altLang="hu-HU" dirty="0"/>
              <a:t>. </a:t>
            </a:r>
            <a:endParaRPr lang="hu-HU" altLang="hu-HU" dirty="0"/>
          </a:p>
          <a:p>
            <a:pPr eaLnBrk="1" hangingPunct="1">
              <a:spcBef>
                <a:spcPct val="0"/>
              </a:spcBef>
            </a:pPr>
            <a:r>
              <a:rPr lang="en-GB" altLang="hu-HU" dirty="0"/>
              <a:t>Timing accuracy is enhanced to better than 10 nanoseconds.</a:t>
            </a:r>
            <a:endParaRPr lang="hu-HU" altLang="hu-HU" dirty="0"/>
          </a:p>
          <a:p>
            <a:pPr eaLnBrk="1" hangingPunct="1">
              <a:spcBef>
                <a:spcPct val="0"/>
              </a:spcBef>
            </a:pPr>
            <a:endParaRPr lang="hu-HU" altLang="hu-HU" dirty="0"/>
          </a:p>
          <a:p>
            <a:pPr eaLnBrk="1" hangingPunct="1">
              <a:spcBef>
                <a:spcPct val="0"/>
              </a:spcBef>
            </a:pPr>
            <a:endParaRPr lang="en-US" alt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>
            <a:extLst>
              <a:ext uri="{FF2B5EF4-FFF2-40B4-BE49-F238E27FC236}">
                <a16:creationId xmlns:a16="http://schemas.microsoft.com/office/drawing/2014/main" id="{EBB633C9-47CC-5A14-EFDA-F44E35351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Jegyzetek helye 2">
            <a:extLst>
              <a:ext uri="{FF2B5EF4-FFF2-40B4-BE49-F238E27FC236}">
                <a16:creationId xmlns:a16="http://schemas.microsoft.com/office/drawing/2014/main" id="{58EE2959-1992-B4CF-436D-8F571F414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40964" name="Dia számának helye 3">
            <a:extLst>
              <a:ext uri="{FF2B5EF4-FFF2-40B4-BE49-F238E27FC236}">
                <a16:creationId xmlns:a16="http://schemas.microsoft.com/office/drawing/2014/main" id="{40E14A2C-8D9C-FE7F-B736-B3B8BE924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23C83-50ED-47D1-A4A1-B583E85D8443}" type="slidenum">
              <a:rPr lang="hu-HU" altLang="hu-HU" smtClean="0">
                <a:latin typeface="Times New Roman" panose="02020603050405020304" pitchFamily="18" charset="0"/>
              </a:rPr>
              <a:pPr/>
              <a:t>33</a:t>
            </a:fld>
            <a:endParaRPr lang="hu-HU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24601E-CDEC-3170-8AD3-6761384D9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786BEE-9418-941E-96C1-74A61C6C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5ED2D4-828E-3F71-114C-5D4C56E56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55C9-034B-4ADA-9AFD-D7E396757B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2454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AC51D-5835-1827-9E44-8DFEBADA4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401A04-29D5-0195-854F-7E594901E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BA750-D5CD-61A9-29E8-3485FB61A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F05F3-FFDB-4730-BE07-A4E2FDB80F4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7480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B4489-A3E6-4550-39EB-BCD47A253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90A5D-6F0D-C80E-C5EA-ECB7486E6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32665-6878-42C3-F81C-1443DC78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808A-6CDB-48D8-8396-67701188F5F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375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AB6931-F37D-2210-0AD8-B8E9DE78B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E825E7-2AD6-5FC6-AE9E-D8D381C36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A36D1B-AC19-911E-03E5-A9EE13EC2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7DE2-79EF-4E14-AC7B-8F19B253BD4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0571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CF97D-FF4F-02E5-FB74-36F9F1522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7F6E58-059D-A3CF-CFA4-EC490E0B0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006135-C945-F104-FB13-69843AFB8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2156-BBAC-4AD8-8ABC-DBE1FECE8E6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3833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9B5A12-F9D5-7057-E607-BC91F24CD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4F789A-CC37-5EE9-7AB7-31A4FE71A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230A97-A94A-B385-A210-EE37B4E64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CD7B-4AF5-4212-91D5-C7117E88218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755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CF1C1-E3BF-4119-6D73-52213CFD8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2E09E-5FA8-C19A-8650-01FA8F58D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7E528-A7E6-170D-E3A1-519B042D9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FE796-FDF5-41EB-8CBB-E3E7760644D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833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757B4B-5129-39DE-2047-9E879D98B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B9C14C-1505-A58E-27A8-C1DB87A50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29FB0F-023A-E117-39C3-A7F72723A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E648-D2D6-4DBE-8676-E467BAF34F1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326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753547-EC3C-3BA0-8A66-507382829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2B64E0-D9B1-B4F4-12D1-28F5F570B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349685-D1C0-825B-FA68-917D68739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13087-4DC6-40ED-847B-E3592A9DAB8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3601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DBA8A4-12DF-353B-854E-B8461794F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6EB1C0-15A9-FB8C-D444-D5BC108E0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CDB32A-2799-E5A5-703C-795F7BD3F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088D6-9AE3-40E9-A23B-0F708435FD8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8842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1056B-988A-6981-9901-353CD69B5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3EC52-BDEE-5E6D-14CB-556B760A9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57E43-C47F-F7A6-E1CE-1D067A822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16251-EE43-4452-8242-8414BFE37E1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7835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47589-FF64-A60A-3B60-D2315150C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31357-07CF-C2BE-3F07-BC2C57965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C3422-763D-4D8B-A7E6-BD0CD7075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05B1-EC78-4E9A-9481-DD229CCA482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769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3E093F-158D-EBA8-269A-E51EE720C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CC034D-7CF9-AA0B-6547-59D6A3F9B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EB717B-EE9E-7FF0-EA30-6D95C609F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82546D-3ACD-F0F6-BE67-321D25773F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784739-1C82-895A-05B4-BE87946A4F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B6E58DFD-B4A0-4A10-97B4-3D2A3DAD758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png"/><Relationship Id="rId4" Type="http://schemas.openxmlformats.org/officeDocument/2006/relationships/image" Target="../media/image18.wmf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wmf"/><Relationship Id="rId7" Type="http://schemas.openxmlformats.org/officeDocument/2006/relationships/image" Target="../media/image2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7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3CF83234-E53B-CBCA-2157-0ABF72B1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49275"/>
            <a:ext cx="590391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b="1" u="none" dirty="0" err="1"/>
              <a:t>Lecture</a:t>
            </a:r>
            <a:r>
              <a:rPr lang="hu-HU" altLang="hu-HU" b="1" u="none" dirty="0"/>
              <a:t> 10.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b="1" u="none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u-HU" b="1" u="none" dirty="0"/>
              <a:t>GNSS error sources. </a:t>
            </a:r>
            <a:r>
              <a:rPr lang="hu-HU" altLang="hu-HU" b="1" u="none" dirty="0" err="1"/>
              <a:t>Application</a:t>
            </a:r>
            <a:r>
              <a:rPr lang="hu-HU" altLang="hu-HU" b="1" u="none" dirty="0"/>
              <a:t> of GNSS in </a:t>
            </a:r>
            <a:r>
              <a:rPr lang="hu-HU" altLang="hu-HU" b="1" u="none" dirty="0" err="1"/>
              <a:t>Surveying</a:t>
            </a:r>
            <a:r>
              <a:rPr lang="en-US" altLang="hu-HU" b="1" u="none" dirty="0"/>
              <a:t>. GNSS infrastructure. Transformation into national reference system.</a:t>
            </a:r>
            <a:endParaRPr lang="hu-HU" altLang="hu-HU" b="1" u="none" dirty="0"/>
          </a:p>
        </p:txBody>
      </p:sp>
      <p:sp>
        <p:nvSpPr>
          <p:cNvPr id="3075" name="Szövegdoboz 3">
            <a:extLst>
              <a:ext uri="{FF2B5EF4-FFF2-40B4-BE49-F238E27FC236}">
                <a16:creationId xmlns:a16="http://schemas.microsoft.com/office/drawing/2014/main" id="{79DE24DC-FF93-CDAD-1862-4BAC66131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56610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u="none" dirty="0"/>
              <a:t>Sz. Rózsa, L. Földváry, </a:t>
            </a:r>
            <a:r>
              <a:rPr lang="hu-HU" altLang="hu-HU" sz="1800" u="none" dirty="0" err="1"/>
              <a:t>Sh</a:t>
            </a:r>
            <a:r>
              <a:rPr lang="hu-HU" altLang="hu-HU" sz="1800" u="none" dirty="0"/>
              <a:t>. </a:t>
            </a:r>
            <a:r>
              <a:rPr lang="hu-HU" altLang="hu-HU" sz="1800" u="none" dirty="0" err="1"/>
              <a:t>Manguri</a:t>
            </a:r>
            <a:endParaRPr lang="hu-HU" altLang="hu-H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47C3C3B8-DEC2-EFAC-4C7B-BA691C721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052513"/>
            <a:ext cx="54721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 u="none"/>
              <a:t> Reference station with accurate coordinates</a:t>
            </a: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r>
              <a:rPr lang="hu-HU" altLang="hu-HU" sz="1800" u="none"/>
              <a:t> the receiver computes its own position</a:t>
            </a: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r>
              <a:rPr lang="de-DE" altLang="hu-HU" sz="1800" u="none"/>
              <a:t> </a:t>
            </a:r>
            <a:r>
              <a:rPr lang="hu-HU" altLang="hu-HU" sz="1800" u="none"/>
              <a:t>the reference computes the corrections</a:t>
            </a: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r>
              <a:rPr lang="de-DE" altLang="hu-HU" sz="1800" u="none"/>
              <a:t> </a:t>
            </a:r>
            <a:r>
              <a:rPr lang="hu-HU" altLang="hu-HU" sz="1800" u="none"/>
              <a:t>the reference broadcasts the corrections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800" u="none"/>
              <a:t> the rover determines corrected position</a:t>
            </a:r>
            <a:endParaRPr lang="en-US" altLang="hu-HU" sz="1800" u="none"/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E00E6806-E822-9545-FEC7-39BD7D4E6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2292" name="Text Box 8">
            <a:extLst>
              <a:ext uri="{FF2B5EF4-FFF2-40B4-BE49-F238E27FC236}">
                <a16:creationId xmlns:a16="http://schemas.microsoft.com/office/drawing/2014/main" id="{4159B585-86C7-F68D-F98B-FE1322D48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81000"/>
            <a:ext cx="263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Differential GPS</a:t>
            </a:r>
          </a:p>
        </p:txBody>
      </p:sp>
      <p:pic>
        <p:nvPicPr>
          <p:cNvPr id="12293" name="Kép 7">
            <a:extLst>
              <a:ext uri="{FF2B5EF4-FFF2-40B4-BE49-F238E27FC236}">
                <a16:creationId xmlns:a16="http://schemas.microsoft.com/office/drawing/2014/main" id="{9768026B-0F36-D21C-9ECB-D5A8BE70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801938"/>
            <a:ext cx="5178425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7D67385-0BBC-6191-2369-EC9107F80C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9111" y="2145437"/>
            <a:ext cx="1892826" cy="276999"/>
          </a:xfrm>
          <a:prstGeom prst="rect">
            <a:avLst/>
          </a:prstGeom>
          <a:blipFill>
            <a:blip r:embed="rId3"/>
            <a:stretch>
              <a:fillRect l="-2251" r="-643" b="-28889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47DD154-E0CC-4B6A-A334-21293E9AACC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29111" y="1583837"/>
            <a:ext cx="2042932" cy="289503"/>
          </a:xfrm>
          <a:prstGeom prst="rect">
            <a:avLst/>
          </a:prstGeom>
          <a:blipFill>
            <a:blip r:embed="rId4"/>
            <a:stretch>
              <a:fillRect l="-896" t="-2128" r="-597" b="-27660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A542DB4-F29F-725A-D009-086C0E0003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7339" y="1294221"/>
            <a:ext cx="701824" cy="369332"/>
          </a:xfrm>
          <a:prstGeom prst="rect">
            <a:avLst/>
          </a:prstGeom>
          <a:blipFill>
            <a:blip r:embed="rId5"/>
            <a:stretch>
              <a:fillRect b="-8197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2297" name="Téglalap 4">
            <a:extLst>
              <a:ext uri="{FF2B5EF4-FFF2-40B4-BE49-F238E27FC236}">
                <a16:creationId xmlns:a16="http://schemas.microsoft.com/office/drawing/2014/main" id="{2326F338-50F4-4FE6-A527-08EFBE6A4A88}"/>
              </a:ext>
            </a:extLst>
          </p:cNvPr>
          <p:cNvSpPr>
            <a:spLocks noChangeArrowheads="1"/>
          </p:cNvSpPr>
          <p:nvPr/>
        </p:nvSpPr>
        <p:spPr bwMode="auto">
          <a:xfrm rot="-958297">
            <a:off x="5815013" y="6064250"/>
            <a:ext cx="5715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5084BBBE-5773-440D-6FA8-953C0F71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268413"/>
            <a:ext cx="4608512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Accuracies / Error sources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Differential GPS (DGPS)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>
                <a:solidFill>
                  <a:srgbClr val="FF3300"/>
                </a:solidFill>
              </a:rPr>
              <a:t> Applications in Surveying</a:t>
            </a:r>
            <a:endParaRPr lang="hu-HU" altLang="hu-HU" sz="1800" u="none"/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GNSS infrastructure</a:t>
            </a:r>
            <a:endParaRPr lang="hu-HU" altLang="hu-HU" sz="1800" u="none"/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Transformation into national reference system</a:t>
            </a:r>
          </a:p>
          <a:p>
            <a:pPr eaLnBrk="1" hangingPunct="1">
              <a:spcBef>
                <a:spcPct val="50000"/>
              </a:spcBef>
            </a:pPr>
            <a:endParaRPr lang="de-DE" altLang="hu-HU" sz="1800" u="none">
              <a:solidFill>
                <a:srgbClr val="FF3300"/>
              </a:solidFill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F01992D7-ED92-11D1-FB6F-520776209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7B1F19E8-D461-84AB-397E-E76D3FAD1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8100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69A28E5D-8B17-1A39-C362-41C2B3F50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519363"/>
            <a:ext cx="4029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167A08F0-8F87-9C6A-506C-8CE2C345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1068388"/>
            <a:ext cx="561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 dirty="0"/>
              <a:t>The </a:t>
            </a:r>
            <a:r>
              <a:rPr lang="hu-HU" altLang="hu-HU" sz="1800" u="none" dirty="0" err="1"/>
              <a:t>relation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between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phase</a:t>
            </a:r>
            <a:r>
              <a:rPr lang="hu-HU" altLang="hu-HU" sz="1800" u="none" dirty="0"/>
              <a:t>, </a:t>
            </a:r>
            <a:r>
              <a:rPr lang="hu-HU" altLang="hu-HU" sz="1800" u="none" dirty="0" err="1"/>
              <a:t>range</a:t>
            </a:r>
            <a:r>
              <a:rPr lang="hu-HU" altLang="hu-HU" sz="1800" u="none" dirty="0"/>
              <a:t> and </a:t>
            </a:r>
            <a:r>
              <a:rPr lang="hu-HU" altLang="hu-HU" sz="1800" u="none" dirty="0" err="1"/>
              <a:t>wavelength</a:t>
            </a:r>
            <a:r>
              <a:rPr lang="hu-HU" altLang="hu-HU" sz="1800" u="none" dirty="0"/>
              <a:t>:</a:t>
            </a:r>
            <a:endParaRPr lang="en-US" altLang="hu-HU" sz="1800" dirty="0"/>
          </a:p>
        </p:txBody>
      </p:sp>
      <p:graphicFrame>
        <p:nvGraphicFramePr>
          <p:cNvPr id="14340" name="Object 6">
            <a:extLst>
              <a:ext uri="{FF2B5EF4-FFF2-40B4-BE49-F238E27FC236}">
                <a16:creationId xmlns:a16="http://schemas.microsoft.com/office/drawing/2014/main" id="{8565DE6C-0C15-6E29-1826-072E78A1AA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50" y="1527175"/>
          <a:ext cx="10795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3" imgW="685800" imgH="393700" progId="Equation.3">
                  <p:embed/>
                </p:oleObj>
              </mc:Choice>
              <mc:Fallback>
                <p:oleObj name="Egyenlet" r:id="rId3" imgW="685800" imgH="393700" progId="Equation.3">
                  <p:embed/>
                  <p:pic>
                    <p:nvPicPr>
                      <p:cNvPr id="14340" name="Object 6">
                        <a:extLst>
                          <a:ext uri="{FF2B5EF4-FFF2-40B4-BE49-F238E27FC236}">
                            <a16:creationId xmlns:a16="http://schemas.microsoft.com/office/drawing/2014/main" id="{8565DE6C-0C15-6E29-1826-072E78A1AA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527175"/>
                        <a:ext cx="10795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7">
            <a:extLst>
              <a:ext uri="{FF2B5EF4-FFF2-40B4-BE49-F238E27FC236}">
                <a16:creationId xmlns:a16="http://schemas.microsoft.com/office/drawing/2014/main" id="{82417D37-1F88-BA37-68F3-013EE738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3298825"/>
            <a:ext cx="3932238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 dirty="0"/>
              <a:t>The </a:t>
            </a:r>
            <a:r>
              <a:rPr lang="hu-HU" altLang="hu-HU" sz="1800" u="none" dirty="0" err="1"/>
              <a:t>phase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repeats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itself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after</a:t>
            </a:r>
            <a:r>
              <a:rPr lang="hu-HU" altLang="hu-HU" sz="1800" u="none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phase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angle</a:t>
            </a:r>
            <a:r>
              <a:rPr lang="hu-HU" altLang="hu-HU" sz="1800" u="none" dirty="0"/>
              <a:t> of 2</a:t>
            </a:r>
            <a:r>
              <a:rPr lang="hu-HU" altLang="hu-HU" sz="1800" u="none" dirty="0">
                <a:latin typeface="Symbol" panose="05050102010706020507" pitchFamily="18" charset="2"/>
              </a:rPr>
              <a:t>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u="none" dirty="0">
              <a:latin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 dirty="0"/>
              <a:t> </a:t>
            </a:r>
            <a:r>
              <a:rPr lang="hu-HU" altLang="hu-HU" sz="1800" u="none" dirty="0" err="1"/>
              <a:t>It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can</a:t>
            </a:r>
            <a:r>
              <a:rPr lang="hu-HU" altLang="hu-HU" sz="1800" u="none" dirty="0"/>
              <a:t> be </a:t>
            </a:r>
            <a:r>
              <a:rPr lang="hu-HU" altLang="hu-HU" sz="1800" u="none" dirty="0" err="1"/>
              <a:t>written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as</a:t>
            </a:r>
            <a:r>
              <a:rPr lang="en-US" altLang="hu-HU" sz="1800" u="none" dirty="0"/>
              <a:t>:</a:t>
            </a:r>
            <a:r>
              <a:rPr lang="en-US" altLang="hu-HU" sz="1800" dirty="0"/>
              <a:t> </a:t>
            </a:r>
          </a:p>
        </p:txBody>
      </p:sp>
      <p:graphicFrame>
        <p:nvGraphicFramePr>
          <p:cNvPr id="12293" name="Object 8">
            <a:extLst>
              <a:ext uri="{FF2B5EF4-FFF2-40B4-BE49-F238E27FC236}">
                <a16:creationId xmlns:a16="http://schemas.microsoft.com/office/drawing/2014/main" id="{D4A031CD-1C10-60C7-7565-7557A602A7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4732338"/>
          <a:ext cx="30972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5" imgW="1968500" imgH="215900" progId="Equation.3">
                  <p:embed/>
                </p:oleObj>
              </mc:Choice>
              <mc:Fallback>
                <p:oleObj name="Egyenlet" r:id="rId5" imgW="1968500" imgH="215900" progId="Equation.3">
                  <p:embed/>
                  <p:pic>
                    <p:nvPicPr>
                      <p:cNvPr id="12293" name="Object 8">
                        <a:extLst>
                          <a:ext uri="{FF2B5EF4-FFF2-40B4-BE49-F238E27FC236}">
                            <a16:creationId xmlns:a16="http://schemas.microsoft.com/office/drawing/2014/main" id="{D4A031CD-1C10-60C7-7565-7557A602A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732338"/>
                        <a:ext cx="3097213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9">
            <a:extLst>
              <a:ext uri="{FF2B5EF4-FFF2-40B4-BE49-F238E27FC236}">
                <a16:creationId xmlns:a16="http://schemas.microsoft.com/office/drawing/2014/main" id="{033A2021-9C4C-9CD4-CE20-28B137A14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5275263"/>
            <a:ext cx="41925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/>
              <a:t>where</a:t>
            </a:r>
            <a:r>
              <a:rPr lang="de-DE" altLang="hu-HU" sz="1800" u="none"/>
              <a:t> </a:t>
            </a:r>
            <a:r>
              <a:rPr lang="hu-HU" altLang="hu-HU" sz="1800" u="none"/>
              <a:t>N </a:t>
            </a:r>
            <a:r>
              <a:rPr lang="de-DE" altLang="hu-HU" sz="1800" u="none"/>
              <a:t>=</a:t>
            </a:r>
            <a:r>
              <a:rPr lang="hu-HU" altLang="hu-HU" sz="1800" u="none"/>
              <a:t> </a:t>
            </a:r>
            <a:r>
              <a:rPr lang="de-DE" altLang="hu-HU" sz="1800" u="none"/>
              <a:t>0,1,2,3,… (</a:t>
            </a:r>
            <a:r>
              <a:rPr lang="hu-HU" altLang="hu-HU" sz="1800" u="none"/>
              <a:t>integer numbers</a:t>
            </a:r>
            <a:r>
              <a:rPr lang="de-DE" altLang="hu-HU" sz="1800" u="none"/>
              <a:t>)</a:t>
            </a:r>
            <a:endParaRPr lang="en-US" altLang="hu-HU" sz="1800" u="none"/>
          </a:p>
        </p:txBody>
      </p:sp>
      <p:sp>
        <p:nvSpPr>
          <p:cNvPr id="14344" name="Rectangle 10">
            <a:extLst>
              <a:ext uri="{FF2B5EF4-FFF2-40B4-BE49-F238E27FC236}">
                <a16:creationId xmlns:a16="http://schemas.microsoft.com/office/drawing/2014/main" id="{2366FD42-99BF-4C82-9A3A-F96A5347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4345" name="Text Box 11">
            <a:extLst>
              <a:ext uri="{FF2B5EF4-FFF2-40B4-BE49-F238E27FC236}">
                <a16:creationId xmlns:a16="http://schemas.microsoft.com/office/drawing/2014/main" id="{8A160783-480B-2ECB-3B0A-047B4746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381000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 dirty="0" err="1">
                <a:latin typeface="Tahoma" panose="020B0604030504040204" pitchFamily="34" charset="0"/>
              </a:rPr>
              <a:t>Phase</a:t>
            </a:r>
            <a:r>
              <a:rPr lang="hu-HU" altLang="hu-HU" sz="2400" b="1" u="none" dirty="0">
                <a:latin typeface="Tahoma" panose="020B0604030504040204" pitchFamily="34" charset="0"/>
              </a:rPr>
              <a:t> </a:t>
            </a:r>
            <a:r>
              <a:rPr lang="hu-HU" altLang="hu-HU" sz="2400" b="1" u="none" dirty="0" err="1">
                <a:latin typeface="Tahoma" panose="020B0604030504040204" pitchFamily="34" charset="0"/>
              </a:rPr>
              <a:t>observations</a:t>
            </a:r>
            <a:endParaRPr lang="hu-HU" altLang="hu-HU" sz="2400" b="1" u="none" dirty="0">
              <a:latin typeface="Tahoma" panose="020B0604030504040204" pitchFamily="34" charset="0"/>
            </a:endParaRPr>
          </a:p>
        </p:txBody>
      </p:sp>
      <p:pic>
        <p:nvPicPr>
          <p:cNvPr id="14346" name="Kép 8">
            <a:extLst>
              <a:ext uri="{FF2B5EF4-FFF2-40B4-BE49-F238E27FC236}">
                <a16:creationId xmlns:a16="http://schemas.microsoft.com/office/drawing/2014/main" id="{F4543BFD-30D3-FB42-E53B-3DD9D7BC2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27175"/>
            <a:ext cx="33416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C1550C4-22FA-FF58-0DEA-B160886FF43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9380" y="2413749"/>
            <a:ext cx="216024" cy="215444"/>
          </a:xfrm>
          <a:prstGeom prst="rect">
            <a:avLst/>
          </a:prstGeom>
          <a:blipFill>
            <a:blip r:embed="rId8"/>
            <a:stretch>
              <a:fillRect l="-28571" r="-34286" b="-25714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BC83C76E-CE6E-6786-945E-6A8BC7C37B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9113" y="2349500"/>
            <a:ext cx="215900" cy="0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0A4FD45-B8C3-DAB1-41B6-2E044BBC2B2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4288" y="2200696"/>
            <a:ext cx="216024" cy="215444"/>
          </a:xfrm>
          <a:prstGeom prst="rect">
            <a:avLst/>
          </a:prstGeom>
          <a:blipFill>
            <a:blip r:embed="rId9"/>
            <a:stretch>
              <a:fillRect l="-22222" r="-11111" b="-8571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D01B6DCD-355A-9907-C92F-6C25B9C19C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9113" y="1700213"/>
            <a:ext cx="439737" cy="0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691E83B-ADEC-12B3-24C8-DE4A158421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08850" y="1527175"/>
            <a:ext cx="0" cy="461963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47B1E392-D078-9505-D169-07A4599470E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62427" y="1490588"/>
            <a:ext cx="216024" cy="215444"/>
          </a:xfrm>
          <a:prstGeom prst="rect">
            <a:avLst/>
          </a:prstGeom>
          <a:blipFill>
            <a:blip r:embed="rId10"/>
            <a:stretch>
              <a:fillRect b="-8571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B3EF4C1-6B00-42D7-C8E9-41C0E335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8670">
            <a:off x="922338" y="4664075"/>
            <a:ext cx="142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BC0C01D-5EC5-38E2-4ED3-FC43F781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23" r="15497" b="-2"/>
          <a:stretch>
            <a:fillRect/>
          </a:stretch>
        </p:blipFill>
        <p:spPr bwMode="auto">
          <a:xfrm rot="2412023">
            <a:off x="2552700" y="6307138"/>
            <a:ext cx="968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4DC5F0E-19F0-050A-C1B8-B46FD5CA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642">
            <a:off x="3646488" y="5543550"/>
            <a:ext cx="50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DB73EBB-1E1D-9BED-65AA-9ECCC4DE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9864">
            <a:off x="2130425" y="3914775"/>
            <a:ext cx="50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44E2C338-EAFC-B8D8-FAE8-CD0CE6808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1177925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/>
              <a:t>Therefore to compute the range from the phase observations, we can use the following formula:</a:t>
            </a:r>
            <a:endParaRPr lang="en-US" altLang="hu-HU" sz="1800"/>
          </a:p>
        </p:txBody>
      </p:sp>
      <p:graphicFrame>
        <p:nvGraphicFramePr>
          <p:cNvPr id="15363" name="Object 6">
            <a:extLst>
              <a:ext uri="{FF2B5EF4-FFF2-40B4-BE49-F238E27FC236}">
                <a16:creationId xmlns:a16="http://schemas.microsoft.com/office/drawing/2014/main" id="{D481698A-6E6E-CC6F-CBBB-631E2DA41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2522538"/>
          <a:ext cx="32972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2" imgW="2094591" imgH="215806" progId="Equation.3">
                  <p:embed/>
                </p:oleObj>
              </mc:Choice>
              <mc:Fallback>
                <p:oleObj name="Egyenlet" r:id="rId2" imgW="2094591" imgH="215806" progId="Equation.3">
                  <p:embed/>
                  <p:pic>
                    <p:nvPicPr>
                      <p:cNvPr id="15363" name="Object 6">
                        <a:extLst>
                          <a:ext uri="{FF2B5EF4-FFF2-40B4-BE49-F238E27FC236}">
                            <a16:creationId xmlns:a16="http://schemas.microsoft.com/office/drawing/2014/main" id="{D481698A-6E6E-CC6F-CBBB-631E2DA41A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522538"/>
                        <a:ext cx="3297238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7">
            <a:extLst>
              <a:ext uri="{FF2B5EF4-FFF2-40B4-BE49-F238E27FC236}">
                <a16:creationId xmlns:a16="http://schemas.microsoft.com/office/drawing/2014/main" id="{FF5E52D2-667B-2A24-9A76-813A57A8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3355975"/>
            <a:ext cx="343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/>
              <a:t>where N is the phase ambiguity.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 u="none"/>
          </a:p>
        </p:txBody>
      </p:sp>
      <p:sp>
        <p:nvSpPr>
          <p:cNvPr id="15365" name="Rectangle 9">
            <a:extLst>
              <a:ext uri="{FF2B5EF4-FFF2-40B4-BE49-F238E27FC236}">
                <a16:creationId xmlns:a16="http://schemas.microsoft.com/office/drawing/2014/main" id="{6AC3DFFF-311C-AC85-B9F2-4F7F61C67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5366" name="Text Box 10">
            <a:extLst>
              <a:ext uri="{FF2B5EF4-FFF2-40B4-BE49-F238E27FC236}">
                <a16:creationId xmlns:a16="http://schemas.microsoft.com/office/drawing/2014/main" id="{1A0E0B9D-C4D1-E421-34A9-DBA3BF7C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381000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Phase observations</a:t>
            </a:r>
          </a:p>
        </p:txBody>
      </p:sp>
      <p:pic>
        <p:nvPicPr>
          <p:cNvPr id="15367" name="Kép 6">
            <a:extLst>
              <a:ext uri="{FF2B5EF4-FFF2-40B4-BE49-F238E27FC236}">
                <a16:creationId xmlns:a16="http://schemas.microsoft.com/office/drawing/2014/main" id="{B99CE495-A0B8-CF0E-F331-40E6D9359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519363"/>
            <a:ext cx="4029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Kép 11">
            <a:extLst>
              <a:ext uri="{FF2B5EF4-FFF2-40B4-BE49-F238E27FC236}">
                <a16:creationId xmlns:a16="http://schemas.microsoft.com/office/drawing/2014/main" id="{44612C98-5E28-3D08-5C7B-1BE05726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8670">
            <a:off x="922338" y="4664075"/>
            <a:ext cx="142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Kép 12">
            <a:extLst>
              <a:ext uri="{FF2B5EF4-FFF2-40B4-BE49-F238E27FC236}">
                <a16:creationId xmlns:a16="http://schemas.microsoft.com/office/drawing/2014/main" id="{EDD0B029-B1BD-72FF-7121-E5696C96F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23" r="15497" b="-2"/>
          <a:stretch>
            <a:fillRect/>
          </a:stretch>
        </p:blipFill>
        <p:spPr bwMode="auto">
          <a:xfrm rot="2412023">
            <a:off x="2552700" y="6307138"/>
            <a:ext cx="968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Kép 13">
            <a:extLst>
              <a:ext uri="{FF2B5EF4-FFF2-40B4-BE49-F238E27FC236}">
                <a16:creationId xmlns:a16="http://schemas.microsoft.com/office/drawing/2014/main" id="{6D4CFBF3-76B3-475F-3A50-842E03B0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9642">
            <a:off x="3646488" y="5543550"/>
            <a:ext cx="50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Kép 14">
            <a:extLst>
              <a:ext uri="{FF2B5EF4-FFF2-40B4-BE49-F238E27FC236}">
                <a16:creationId xmlns:a16="http://schemas.microsoft.com/office/drawing/2014/main" id="{E50F2CC5-BFFE-5344-0936-4E178B8C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9864">
            <a:off x="2130425" y="3914775"/>
            <a:ext cx="50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BF9E61E0-CADD-33AE-C2FD-8722A01E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25538"/>
            <a:ext cx="633571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Only the phase angles can be measured, the ambiguity is not known.</a:t>
            </a:r>
            <a:r>
              <a:rPr lang="de-DE" altLang="hu-HU" sz="1800" u="none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Ambiguity </a:t>
            </a:r>
            <a:r>
              <a:rPr lang="de-DE" altLang="hu-HU" sz="1800" u="none"/>
              <a:t>= </a:t>
            </a:r>
            <a:r>
              <a:rPr lang="hu-HU" altLang="hu-HU" sz="1800" u="none"/>
              <a:t>The number of full waves between the satellite and the receiver.</a:t>
            </a:r>
            <a:endParaRPr lang="en-US" altLang="hu-HU" sz="1800" u="none"/>
          </a:p>
        </p:txBody>
      </p:sp>
      <p:sp>
        <p:nvSpPr>
          <p:cNvPr id="16387" name="AutoShape 6">
            <a:extLst>
              <a:ext uri="{FF2B5EF4-FFF2-40B4-BE49-F238E27FC236}">
                <a16:creationId xmlns:a16="http://schemas.microsoft.com/office/drawing/2014/main" id="{B13BB81F-E174-6DFF-0059-22FF73543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708275"/>
            <a:ext cx="190500" cy="703263"/>
          </a:xfrm>
          <a:prstGeom prst="downArrow">
            <a:avLst>
              <a:gd name="adj1" fmla="val 50000"/>
              <a:gd name="adj2" fmla="val 9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F60EB725-92BC-5647-0380-6BBF85BA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73463"/>
            <a:ext cx="621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Another reference station is needed to compute the ambiguity parameters.</a:t>
            </a:r>
            <a:endParaRPr lang="en-US" altLang="hu-HU" sz="1800" u="none"/>
          </a:p>
        </p:txBody>
      </p:sp>
      <p:sp>
        <p:nvSpPr>
          <p:cNvPr id="16389" name="AutoShape 8">
            <a:extLst>
              <a:ext uri="{FF2B5EF4-FFF2-40B4-BE49-F238E27FC236}">
                <a16:creationId xmlns:a16="http://schemas.microsoft.com/office/drawing/2014/main" id="{ED015D16-0F8E-8398-3AD0-2DC6A2D19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292600"/>
            <a:ext cx="190500" cy="703263"/>
          </a:xfrm>
          <a:prstGeom prst="downArrow">
            <a:avLst>
              <a:gd name="adj1" fmla="val 50000"/>
              <a:gd name="adj2" fmla="val 9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6390" name="Text Box 9">
            <a:extLst>
              <a:ext uri="{FF2B5EF4-FFF2-40B4-BE49-F238E27FC236}">
                <a16:creationId xmlns:a16="http://schemas.microsoft.com/office/drawing/2014/main" id="{926B80B4-FF29-48F4-EE00-71149FF2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084763"/>
            <a:ext cx="621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In surveying relative positioning is used (instead of absolute positioning): Base </a:t>
            </a:r>
            <a:r>
              <a:rPr lang="de-DE" altLang="hu-HU" sz="1800" u="none"/>
              <a:t>station + Rover</a:t>
            </a:r>
            <a:r>
              <a:rPr lang="hu-HU" altLang="hu-HU" sz="1800" u="none"/>
              <a:t> </a:t>
            </a:r>
            <a:r>
              <a:rPr lang="de-DE" altLang="hu-HU" sz="1800" u="none"/>
              <a:t>station</a:t>
            </a:r>
            <a:endParaRPr lang="en-US" altLang="hu-HU" sz="1800" u="none"/>
          </a:p>
        </p:txBody>
      </p:sp>
      <p:sp>
        <p:nvSpPr>
          <p:cNvPr id="16391" name="Rectangle 10">
            <a:extLst>
              <a:ext uri="{FF2B5EF4-FFF2-40B4-BE49-F238E27FC236}">
                <a16:creationId xmlns:a16="http://schemas.microsoft.com/office/drawing/2014/main" id="{B68FD15B-1BCB-D039-6941-471F96B4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6392" name="Text Box 11">
            <a:extLst>
              <a:ext uri="{FF2B5EF4-FFF2-40B4-BE49-F238E27FC236}">
                <a16:creationId xmlns:a16="http://schemas.microsoft.com/office/drawing/2014/main" id="{EB4C7F95-7804-D21D-E37B-086DC526A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381000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Phase observations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D7A9CEC7-2654-DA58-0EAA-FD3F1013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81075"/>
            <a:ext cx="6192837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Static </a:t>
            </a:r>
            <a:r>
              <a:rPr lang="de-DE" altLang="hu-HU" sz="1800"/>
              <a:t>GPS </a:t>
            </a:r>
            <a:r>
              <a:rPr lang="hu-HU" altLang="hu-HU" sz="1800"/>
              <a:t>Observations</a:t>
            </a:r>
            <a:endParaRPr lang="de-DE" altLang="hu-HU" sz="180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At least two receivers</a:t>
            </a:r>
            <a:endParaRPr lang="de-DE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The base station is set up on a control point (known coordinates)</a:t>
            </a:r>
            <a:endParaRPr lang="de-DE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The rover station is set up on an unknown point</a:t>
            </a:r>
            <a:r>
              <a:rPr lang="de-DE" altLang="hu-HU" sz="1800" u="none"/>
              <a:t>.</a:t>
            </a:r>
            <a:endParaRPr lang="hu-HU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1800" u="none"/>
              <a:t> same receiver configuration of base and rover</a:t>
            </a:r>
            <a:endParaRPr lang="de-DE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Time span</a:t>
            </a:r>
            <a:r>
              <a:rPr lang="de-DE" altLang="hu-HU" sz="1800" u="none"/>
              <a:t>: </a:t>
            </a:r>
          </a:p>
          <a:p>
            <a:pPr lvl="4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1 freq.</a:t>
            </a:r>
            <a:r>
              <a:rPr lang="de-DE" altLang="hu-HU" sz="1800" u="none"/>
              <a:t>: 30 </a:t>
            </a:r>
            <a:r>
              <a:rPr lang="hu-HU" altLang="hu-HU" sz="1800" u="none"/>
              <a:t>min</a:t>
            </a:r>
            <a:r>
              <a:rPr lang="de-DE" altLang="hu-HU" sz="1800" u="none"/>
              <a:t>+ 5</a:t>
            </a:r>
            <a:r>
              <a:rPr lang="hu-HU" altLang="hu-HU" sz="1800" u="none"/>
              <a:t> min</a:t>
            </a:r>
            <a:r>
              <a:rPr lang="de-DE" altLang="hu-HU" sz="1800" u="none"/>
              <a:t>/km (</a:t>
            </a:r>
            <a:r>
              <a:rPr lang="hu-HU" altLang="hu-HU" sz="1800" u="none"/>
              <a:t>up to 10 km</a:t>
            </a:r>
            <a:r>
              <a:rPr lang="de-DE" altLang="hu-HU" sz="1800" u="none"/>
              <a:t>)</a:t>
            </a:r>
          </a:p>
          <a:p>
            <a:pPr lvl="4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2 freq</a:t>
            </a:r>
            <a:r>
              <a:rPr lang="de-DE" altLang="hu-HU" sz="1800" u="none"/>
              <a:t>: 20 </a:t>
            </a:r>
            <a:r>
              <a:rPr lang="hu-HU" altLang="hu-HU" sz="1800" u="none"/>
              <a:t>min </a:t>
            </a:r>
            <a:r>
              <a:rPr lang="de-DE" altLang="hu-HU" sz="1800" u="none"/>
              <a:t>+ 5 </a:t>
            </a:r>
            <a:r>
              <a:rPr lang="hu-HU" altLang="hu-HU" sz="1800" u="none"/>
              <a:t>m</a:t>
            </a:r>
            <a:r>
              <a:rPr lang="de-DE" altLang="hu-HU" sz="1800" u="none"/>
              <a:t>in/km</a:t>
            </a:r>
            <a:endParaRPr lang="hu-HU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1800" u="none"/>
              <a:t> Accuracy: 1 cm or better (for longer observations even 1-2 mm in a distance of 15 km)</a:t>
            </a:r>
            <a:endParaRPr lang="en-US" altLang="hu-HU" sz="1800" u="none"/>
          </a:p>
        </p:txBody>
      </p:sp>
      <p:sp>
        <p:nvSpPr>
          <p:cNvPr id="17411" name="Rectangle 6">
            <a:extLst>
              <a:ext uri="{FF2B5EF4-FFF2-40B4-BE49-F238E27FC236}">
                <a16:creationId xmlns:a16="http://schemas.microsoft.com/office/drawing/2014/main" id="{DBD5237C-15DF-C0E6-817C-FF9E7A511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99226C20-D994-AFFE-9089-1102896B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381000"/>
            <a:ext cx="383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 dirty="0" err="1">
                <a:latin typeface="Tahoma" panose="020B0604030504040204" pitchFamily="34" charset="0"/>
              </a:rPr>
              <a:t>Static</a:t>
            </a:r>
            <a:r>
              <a:rPr lang="hu-HU" altLang="hu-HU" sz="2400" b="1" u="none" dirty="0">
                <a:latin typeface="Tahoma" panose="020B0604030504040204" pitchFamily="34" charset="0"/>
              </a:rPr>
              <a:t> GPS </a:t>
            </a:r>
            <a:r>
              <a:rPr lang="hu-HU" altLang="hu-HU" sz="2400" b="1" u="none" dirty="0" err="1">
                <a:latin typeface="Tahoma" panose="020B0604030504040204" pitchFamily="34" charset="0"/>
              </a:rPr>
              <a:t>observations</a:t>
            </a:r>
            <a:endParaRPr lang="hu-HU" altLang="hu-HU" sz="2400" b="1" u="none" dirty="0">
              <a:latin typeface="Tahoma" panose="020B0604030504040204" pitchFamily="34" charset="0"/>
            </a:endParaRPr>
          </a:p>
        </p:txBody>
      </p:sp>
      <p:pic>
        <p:nvPicPr>
          <p:cNvPr id="17413" name="Kép 4">
            <a:extLst>
              <a:ext uri="{FF2B5EF4-FFF2-40B4-BE49-F238E27FC236}">
                <a16:creationId xmlns:a16="http://schemas.microsoft.com/office/drawing/2014/main" id="{E8B5F725-6DBA-C0F5-21D6-F7EFAC9D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2"/>
          <a:stretch>
            <a:fillRect/>
          </a:stretch>
        </p:blipFill>
        <p:spPr bwMode="auto">
          <a:xfrm>
            <a:off x="3491006" y="5265738"/>
            <a:ext cx="38893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070FAB-43E5-2583-F943-F89281DD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320198"/>
            <a:ext cx="2251224" cy="1463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D68E7-6275-86B8-9F0A-B7603571F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48" y="5284510"/>
            <a:ext cx="1493402" cy="14464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473864FC-374F-64D5-CBDB-58CD081A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052736"/>
            <a:ext cx="5761037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 err="1"/>
              <a:t>Kinematic</a:t>
            </a:r>
            <a:r>
              <a:rPr lang="hu-HU" altLang="hu-HU" sz="1800" dirty="0"/>
              <a:t> </a:t>
            </a:r>
            <a:r>
              <a:rPr lang="hu-HU" altLang="hu-HU" sz="1800" dirty="0" err="1"/>
              <a:t>observations</a:t>
            </a:r>
            <a:endParaRPr lang="de-DE" altLang="hu-HU" sz="18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At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least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two</a:t>
            </a:r>
            <a:r>
              <a:rPr lang="hu-HU" altLang="hu-HU" sz="1800" u="none" dirty="0"/>
              <a:t> receivers</a:t>
            </a:r>
            <a:endParaRPr lang="de-DE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Base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receiver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on</a:t>
            </a:r>
            <a:r>
              <a:rPr lang="hu-HU" altLang="hu-HU" sz="1800" u="none" dirty="0"/>
              <a:t> a </a:t>
            </a:r>
            <a:r>
              <a:rPr lang="hu-HU" altLang="hu-HU" sz="1800" u="none" dirty="0" err="1"/>
              <a:t>control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point</a:t>
            </a:r>
            <a:endParaRPr lang="de-DE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/>
              <a:t>Rover </a:t>
            </a:r>
            <a:r>
              <a:rPr lang="hu-HU" altLang="hu-HU" sz="1800" u="none" dirty="0" err="1"/>
              <a:t>station</a:t>
            </a:r>
            <a:r>
              <a:rPr lang="hu-HU" altLang="hu-HU" sz="1800" u="none" dirty="0"/>
              <a:t> must be </a:t>
            </a:r>
            <a:r>
              <a:rPr lang="hu-HU" altLang="hu-HU" sz="1800" u="none" dirty="0" err="1"/>
              <a:t>initialized</a:t>
            </a:r>
            <a:r>
              <a:rPr lang="hu-HU" altLang="hu-HU" sz="1800" u="none" dirty="0"/>
              <a:t> </a:t>
            </a:r>
            <a:r>
              <a:rPr lang="de-DE" altLang="hu-HU" sz="1800" u="none" dirty="0"/>
              <a:t>(</a:t>
            </a:r>
            <a:r>
              <a:rPr lang="hu-HU" altLang="hu-HU" sz="1800" u="none" dirty="0" err="1"/>
              <a:t>at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least</a:t>
            </a:r>
            <a:r>
              <a:rPr lang="hu-HU" altLang="hu-HU" sz="1800" u="none" dirty="0"/>
              <a:t> </a:t>
            </a:r>
            <a:r>
              <a:rPr lang="de-DE" altLang="hu-HU" sz="1800" u="none" dirty="0"/>
              <a:t>20 </a:t>
            </a:r>
            <a:r>
              <a:rPr lang="hu-HU" altLang="hu-HU" sz="1800" u="none" dirty="0"/>
              <a:t>m</a:t>
            </a:r>
            <a:r>
              <a:rPr lang="de-DE" altLang="hu-HU" sz="1800" u="none" dirty="0"/>
              <a:t>in </a:t>
            </a:r>
            <a:r>
              <a:rPr lang="hu-HU" altLang="hu-HU" sz="1800" u="none" dirty="0" err="1"/>
              <a:t>on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same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point</a:t>
            </a:r>
            <a:r>
              <a:rPr lang="de-DE" altLang="hu-HU" sz="1800" u="none" dirty="0"/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/>
              <a:t>Afterwards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rover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can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survey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points</a:t>
            </a:r>
            <a:r>
              <a:rPr lang="de-DE" altLang="hu-HU" sz="1800" u="none" dirty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time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span</a:t>
            </a:r>
            <a:r>
              <a:rPr lang="de-DE" altLang="hu-HU" sz="1800" u="none" dirty="0"/>
              <a:t>: 5-10 </a:t>
            </a:r>
            <a:r>
              <a:rPr lang="hu-HU" altLang="hu-HU" sz="1800" u="none" dirty="0"/>
              <a:t>secs per </a:t>
            </a:r>
            <a:r>
              <a:rPr lang="hu-HU" altLang="hu-HU" sz="1800" u="none" dirty="0" err="1"/>
              <a:t>point</a:t>
            </a:r>
            <a:endParaRPr lang="de-DE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At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end of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survey</a:t>
            </a:r>
            <a:r>
              <a:rPr lang="hu-HU" altLang="hu-HU" sz="1800" u="none" dirty="0"/>
              <a:t> (and </a:t>
            </a:r>
            <a:r>
              <a:rPr lang="hu-HU" altLang="hu-HU" sz="1800" u="none" dirty="0" err="1"/>
              <a:t>after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signal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outage</a:t>
            </a:r>
            <a:r>
              <a:rPr lang="hu-HU" altLang="hu-HU" sz="1800" u="none" dirty="0"/>
              <a:t>),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initialization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should</a:t>
            </a:r>
            <a:r>
              <a:rPr lang="hu-HU" altLang="hu-HU" sz="1800" u="none" dirty="0"/>
              <a:t> be </a:t>
            </a:r>
            <a:r>
              <a:rPr lang="hu-HU" altLang="hu-HU" sz="1800" u="none" dirty="0" err="1"/>
              <a:t>repeated</a:t>
            </a:r>
            <a:r>
              <a:rPr lang="hu-HU" altLang="hu-HU" sz="1800" u="none" dirty="0"/>
              <a:t>.</a:t>
            </a:r>
            <a:endParaRPr lang="en-US" altLang="hu-HU" sz="1800" u="none" dirty="0"/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B73401A3-E355-61F0-403B-5636FFF9D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8436" name="Text Box 7">
            <a:extLst>
              <a:ext uri="{FF2B5EF4-FFF2-40B4-BE49-F238E27FC236}">
                <a16:creationId xmlns:a16="http://schemas.microsoft.com/office/drawing/2014/main" id="{8B05209E-03F5-F80D-FA23-F1239EAF9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381000"/>
            <a:ext cx="377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 dirty="0" err="1">
                <a:latin typeface="Tahoma" panose="020B0604030504040204" pitchFamily="34" charset="0"/>
              </a:rPr>
              <a:t>Kinematic</a:t>
            </a:r>
            <a:r>
              <a:rPr lang="hu-HU" altLang="hu-HU" sz="2400" b="1" u="none" dirty="0">
                <a:latin typeface="Tahoma" panose="020B0604030504040204" pitchFamily="34" charset="0"/>
              </a:rPr>
              <a:t> </a:t>
            </a:r>
            <a:r>
              <a:rPr lang="hu-HU" altLang="hu-HU" sz="2400" b="1" u="none" dirty="0" err="1">
                <a:latin typeface="Tahoma" panose="020B0604030504040204" pitchFamily="34" charset="0"/>
              </a:rPr>
              <a:t>observations</a:t>
            </a:r>
            <a:endParaRPr lang="hu-HU" altLang="hu-HU" sz="2400" b="1" u="none" dirty="0">
              <a:latin typeface="Tahoma" panose="020B0604030504040204" pitchFamily="34" charset="0"/>
            </a:endParaRPr>
          </a:p>
        </p:txBody>
      </p:sp>
      <p:pic>
        <p:nvPicPr>
          <p:cNvPr id="18437" name="Kép 4">
            <a:extLst>
              <a:ext uri="{FF2B5EF4-FFF2-40B4-BE49-F238E27FC236}">
                <a16:creationId xmlns:a16="http://schemas.microsoft.com/office/drawing/2014/main" id="{588821A1-6440-9BC5-3B2A-10AEA84C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29" y="4699932"/>
            <a:ext cx="3889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9770D881-0239-5439-961D-F9957AE09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96975"/>
            <a:ext cx="63373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hu-HU" sz="1800"/>
              <a:t>Real-Time </a:t>
            </a:r>
            <a:r>
              <a:rPr lang="hu-HU" altLang="hu-HU" sz="1800"/>
              <a:t>Kinematic Observations</a:t>
            </a:r>
            <a:endParaRPr lang="de-DE" altLang="hu-HU" sz="180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At least two receivers </a:t>
            </a:r>
            <a:r>
              <a:rPr lang="de-DE" altLang="hu-HU" sz="1800" u="none"/>
              <a:t>(</a:t>
            </a:r>
            <a:r>
              <a:rPr lang="hu-HU" altLang="hu-HU" sz="1800" u="none"/>
              <a:t>preferably 2 freq.</a:t>
            </a:r>
            <a:r>
              <a:rPr lang="de-DE" altLang="hu-HU" sz="1800" u="none"/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Base on a control point</a:t>
            </a:r>
            <a:r>
              <a:rPr lang="de-DE" altLang="hu-HU" sz="1800" u="none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Real time data broadcasting (phase observations and base coordinates) between base and rover (radio, GSM, internet)</a:t>
            </a:r>
            <a:endParaRPr lang="de-DE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C</a:t>
            </a:r>
            <a:r>
              <a:rPr lang="hu-HU" altLang="hu-HU" sz="1800" u="none"/>
              <a:t>c</a:t>
            </a:r>
            <a:r>
              <a:rPr lang="de-DE" altLang="hu-HU" sz="1800" u="none"/>
              <a:t>a</a:t>
            </a:r>
            <a:r>
              <a:rPr lang="hu-HU" altLang="hu-HU" sz="1800" u="none"/>
              <a:t>.</a:t>
            </a:r>
            <a:r>
              <a:rPr lang="de-DE" altLang="hu-HU" sz="1800" u="none"/>
              <a:t> </a:t>
            </a:r>
            <a:r>
              <a:rPr lang="hu-HU" altLang="hu-HU" sz="1800" u="none"/>
              <a:t>1</a:t>
            </a:r>
            <a:r>
              <a:rPr lang="de-DE" altLang="hu-HU" sz="1800" u="none"/>
              <a:t>-5 </a:t>
            </a:r>
            <a:r>
              <a:rPr lang="hu-HU" altLang="hu-HU" sz="1800" u="none"/>
              <a:t>min to determine the ambiguity parameters</a:t>
            </a:r>
            <a:endParaRPr lang="de-DE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after the solution of the ambiguity parameters, the unknown points can be measured</a:t>
            </a:r>
            <a:r>
              <a:rPr lang="de-DE" altLang="hu-HU" sz="1800" u="none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time span</a:t>
            </a:r>
            <a:r>
              <a:rPr lang="de-DE" altLang="hu-HU" sz="1800" u="none"/>
              <a:t>: 2-3 </a:t>
            </a:r>
            <a:r>
              <a:rPr lang="hu-HU" altLang="hu-HU" sz="1800" u="none"/>
              <a:t>sec per</a:t>
            </a:r>
            <a:r>
              <a:rPr lang="de-DE" altLang="hu-HU" sz="1800" u="none"/>
              <a:t> </a:t>
            </a:r>
            <a:r>
              <a:rPr lang="hu-HU" altLang="hu-HU" sz="1800" u="none"/>
              <a:t>point</a:t>
            </a:r>
            <a:endParaRPr lang="en-US" altLang="hu-HU" sz="1800" u="none"/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86F0D5AA-40C3-C462-A367-AD93068B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9460" name="Text Box 7">
            <a:extLst>
              <a:ext uri="{FF2B5EF4-FFF2-40B4-BE49-F238E27FC236}">
                <a16:creationId xmlns:a16="http://schemas.microsoft.com/office/drawing/2014/main" id="{75BD4A06-7035-8ECA-56C3-469FF5D3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381000"/>
            <a:ext cx="533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Real-time kinematic observations</a:t>
            </a:r>
          </a:p>
        </p:txBody>
      </p:sp>
      <p:pic>
        <p:nvPicPr>
          <p:cNvPr id="19461" name="Kép 4">
            <a:extLst>
              <a:ext uri="{FF2B5EF4-FFF2-40B4-BE49-F238E27FC236}">
                <a16:creationId xmlns:a16="http://schemas.microsoft.com/office/drawing/2014/main" id="{8B277312-984C-9CFA-7952-3CFEA085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32350"/>
            <a:ext cx="38893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E0945078-6136-B3CE-6F19-1A5BBC07C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8542AFC4-2E4B-DD4B-BE63-AFA9C61DF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381000"/>
            <a:ext cx="455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Post-processing vs real-time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F638D44B-C3F6-561E-F43B-B1521BB0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96975"/>
            <a:ext cx="63373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Post processing: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static observations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kinematic observations</a:t>
            </a:r>
          </a:p>
          <a:p>
            <a:pPr eaLnBrk="1" hangingPunct="1">
              <a:spcBef>
                <a:spcPct val="50000"/>
              </a:spcBef>
            </a:pPr>
            <a:endParaRPr lang="hu-HU" altLang="hu-HU" sz="1800" u="non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Real-time: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real time kinematic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B027EF76-5F3F-C623-ABC1-A76D07E60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90714997-6B3A-7E56-11CF-2A0E46CA1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06" y="381000"/>
            <a:ext cx="36423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 dirty="0">
                <a:latin typeface="Tahoma" panose="020B0604030504040204" pitchFamily="34" charset="0"/>
              </a:rPr>
              <a:t>Network </a:t>
            </a:r>
            <a:r>
              <a:rPr lang="en-US" altLang="hu-HU" sz="2400" b="1" u="none" dirty="0">
                <a:latin typeface="Tahoma" panose="020B0604030504040204" pitchFamily="34" charset="0"/>
              </a:rPr>
              <a:t>O</a:t>
            </a:r>
            <a:r>
              <a:rPr lang="hu-HU" altLang="hu-HU" sz="2400" b="1" u="none" dirty="0" err="1">
                <a:latin typeface="Tahoma" panose="020B0604030504040204" pitchFamily="34" charset="0"/>
              </a:rPr>
              <a:t>bservations</a:t>
            </a:r>
            <a:endParaRPr lang="hu-HU" altLang="hu-HU" sz="2400" b="1" u="none" dirty="0">
              <a:latin typeface="Tahoma" panose="020B0604030504040204" pitchFamily="34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ED3DD18B-2D86-ED57-7037-A64806FEB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1119188"/>
            <a:ext cx="263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u="none"/>
              <a:t>Radial configuration</a:t>
            </a: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EAFC8349-3AFA-7442-E182-6D758A283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789363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u="none"/>
              <a:t>Network configuration</a:t>
            </a:r>
          </a:p>
        </p:txBody>
      </p:sp>
      <p:graphicFrame>
        <p:nvGraphicFramePr>
          <p:cNvPr id="21510" name="Object 8">
            <a:extLst>
              <a:ext uri="{FF2B5EF4-FFF2-40B4-BE49-F238E27FC236}">
                <a16:creationId xmlns:a16="http://schemas.microsoft.com/office/drawing/2014/main" id="{761C8D95-401C-5759-43F5-455EDE92F436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7152009"/>
              </p:ext>
            </p:extLst>
          </p:nvPr>
        </p:nvGraphicFramePr>
        <p:xfrm>
          <a:off x="2446338" y="1585913"/>
          <a:ext cx="3097212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446069" imgH="2450592" progId="CorelDRAW.Graphic.11">
                  <p:embed/>
                </p:oleObj>
              </mc:Choice>
              <mc:Fallback>
                <p:oleObj name="CorelDRAW" r:id="rId2" imgW="3446069" imgH="2450592" progId="CorelDRAW.Graphic.11">
                  <p:embed/>
                  <p:pic>
                    <p:nvPicPr>
                      <p:cNvPr id="21510" name="Object 8">
                        <a:extLst>
                          <a:ext uri="{FF2B5EF4-FFF2-40B4-BE49-F238E27FC236}">
                            <a16:creationId xmlns:a16="http://schemas.microsoft.com/office/drawing/2014/main" id="{761C8D95-401C-5759-43F5-455EDE92F4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585913"/>
                        <a:ext cx="3097212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0">
            <a:extLst>
              <a:ext uri="{FF2B5EF4-FFF2-40B4-BE49-F238E27FC236}">
                <a16:creationId xmlns:a16="http://schemas.microsoft.com/office/drawing/2014/main" id="{9B654EE9-1FC7-151F-4865-06AB1E87EC5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8577172"/>
              </p:ext>
            </p:extLst>
          </p:nvPr>
        </p:nvGraphicFramePr>
        <p:xfrm>
          <a:off x="2591594" y="4311504"/>
          <a:ext cx="31686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446069" imgH="2450592" progId="CorelDRAW.Graphic.11">
                  <p:embed/>
                </p:oleObj>
              </mc:Choice>
              <mc:Fallback>
                <p:oleObj name="CorelDRAW" r:id="rId4" imgW="3446069" imgH="2450592" progId="CorelDRAW.Graphic.11">
                  <p:embed/>
                  <p:pic>
                    <p:nvPicPr>
                      <p:cNvPr id="21511" name="Object 10">
                        <a:extLst>
                          <a:ext uri="{FF2B5EF4-FFF2-40B4-BE49-F238E27FC236}">
                            <a16:creationId xmlns:a16="http://schemas.microsoft.com/office/drawing/2014/main" id="{9B654EE9-1FC7-151F-4865-06AB1E87E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594" y="4311504"/>
                        <a:ext cx="316865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35481BA-D33B-0513-7A11-DC71E3488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4186238"/>
            <a:ext cx="2801789" cy="2078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28394-9628-F1B2-281F-FE694B2EC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1299864"/>
            <a:ext cx="2801789" cy="2429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A65A668F-2A9F-7850-51BD-46B60D0C4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341438"/>
            <a:ext cx="48958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u="none">
                <a:solidFill>
                  <a:srgbClr val="FF3300"/>
                </a:solidFill>
              </a:rPr>
              <a:t> Accuracies / Error sources</a:t>
            </a:r>
            <a:r>
              <a:rPr lang="hu-HU" altLang="hu-HU" sz="1800" u="none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Differential GPS (DGPS)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Applications in Surveying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GNSS infrastructure</a:t>
            </a:r>
            <a:endParaRPr lang="hu-HU" altLang="hu-HU" sz="1800" u="none"/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Transformation into national reference system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1680F5BF-261A-206D-B93B-0F02D6A1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BB2E731F-FD8E-42E4-4E76-0C40F63A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8100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9D3C5D63-B514-1518-12FC-6C4809256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425D41E1-4BA7-AD30-081E-C8CEE488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381000"/>
            <a:ext cx="343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hu-HU" sz="2400" b="1" u="none">
                <a:latin typeface="Tahoma" panose="020B0604030504040204" pitchFamily="34" charset="0"/>
              </a:rPr>
              <a:t>Point reconnaissance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2A0D2FF8-3866-9A2D-64F5-FAA668A6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96975"/>
            <a:ext cx="63373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/>
              <a:t>How should the place of the points be selected?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u="none"/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a clear view to the sky;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free of electromagnetic interference (no high voltage wires in the vicinity);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the point should be in public area, close to roads;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the stability of the points should be ensured.</a:t>
            </a: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786795A7-B0AC-0030-3FAD-F16B2F513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868863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The selected stations should be marked, the position of the obstructing objects should be noted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8B0A7731-25DC-F5F6-6A81-51181B52C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EE414400-716C-B5AE-4046-3C208CDA5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381000"/>
            <a:ext cx="417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Planning the observations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BDC80542-C984-BACA-B8DC-8CA66651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25538"/>
            <a:ext cx="62642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u="none" dirty="0"/>
              <a:t> in </a:t>
            </a:r>
            <a:r>
              <a:rPr lang="hu-HU" altLang="hu-HU" sz="2000" u="none" dirty="0" err="1"/>
              <a:t>case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obstructing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objects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or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high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accuracy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requirements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observations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be </a:t>
            </a:r>
            <a:r>
              <a:rPr lang="hu-HU" altLang="hu-HU" sz="2000" u="none" dirty="0" err="1"/>
              <a:t>planned</a:t>
            </a:r>
            <a:r>
              <a:rPr lang="hu-HU" altLang="hu-HU" sz="2000" u="none" dirty="0"/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 dirty="0"/>
              <a:t> </a:t>
            </a:r>
            <a:r>
              <a:rPr lang="hu-HU" altLang="hu-HU" sz="2000" u="none" dirty="0" err="1"/>
              <a:t>planning</a:t>
            </a:r>
            <a:r>
              <a:rPr lang="hu-HU" altLang="hu-HU" sz="2000" u="none" dirty="0"/>
              <a:t> software </a:t>
            </a:r>
            <a:r>
              <a:rPr lang="hu-HU" altLang="hu-HU" sz="2000" u="none" dirty="0" err="1"/>
              <a:t>predicts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number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visible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satellites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PDOP </a:t>
            </a:r>
            <a:r>
              <a:rPr lang="hu-HU" altLang="hu-HU" sz="2000" u="none" dirty="0" err="1"/>
              <a:t>values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knowing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approximate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positions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satellites</a:t>
            </a:r>
            <a:r>
              <a:rPr lang="hu-HU" altLang="hu-HU" sz="2000" u="none" dirty="0"/>
              <a:t> and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approximate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coordinate</a:t>
            </a:r>
            <a:r>
              <a:rPr lang="hu-HU" altLang="hu-HU" sz="2000" u="none" dirty="0"/>
              <a:t>.</a:t>
            </a:r>
            <a:r>
              <a:rPr lang="en-US" altLang="hu-HU" sz="2000" u="none" dirty="0"/>
              <a:t> </a:t>
            </a:r>
            <a:r>
              <a:rPr lang="en-US" altLang="hu-HU" sz="2000" u="none" dirty="0">
                <a:solidFill>
                  <a:srgbClr val="FF0000"/>
                </a:solidFill>
              </a:rPr>
              <a:t>Trimble GNSS Planning Tool (Online)</a:t>
            </a:r>
            <a:endParaRPr lang="hu-HU" altLang="hu-HU" sz="2000" u="none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 dirty="0"/>
              <a:t> The </a:t>
            </a:r>
            <a:r>
              <a:rPr lang="hu-HU" altLang="hu-HU" sz="2000" u="none" dirty="0" err="1"/>
              <a:t>position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obstructed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objects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be </a:t>
            </a:r>
            <a:r>
              <a:rPr lang="hu-HU" altLang="hu-HU" sz="2000" u="none" dirty="0" err="1"/>
              <a:t>added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planner</a:t>
            </a:r>
            <a:r>
              <a:rPr lang="hu-HU" altLang="hu-HU" sz="2000" u="none" dirty="0"/>
              <a:t> software, </a:t>
            </a:r>
            <a:r>
              <a:rPr lang="hu-HU" altLang="hu-HU" sz="2000" u="none" dirty="0" err="1"/>
              <a:t>thus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effect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obstructed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sky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be </a:t>
            </a:r>
            <a:r>
              <a:rPr lang="hu-HU" altLang="hu-HU" sz="2000" u="none" dirty="0" err="1"/>
              <a:t>estimated</a:t>
            </a:r>
            <a:r>
              <a:rPr lang="hu-HU" altLang="hu-HU" sz="2000" u="none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 dirty="0"/>
              <a:t> </a:t>
            </a:r>
            <a:r>
              <a:rPr lang="hu-HU" altLang="hu-HU" sz="2000" u="none" dirty="0" err="1"/>
              <a:t>Using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PDOP </a:t>
            </a:r>
            <a:r>
              <a:rPr lang="hu-HU" altLang="hu-HU" sz="2000" u="none" dirty="0" err="1"/>
              <a:t>values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suitable</a:t>
            </a:r>
            <a:r>
              <a:rPr lang="hu-HU" altLang="hu-HU" sz="2000" u="none" dirty="0"/>
              <a:t> </a:t>
            </a:r>
            <a:r>
              <a:rPr lang="hu-HU" altLang="hu-HU" sz="2000" u="none" dirty="0" err="1">
                <a:solidFill>
                  <a:srgbClr val="FF0000"/>
                </a:solidFill>
              </a:rPr>
              <a:t>time</a:t>
            </a:r>
            <a:r>
              <a:rPr lang="hu-HU" altLang="hu-HU" sz="2000" u="none" dirty="0">
                <a:solidFill>
                  <a:srgbClr val="FF0000"/>
                </a:solidFill>
              </a:rPr>
              <a:t> </a:t>
            </a:r>
            <a:r>
              <a:rPr lang="hu-HU" altLang="hu-HU" sz="2000" u="none" dirty="0" err="1">
                <a:solidFill>
                  <a:srgbClr val="FF0000"/>
                </a:solidFill>
              </a:rPr>
              <a:t>window</a:t>
            </a:r>
            <a:r>
              <a:rPr lang="hu-HU" altLang="hu-HU" sz="2000" u="none" dirty="0">
                <a:solidFill>
                  <a:srgbClr val="FF0000"/>
                </a:solidFill>
              </a:rPr>
              <a:t>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be </a:t>
            </a:r>
            <a:r>
              <a:rPr lang="hu-HU" altLang="hu-HU" sz="2000" u="none" dirty="0" err="1"/>
              <a:t>selected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for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observations</a:t>
            </a:r>
            <a:r>
              <a:rPr lang="hu-HU" altLang="hu-HU" sz="2000" u="none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6AC9A84B-C37D-8A8A-9739-1229C8B0A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268413"/>
            <a:ext cx="4608512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Accuracies / Error sources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Differential GPS (DGPS)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Applications in Surveying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>
                <a:solidFill>
                  <a:srgbClr val="FF0000"/>
                </a:solidFill>
              </a:rPr>
              <a:t> </a:t>
            </a:r>
            <a:r>
              <a:rPr lang="de-DE" altLang="hu-HU" sz="1800" u="none">
                <a:solidFill>
                  <a:srgbClr val="FF0000"/>
                </a:solidFill>
              </a:rPr>
              <a:t>GNSS infrastructure</a:t>
            </a:r>
            <a:endParaRPr lang="hu-HU" altLang="hu-HU" sz="1800" u="none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Transformation into national reference system</a:t>
            </a:r>
          </a:p>
          <a:p>
            <a:pPr eaLnBrk="1" hangingPunct="1">
              <a:spcBef>
                <a:spcPct val="50000"/>
              </a:spcBef>
            </a:pPr>
            <a:endParaRPr lang="de-DE" altLang="hu-HU" sz="1800" u="none">
              <a:solidFill>
                <a:srgbClr val="FF3300"/>
              </a:solidFill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56C4B6BB-978B-F14F-C21C-5CFD5AEB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468A99D9-0850-5F9F-4345-2FCF77F66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8100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AC07BEAD-0649-8C0B-DAEE-F50B4E01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04EA7BEC-A52E-BF46-EA9B-1DAE6D29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381000"/>
            <a:ext cx="330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GNSS Infrastructure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F9249BB1-EB69-40BB-B2C7-36A8FCC39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052513"/>
            <a:ext cx="642461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/>
              <a:t>Positioning in Surveying: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relative positioning can provide the sufficient accuracy;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base stations are required;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using a base-rover pair for positioning is not effective;</a:t>
            </a:r>
          </a:p>
          <a:p>
            <a:pPr eaLnBrk="1" hangingPunct="1">
              <a:spcBef>
                <a:spcPct val="50000"/>
              </a:spcBef>
            </a:pPr>
            <a:endParaRPr lang="hu-HU" altLang="hu-HU" sz="2000" b="1" u="non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/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continuously operating reference stations (CORS);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act as a base station, but broadcasts corrections to many rovers at the same time;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>
            <a:extLst>
              <a:ext uri="{FF2B5EF4-FFF2-40B4-BE49-F238E27FC236}">
                <a16:creationId xmlns:a16="http://schemas.microsoft.com/office/drawing/2014/main" id="{6D4A8D51-4E0D-4511-8D7A-145BFD94F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052513"/>
            <a:ext cx="63373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hu-HU" sz="1800"/>
              <a:t>Real-Time </a:t>
            </a:r>
            <a:r>
              <a:rPr lang="hu-HU" altLang="hu-HU" sz="1800"/>
              <a:t>Kinematic Observations</a:t>
            </a:r>
            <a:endParaRPr lang="de-DE" altLang="hu-HU" sz="180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One-base RTK autonomous: traditional RTK</a:t>
            </a:r>
            <a:endParaRPr lang="en-US" altLang="hu-HU" sz="1800" u="none"/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3299EC3C-05F3-7438-0BEA-5F5A7B71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6628" name="Text Box 7">
            <a:extLst>
              <a:ext uri="{FF2B5EF4-FFF2-40B4-BE49-F238E27FC236}">
                <a16:creationId xmlns:a16="http://schemas.microsoft.com/office/drawing/2014/main" id="{5964C3D9-6E95-4F00-1F43-00FFD100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381000"/>
            <a:ext cx="3333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GNSS Infrastructure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pic>
        <p:nvPicPr>
          <p:cNvPr id="26629" name="Kép 4">
            <a:extLst>
              <a:ext uri="{FF2B5EF4-FFF2-40B4-BE49-F238E27FC236}">
                <a16:creationId xmlns:a16="http://schemas.microsoft.com/office/drawing/2014/main" id="{7AE18380-0949-E901-ED64-C1D49C3F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7850"/>
            <a:ext cx="388778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5">
            <a:extLst>
              <a:ext uri="{FF2B5EF4-FFF2-40B4-BE49-F238E27FC236}">
                <a16:creationId xmlns:a16="http://schemas.microsoft.com/office/drawing/2014/main" id="{286831F1-49EF-689C-9E65-AC7891BB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552" y="3840163"/>
            <a:ext cx="6121077" cy="369332"/>
          </a:xfrm>
          <a:prstGeom prst="rect">
            <a:avLst/>
          </a:prstGeom>
          <a:solidFill>
            <a:srgbClr val="D9C8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de-DE" altLang="hu-HU" sz="1800" u="none" dirty="0" err="1"/>
              <a:t>One</a:t>
            </a:r>
            <a:r>
              <a:rPr lang="de-DE" altLang="hu-HU" sz="1800" u="none" dirty="0"/>
              <a:t>-base RTK </a:t>
            </a:r>
            <a:r>
              <a:rPr lang="de-DE" altLang="hu-HU" sz="1800" u="none" dirty="0" err="1"/>
              <a:t>autonomous</a:t>
            </a:r>
            <a:r>
              <a:rPr lang="de-DE" altLang="hu-HU" sz="1800" u="none" dirty="0"/>
              <a:t>: </a:t>
            </a:r>
            <a:r>
              <a:rPr lang="hu-HU" altLang="hu-HU" sz="1800" u="none" dirty="0"/>
              <a:t>service-</a:t>
            </a:r>
            <a:r>
              <a:rPr lang="hu-HU" altLang="hu-HU" sz="1800" u="none" dirty="0" err="1"/>
              <a:t>based</a:t>
            </a:r>
            <a:r>
              <a:rPr lang="hu-HU" altLang="hu-HU" sz="1800" u="none" dirty="0"/>
              <a:t> RTK</a:t>
            </a:r>
            <a:endParaRPr lang="en-US" altLang="hu-HU" sz="1800" u="none" dirty="0"/>
          </a:p>
        </p:txBody>
      </p:sp>
      <p:pic>
        <p:nvPicPr>
          <p:cNvPr id="26631" name="Kép 7">
            <a:extLst>
              <a:ext uri="{FF2B5EF4-FFF2-40B4-BE49-F238E27FC236}">
                <a16:creationId xmlns:a16="http://schemas.microsoft.com/office/drawing/2014/main" id="{DFFD9EF1-A0B5-342A-D8FA-952A61BD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292600"/>
            <a:ext cx="38877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5">
            <a:extLst>
              <a:ext uri="{FF2B5EF4-FFF2-40B4-BE49-F238E27FC236}">
                <a16:creationId xmlns:a16="http://schemas.microsoft.com/office/drawing/2014/main" id="{AB436C0B-7F2F-3C79-D4E9-22B8512D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862388"/>
            <a:ext cx="2592388" cy="369887"/>
          </a:xfrm>
          <a:prstGeom prst="rect">
            <a:avLst/>
          </a:prstGeom>
          <a:solidFill>
            <a:srgbClr val="D9C8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Network RTK</a:t>
            </a:r>
            <a:endParaRPr lang="en-US" altLang="hu-HU" sz="1800" u="none"/>
          </a:p>
        </p:txBody>
      </p:sp>
      <p:pic>
        <p:nvPicPr>
          <p:cNvPr id="26633" name="Kép 9">
            <a:extLst>
              <a:ext uri="{FF2B5EF4-FFF2-40B4-BE49-F238E27FC236}">
                <a16:creationId xmlns:a16="http://schemas.microsoft.com/office/drawing/2014/main" id="{1A4EC609-1C19-A4C0-D10D-7C8FD7F7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298950"/>
            <a:ext cx="38893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0A7BCBEF-DEE8-51C2-EBDD-AE6153AE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FCD02332-17A4-587D-8F98-23732894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381000"/>
            <a:ext cx="564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Generations of GNSS Infrastructure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176A3343-CE19-D92E-D521-BBCAAE922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25538"/>
            <a:ext cx="6192837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 dirty="0"/>
              <a:t>1st </a:t>
            </a:r>
            <a:r>
              <a:rPr lang="hu-HU" altLang="hu-HU" sz="2000" b="1" u="none" dirty="0" err="1"/>
              <a:t>Generation</a:t>
            </a:r>
            <a:r>
              <a:rPr lang="hu-HU" altLang="hu-HU" sz="2000" b="1" u="none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 err="1"/>
              <a:t>Permanent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which</a:t>
            </a:r>
            <a:r>
              <a:rPr lang="hu-HU" altLang="hu-HU" sz="2000" u="none" dirty="0"/>
              <a:t> log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received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data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for</a:t>
            </a:r>
            <a:r>
              <a:rPr lang="hu-HU" altLang="hu-HU" sz="2000" u="none" dirty="0"/>
              <a:t> post </a:t>
            </a:r>
            <a:r>
              <a:rPr lang="hu-HU" altLang="hu-HU" sz="2000" u="none" dirty="0" err="1"/>
              <a:t>processing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only</a:t>
            </a:r>
            <a:r>
              <a:rPr lang="hu-HU" altLang="hu-HU" sz="2000" u="none" dirty="0"/>
              <a:t>. Data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be </a:t>
            </a:r>
            <a:r>
              <a:rPr lang="hu-HU" altLang="hu-HU" sz="2000" u="none" dirty="0" err="1"/>
              <a:t>downloaded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from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internet, and </a:t>
            </a:r>
            <a:r>
              <a:rPr lang="hu-HU" altLang="hu-HU" sz="2000" u="none" dirty="0" err="1"/>
              <a:t>rover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observations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be </a:t>
            </a:r>
            <a:r>
              <a:rPr lang="hu-HU" altLang="hu-HU" sz="2000" u="none" dirty="0" err="1"/>
              <a:t>processed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with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these</a:t>
            </a:r>
            <a:r>
              <a:rPr lang="hu-HU" altLang="hu-HU" sz="2000" u="none" dirty="0"/>
              <a:t> </a:t>
            </a:r>
            <a:r>
              <a:rPr lang="hu-HU" altLang="hu-HU" sz="2000" b="1" u="none" dirty="0" err="1"/>
              <a:t>downloaded</a:t>
            </a:r>
            <a:r>
              <a:rPr lang="hu-HU" altLang="hu-HU" sz="2000" b="1" u="none" dirty="0"/>
              <a:t> </a:t>
            </a:r>
            <a:r>
              <a:rPr lang="hu-HU" altLang="hu-HU" sz="2000" b="1" u="none" dirty="0" err="1"/>
              <a:t>data</a:t>
            </a:r>
            <a:r>
              <a:rPr lang="hu-HU" altLang="hu-HU" sz="2000" u="none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u="none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 dirty="0"/>
              <a:t>2nd </a:t>
            </a:r>
            <a:r>
              <a:rPr lang="hu-HU" altLang="hu-HU" sz="2000" b="1" u="none" dirty="0" err="1"/>
              <a:t>Generation</a:t>
            </a:r>
            <a:r>
              <a:rPr lang="hu-HU" altLang="hu-HU" sz="2000" b="1" u="none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 err="1"/>
              <a:t>Permanent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which</a:t>
            </a:r>
            <a:r>
              <a:rPr lang="hu-HU" altLang="hu-HU" sz="2000" u="none" dirty="0"/>
              <a:t> log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received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data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but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broadcast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it</a:t>
            </a:r>
            <a:r>
              <a:rPr lang="hu-HU" altLang="hu-HU" sz="2000" u="none" dirty="0"/>
              <a:t> in </a:t>
            </a:r>
            <a:r>
              <a:rPr lang="hu-HU" altLang="hu-HU" sz="2000" b="1" u="none" dirty="0" err="1"/>
              <a:t>real-time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too</a:t>
            </a:r>
            <a:r>
              <a:rPr lang="hu-HU" altLang="hu-HU" sz="2000" u="none" dirty="0"/>
              <a:t>. Data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be </a:t>
            </a:r>
            <a:r>
              <a:rPr lang="hu-HU" altLang="hu-HU" sz="2000" u="none" dirty="0" err="1"/>
              <a:t>used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for</a:t>
            </a:r>
            <a:r>
              <a:rPr lang="hu-HU" altLang="hu-HU" sz="2000" u="none" dirty="0"/>
              <a:t> </a:t>
            </a:r>
            <a:r>
              <a:rPr lang="en-US" altLang="hu-HU" sz="2000" u="none" dirty="0"/>
              <a:t>post-processing</a:t>
            </a:r>
            <a:r>
              <a:rPr lang="hu-HU" altLang="hu-HU" sz="2000" u="none" dirty="0"/>
              <a:t> and </a:t>
            </a:r>
            <a:r>
              <a:rPr lang="hu-HU" altLang="hu-HU" sz="2000" u="none" dirty="0" err="1"/>
              <a:t>real-time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application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well</a:t>
            </a:r>
            <a:r>
              <a:rPr lang="hu-HU" altLang="hu-HU" sz="2000" u="none" dirty="0"/>
              <a:t>. Real-</a:t>
            </a:r>
            <a:r>
              <a:rPr lang="hu-HU" altLang="hu-HU" sz="2000" u="none" dirty="0" err="1"/>
              <a:t>time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kinematic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positioning</a:t>
            </a:r>
            <a:r>
              <a:rPr lang="hu-HU" altLang="hu-HU" sz="2000" u="none" dirty="0"/>
              <a:t> is </a:t>
            </a:r>
            <a:r>
              <a:rPr lang="hu-HU" altLang="hu-HU" sz="2000" u="none" dirty="0" err="1"/>
              <a:t>achieved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by</a:t>
            </a:r>
            <a:r>
              <a:rPr lang="hu-HU" altLang="hu-HU" sz="2000" u="none" dirty="0"/>
              <a:t> a </a:t>
            </a:r>
            <a:r>
              <a:rPr lang="hu-HU" altLang="hu-HU" sz="2000" u="none" dirty="0" err="1"/>
              <a:t>single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base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</a:t>
            </a:r>
            <a:r>
              <a:rPr lang="hu-HU" altLang="hu-HU" sz="2000" u="none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/>
              <a:t>RTK (3 cm) </a:t>
            </a:r>
            <a:r>
              <a:rPr lang="hu-HU" altLang="hu-HU" sz="2000" u="none" dirty="0" err="1"/>
              <a:t>up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35 km </a:t>
            </a:r>
            <a:r>
              <a:rPr lang="hu-HU" altLang="hu-HU" sz="2000" u="none" dirty="0" err="1"/>
              <a:t>from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reference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stations</a:t>
            </a:r>
            <a:r>
              <a:rPr lang="hu-HU" altLang="hu-HU" sz="2000" u="none" dirty="0"/>
              <a:t> (in </a:t>
            </a:r>
            <a:r>
              <a:rPr lang="hu-HU" altLang="hu-HU" sz="2000" u="none" dirty="0" err="1"/>
              <a:t>case</a:t>
            </a:r>
            <a:r>
              <a:rPr lang="hu-HU" altLang="hu-HU" sz="2000" u="none" dirty="0"/>
              <a:t> of 2 </a:t>
            </a:r>
            <a:r>
              <a:rPr lang="hu-HU" altLang="hu-HU" sz="2000" u="none" dirty="0" err="1"/>
              <a:t>frequencies</a:t>
            </a:r>
            <a:r>
              <a:rPr lang="hu-HU" altLang="hu-HU" sz="2000" u="none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EEDA7149-4ACD-4031-27D2-FB07A40E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25538"/>
            <a:ext cx="6192837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 dirty="0"/>
              <a:t>3rd </a:t>
            </a:r>
            <a:r>
              <a:rPr lang="hu-HU" altLang="hu-HU" sz="2000" b="1" u="none" dirty="0" err="1"/>
              <a:t>Generation</a:t>
            </a:r>
            <a:r>
              <a:rPr lang="hu-HU" altLang="hu-HU" sz="2000" b="1" u="none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/>
              <a:t>A </a:t>
            </a:r>
            <a:r>
              <a:rPr lang="hu-HU" altLang="hu-HU" sz="2000" u="none" dirty="0" err="1"/>
              <a:t>network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permanent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which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broadcasts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data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a </a:t>
            </a:r>
            <a:r>
              <a:rPr lang="hu-HU" altLang="hu-HU" sz="2000" u="none" dirty="0" err="1"/>
              <a:t>processing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facility</a:t>
            </a:r>
            <a:r>
              <a:rPr lang="hu-HU" altLang="hu-HU" sz="2000" u="none" dirty="0"/>
              <a:t>. </a:t>
            </a:r>
            <a:r>
              <a:rPr lang="hu-HU" altLang="hu-HU" sz="2000" u="none" dirty="0" err="1"/>
              <a:t>This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facility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monitors</a:t>
            </a:r>
            <a:r>
              <a:rPr lang="hu-HU" altLang="hu-HU" sz="2000" u="none" dirty="0"/>
              <a:t> and </a:t>
            </a:r>
            <a:r>
              <a:rPr lang="hu-HU" altLang="hu-HU" sz="2000" u="none" dirty="0" err="1"/>
              <a:t>models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systematic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error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positioning</a:t>
            </a:r>
            <a:r>
              <a:rPr lang="hu-HU" altLang="hu-HU" sz="2000" u="none" dirty="0"/>
              <a:t> (</a:t>
            </a:r>
            <a:r>
              <a:rPr lang="hu-HU" altLang="hu-HU" sz="2000" u="none" dirty="0" err="1"/>
              <a:t>ionosphere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troposphere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orbit</a:t>
            </a:r>
            <a:r>
              <a:rPr lang="hu-HU" altLang="hu-HU" sz="2000" u="none" dirty="0"/>
              <a:t> and </a:t>
            </a:r>
            <a:r>
              <a:rPr lang="hu-HU" altLang="hu-HU" sz="2000" u="none" dirty="0" err="1"/>
              <a:t>clock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error</a:t>
            </a:r>
            <a:r>
              <a:rPr lang="hu-HU" altLang="hu-HU" sz="2000" u="none" dirty="0"/>
              <a:t>, etc.).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 err="1"/>
              <a:t>These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models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are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used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for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positioning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well</a:t>
            </a:r>
            <a:r>
              <a:rPr lang="hu-HU" altLang="hu-HU" sz="2000" u="none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 err="1"/>
              <a:t>Two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concepts</a:t>
            </a:r>
            <a:r>
              <a:rPr lang="hu-HU" altLang="hu-HU" sz="2000" u="none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 dirty="0"/>
              <a:t> </a:t>
            </a:r>
            <a:r>
              <a:rPr lang="hu-HU" altLang="hu-HU" sz="2000" u="none" dirty="0" err="1"/>
              <a:t>Area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Correction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Parameters</a:t>
            </a:r>
            <a:r>
              <a:rPr lang="hu-HU" altLang="hu-HU" sz="2000" u="none" dirty="0"/>
              <a:t> (ACP): The </a:t>
            </a:r>
            <a:r>
              <a:rPr lang="hu-HU" altLang="hu-HU" sz="2000" u="none" dirty="0" err="1"/>
              <a:t>effect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error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sources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are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interpolated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on</a:t>
            </a:r>
            <a:r>
              <a:rPr lang="hu-HU" altLang="hu-HU" sz="2000" u="none" dirty="0"/>
              <a:t> a </a:t>
            </a:r>
            <a:r>
              <a:rPr lang="hu-HU" altLang="hu-HU" sz="2000" u="none" dirty="0" err="1"/>
              <a:t>surface</a:t>
            </a:r>
            <a:r>
              <a:rPr lang="hu-HU" altLang="hu-HU" sz="2000" u="none" dirty="0"/>
              <a:t>. The </a:t>
            </a:r>
            <a:r>
              <a:rPr lang="hu-HU" altLang="hu-HU" sz="2000" u="none" dirty="0" err="1"/>
              <a:t>parameters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surface</a:t>
            </a:r>
            <a:r>
              <a:rPr lang="hu-HU" altLang="hu-HU" sz="2000" u="none" dirty="0"/>
              <a:t> is </a:t>
            </a:r>
            <a:r>
              <a:rPr lang="hu-HU" altLang="hu-HU" sz="2000" u="none" dirty="0" err="1"/>
              <a:t>broadcasted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rover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receiver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thus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it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can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apply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correction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knowing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its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own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position</a:t>
            </a:r>
            <a:endParaRPr lang="hu-HU" altLang="hu-HU" sz="2000" u="none" dirty="0"/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 dirty="0"/>
              <a:t> </a:t>
            </a:r>
            <a:r>
              <a:rPr lang="hu-HU" altLang="hu-HU" sz="2000" u="none" dirty="0" err="1"/>
              <a:t>Virtual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Reference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</a:t>
            </a:r>
            <a:r>
              <a:rPr lang="hu-HU" altLang="hu-HU" sz="2000" u="none" dirty="0"/>
              <a:t> (VRS): The </a:t>
            </a:r>
            <a:r>
              <a:rPr lang="hu-HU" altLang="hu-HU" sz="2000" u="none" dirty="0" err="1"/>
              <a:t>observations</a:t>
            </a:r>
            <a:r>
              <a:rPr lang="hu-HU" altLang="hu-HU" sz="2000" u="none" dirty="0"/>
              <a:t> of a </a:t>
            </a:r>
            <a:r>
              <a:rPr lang="hu-HU" altLang="hu-HU" sz="2000" u="none" dirty="0" err="1"/>
              <a:t>virtual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reference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</a:t>
            </a:r>
            <a:r>
              <a:rPr lang="hu-HU" altLang="hu-HU" sz="2000" u="none" dirty="0"/>
              <a:t> in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vicinity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rover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are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estimated</a:t>
            </a:r>
            <a:r>
              <a:rPr lang="hu-HU" altLang="hu-HU" sz="2000" u="none" dirty="0"/>
              <a:t>, and </a:t>
            </a:r>
            <a:r>
              <a:rPr lang="hu-HU" altLang="hu-HU" sz="2000" u="none" dirty="0" err="1"/>
              <a:t>broadcasted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user</a:t>
            </a:r>
            <a:r>
              <a:rPr lang="hu-HU" altLang="hu-HU" sz="2000" u="none" dirty="0"/>
              <a:t>.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10C07368-612C-84B2-B5BD-88C054E3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EFB19C01-C14F-8C28-9096-58996ED2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381000"/>
            <a:ext cx="564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Generations of GNSS Infrastructure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042D6A8C-CEE3-6F62-45A3-D39425CB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>
              <a:defRPr/>
            </a:pPr>
            <a:endParaRPr lang="hu-HU" sz="1662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06E3F42-4795-DD1F-FB4F-00C626D5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>
              <a:defRPr/>
            </a:pPr>
            <a:endParaRPr lang="hu-HU" sz="1662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499D85E-31F7-3E65-A85D-9E10A853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>
              <a:defRPr/>
            </a:pPr>
            <a:endParaRPr lang="hu-HU" sz="1662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2B1926AF-B7C0-7CF3-76AF-B1CE823C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4638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 defTabSz="844083">
              <a:defRPr/>
            </a:pPr>
            <a:endParaRPr lang="hu-HU" sz="1662"/>
          </a:p>
        </p:txBody>
      </p:sp>
      <p:pic>
        <p:nvPicPr>
          <p:cNvPr id="29702" name="Picture 2" descr="SAPOS Satellitenpositionierungsdienst der deutschen Landesvermessung - PDF  Kostenfreier Download">
            <a:extLst>
              <a:ext uri="{FF2B5EF4-FFF2-40B4-BE49-F238E27FC236}">
                <a16:creationId xmlns:a16="http://schemas.microsoft.com/office/drawing/2014/main" id="{D7D63006-0EB8-905C-BD50-7258A089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" b="12231"/>
          <a:stretch>
            <a:fillRect/>
          </a:stretch>
        </p:blipFill>
        <p:spPr bwMode="auto">
          <a:xfrm>
            <a:off x="0" y="2492375"/>
            <a:ext cx="314801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4">
            <a:extLst>
              <a:ext uri="{FF2B5EF4-FFF2-40B4-BE49-F238E27FC236}">
                <a16:creationId xmlns:a16="http://schemas.microsoft.com/office/drawing/2014/main" id="{D3417667-95EE-9EF7-4324-6559913F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9704" name="Szövegdoboz 14">
            <a:extLst>
              <a:ext uri="{FF2B5EF4-FFF2-40B4-BE49-F238E27FC236}">
                <a16:creationId xmlns:a16="http://schemas.microsoft.com/office/drawing/2014/main" id="{128B70F4-7AF2-87C7-4316-00E62213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73163"/>
            <a:ext cx="36004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u="none"/>
              <a:t>Active GNSS networks:</a:t>
            </a:r>
            <a:endParaRPr lang="hu-HU" altLang="hu-HU" sz="1800" u="non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National examples: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	SAPOS, Germany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	SWEPOS, Sweden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	gnssnet.hu, Hungary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	… etc.</a:t>
            </a:r>
          </a:p>
        </p:txBody>
      </p:sp>
      <p:pic>
        <p:nvPicPr>
          <p:cNvPr id="29705" name="Kép 15">
            <a:extLst>
              <a:ext uri="{FF2B5EF4-FFF2-40B4-BE49-F238E27FC236}">
                <a16:creationId xmlns:a16="http://schemas.microsoft.com/office/drawing/2014/main" id="{21831412-6A44-0B98-25EA-21AEAF57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2392363"/>
            <a:ext cx="34607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">
            <a:extLst>
              <a:ext uri="{FF2B5EF4-FFF2-40B4-BE49-F238E27FC236}">
                <a16:creationId xmlns:a16="http://schemas.microsoft.com/office/drawing/2014/main" id="{F134D6E7-4251-A3E9-9AF9-DCA9903E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19571" r="10777" b="14391"/>
          <a:stretch>
            <a:fillRect/>
          </a:stretch>
        </p:blipFill>
        <p:spPr bwMode="auto">
          <a:xfrm>
            <a:off x="2713038" y="4600575"/>
            <a:ext cx="371792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7">
            <a:extLst>
              <a:ext uri="{FF2B5EF4-FFF2-40B4-BE49-F238E27FC236}">
                <a16:creationId xmlns:a16="http://schemas.microsoft.com/office/drawing/2014/main" id="{89547AFC-3908-5B7B-31D0-4A478DE58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381000"/>
            <a:ext cx="3625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Active GNSS networks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BF5D1395-E5FD-E883-3D33-E0E7A9B5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858D117E-F39E-A244-0DC8-7A1712C4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81000"/>
            <a:ext cx="581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The Hungarian Active GNSS Network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FDB6CDB8-A0EA-2459-BC36-768F3F25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19571" r="10777" b="14391"/>
          <a:stretch>
            <a:fillRect/>
          </a:stretch>
        </p:blipFill>
        <p:spPr bwMode="auto">
          <a:xfrm>
            <a:off x="2601913" y="1844675"/>
            <a:ext cx="6389687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CF38A-6F92-EDBC-736D-575EDBCA25DF}"/>
              </a:ext>
            </a:extLst>
          </p:cNvPr>
          <p:cNvSpPr txBox="1"/>
          <p:nvPr/>
        </p:nvSpPr>
        <p:spPr>
          <a:xfrm>
            <a:off x="3208910" y="1092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PENC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0BDA0D39-C431-38F6-C6F7-E45DB368E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534465FF-46EB-8E52-F104-9D01DFAF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81000"/>
            <a:ext cx="373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Augmentation Systems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F2986D4E-9930-DDAE-3113-5B3565D6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196975"/>
            <a:ext cx="6370637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 dirty="0" err="1"/>
              <a:t>Ground</a:t>
            </a:r>
            <a:r>
              <a:rPr lang="hu-HU" altLang="hu-HU" sz="2000" b="1" u="none" dirty="0"/>
              <a:t> </a:t>
            </a:r>
            <a:r>
              <a:rPr lang="hu-HU" altLang="hu-HU" sz="2000" b="1" u="none" dirty="0" err="1"/>
              <a:t>based</a:t>
            </a:r>
            <a:r>
              <a:rPr lang="hu-HU" altLang="hu-HU" sz="2000" b="1" u="none" dirty="0"/>
              <a:t> (GBAS):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/>
              <a:t>The GNSS </a:t>
            </a:r>
            <a:r>
              <a:rPr lang="hu-HU" altLang="hu-HU" sz="2000" u="none" dirty="0" err="1"/>
              <a:t>Infrastructure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network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continuously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operating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reference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stations</a:t>
            </a:r>
            <a:r>
              <a:rPr lang="hu-HU" altLang="hu-HU" sz="2000" u="none" dirty="0"/>
              <a:t> and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processing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facility</a:t>
            </a:r>
            <a:r>
              <a:rPr lang="hu-HU" altLang="hu-HU" sz="2000" u="none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/>
              <a:t>The </a:t>
            </a:r>
            <a:r>
              <a:rPr lang="hu-HU" altLang="hu-HU" sz="2000" u="none" dirty="0" err="1"/>
              <a:t>corrections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are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broadcasted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through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radiolink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or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internet.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b="1" u="none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 dirty="0" err="1"/>
              <a:t>Satellite</a:t>
            </a:r>
            <a:r>
              <a:rPr lang="hu-HU" altLang="hu-HU" sz="2000" b="1" u="none" dirty="0"/>
              <a:t> </a:t>
            </a:r>
            <a:r>
              <a:rPr lang="hu-HU" altLang="hu-HU" sz="2000" b="1" u="none" dirty="0" err="1"/>
              <a:t>based</a:t>
            </a:r>
            <a:r>
              <a:rPr lang="hu-HU" altLang="hu-HU" sz="2000" b="1" u="none" dirty="0"/>
              <a:t> (SBAS):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u="none" dirty="0"/>
              <a:t>A </a:t>
            </a:r>
            <a:r>
              <a:rPr lang="hu-HU" altLang="hu-HU" sz="2000" u="none" dirty="0" err="1"/>
              <a:t>network</a:t>
            </a:r>
            <a:r>
              <a:rPr lang="hu-HU" altLang="hu-HU" sz="2000" u="none" dirty="0"/>
              <a:t> of </a:t>
            </a:r>
            <a:r>
              <a:rPr lang="hu-HU" altLang="hu-HU" sz="2000" u="none" dirty="0" err="1"/>
              <a:t>ground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based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stations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monitor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systematic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error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sources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effects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are</a:t>
            </a:r>
            <a:r>
              <a:rPr lang="hu-HU" altLang="hu-HU" sz="2000" u="none" dirty="0"/>
              <a:t> modelled, and </a:t>
            </a:r>
            <a:r>
              <a:rPr lang="hu-HU" altLang="hu-HU" sz="2000" u="none" dirty="0" err="1"/>
              <a:t>corrections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are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broadcasted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geostationary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satellites</a:t>
            </a:r>
            <a:r>
              <a:rPr lang="hu-HU" altLang="hu-HU" sz="2000" u="none" dirty="0"/>
              <a:t>, </a:t>
            </a:r>
            <a:r>
              <a:rPr lang="hu-HU" altLang="hu-HU" sz="2000" u="none" dirty="0" err="1"/>
              <a:t>which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transmit</a:t>
            </a:r>
            <a:r>
              <a:rPr lang="hu-HU" altLang="hu-HU" sz="2000" u="none" dirty="0"/>
              <a:t> a GPS like </a:t>
            </a:r>
            <a:r>
              <a:rPr lang="hu-HU" altLang="hu-HU" sz="2000" u="none" dirty="0" err="1"/>
              <a:t>signal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to</a:t>
            </a:r>
            <a:r>
              <a:rPr lang="hu-HU" altLang="hu-HU" sz="2000" u="none" dirty="0"/>
              <a:t> </a:t>
            </a:r>
            <a:r>
              <a:rPr lang="hu-HU" altLang="hu-HU" sz="2000" u="none" dirty="0" err="1"/>
              <a:t>the</a:t>
            </a:r>
            <a:r>
              <a:rPr lang="hu-HU" altLang="hu-HU" sz="2000" u="none" dirty="0"/>
              <a:t> GNSS receivers (EGNOS, WAAS, etc.)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8F851A46-D49E-B447-4225-C4C0CA9E0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341438"/>
            <a:ext cx="633571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Error sources</a:t>
            </a:r>
            <a:r>
              <a:rPr lang="de-DE" altLang="hu-HU" sz="1800" u="none"/>
              <a:t> – </a:t>
            </a:r>
            <a:r>
              <a:rPr lang="hu-HU" altLang="hu-HU" sz="1800" u="none"/>
              <a:t>signal propagation</a:t>
            </a:r>
            <a:endParaRPr lang="de-DE" altLang="hu-HU" sz="1800" u="none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The atmosphere has an impact on the signal propagation path.</a:t>
            </a:r>
            <a:endParaRPr lang="en-US" altLang="hu-HU" sz="180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/>
              <a:t> </a:t>
            </a:r>
            <a:r>
              <a:rPr lang="hu-HU" altLang="hu-HU" sz="1800" u="none"/>
              <a:t>Troposphere and Ionosphere</a:t>
            </a:r>
            <a:endParaRPr lang="en-US" altLang="hu-HU" sz="1800"/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E2D6A92B-D040-C632-878F-88B7EE7B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3068638"/>
            <a:ext cx="3305175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 dirty="0" err="1"/>
              <a:t>Ionosphere</a:t>
            </a:r>
            <a:endParaRPr lang="de-DE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/>
              <a:t>The </a:t>
            </a:r>
            <a:r>
              <a:rPr lang="hu-HU" altLang="hu-HU" sz="1800" u="none" dirty="0" err="1"/>
              <a:t>Ionosphere</a:t>
            </a:r>
            <a:r>
              <a:rPr lang="hu-HU" altLang="hu-HU" sz="1800" u="none" dirty="0"/>
              <a:t> </a:t>
            </a:r>
            <a:r>
              <a:rPr lang="en-US" altLang="hu-HU" sz="1800" u="none" dirty="0">
                <a:solidFill>
                  <a:srgbClr val="FF0000"/>
                </a:solidFill>
              </a:rPr>
              <a:t>(70-1000 km </a:t>
            </a:r>
            <a:r>
              <a:rPr lang="hu-HU" altLang="hu-HU" sz="1800" u="none" dirty="0" err="1">
                <a:solidFill>
                  <a:srgbClr val="FF0000"/>
                </a:solidFill>
              </a:rPr>
              <a:t>elevation</a:t>
            </a:r>
            <a:r>
              <a:rPr lang="en-US" altLang="hu-HU" sz="1800" u="none" dirty="0">
                <a:solidFill>
                  <a:srgbClr val="FF0000"/>
                </a:solidFill>
              </a:rPr>
              <a:t>) </a:t>
            </a:r>
            <a:r>
              <a:rPr lang="hu-HU" altLang="hu-HU" sz="1800" u="none" dirty="0" err="1"/>
              <a:t>contain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electrons</a:t>
            </a:r>
            <a:r>
              <a:rPr lang="hu-HU" altLang="hu-HU" sz="1800" u="none" dirty="0"/>
              <a:t> and </a:t>
            </a:r>
            <a:r>
              <a:rPr lang="hu-HU" altLang="hu-HU" sz="1800" u="none" dirty="0" err="1"/>
              <a:t>ions</a:t>
            </a:r>
            <a:r>
              <a:rPr lang="en-US" altLang="hu-HU" sz="1800" u="none" dirty="0"/>
              <a:t>, </a:t>
            </a:r>
            <a:r>
              <a:rPr lang="hu-HU" altLang="hu-HU" sz="1800" u="none" dirty="0" err="1"/>
              <a:t>which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have</a:t>
            </a:r>
            <a:r>
              <a:rPr lang="hu-HU" altLang="hu-HU" sz="1800" u="none" dirty="0"/>
              <a:t> an </a:t>
            </a:r>
            <a:r>
              <a:rPr lang="hu-HU" altLang="hu-HU" sz="1800" u="none" dirty="0" err="1"/>
              <a:t>effect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on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propagation</a:t>
            </a:r>
            <a:r>
              <a:rPr lang="hu-HU" altLang="hu-HU" sz="1800" u="none" dirty="0"/>
              <a:t> of </a:t>
            </a:r>
            <a:r>
              <a:rPr lang="hu-HU" altLang="hu-HU" sz="1800" u="none" dirty="0" err="1"/>
              <a:t>electromagnetic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signals</a:t>
            </a:r>
            <a:r>
              <a:rPr lang="en-US" altLang="hu-HU" sz="1800" u="none" dirty="0"/>
              <a:t>.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delays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depend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on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frequency</a:t>
            </a:r>
            <a:r>
              <a:rPr lang="en-US" altLang="hu-HU" sz="1800" u="none" dirty="0"/>
              <a:t>; </a:t>
            </a:r>
            <a:endParaRPr lang="hu-HU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US" altLang="hu-HU" sz="1800" dirty="0"/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C4D7A8D3-CC1C-30E2-F359-CEF7CE7F9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125" name="Text Box 8">
            <a:extLst>
              <a:ext uri="{FF2B5EF4-FFF2-40B4-BE49-F238E27FC236}">
                <a16:creationId xmlns:a16="http://schemas.microsoft.com/office/drawing/2014/main" id="{178669C7-C185-9E5B-0B01-B0C466E9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381000"/>
            <a:ext cx="433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Accuracy and error sources</a:t>
            </a:r>
          </a:p>
        </p:txBody>
      </p:sp>
      <p:pic>
        <p:nvPicPr>
          <p:cNvPr id="5126" name="Picture 7" descr="Reflexions - The erroneous GPS signal">
            <a:extLst>
              <a:ext uri="{FF2B5EF4-FFF2-40B4-BE49-F238E27FC236}">
                <a16:creationId xmlns:a16="http://schemas.microsoft.com/office/drawing/2014/main" id="{244DCAD3-2088-CE92-1CC0-008EF5C1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141663"/>
            <a:ext cx="3254375" cy="305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DAA723FE-EE52-4190-CD24-B6E6A65F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>
              <a:defRPr/>
            </a:pPr>
            <a:endParaRPr lang="hu-HU" sz="1662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60B4611-30C3-28EA-C1FE-D937748C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>
              <a:defRPr/>
            </a:pPr>
            <a:endParaRPr lang="hu-HU" sz="1662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8444B07-6F01-B2DB-FE82-6A9558FD9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>
              <a:defRPr/>
            </a:pPr>
            <a:endParaRPr lang="hu-HU" sz="1662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0C2B9F29-3F48-C70F-DE32-5CBC092F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4638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 defTabSz="844083">
              <a:defRPr/>
            </a:pPr>
            <a:endParaRPr lang="hu-HU" sz="1662"/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1439B525-5899-D1E4-719B-B22EF1C7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3799" name="Text Box 5">
            <a:extLst>
              <a:ext uri="{FF2B5EF4-FFF2-40B4-BE49-F238E27FC236}">
                <a16:creationId xmlns:a16="http://schemas.microsoft.com/office/drawing/2014/main" id="{FB4890A3-AAC5-C55D-C335-4006F49CB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81000"/>
            <a:ext cx="373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Augmentation Systems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sp>
        <p:nvSpPr>
          <p:cNvPr id="33800" name="Szövegdoboz 14">
            <a:extLst>
              <a:ext uri="{FF2B5EF4-FFF2-40B4-BE49-F238E27FC236}">
                <a16:creationId xmlns:a16="http://schemas.microsoft.com/office/drawing/2014/main" id="{417308B3-1C9E-C40B-4F65-6723059F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1196975"/>
            <a:ext cx="3600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u="none"/>
              <a:t>Ground based (GBAS):</a:t>
            </a:r>
            <a:endParaRPr lang="hu-HU" altLang="hu-HU" sz="1800" u="none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Regional contribution: EUPOS</a:t>
            </a:r>
          </a:p>
        </p:txBody>
      </p:sp>
      <p:pic>
        <p:nvPicPr>
          <p:cNvPr id="33801" name="Kép 1" descr="euro1.jpg">
            <a:extLst>
              <a:ext uri="{FF2B5EF4-FFF2-40B4-BE49-F238E27FC236}">
                <a16:creationId xmlns:a16="http://schemas.microsoft.com/office/drawing/2014/main" id="{1C5CD4EC-2E26-37B6-20B2-96A712A06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 b="15962"/>
          <a:stretch>
            <a:fillRect/>
          </a:stretch>
        </p:blipFill>
        <p:spPr bwMode="auto">
          <a:xfrm>
            <a:off x="3348038" y="2133600"/>
            <a:ext cx="4932362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Kép 3">
            <a:extLst>
              <a:ext uri="{FF2B5EF4-FFF2-40B4-BE49-F238E27FC236}">
                <a16:creationId xmlns:a16="http://schemas.microsoft.com/office/drawing/2014/main" id="{7729B08F-3BBD-9479-65DB-33328002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7801" r="37006" b="23399"/>
          <a:stretch>
            <a:fillRect/>
          </a:stretch>
        </p:blipFill>
        <p:spPr bwMode="auto">
          <a:xfrm>
            <a:off x="236538" y="1365250"/>
            <a:ext cx="86709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4">
            <a:extLst>
              <a:ext uri="{FF2B5EF4-FFF2-40B4-BE49-F238E27FC236}">
                <a16:creationId xmlns:a16="http://schemas.microsoft.com/office/drawing/2014/main" id="{3BECCDF8-AFFE-FB7C-0B59-75C486DB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65698625-8A13-1365-B688-618FDCE5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81000"/>
            <a:ext cx="373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Augmentation Systems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églalap 1">
            <a:extLst>
              <a:ext uri="{FF2B5EF4-FFF2-40B4-BE49-F238E27FC236}">
                <a16:creationId xmlns:a16="http://schemas.microsoft.com/office/drawing/2014/main" id="{7AB648FB-FB01-69F7-4B4B-60597390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914400"/>
            <a:ext cx="8601075" cy="5916613"/>
          </a:xfrm>
          <a:prstGeom prst="rect">
            <a:avLst/>
          </a:prstGeom>
          <a:solidFill>
            <a:srgbClr val="D9C8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F5EBB8C8-FF4A-7A35-DE43-AEEBB84AD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4638"/>
            <a:ext cx="16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406" tIns="42203" rIns="84406" bIns="42203" anchor="ctr">
            <a:spAutoFit/>
          </a:bodyPr>
          <a:lstStyle/>
          <a:p>
            <a:pPr defTabSz="844083">
              <a:defRPr/>
            </a:pPr>
            <a:endParaRPr lang="hu-HU" sz="1662" u="none"/>
          </a:p>
        </p:txBody>
      </p:sp>
      <p:graphicFrame>
        <p:nvGraphicFramePr>
          <p:cNvPr id="12" name="Group 139">
            <a:extLst>
              <a:ext uri="{FF2B5EF4-FFF2-40B4-BE49-F238E27FC236}">
                <a16:creationId xmlns:a16="http://schemas.microsoft.com/office/drawing/2014/main" id="{DD086438-B0C7-DD23-0917-07F3594D6E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2925" y="3482975"/>
          <a:ext cx="8599488" cy="3402013"/>
        </p:xfrm>
        <a:graphic>
          <a:graphicData uri="http://schemas.openxmlformats.org/drawingml/2006/table">
            <a:tbl>
              <a:tblPr/>
              <a:tblGrid>
                <a:gridCol w="263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WAAS</a:t>
                      </a:r>
                      <a:endParaRPr kumimoji="0" 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EGNOS</a:t>
                      </a:r>
                      <a:endParaRPr kumimoji="0" 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MSAS</a:t>
                      </a:r>
                      <a:endParaRPr kumimoji="0" 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GAGAN</a:t>
                      </a:r>
                      <a:endParaRPr kumimoji="0" 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Number of </a:t>
                      </a:r>
                      <a:r>
                        <a:rPr kumimoji="0" lang="en-US" sz="1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geostacionary</a:t>
                      </a: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satellites</a:t>
                      </a: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Longitude</a:t>
                      </a: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W53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W98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W120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W178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W15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b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E64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E21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E140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E145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E34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E83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, E132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Semiaxis</a:t>
                      </a:r>
                      <a:r>
                        <a:rPr kumimoji="0" 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of orbital plane [km]</a:t>
                      </a: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42 164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42 164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42 164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42 164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40">
            <a:extLst>
              <a:ext uri="{FF2B5EF4-FFF2-40B4-BE49-F238E27FC236}">
                <a16:creationId xmlns:a16="http://schemas.microsoft.com/office/drawing/2014/main" id="{D9C0E755-D850-0B8F-6B05-D320D3F0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908050"/>
            <a:ext cx="7594600" cy="25542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228600" algn="l"/>
                <a:tab pos="5486400" algn="r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hu-HU" sz="2000" b="1" u="none" dirty="0">
                <a:latin typeface="+mn-lt"/>
              </a:rPr>
              <a:t>WAAS</a:t>
            </a:r>
            <a:r>
              <a:rPr lang="en-US" altLang="hu-HU" sz="2000" u="none" dirty="0">
                <a:latin typeface="+mn-lt"/>
              </a:rPr>
              <a:t> </a:t>
            </a:r>
            <a:r>
              <a:rPr lang="en-US" altLang="hu-HU" sz="2000" i="1" u="none" dirty="0">
                <a:latin typeface="+mn-lt"/>
              </a:rPr>
              <a:t>(Wide Area Augmentation System)</a:t>
            </a:r>
            <a:r>
              <a:rPr lang="en-US" altLang="hu-HU" sz="2000" u="none" dirty="0">
                <a:latin typeface="+mn-lt"/>
              </a:rPr>
              <a:t> </a:t>
            </a:r>
            <a:br>
              <a:rPr lang="en-US" altLang="hu-HU" sz="2000" u="none" dirty="0">
                <a:latin typeface="+mn-lt"/>
              </a:rPr>
            </a:br>
            <a:r>
              <a:rPr lang="en-US" altLang="hu-HU" sz="2000" u="none" dirty="0">
                <a:latin typeface="+mn-lt"/>
              </a:rPr>
              <a:t>– USA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hu-HU" sz="2000" b="1" u="none" dirty="0">
                <a:latin typeface="+mn-lt"/>
              </a:rPr>
              <a:t>EGNOS</a:t>
            </a:r>
            <a:r>
              <a:rPr lang="en-US" altLang="hu-HU" sz="2000" u="none" dirty="0">
                <a:latin typeface="+mn-lt"/>
              </a:rPr>
              <a:t> </a:t>
            </a:r>
            <a:r>
              <a:rPr lang="en-US" altLang="hu-HU" sz="2000" i="1" u="none" dirty="0">
                <a:latin typeface="+mn-lt"/>
              </a:rPr>
              <a:t>(European Geostationary </a:t>
            </a:r>
            <a:r>
              <a:rPr lang="hu-HU" altLang="hu-HU" sz="2000" i="1" u="none" dirty="0" err="1">
                <a:latin typeface="+mn-lt"/>
              </a:rPr>
              <a:t>Navigation</a:t>
            </a:r>
            <a:r>
              <a:rPr lang="hu-HU" altLang="hu-HU" sz="2000" i="1" u="none" dirty="0">
                <a:latin typeface="+mn-lt"/>
              </a:rPr>
              <a:t> </a:t>
            </a:r>
            <a:r>
              <a:rPr lang="en-US" altLang="hu-HU" sz="2000" i="1" u="none" dirty="0">
                <a:latin typeface="+mn-lt"/>
              </a:rPr>
              <a:t>Overlay S</a:t>
            </a:r>
            <a:r>
              <a:rPr lang="hu-HU" altLang="hu-HU" sz="2000" i="1" u="none" dirty="0" err="1">
                <a:latin typeface="+mn-lt"/>
              </a:rPr>
              <a:t>ervice</a:t>
            </a:r>
            <a:r>
              <a:rPr lang="en-US" altLang="hu-HU" sz="2000" i="1" u="none" dirty="0">
                <a:latin typeface="+mn-lt"/>
              </a:rPr>
              <a:t>)</a:t>
            </a:r>
            <a:r>
              <a:rPr lang="en-US" altLang="hu-HU" sz="2000" u="none" dirty="0">
                <a:latin typeface="+mn-lt"/>
              </a:rPr>
              <a:t> </a:t>
            </a:r>
            <a:br>
              <a:rPr lang="en-US" altLang="hu-HU" sz="2000" u="none" dirty="0">
                <a:latin typeface="+mn-lt"/>
              </a:rPr>
            </a:br>
            <a:r>
              <a:rPr lang="en-US" altLang="hu-HU" sz="2000" u="none" dirty="0">
                <a:latin typeface="+mn-lt"/>
              </a:rPr>
              <a:t>– Europe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hu-HU" sz="2000" b="1" u="none" dirty="0">
                <a:latin typeface="+mn-lt"/>
              </a:rPr>
              <a:t>MSAS</a:t>
            </a:r>
            <a:r>
              <a:rPr lang="en-US" altLang="hu-HU" sz="2000" u="none" dirty="0">
                <a:latin typeface="+mn-lt"/>
              </a:rPr>
              <a:t> </a:t>
            </a:r>
            <a:r>
              <a:rPr lang="en-US" altLang="hu-HU" sz="2000" i="1" u="none" dirty="0">
                <a:latin typeface="+mn-lt"/>
              </a:rPr>
              <a:t>(Multifunctional Satellite-Based Augmentation System)</a:t>
            </a:r>
            <a:r>
              <a:rPr lang="en-US" altLang="hu-HU" sz="2000" u="none" dirty="0">
                <a:latin typeface="+mn-lt"/>
              </a:rPr>
              <a:t> </a:t>
            </a:r>
            <a:br>
              <a:rPr lang="en-US" altLang="hu-HU" sz="2000" u="none" dirty="0">
                <a:latin typeface="+mn-lt"/>
              </a:rPr>
            </a:br>
            <a:r>
              <a:rPr lang="en-US" altLang="hu-HU" sz="2000" u="none" dirty="0">
                <a:latin typeface="+mn-lt"/>
              </a:rPr>
              <a:t>– Japan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hu-HU" sz="2000" b="1" u="none" dirty="0">
                <a:latin typeface="+mn-lt"/>
              </a:rPr>
              <a:t>GAGAN</a:t>
            </a:r>
            <a:r>
              <a:rPr lang="en-US" altLang="hu-HU" sz="2000" u="none" dirty="0">
                <a:latin typeface="+mn-lt"/>
              </a:rPr>
              <a:t> </a:t>
            </a:r>
            <a:r>
              <a:rPr lang="en-US" altLang="hu-HU" sz="2000" i="1" u="none" dirty="0">
                <a:latin typeface="+mn-lt"/>
              </a:rPr>
              <a:t>(GPS and Geo Augmented Navigation System) </a:t>
            </a:r>
            <a:br>
              <a:rPr lang="en-US" altLang="hu-HU" sz="2000" i="1" u="none" dirty="0">
                <a:latin typeface="+mn-lt"/>
              </a:rPr>
            </a:br>
            <a:r>
              <a:rPr lang="en-US" altLang="hu-HU" sz="2000" i="1" u="none" dirty="0">
                <a:latin typeface="+mn-lt"/>
              </a:rPr>
              <a:t>– </a:t>
            </a:r>
            <a:r>
              <a:rPr lang="en-US" altLang="hu-HU" sz="2000" u="none" dirty="0">
                <a:latin typeface="+mn-lt"/>
              </a:rPr>
              <a:t>India</a:t>
            </a:r>
          </a:p>
        </p:txBody>
      </p:sp>
      <p:sp>
        <p:nvSpPr>
          <p:cNvPr id="37926" name="Rectangle 4">
            <a:extLst>
              <a:ext uri="{FF2B5EF4-FFF2-40B4-BE49-F238E27FC236}">
                <a16:creationId xmlns:a16="http://schemas.microsoft.com/office/drawing/2014/main" id="{58DFA957-7C68-4283-F9FF-388B75C2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7927" name="Text Box 5">
            <a:extLst>
              <a:ext uri="{FF2B5EF4-FFF2-40B4-BE49-F238E27FC236}">
                <a16:creationId xmlns:a16="http://schemas.microsoft.com/office/drawing/2014/main" id="{0CA0B1F6-EFC4-86DC-C0B0-FAED9B41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81000"/>
            <a:ext cx="373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Augmentation Systems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ép 3">
            <a:extLst>
              <a:ext uri="{FF2B5EF4-FFF2-40B4-BE49-F238E27FC236}">
                <a16:creationId xmlns:a16="http://schemas.microsoft.com/office/drawing/2014/main" id="{B2DB4AF8-4F84-4C32-AC6B-3911F8AE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" b="20171"/>
          <a:stretch>
            <a:fillRect/>
          </a:stretch>
        </p:blipFill>
        <p:spPr bwMode="auto">
          <a:xfrm>
            <a:off x="14288" y="2708275"/>
            <a:ext cx="9134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85F26737-3D95-BC03-BE36-2E84350E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679575"/>
            <a:ext cx="208915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u="none" dirty="0">
                <a:latin typeface="+mn-lt"/>
                <a:ea typeface="+mj-ea"/>
                <a:cs typeface="+mj-cs"/>
              </a:rPr>
              <a:t>Regional</a:t>
            </a:r>
            <a:br>
              <a:rPr lang="en-US" sz="2400" u="none" dirty="0">
                <a:latin typeface="+mn-lt"/>
                <a:ea typeface="+mj-ea"/>
                <a:cs typeface="+mj-cs"/>
              </a:rPr>
            </a:br>
            <a:r>
              <a:rPr lang="en-US" sz="2400" u="none" dirty="0">
                <a:latin typeface="+mn-lt"/>
                <a:ea typeface="+mj-ea"/>
                <a:cs typeface="+mj-cs"/>
              </a:rPr>
              <a:t>systems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CFD4E67-DFDA-EB1F-C729-9DAE90B0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79575"/>
            <a:ext cx="208915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u="none" dirty="0">
                <a:latin typeface="+mn-lt"/>
                <a:ea typeface="+mj-ea"/>
                <a:cs typeface="+mj-cs"/>
              </a:rPr>
              <a:t>Global</a:t>
            </a:r>
            <a:br>
              <a:rPr lang="en-US" sz="2400" u="none" dirty="0">
                <a:latin typeface="+mn-lt"/>
                <a:ea typeface="+mj-ea"/>
                <a:cs typeface="+mj-cs"/>
              </a:rPr>
            </a:br>
            <a:r>
              <a:rPr lang="en-US" sz="2400" u="none" dirty="0">
                <a:latin typeface="+mn-lt"/>
                <a:ea typeface="+mj-ea"/>
                <a:cs typeface="+mj-cs"/>
              </a:rPr>
              <a:t>systems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BDA5889C-BA9F-1768-F411-4CAAE757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1679575"/>
            <a:ext cx="2087563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u="none" dirty="0">
                <a:latin typeface="+mn-lt"/>
                <a:ea typeface="+mj-ea"/>
                <a:cs typeface="+mj-cs"/>
              </a:rPr>
              <a:t>Augmentation</a:t>
            </a:r>
            <a:br>
              <a:rPr lang="en-US" sz="2400" u="none" dirty="0">
                <a:latin typeface="+mn-lt"/>
                <a:ea typeface="+mj-ea"/>
                <a:cs typeface="+mj-cs"/>
              </a:rPr>
            </a:br>
            <a:r>
              <a:rPr lang="en-US" sz="2400" u="none" dirty="0">
                <a:latin typeface="+mn-lt"/>
                <a:ea typeface="+mj-ea"/>
                <a:cs typeface="+mj-cs"/>
              </a:rPr>
              <a:t>systems</a:t>
            </a: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496F57EE-DCD3-2062-2DED-D9AD8046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9943" name="Text Box 5">
            <a:extLst>
              <a:ext uri="{FF2B5EF4-FFF2-40B4-BE49-F238E27FC236}">
                <a16:creationId xmlns:a16="http://schemas.microsoft.com/office/drawing/2014/main" id="{E3BA8929-826C-AB2A-CC50-38CBE4D21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381000"/>
            <a:ext cx="5330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Basic and Augmentation Systems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A94EC642-048B-A2F1-9654-F53BBC34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268413"/>
            <a:ext cx="4608512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Accuracies / Error sources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Differential GPS (DGPS)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Applications in Surveying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GNSS infrastructure</a:t>
            </a:r>
            <a:endParaRPr lang="hu-HU" altLang="hu-HU" sz="1800" u="none"/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>
                <a:solidFill>
                  <a:srgbClr val="FF0000"/>
                </a:solidFill>
              </a:rPr>
              <a:t> </a:t>
            </a:r>
            <a:r>
              <a:rPr lang="de-DE" altLang="hu-HU" sz="1800" u="none">
                <a:solidFill>
                  <a:srgbClr val="FF0000"/>
                </a:solidFill>
              </a:rPr>
              <a:t>Transformation into national reference system</a:t>
            </a:r>
          </a:p>
          <a:p>
            <a:pPr eaLnBrk="1" hangingPunct="1">
              <a:spcBef>
                <a:spcPct val="50000"/>
              </a:spcBef>
            </a:pPr>
            <a:endParaRPr lang="de-DE" altLang="hu-HU" sz="1800" u="none">
              <a:solidFill>
                <a:srgbClr val="FF3300"/>
              </a:solidFill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14E4835C-0F0F-2578-03AB-83F0FC034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5A07BE79-EF8B-E90A-AA2E-5AD64A60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8100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FB28BC09-65DD-865A-26FE-5869C3C1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629C649A-B84E-FEAF-8C7F-10F6ABF5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81000"/>
            <a:ext cx="543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Transforming the GPS coordinates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ED1F81E4-A1AE-FDA7-81F8-B01EB7B2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052513"/>
            <a:ext cx="62642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GPS observations refer to the WGS-84 coordinate system.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Local coordinate grids are linked with a local ellipsoid, which</a:t>
            </a:r>
          </a:p>
          <a:p>
            <a:pPr lvl="2" eaLnBrk="1" hangingPunct="1">
              <a:spcBef>
                <a:spcPct val="50000"/>
              </a:spcBef>
            </a:pPr>
            <a:r>
              <a:rPr lang="hu-HU" altLang="hu-HU" sz="2000" u="none"/>
              <a:t> usually not geocentric;</a:t>
            </a:r>
          </a:p>
          <a:p>
            <a:pPr lvl="2" eaLnBrk="1" hangingPunct="1">
              <a:spcBef>
                <a:spcPct val="50000"/>
              </a:spcBef>
            </a:pPr>
            <a:r>
              <a:rPr lang="hu-HU" altLang="hu-HU" sz="2000" u="none"/>
              <a:t> has different size than the WGS-84 ellipsoid.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a link should be established between the two systems to be able to compute the grid coordinates from the WGS-84 ones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u="none"/>
          </a:p>
        </p:txBody>
      </p:sp>
      <p:sp>
        <p:nvSpPr>
          <p:cNvPr id="43013" name="AutoShape 7">
            <a:extLst>
              <a:ext uri="{FF2B5EF4-FFF2-40B4-BE49-F238E27FC236}">
                <a16:creationId xmlns:a16="http://schemas.microsoft.com/office/drawing/2014/main" id="{07967E84-7EF6-A604-67AE-CD7CE9DB8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652963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3014" name="Text Box 8">
            <a:extLst>
              <a:ext uri="{FF2B5EF4-FFF2-40B4-BE49-F238E27FC236}">
                <a16:creationId xmlns:a16="http://schemas.microsoft.com/office/drawing/2014/main" id="{84BC718E-7672-33CE-598A-A985396A1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589588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u="none"/>
              <a:t>Coordinate Transformation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7CE25FEE-1098-CFAF-012B-2D622D8DA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7E7C05EE-BB29-DF2D-D8D0-4D605318F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81000"/>
            <a:ext cx="543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Transforming the GPS coordinates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sp>
        <p:nvSpPr>
          <p:cNvPr id="44036" name="Text Box 6">
            <a:extLst>
              <a:ext uri="{FF2B5EF4-FFF2-40B4-BE49-F238E27FC236}">
                <a16:creationId xmlns:a16="http://schemas.microsoft.com/office/drawing/2014/main" id="{0418B0DE-2778-F7C1-2496-8A79651E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052513"/>
            <a:ext cx="64801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Common points in both coordinate systems (local and WGS-84) are needed.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u="none"/>
              <a:t> In rectangular coordinate systems the 3D Helmert-transformation can be used to compute the coordinates in the local system:</a:t>
            </a:r>
          </a:p>
          <a:p>
            <a:pPr eaLnBrk="1" hangingPunct="1">
              <a:spcBef>
                <a:spcPct val="50000"/>
              </a:spcBef>
            </a:pPr>
            <a:endParaRPr lang="hu-HU" altLang="hu-HU" sz="2000" u="none"/>
          </a:p>
        </p:txBody>
      </p:sp>
      <p:graphicFrame>
        <p:nvGraphicFramePr>
          <p:cNvPr id="44037" name="Object 7">
            <a:extLst>
              <a:ext uri="{FF2B5EF4-FFF2-40B4-BE49-F238E27FC236}">
                <a16:creationId xmlns:a16="http://schemas.microsoft.com/office/drawing/2014/main" id="{2839F72B-7F55-C44C-386F-C37F95229610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78010711"/>
              </p:ext>
            </p:extLst>
          </p:nvPr>
        </p:nvGraphicFramePr>
        <p:xfrm>
          <a:off x="5124896" y="2941638"/>
          <a:ext cx="39116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2" imgW="2374900" imgH="711200" progId="Equation.3">
                  <p:embed/>
                </p:oleObj>
              </mc:Choice>
              <mc:Fallback>
                <p:oleObj name="Egyenlet" r:id="rId2" imgW="2374900" imgH="711200" progId="Equation.3">
                  <p:embed/>
                  <p:pic>
                    <p:nvPicPr>
                      <p:cNvPr id="44037" name="Object 7">
                        <a:extLst>
                          <a:ext uri="{FF2B5EF4-FFF2-40B4-BE49-F238E27FC236}">
                            <a16:creationId xmlns:a16="http://schemas.microsoft.com/office/drawing/2014/main" id="{2839F72B-7F55-C44C-386F-C37F95229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896" y="2941638"/>
                        <a:ext cx="39116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9">
            <a:extLst>
              <a:ext uri="{FF2B5EF4-FFF2-40B4-BE49-F238E27FC236}">
                <a16:creationId xmlns:a16="http://schemas.microsoft.com/office/drawing/2014/main" id="{623B2840-5E0A-CE3D-DA6F-E4320399B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483" y="4250267"/>
            <a:ext cx="4485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u="none" dirty="0" err="1"/>
              <a:t>Where</a:t>
            </a:r>
            <a:r>
              <a:rPr lang="hu-HU" altLang="hu-HU" sz="1200" u="none" dirty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200" u="none" dirty="0"/>
              <a:t> </a:t>
            </a:r>
            <a:r>
              <a:rPr lang="hu-HU" altLang="hu-HU" sz="1200" u="none" dirty="0" err="1"/>
              <a:t>x,y,z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are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the</a:t>
            </a:r>
            <a:r>
              <a:rPr lang="hu-HU" altLang="hu-HU" sz="1200" u="none" dirty="0"/>
              <a:t> local </a:t>
            </a:r>
            <a:r>
              <a:rPr lang="hu-HU" altLang="hu-HU" sz="1200" u="none" dirty="0" err="1"/>
              <a:t>cartesian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coordinates</a:t>
            </a:r>
            <a:r>
              <a:rPr lang="hu-HU" altLang="hu-HU" sz="1200" u="none" dirty="0"/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200" u="none" dirty="0"/>
              <a:t> </a:t>
            </a:r>
            <a:r>
              <a:rPr lang="hu-HU" altLang="hu-HU" sz="1200" u="none" dirty="0">
                <a:latin typeface="Symbol" panose="05050102010706020507" pitchFamily="18" charset="2"/>
              </a:rPr>
              <a:t>D</a:t>
            </a:r>
            <a:r>
              <a:rPr lang="hu-HU" altLang="hu-HU" sz="1200" u="none" dirty="0"/>
              <a:t>X, </a:t>
            </a:r>
            <a:r>
              <a:rPr lang="hu-HU" altLang="hu-HU" sz="1200" u="none" dirty="0">
                <a:latin typeface="Symbol" panose="05050102010706020507" pitchFamily="18" charset="2"/>
              </a:rPr>
              <a:t>D</a:t>
            </a:r>
            <a:r>
              <a:rPr lang="hu-HU" altLang="hu-HU" sz="1200" u="none" dirty="0"/>
              <a:t>Y, </a:t>
            </a:r>
            <a:r>
              <a:rPr lang="hu-HU" altLang="hu-HU" sz="1200" u="none" dirty="0">
                <a:latin typeface="Symbol" panose="05050102010706020507" pitchFamily="18" charset="2"/>
              </a:rPr>
              <a:t>D</a:t>
            </a:r>
            <a:r>
              <a:rPr lang="hu-HU" altLang="hu-HU" sz="1200" u="none" dirty="0"/>
              <a:t>Z </a:t>
            </a:r>
            <a:r>
              <a:rPr lang="hu-HU" altLang="hu-HU" sz="1200" u="none" dirty="0" err="1"/>
              <a:t>are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the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elements</a:t>
            </a:r>
            <a:r>
              <a:rPr lang="hu-HU" altLang="hu-HU" sz="1200" u="none" dirty="0"/>
              <a:t> of </a:t>
            </a:r>
            <a:r>
              <a:rPr lang="hu-HU" altLang="hu-HU" sz="1200" u="none" dirty="0" err="1"/>
              <a:t>the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translation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vector</a:t>
            </a:r>
            <a:r>
              <a:rPr lang="hu-HU" altLang="hu-HU" sz="1200" u="none" dirty="0"/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200" u="none" dirty="0"/>
              <a:t> X,Y,Z </a:t>
            </a:r>
            <a:r>
              <a:rPr lang="hu-HU" altLang="hu-HU" sz="1200" u="none" dirty="0" err="1"/>
              <a:t>are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the</a:t>
            </a:r>
            <a:r>
              <a:rPr lang="hu-HU" altLang="hu-HU" sz="1200" u="none" dirty="0"/>
              <a:t> WGS-84 </a:t>
            </a:r>
            <a:r>
              <a:rPr lang="hu-HU" altLang="hu-HU" sz="1200" u="none" dirty="0" err="1"/>
              <a:t>cartesian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coordinates</a:t>
            </a:r>
            <a:r>
              <a:rPr lang="hu-HU" altLang="hu-HU" sz="1200" u="none" dirty="0"/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200" u="none" dirty="0"/>
              <a:t> R is </a:t>
            </a:r>
            <a:r>
              <a:rPr lang="hu-HU" altLang="hu-HU" sz="1200" u="none" dirty="0" err="1"/>
              <a:t>the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rotation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matrix</a:t>
            </a:r>
            <a:r>
              <a:rPr lang="hu-HU" altLang="hu-HU" sz="1200" u="none" dirty="0"/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1200" u="none" dirty="0"/>
              <a:t> m is </a:t>
            </a:r>
            <a:r>
              <a:rPr lang="hu-HU" altLang="hu-HU" sz="1200" u="none" dirty="0" err="1"/>
              <a:t>the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scale</a:t>
            </a:r>
            <a:r>
              <a:rPr lang="hu-HU" altLang="hu-HU" sz="1200" u="none" dirty="0"/>
              <a:t> </a:t>
            </a:r>
            <a:r>
              <a:rPr lang="hu-HU" altLang="hu-HU" sz="1200" u="none" dirty="0" err="1"/>
              <a:t>factor</a:t>
            </a:r>
            <a:r>
              <a:rPr lang="hu-HU" altLang="hu-HU" sz="1200" u="none" dirty="0"/>
              <a:t>.</a:t>
            </a:r>
          </a:p>
        </p:txBody>
      </p:sp>
      <p:pic>
        <p:nvPicPr>
          <p:cNvPr id="44040" name="Picture 8" descr="Reference surfaces">
            <a:extLst>
              <a:ext uri="{FF2B5EF4-FFF2-40B4-BE49-F238E27FC236}">
                <a16:creationId xmlns:a16="http://schemas.microsoft.com/office/drawing/2014/main" id="{C80893D2-84BB-BBE8-153C-129DADB6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933056"/>
            <a:ext cx="514857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BA665A89-C7C6-0107-C717-E8F3422C1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F5CE977C-068E-7A40-6B2D-5F945E49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81000"/>
            <a:ext cx="543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Transforming the GPS coordinates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  <p:graphicFrame>
        <p:nvGraphicFramePr>
          <p:cNvPr id="45060" name="Object 7">
            <a:extLst>
              <a:ext uri="{FF2B5EF4-FFF2-40B4-BE49-F238E27FC236}">
                <a16:creationId xmlns:a16="http://schemas.microsoft.com/office/drawing/2014/main" id="{67B43A36-0422-069A-6D50-7596A4B4769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759200" y="1052513"/>
          <a:ext cx="39116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2" imgW="2374900" imgH="711200" progId="Equation.3">
                  <p:embed/>
                </p:oleObj>
              </mc:Choice>
              <mc:Fallback>
                <p:oleObj name="Egyenlet" r:id="rId2" imgW="2374900" imgH="711200" progId="Equation.3">
                  <p:embed/>
                  <p:pic>
                    <p:nvPicPr>
                      <p:cNvPr id="45060" name="Object 7">
                        <a:extLst>
                          <a:ext uri="{FF2B5EF4-FFF2-40B4-BE49-F238E27FC236}">
                            <a16:creationId xmlns:a16="http://schemas.microsoft.com/office/drawing/2014/main" id="{67B43A36-0422-069A-6D50-7596A4B47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052513"/>
                        <a:ext cx="39116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Kép 4" descr="terbeli_helmert.jpg">
            <a:extLst>
              <a:ext uri="{FF2B5EF4-FFF2-40B4-BE49-F238E27FC236}">
                <a16:creationId xmlns:a16="http://schemas.microsoft.com/office/drawing/2014/main" id="{3BB7DF98-5DA3-AA18-DAA8-138B6F69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416175"/>
            <a:ext cx="6275387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1035D491-D554-7F43-52AD-AC06733BE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28470580-A907-6169-C38D-322B7D24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381000"/>
            <a:ext cx="475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Thank You for Your attention!</a:t>
            </a:r>
            <a:endParaRPr lang="en-US" altLang="hu-HU" sz="2400" b="1" u="none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7904F9C8-844A-09AF-63A2-DAA55D6B6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25538"/>
            <a:ext cx="6408737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 dirty="0" err="1"/>
              <a:t>Troposphere</a:t>
            </a:r>
            <a:endParaRPr lang="de-DE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>
                <a:solidFill>
                  <a:srgbClr val="FF0000"/>
                </a:solidFill>
              </a:rPr>
              <a:t>Up</a:t>
            </a:r>
            <a:r>
              <a:rPr lang="hu-HU" altLang="hu-HU" sz="1800" u="none" dirty="0">
                <a:solidFill>
                  <a:srgbClr val="FF0000"/>
                </a:solidFill>
              </a:rPr>
              <a:t> </a:t>
            </a:r>
            <a:r>
              <a:rPr lang="hu-HU" altLang="hu-HU" sz="1800" u="none" dirty="0" err="1">
                <a:solidFill>
                  <a:srgbClr val="FF0000"/>
                </a:solidFill>
              </a:rPr>
              <a:t>to</a:t>
            </a:r>
            <a:r>
              <a:rPr lang="hu-HU" altLang="hu-HU" sz="1800" u="none" dirty="0">
                <a:solidFill>
                  <a:srgbClr val="FF0000"/>
                </a:solidFill>
              </a:rPr>
              <a:t> 40-70 km </a:t>
            </a:r>
            <a:r>
              <a:rPr lang="hu-HU" altLang="hu-HU" sz="1800" u="none" dirty="0"/>
              <a:t>(</a:t>
            </a:r>
            <a:r>
              <a:rPr lang="hu-HU" altLang="hu-HU" sz="1800" u="none" dirty="0" err="1"/>
              <a:t>tropospheric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refraction</a:t>
            </a:r>
            <a:r>
              <a:rPr lang="hu-HU" altLang="hu-HU" sz="1800" u="none" dirty="0"/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Meteorological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factors</a:t>
            </a:r>
            <a:r>
              <a:rPr lang="hu-HU" altLang="hu-HU" sz="1800" u="none" dirty="0"/>
              <a:t> (</a:t>
            </a:r>
            <a:r>
              <a:rPr lang="hu-HU" altLang="hu-HU" sz="1800" u="none" dirty="0" err="1"/>
              <a:t>weather</a:t>
            </a:r>
            <a:r>
              <a:rPr lang="hu-HU" altLang="hu-HU" sz="1800" u="none" dirty="0"/>
              <a:t>, air </a:t>
            </a:r>
            <a:r>
              <a:rPr lang="hu-HU" altLang="hu-HU" sz="1800" u="none" dirty="0" err="1"/>
              <a:t>pressure</a:t>
            </a:r>
            <a:r>
              <a:rPr lang="hu-HU" altLang="hu-HU" sz="1800" u="none" dirty="0"/>
              <a:t>, </a:t>
            </a:r>
            <a:r>
              <a:rPr lang="hu-HU" altLang="hu-HU" sz="1800" u="none" dirty="0" err="1"/>
              <a:t>temperature</a:t>
            </a:r>
            <a:r>
              <a:rPr lang="hu-HU" altLang="hu-HU" sz="1800" u="none" dirty="0"/>
              <a:t>, etc.)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Empirical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models</a:t>
            </a:r>
            <a:endParaRPr lang="en-US" altLang="hu-HU" sz="1800" u="none" dirty="0"/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D699B1CF-B6AB-423D-1606-511A52C2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500438"/>
            <a:ext cx="374491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 dirty="0" err="1"/>
              <a:t>Multipath</a:t>
            </a:r>
            <a:endParaRPr lang="de-DE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/>
              <a:t>GPS </a:t>
            </a:r>
            <a:r>
              <a:rPr lang="hu-HU" altLang="hu-HU" sz="1800" u="none" dirty="0" err="1"/>
              <a:t>signals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are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reflected</a:t>
            </a:r>
            <a:r>
              <a:rPr lang="hu-HU" altLang="hu-HU" sz="1800" u="none" dirty="0"/>
              <a:t>, and </a:t>
            </a:r>
            <a:r>
              <a:rPr lang="hu-HU" altLang="hu-HU" sz="1800" u="none" dirty="0" err="1"/>
              <a:t>direct</a:t>
            </a:r>
            <a:r>
              <a:rPr lang="hu-HU" altLang="hu-HU" sz="1800" u="none" dirty="0"/>
              <a:t> and </a:t>
            </a:r>
            <a:r>
              <a:rPr lang="hu-HU" altLang="hu-HU" sz="1800" u="none" dirty="0" err="1"/>
              <a:t>indirect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signals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are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also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received</a:t>
            </a:r>
            <a:r>
              <a:rPr lang="hu-HU" altLang="hu-HU" sz="1800" u="none" dirty="0"/>
              <a:t>.</a:t>
            </a:r>
            <a:endParaRPr lang="en-US" altLang="hu-HU" sz="1800" u="none" dirty="0"/>
          </a:p>
        </p:txBody>
      </p:sp>
      <p:sp>
        <p:nvSpPr>
          <p:cNvPr id="6148" name="Line 7">
            <a:extLst>
              <a:ext uri="{FF2B5EF4-FFF2-40B4-BE49-F238E27FC236}">
                <a16:creationId xmlns:a16="http://schemas.microsoft.com/office/drawing/2014/main" id="{F994D728-8EC6-F9CC-4A70-7EE2D3330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6381750"/>
            <a:ext cx="288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276E4406-4807-BE45-F118-A5E94C26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7843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9">
            <a:extLst>
              <a:ext uri="{FF2B5EF4-FFF2-40B4-BE49-F238E27FC236}">
                <a16:creationId xmlns:a16="http://schemas.microsoft.com/office/drawing/2014/main" id="{C46D37E7-E2DF-E331-1DD3-53A8208762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763" y="6021388"/>
            <a:ext cx="73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0">
            <a:extLst>
              <a:ext uri="{FF2B5EF4-FFF2-40B4-BE49-F238E27FC236}">
                <a16:creationId xmlns:a16="http://schemas.microsoft.com/office/drawing/2014/main" id="{451D9F6D-83BE-7EF1-0257-28B878072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6021388"/>
            <a:ext cx="714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1">
            <a:extLst>
              <a:ext uri="{FF2B5EF4-FFF2-40B4-BE49-F238E27FC236}">
                <a16:creationId xmlns:a16="http://schemas.microsoft.com/office/drawing/2014/main" id="{2210ED84-F87B-6EC4-0DC2-E49EE560A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6021388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>
            <a:extLst>
              <a:ext uri="{FF2B5EF4-FFF2-40B4-BE49-F238E27FC236}">
                <a16:creationId xmlns:a16="http://schemas.microsoft.com/office/drawing/2014/main" id="{0BD651D8-48D7-424C-C995-23AC41A3C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602138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>
            <a:extLst>
              <a:ext uri="{FF2B5EF4-FFF2-40B4-BE49-F238E27FC236}">
                <a16:creationId xmlns:a16="http://schemas.microsoft.com/office/drawing/2014/main" id="{745D8F80-FBFC-E51E-9925-30AF82775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5589588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4">
            <a:extLst>
              <a:ext uri="{FF2B5EF4-FFF2-40B4-BE49-F238E27FC236}">
                <a16:creationId xmlns:a16="http://schemas.microsoft.com/office/drawing/2014/main" id="{3D798DCF-8438-A035-D33B-D7F6F6099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5156200"/>
            <a:ext cx="18716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5">
            <a:extLst>
              <a:ext uri="{FF2B5EF4-FFF2-40B4-BE49-F238E27FC236}">
                <a16:creationId xmlns:a16="http://schemas.microsoft.com/office/drawing/2014/main" id="{CFB388E0-C206-26CD-5E66-567E29074A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5805488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6">
            <a:extLst>
              <a:ext uri="{FF2B5EF4-FFF2-40B4-BE49-F238E27FC236}">
                <a16:creationId xmlns:a16="http://schemas.microsoft.com/office/drawing/2014/main" id="{D889FC9D-A821-78BC-76E1-4C8065C7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5732463"/>
            <a:ext cx="581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hu-HU" sz="1200" u="none"/>
              <a:t>Dire</a:t>
            </a:r>
            <a:r>
              <a:rPr lang="hu-HU" altLang="hu-HU" sz="1200" u="none"/>
              <a:t>c</a:t>
            </a:r>
            <a:r>
              <a:rPr lang="de-DE" altLang="hu-HU" sz="1200" u="none"/>
              <a:t>t</a:t>
            </a:r>
            <a:endParaRPr lang="en-US" altLang="hu-HU" sz="1200" u="none"/>
          </a:p>
        </p:txBody>
      </p:sp>
      <p:sp>
        <p:nvSpPr>
          <p:cNvPr id="6158" name="Text Box 17">
            <a:extLst>
              <a:ext uri="{FF2B5EF4-FFF2-40B4-BE49-F238E27FC236}">
                <a16:creationId xmlns:a16="http://schemas.microsoft.com/office/drawing/2014/main" id="{E2650EBA-433B-9DCA-82EF-9A9A17201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156200"/>
            <a:ext cx="682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hu-HU" sz="1200" u="none"/>
              <a:t>Indire</a:t>
            </a:r>
            <a:r>
              <a:rPr lang="hu-HU" altLang="hu-HU" sz="1200" u="none"/>
              <a:t>c</a:t>
            </a:r>
            <a:r>
              <a:rPr lang="de-DE" altLang="hu-HU" sz="1200" u="none"/>
              <a:t>t</a:t>
            </a:r>
            <a:endParaRPr lang="en-US" altLang="hu-HU" sz="1200" u="none"/>
          </a:p>
        </p:txBody>
      </p:sp>
      <p:sp>
        <p:nvSpPr>
          <p:cNvPr id="6159" name="Rectangle 20">
            <a:extLst>
              <a:ext uri="{FF2B5EF4-FFF2-40B4-BE49-F238E27FC236}">
                <a16:creationId xmlns:a16="http://schemas.microsoft.com/office/drawing/2014/main" id="{97D2445D-8464-6B00-8A2F-DD230F44B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160" name="Text Box 21">
            <a:extLst>
              <a:ext uri="{FF2B5EF4-FFF2-40B4-BE49-F238E27FC236}">
                <a16:creationId xmlns:a16="http://schemas.microsoft.com/office/drawing/2014/main" id="{EEEA7A6B-F629-6D16-4639-900EA71A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381000"/>
            <a:ext cx="433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Accuracy and error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B11CF-46A7-E100-22FC-B1B6454D2B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37" t="30697" r="14970" b="23272"/>
          <a:stretch/>
        </p:blipFill>
        <p:spPr>
          <a:xfrm>
            <a:off x="207481" y="5301208"/>
            <a:ext cx="2124383" cy="1409154"/>
          </a:xfrm>
          <a:prstGeom prst="rect">
            <a:avLst/>
          </a:prstGeom>
        </p:spPr>
      </p:pic>
      <p:pic>
        <p:nvPicPr>
          <p:cNvPr id="6164" name="Picture 20" descr="Multipath | GEOG 862: GPS and GNSS for Geospatial Professionals">
            <a:extLst>
              <a:ext uri="{FF2B5EF4-FFF2-40B4-BE49-F238E27FC236}">
                <a16:creationId xmlns:a16="http://schemas.microsoft.com/office/drawing/2014/main" id="{D0677181-99B5-5343-10A0-0CF59523F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3" r="66641" b="13713"/>
          <a:stretch/>
        </p:blipFill>
        <p:spPr bwMode="auto">
          <a:xfrm>
            <a:off x="2533258" y="5049341"/>
            <a:ext cx="2020838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750BF6C6-2F58-83CD-BC3C-CF9B24DAD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268413"/>
            <a:ext cx="5472112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 dirty="0" err="1"/>
              <a:t>Error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sources</a:t>
            </a:r>
            <a:r>
              <a:rPr lang="hu-HU" altLang="hu-HU" sz="1800" u="none" dirty="0"/>
              <a:t> – </a:t>
            </a:r>
            <a:r>
              <a:rPr lang="hu-HU" altLang="hu-HU" sz="1800" u="none" dirty="0" err="1"/>
              <a:t>receiver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error</a:t>
            </a:r>
            <a:endParaRPr lang="de-DE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thermal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noise</a:t>
            </a:r>
            <a:endParaRPr lang="en-US" altLang="hu-HU" sz="18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receiver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clock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corrections</a:t>
            </a:r>
            <a:endParaRPr lang="hu-HU" altLang="hu-HU" sz="1800" u="none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hu-HU" altLang="hu-HU" sz="1800" u="none" dirty="0"/>
              <a:t> antenna </a:t>
            </a:r>
            <a:r>
              <a:rPr lang="hu-HU" altLang="hu-HU" sz="1800" u="none" dirty="0" err="1"/>
              <a:t>phase</a:t>
            </a:r>
            <a:r>
              <a:rPr lang="hu-HU" altLang="hu-HU" sz="1800" u="none" dirty="0"/>
              <a:t> center </a:t>
            </a:r>
            <a:r>
              <a:rPr lang="hu-HU" altLang="hu-HU" sz="1800" u="none" dirty="0" err="1"/>
              <a:t>offsets</a:t>
            </a:r>
            <a:r>
              <a:rPr lang="hu-HU" altLang="hu-HU" sz="1800" u="none" dirty="0"/>
              <a:t> and </a:t>
            </a:r>
            <a:r>
              <a:rPr lang="hu-HU" altLang="hu-HU" sz="1800" u="none" dirty="0" err="1"/>
              <a:t>variations</a:t>
            </a:r>
            <a:endParaRPr lang="en-US" altLang="hu-HU" sz="1800" dirty="0"/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0D37EB89-53FD-3201-971A-22B9F3B52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172" name="Text Box 8">
            <a:extLst>
              <a:ext uri="{FF2B5EF4-FFF2-40B4-BE49-F238E27FC236}">
                <a16:creationId xmlns:a16="http://schemas.microsoft.com/office/drawing/2014/main" id="{7D80A398-2FED-8588-0866-2619CBB3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381000"/>
            <a:ext cx="433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Accuracy and error 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80AFD474-4CFC-0C89-CCC4-3D13123E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052513"/>
            <a:ext cx="6121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 dirty="0" err="1"/>
              <a:t>Error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sources</a:t>
            </a:r>
            <a:r>
              <a:rPr lang="hu-HU" altLang="hu-HU" sz="1800" u="none" dirty="0"/>
              <a:t> – </a:t>
            </a:r>
            <a:r>
              <a:rPr lang="hu-HU" altLang="hu-HU" sz="1800" b="1" u="none" dirty="0" err="1">
                <a:solidFill>
                  <a:srgbClr val="FF0000"/>
                </a:solidFill>
              </a:rPr>
              <a:t>satellite</a:t>
            </a:r>
            <a:r>
              <a:rPr lang="hu-HU" altLang="hu-HU" sz="1800" b="1" u="none" dirty="0">
                <a:solidFill>
                  <a:srgbClr val="FF0000"/>
                </a:solidFill>
              </a:rPr>
              <a:t> </a:t>
            </a:r>
            <a:r>
              <a:rPr lang="hu-HU" altLang="hu-HU" sz="1800" b="1" u="none" dirty="0" err="1">
                <a:solidFill>
                  <a:srgbClr val="FF0000"/>
                </a:solidFill>
              </a:rPr>
              <a:t>geometry</a:t>
            </a:r>
            <a:endParaRPr lang="de-DE" altLang="hu-HU" sz="1800" b="1" u="none" dirty="0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</a:t>
            </a:r>
            <a:r>
              <a:rPr lang="hu-HU" altLang="hu-HU" sz="1800" u="none" dirty="0" err="1"/>
              <a:t>Not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all</a:t>
            </a:r>
            <a:r>
              <a:rPr lang="hu-HU" altLang="hu-HU" sz="1800" u="none" dirty="0"/>
              <a:t> of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satellite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constellation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enables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optimal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positioning</a:t>
            </a:r>
            <a:r>
              <a:rPr lang="hu-HU" altLang="hu-HU" sz="1800" u="none" dirty="0"/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de-DE" altLang="hu-HU" sz="1800" u="none" dirty="0"/>
              <a:t> DOP – „Dilution </a:t>
            </a:r>
            <a:r>
              <a:rPr lang="de-DE" altLang="hu-HU" sz="1800" u="none" dirty="0" err="1"/>
              <a:t>of</a:t>
            </a:r>
            <a:r>
              <a:rPr lang="de-DE" altLang="hu-HU" sz="1800" u="none" dirty="0"/>
              <a:t> Precision“ </a:t>
            </a:r>
            <a:endParaRPr lang="en-US" altLang="hu-HU" sz="1800" dirty="0"/>
          </a:p>
        </p:txBody>
      </p:sp>
      <p:graphicFrame>
        <p:nvGraphicFramePr>
          <p:cNvPr id="8195" name="Object 6">
            <a:extLst>
              <a:ext uri="{FF2B5EF4-FFF2-40B4-BE49-F238E27FC236}">
                <a16:creationId xmlns:a16="http://schemas.microsoft.com/office/drawing/2014/main" id="{91C4CF1F-1D0B-0277-3A43-C7E134382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1013" y="2135188"/>
          <a:ext cx="14779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2" imgW="939800" imgH="228600" progId="Equation.3">
                  <p:embed/>
                </p:oleObj>
              </mc:Choice>
              <mc:Fallback>
                <p:oleObj name="Egyenlet" r:id="rId2" imgW="939800" imgH="228600" progId="Equation.3">
                  <p:embed/>
                  <p:pic>
                    <p:nvPicPr>
                      <p:cNvPr id="8195" name="Object 6">
                        <a:extLst>
                          <a:ext uri="{FF2B5EF4-FFF2-40B4-BE49-F238E27FC236}">
                            <a16:creationId xmlns:a16="http://schemas.microsoft.com/office/drawing/2014/main" id="{91C4CF1F-1D0B-0277-3A43-C7E1343826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2135188"/>
                        <a:ext cx="1477962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7">
            <a:extLst>
              <a:ext uri="{FF2B5EF4-FFF2-40B4-BE49-F238E27FC236}">
                <a16:creationId xmlns:a16="http://schemas.microsoft.com/office/drawing/2014/main" id="{7E02EACB-2556-1601-26C7-3B5CEB6E3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701925"/>
            <a:ext cx="5472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hu-HU" sz="1800" u="none" dirty="0" err="1">
                <a:latin typeface="Symbol" panose="05050102010706020507" pitchFamily="18" charset="2"/>
              </a:rPr>
              <a:t>d</a:t>
            </a:r>
            <a:r>
              <a:rPr lang="de-DE" altLang="hu-HU" sz="1800" u="none" baseline="-25000" dirty="0" err="1"/>
              <a:t>r</a:t>
            </a:r>
            <a:r>
              <a:rPr lang="de-DE" altLang="hu-HU" sz="1800" u="none" baseline="-25000" dirty="0"/>
              <a:t>	</a:t>
            </a:r>
            <a:r>
              <a:rPr lang="hu-HU" altLang="hu-HU" sz="1800" u="none" dirty="0" err="1"/>
              <a:t>accuracy</a:t>
            </a:r>
            <a:r>
              <a:rPr lang="hu-HU" altLang="hu-HU" sz="1800" u="none" dirty="0"/>
              <a:t> of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pseudorange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observation</a:t>
            </a:r>
            <a:endParaRPr lang="hu-HU" altLang="hu-HU" sz="1800" u="none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hu-HU" sz="1800" u="none" dirty="0" err="1">
                <a:latin typeface="Symbol" panose="05050102010706020507" pitchFamily="18" charset="2"/>
              </a:rPr>
              <a:t>d</a:t>
            </a:r>
            <a:r>
              <a:rPr lang="de-DE" altLang="hu-HU" sz="1800" u="none" baseline="-25000" dirty="0" err="1"/>
              <a:t>POS</a:t>
            </a:r>
            <a:r>
              <a:rPr lang="de-DE" altLang="hu-HU" sz="1800" u="none" dirty="0"/>
              <a:t>	</a:t>
            </a:r>
            <a:r>
              <a:rPr lang="hu-HU" altLang="hu-HU" sz="1800" u="none" dirty="0" err="1"/>
              <a:t>accuracy</a:t>
            </a:r>
            <a:r>
              <a:rPr lang="hu-HU" altLang="hu-HU" sz="1800" u="none" dirty="0"/>
              <a:t> of </a:t>
            </a:r>
            <a:r>
              <a:rPr lang="hu-HU" altLang="hu-HU" sz="1800" u="none" dirty="0" err="1"/>
              <a:t>the</a:t>
            </a:r>
            <a:r>
              <a:rPr lang="hu-HU" altLang="hu-HU" sz="1800" u="none" dirty="0"/>
              <a:t> </a:t>
            </a:r>
            <a:r>
              <a:rPr lang="hu-HU" altLang="hu-HU" sz="1800" u="none" dirty="0" err="1"/>
              <a:t>positioning</a:t>
            </a:r>
            <a:endParaRPr lang="en-US" altLang="hu-HU" sz="1800" u="none" dirty="0"/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5CE8588F-3164-B75E-8B4B-8EF1630B9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4221163"/>
            <a:ext cx="29305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PDOP: </a:t>
            </a:r>
            <a:r>
              <a:rPr lang="hu-HU" altLang="hu-HU" sz="1800" i="1" u="none"/>
              <a:t>Position (3D) Dilution of Precision</a:t>
            </a:r>
            <a:r>
              <a:rPr lang="hu-HU" altLang="hu-HU" sz="1800" u="none"/>
              <a:t> is the reciprocal value of the volume of a tetraeder defined by 4 satellites + the receiver.</a:t>
            </a:r>
            <a:endParaRPr lang="en-US" altLang="hu-HU" sz="1800"/>
          </a:p>
        </p:txBody>
      </p:sp>
      <p:sp>
        <p:nvSpPr>
          <p:cNvPr id="8198" name="Rectangle 9">
            <a:extLst>
              <a:ext uri="{FF2B5EF4-FFF2-40B4-BE49-F238E27FC236}">
                <a16:creationId xmlns:a16="http://schemas.microsoft.com/office/drawing/2014/main" id="{059DD162-032C-A9F7-EEE2-158D6272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529FBAFF-C0F9-BD4B-0798-B722A207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381000"/>
            <a:ext cx="433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Accuracy and error sources</a:t>
            </a:r>
          </a:p>
        </p:txBody>
      </p:sp>
      <p:pic>
        <p:nvPicPr>
          <p:cNvPr id="8200" name="Picture 12" descr="The Space Segment: Dilution of Precision | GEOG 862: GPS and GNSS for  Geospatial Professionals">
            <a:extLst>
              <a:ext uri="{FF2B5EF4-FFF2-40B4-BE49-F238E27FC236}">
                <a16:creationId xmlns:a16="http://schemas.microsoft.com/office/drawing/2014/main" id="{3811477F-96BA-D8A7-8B09-14C5CA61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529013"/>
            <a:ext cx="336708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EEB988-8B3F-81FC-E180-B908CA24B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582" y="6243637"/>
            <a:ext cx="1666875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1322B051-6253-3C78-2939-3A89666E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7232"/>
            <a:ext cx="5786708" cy="294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>
            <a:extLst>
              <a:ext uri="{FF2B5EF4-FFF2-40B4-BE49-F238E27FC236}">
                <a16:creationId xmlns:a16="http://schemas.microsoft.com/office/drawing/2014/main" id="{3B2FAE4E-48DC-D4C8-AB1B-3C68B738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747" y="4364150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 dirty="0" err="1">
                <a:solidFill>
                  <a:srgbClr val="FF0000"/>
                </a:solidFill>
              </a:rPr>
              <a:t>Bad</a:t>
            </a:r>
            <a:endParaRPr lang="en-US" altLang="hu-HU" sz="1800" u="none" dirty="0">
              <a:solidFill>
                <a:srgbClr val="FF0000"/>
              </a:solidFill>
            </a:endParaRP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165F7A11-D128-2313-19DE-C3F85562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4364150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 dirty="0">
                <a:solidFill>
                  <a:srgbClr val="FF0000"/>
                </a:solidFill>
              </a:rPr>
              <a:t>Good</a:t>
            </a:r>
            <a:endParaRPr lang="en-US" altLang="hu-HU" sz="1800" u="none" dirty="0">
              <a:solidFill>
                <a:srgbClr val="FF0000"/>
              </a:solidFill>
            </a:endParaRP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80BFF818-AF04-022E-D167-D70206513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9222" name="Text Box 9">
            <a:extLst>
              <a:ext uri="{FF2B5EF4-FFF2-40B4-BE49-F238E27FC236}">
                <a16:creationId xmlns:a16="http://schemas.microsoft.com/office/drawing/2014/main" id="{D982B9A1-476E-FF5B-3C8E-A3E75E2B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381000"/>
            <a:ext cx="433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Accuracy and error sources</a:t>
            </a:r>
          </a:p>
        </p:txBody>
      </p:sp>
      <p:sp>
        <p:nvSpPr>
          <p:cNvPr id="9223" name="Text Box 6">
            <a:extLst>
              <a:ext uri="{FF2B5EF4-FFF2-40B4-BE49-F238E27FC236}">
                <a16:creationId xmlns:a16="http://schemas.microsoft.com/office/drawing/2014/main" id="{68843F39-FE64-D1F1-A88A-3D931162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72" y="3994262"/>
            <a:ext cx="1333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 dirty="0"/>
              <a:t>PDOP </a:t>
            </a:r>
            <a:r>
              <a:rPr lang="hu-HU" altLang="hu-HU" sz="1800" u="none" dirty="0" err="1"/>
              <a:t>high</a:t>
            </a:r>
            <a:endParaRPr lang="en-US" altLang="hu-HU" sz="1800" u="none" dirty="0"/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B022C161-BDE7-C9F1-FED8-BFE7D9DD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947" y="3994262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u="none"/>
              <a:t>PDOP low</a:t>
            </a:r>
            <a:endParaRPr lang="en-US" altLang="hu-HU" sz="1800" u="none"/>
          </a:p>
        </p:txBody>
      </p:sp>
      <p:pic>
        <p:nvPicPr>
          <p:cNvPr id="9226" name="Picture 10" descr="Area of uncertainty due to good and poor satellite geometry. | Download  Scientific Diagram">
            <a:extLst>
              <a:ext uri="{FF2B5EF4-FFF2-40B4-BE49-F238E27FC236}">
                <a16:creationId xmlns:a16="http://schemas.microsoft.com/office/drawing/2014/main" id="{62FC3C67-E9FC-3542-96ED-F9170CE4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73" y="4686238"/>
            <a:ext cx="5571589" cy="21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B3322097-2FC8-8855-0302-45089361A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341438"/>
            <a:ext cx="48958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Accuracies / Error sources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>
                <a:solidFill>
                  <a:srgbClr val="FF3300"/>
                </a:solidFill>
              </a:rPr>
              <a:t> Differential GPS (DGPS)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Applications in Surveying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GNSS infrastructure</a:t>
            </a:r>
            <a:endParaRPr lang="hu-HU" altLang="hu-HU" sz="1800" u="none"/>
          </a:p>
          <a:p>
            <a:pPr eaLnBrk="1" hangingPunct="1">
              <a:spcBef>
                <a:spcPct val="50000"/>
              </a:spcBef>
            </a:pPr>
            <a:r>
              <a:rPr lang="hu-HU" altLang="hu-HU" sz="1800" u="none"/>
              <a:t> </a:t>
            </a:r>
            <a:r>
              <a:rPr lang="de-DE" altLang="hu-HU" sz="1800" u="none"/>
              <a:t>Transformation into national reference system</a:t>
            </a:r>
          </a:p>
          <a:p>
            <a:pPr eaLnBrk="1" hangingPunct="1">
              <a:spcBef>
                <a:spcPct val="50000"/>
              </a:spcBef>
            </a:pPr>
            <a:endParaRPr lang="de-DE" altLang="hu-HU" sz="1800" u="none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D4E5A22B-A424-8E4D-2807-0A4F2742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EDF90818-1F79-71C9-6E2E-089338533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81000"/>
            <a:ext cx="155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7A5B1B4F-550E-5129-3E8B-31569FBA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25538"/>
            <a:ext cx="5472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u="none"/>
              <a:t>To enhance the accuracy of positioning, the DGPS method could be used.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6A9A98A4-7AAC-A83B-0177-839356D7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916113"/>
            <a:ext cx="5472112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1800" u="none"/>
              <a:t> Reference station with accurate coordinates</a:t>
            </a: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r>
              <a:rPr lang="hu-HU" altLang="hu-HU" sz="1800" u="none"/>
              <a:t> The receiver computes its own position</a:t>
            </a: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r>
              <a:rPr lang="de-DE" altLang="hu-HU" sz="1800" u="none"/>
              <a:t> </a:t>
            </a:r>
            <a:r>
              <a:rPr lang="hu-HU" altLang="hu-HU" sz="1800" u="none"/>
              <a:t>Reference computes the corrections</a:t>
            </a: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endParaRPr lang="de-DE" altLang="hu-HU" sz="1800" u="none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hu-HU" sz="1800" u="none"/>
          </a:p>
          <a:p>
            <a:pPr eaLnBrk="1" hangingPunct="1">
              <a:spcBef>
                <a:spcPct val="0"/>
              </a:spcBef>
            </a:pPr>
            <a:r>
              <a:rPr lang="de-DE" altLang="hu-HU" sz="1800" u="none"/>
              <a:t> </a:t>
            </a:r>
            <a:r>
              <a:rPr lang="hu-HU" altLang="hu-HU" sz="1800" u="none"/>
              <a:t>Reference broadcasts the corrections</a:t>
            </a:r>
            <a:endParaRPr lang="en-US" altLang="hu-HU" sz="1800" u="none"/>
          </a:p>
        </p:txBody>
      </p:sp>
      <p:graphicFrame>
        <p:nvGraphicFramePr>
          <p:cNvPr id="11268" name="Object 5">
            <a:extLst>
              <a:ext uri="{FF2B5EF4-FFF2-40B4-BE49-F238E27FC236}">
                <a16:creationId xmlns:a16="http://schemas.microsoft.com/office/drawing/2014/main" id="{D3724DE6-F04F-EC4D-3F9D-84248FE2C8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9350" y="3052763"/>
          <a:ext cx="15351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gyenlet" r:id="rId2" imgW="939800" imgH="228600" progId="Equation.3">
                  <p:embed/>
                </p:oleObj>
              </mc:Choice>
              <mc:Fallback>
                <p:oleObj name="Egyenlet" r:id="rId2" imgW="939800" imgH="228600" progId="Equation.3">
                  <p:embed/>
                  <p:pic>
                    <p:nvPicPr>
                      <p:cNvPr id="11268" name="Object 5">
                        <a:extLst>
                          <a:ext uri="{FF2B5EF4-FFF2-40B4-BE49-F238E27FC236}">
                            <a16:creationId xmlns:a16="http://schemas.microsoft.com/office/drawing/2014/main" id="{D3724DE6-F04F-EC4D-3F9D-84248FE2C8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3052763"/>
                        <a:ext cx="15351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6">
            <a:extLst>
              <a:ext uri="{FF2B5EF4-FFF2-40B4-BE49-F238E27FC236}">
                <a16:creationId xmlns:a16="http://schemas.microsoft.com/office/drawing/2014/main" id="{49F4A074-7B2B-885F-2FEC-5D41C71C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87788"/>
            <a:ext cx="52927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7">
            <a:extLst>
              <a:ext uri="{FF2B5EF4-FFF2-40B4-BE49-F238E27FC236}">
                <a16:creationId xmlns:a16="http://schemas.microsoft.com/office/drawing/2014/main" id="{B686F39F-6317-7321-5F03-DB6C63737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838200"/>
            <a:ext cx="6553200" cy="76200"/>
          </a:xfrm>
          <a:prstGeom prst="rect">
            <a:avLst/>
          </a:prstGeom>
          <a:solidFill>
            <a:srgbClr val="AF9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80F2AD81-22C1-C399-826F-CBAF6AF2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81000"/>
            <a:ext cx="263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2400" b="1" u="none">
                <a:latin typeface="Tahoma" panose="020B0604030504040204" pitchFamily="34" charset="0"/>
              </a:rPr>
              <a:t>Differential GPS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1884</Words>
  <Application>Microsoft Office PowerPoint</Application>
  <PresentationFormat>Diavetítés a képernyőre (4:3 oldalarány)</PresentationFormat>
  <Paragraphs>262</Paragraphs>
  <Slides>38</Slides>
  <Notes>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38</vt:i4>
      </vt:variant>
    </vt:vector>
  </HeadingPairs>
  <TitlesOfParts>
    <vt:vector size="47" baseType="lpstr">
      <vt:lpstr>Arial</vt:lpstr>
      <vt:lpstr>Calibri</vt:lpstr>
      <vt:lpstr>Symbol</vt:lpstr>
      <vt:lpstr>Tahoma</vt:lpstr>
      <vt:lpstr>Times New Roman</vt:lpstr>
      <vt:lpstr>Wingdings</vt:lpstr>
      <vt:lpstr>Alapértelmezett terv</vt:lpstr>
      <vt:lpstr>Egyenlet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BME, Általános és Felsőgeodézia Tanszék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Rózsa Szabolcs</dc:creator>
  <cp:lastModifiedBy>Reviewer</cp:lastModifiedBy>
  <cp:revision>79</cp:revision>
  <dcterms:created xsi:type="dcterms:W3CDTF">2004-12-01T10:38:29Z</dcterms:created>
  <dcterms:modified xsi:type="dcterms:W3CDTF">2025-04-16T07:47:40Z</dcterms:modified>
</cp:coreProperties>
</file>