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80" r:id="rId21"/>
    <p:sldId id="281" r:id="rId22"/>
    <p:sldId id="283" r:id="rId23"/>
    <p:sldId id="284" r:id="rId24"/>
    <p:sldId id="286" r:id="rId25"/>
    <p:sldId id="287" r:id="rId26"/>
    <p:sldId id="288" r:id="rId27"/>
    <p:sldId id="289" r:id="rId28"/>
    <p:sldId id="351" r:id="rId29"/>
    <p:sldId id="290" r:id="rId30"/>
    <p:sldId id="292" r:id="rId31"/>
    <p:sldId id="293" r:id="rId32"/>
    <p:sldId id="294" r:id="rId33"/>
    <p:sldId id="297" r:id="rId34"/>
    <p:sldId id="298" r:id="rId35"/>
    <p:sldId id="295" r:id="rId36"/>
    <p:sldId id="299" r:id="rId37"/>
    <p:sldId id="300" r:id="rId38"/>
    <p:sldId id="305" r:id="rId39"/>
    <p:sldId id="301" r:id="rId40"/>
    <p:sldId id="307" r:id="rId41"/>
    <p:sldId id="308" r:id="rId42"/>
    <p:sldId id="309" r:id="rId43"/>
    <p:sldId id="310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25" r:id="rId55"/>
    <p:sldId id="326" r:id="rId56"/>
    <p:sldId id="328" r:id="rId57"/>
    <p:sldId id="336" r:id="rId58"/>
    <p:sldId id="332" r:id="rId59"/>
    <p:sldId id="337" r:id="rId60"/>
    <p:sldId id="339" r:id="rId61"/>
    <p:sldId id="347" r:id="rId62"/>
    <p:sldId id="350" r:id="rId6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849" autoAdjust="0"/>
  </p:normalViewPr>
  <p:slideViewPr>
    <p:cSldViewPr snapToGrid="0">
      <p:cViewPr varScale="1">
        <p:scale>
          <a:sx n="109" d="100"/>
          <a:sy n="109" d="100"/>
        </p:scale>
        <p:origin x="161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49A39-E4F8-463D-BA0E-1237A51E09E8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4302D-A538-48F8-9E3A-EF6E66E674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17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62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719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5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82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77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08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50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4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525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456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17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8EDEB-F04B-42A6-ACA3-514B42C5E219}" type="datetimeFigureOut">
              <a:rPr lang="hu-HU" smtClean="0"/>
              <a:t>2021. 10. 28.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B706-9885-488D-9C5A-F0F5C395E4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1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340768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/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MAGASSÁGI ADATOK FORRÁSAI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DDM ALAPFOGALMAI</a:t>
            </a:r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48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anyon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34" y="1942102"/>
            <a:ext cx="2962244" cy="43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vargyas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5" y="1825028"/>
            <a:ext cx="2939720" cy="449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959273" y="3380495"/>
            <a:ext cx="2088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felső szakasz jelleg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831594" y="2135109"/>
            <a:ext cx="2216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 víz hatása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31955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urua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21208"/>
            <a:ext cx="4490519" cy="281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talvol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8" y="1584534"/>
            <a:ext cx="4418091" cy="19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kanyarlecsus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21" y="3177767"/>
            <a:ext cx="1940004" cy="35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771721" y="2100359"/>
            <a:ext cx="214674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közép szakasz jelleg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060600" y="1623557"/>
            <a:ext cx="14927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víz hatása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399116" y="2561410"/>
            <a:ext cx="2927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VÁLTOZÓ TOPOGRÁFIA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9972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eraszblokk-sz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6" y="2679071"/>
            <a:ext cx="8001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949844" y="2153216"/>
            <a:ext cx="3377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szakasz jelleg időbeli változása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0938" y="1563914"/>
            <a:ext cx="14927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víz hatása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168069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karfulk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7" y="1686939"/>
            <a:ext cx="4775295" cy="210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alet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9" y="3958299"/>
            <a:ext cx="4392612" cy="270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pizs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4"/>
          <a:stretch>
            <a:fillRect/>
          </a:stretch>
        </p:blipFill>
        <p:spPr bwMode="auto">
          <a:xfrm>
            <a:off x="5490941" y="4008529"/>
            <a:ext cx="3355975" cy="260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5606409" y="2172215"/>
            <a:ext cx="33587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 jég hatása (gleccserek)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173957" y="2818483"/>
            <a:ext cx="2223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(exogén, hosszútávú)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49508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iverg-lep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57" y="3893762"/>
            <a:ext cx="4182701" cy="26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diverg-jeg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3" y="1557196"/>
            <a:ext cx="4870764" cy="2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606409" y="2172215"/>
            <a:ext cx="33587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 jég hatása (gleccserek)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12085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tasszili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" y="1819197"/>
            <a:ext cx="3627720" cy="21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bodog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10" y="1819196"/>
            <a:ext cx="3881648" cy="29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Lösz_mélyút_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2" y="4169451"/>
            <a:ext cx="3627720" cy="236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löszszakadék_Cholnoky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02" y="4927279"/>
            <a:ext cx="2261080" cy="161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122254" y="5060133"/>
            <a:ext cx="159530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szél hatása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729876" y="5764837"/>
            <a:ext cx="2223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(exogén, hosszútávú)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31866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manicgn_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9" y="1647730"/>
            <a:ext cx="3494639" cy="230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1028" descr="Nördlingen_Rie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08" y="1647730"/>
            <a:ext cx="3549605" cy="23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1029" descr="tunguska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1" y="4444900"/>
            <a:ext cx="3454761" cy="21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030" descr="meteorcrater_Arizo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70" y="4523971"/>
            <a:ext cx="34925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1031"/>
          <p:cNvSpPr txBox="1">
            <a:spLocks noChangeArrowheads="1"/>
          </p:cNvSpPr>
          <p:nvPr/>
        </p:nvSpPr>
        <p:spPr bwMode="auto">
          <a:xfrm>
            <a:off x="2238037" y="3979345"/>
            <a:ext cx="4757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Földön kívüli erők hatása</a:t>
            </a:r>
          </a:p>
        </p:txBody>
      </p:sp>
      <p:sp>
        <p:nvSpPr>
          <p:cNvPr id="51208" name="Text Box 1032"/>
          <p:cNvSpPr txBox="1">
            <a:spLocks noChangeArrowheads="1"/>
          </p:cNvSpPr>
          <p:nvPr/>
        </p:nvSpPr>
        <p:spPr bwMode="auto">
          <a:xfrm>
            <a:off x="3986596" y="4729383"/>
            <a:ext cx="12234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(exogén,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rövidtávú)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235812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3-lejto-es%e9s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20" y="3177766"/>
            <a:ext cx="4231788" cy="31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584452" y="1640743"/>
            <a:ext cx="458196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LEJTŐ    (az elemi geometriai egység)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pic>
        <p:nvPicPr>
          <p:cNvPr id="5" name="Picture 2" descr="19-lejtoharomsz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3894" b="7841"/>
          <a:stretch>
            <a:fillRect/>
          </a:stretch>
        </p:blipFill>
        <p:spPr bwMode="auto">
          <a:xfrm>
            <a:off x="0" y="2498757"/>
            <a:ext cx="4423002" cy="29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5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21-lejto-h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2122" r="3030" b="13132"/>
          <a:stretch>
            <a:fillRect/>
          </a:stretch>
        </p:blipFill>
        <p:spPr bwMode="auto">
          <a:xfrm>
            <a:off x="4923360" y="2092351"/>
            <a:ext cx="3763732" cy="224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2-lejto-h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12685" r="4762" b="13023"/>
          <a:stretch>
            <a:fillRect/>
          </a:stretch>
        </p:blipFill>
        <p:spPr bwMode="auto">
          <a:xfrm>
            <a:off x="5043195" y="4338449"/>
            <a:ext cx="3524062" cy="21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0-lejto-h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2584" b="8315"/>
          <a:stretch>
            <a:fillRect/>
          </a:stretch>
        </p:blipFill>
        <p:spPr bwMode="auto">
          <a:xfrm>
            <a:off x="228600" y="1573537"/>
            <a:ext cx="3673444" cy="21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75530" y="4077375"/>
            <a:ext cx="461376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Fontos!</a:t>
            </a:r>
          </a:p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Két szomszédos szintvonal:</a:t>
            </a: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magasságkülönbsége = </a:t>
            </a:r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lejtőmagasság</a:t>
            </a:r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vízszintes távolsága = </a:t>
            </a:r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lejtőalap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3154845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guszti\Dokumentumok\Képek\24b-lejt%f5sz%f6g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73" y="2847316"/>
            <a:ext cx="3806981" cy="27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guszti\Dokumentumok\Képek\24-lejto-atlag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5" y="2440593"/>
            <a:ext cx="4552057" cy="34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573672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381000" y="1752600"/>
            <a:ext cx="8153400" cy="4572000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30238" y="1831975"/>
            <a:ext cx="6354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BELSŐ (ENDOGÉN) ERŐK</a:t>
            </a:r>
          </a:p>
          <a:p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DOMBORZAT ALAPVONÁSAIT ALAKÍTJÁK KI</a:t>
            </a: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533400" y="2590800"/>
            <a:ext cx="5410200" cy="1143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981200" y="2743200"/>
            <a:ext cx="381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vulkánosság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mélységi – kéreg megemelése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felszíni - láva, breccsia, tufa, hamu </a:t>
            </a:r>
          </a:p>
        </p:txBody>
      </p:sp>
      <p:sp>
        <p:nvSpPr>
          <p:cNvPr id="62490" name="AutoShape 26"/>
          <p:cNvSpPr>
            <a:spLocks noChangeArrowheads="1"/>
          </p:cNvSpPr>
          <p:nvPr/>
        </p:nvSpPr>
        <p:spPr bwMode="auto">
          <a:xfrm>
            <a:off x="609600" y="3962400"/>
            <a:ext cx="53340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91" name="Text Box 27"/>
          <p:cNvSpPr txBox="1">
            <a:spLocks noChangeArrowheads="1"/>
          </p:cNvSpPr>
          <p:nvPr/>
        </p:nvSpPr>
        <p:spPr bwMode="auto">
          <a:xfrm>
            <a:off x="2057400" y="4038600"/>
            <a:ext cx="3962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kéregmozgás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gyűrődés - alakváltozás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törés, vetődés - lemezek  elmozdulása</a:t>
            </a:r>
          </a:p>
        </p:txBody>
      </p:sp>
      <p:sp>
        <p:nvSpPr>
          <p:cNvPr id="62509" name="AutoShape 45"/>
          <p:cNvSpPr>
            <a:spLocks noChangeArrowheads="1"/>
          </p:cNvSpPr>
          <p:nvPr/>
        </p:nvSpPr>
        <p:spPr bwMode="auto">
          <a:xfrm>
            <a:off x="685800" y="5257800"/>
            <a:ext cx="3581400" cy="838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510" name="Text Box 46"/>
          <p:cNvSpPr txBox="1">
            <a:spLocks noChangeArrowheads="1"/>
          </p:cNvSpPr>
          <p:nvPr/>
        </p:nvSpPr>
        <p:spPr bwMode="auto">
          <a:xfrm>
            <a:off x="2209800" y="54864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földrengések</a:t>
            </a:r>
          </a:p>
        </p:txBody>
      </p:sp>
      <p:grpSp>
        <p:nvGrpSpPr>
          <p:cNvPr id="62511" name="Group 47"/>
          <p:cNvGrpSpPr>
            <a:grpSpLocks/>
          </p:cNvGrpSpPr>
          <p:nvPr/>
        </p:nvGrpSpPr>
        <p:grpSpPr bwMode="auto">
          <a:xfrm>
            <a:off x="685800" y="4191000"/>
            <a:ext cx="1295400" cy="533400"/>
            <a:chOff x="538" y="3084"/>
            <a:chExt cx="752" cy="332"/>
          </a:xfrm>
        </p:grpSpPr>
        <p:sp>
          <p:nvSpPr>
            <p:cNvPr id="62512" name="Line 48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13" name="Line 49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14" name="Line 50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15" name="Line 51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16" name="Line 52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17" name="Line 53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18" name="Line 54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19" name="Freeform 55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0" name="Freeform 56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1" name="Freeform 57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2" name="Freeform 58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3" name="Freeform 59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4" name="Freeform 60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5" name="Freeform 61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6" name="Freeform 62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27" name="Freeform 63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587" name="Group 123"/>
          <p:cNvGrpSpPr>
            <a:grpSpLocks/>
          </p:cNvGrpSpPr>
          <p:nvPr/>
        </p:nvGrpSpPr>
        <p:grpSpPr bwMode="auto">
          <a:xfrm>
            <a:off x="685800" y="2895600"/>
            <a:ext cx="1295400" cy="533400"/>
            <a:chOff x="538" y="3084"/>
            <a:chExt cx="752" cy="332"/>
          </a:xfrm>
        </p:grpSpPr>
        <p:sp>
          <p:nvSpPr>
            <p:cNvPr id="62588" name="Line 124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89" name="Line 125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0" name="Line 126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1" name="Line 127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2" name="Line 128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3" name="Line 129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4" name="Line 130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5" name="Freeform 131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6" name="Freeform 132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7" name="Freeform 133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8" name="Freeform 134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99" name="Freeform 135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0" name="Freeform 136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1" name="Freeform 137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2" name="Freeform 138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3" name="Freeform 139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604" name="Group 140"/>
          <p:cNvGrpSpPr>
            <a:grpSpLocks/>
          </p:cNvGrpSpPr>
          <p:nvPr/>
        </p:nvGrpSpPr>
        <p:grpSpPr bwMode="auto">
          <a:xfrm>
            <a:off x="838200" y="5410200"/>
            <a:ext cx="1295400" cy="533400"/>
            <a:chOff x="538" y="3084"/>
            <a:chExt cx="752" cy="332"/>
          </a:xfrm>
        </p:grpSpPr>
        <p:sp>
          <p:nvSpPr>
            <p:cNvPr id="62605" name="Line 141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6" name="Line 142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7" name="Line 143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8" name="Line 144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09" name="Line 145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0" name="Line 146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1" name="Line 147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2" name="Freeform 148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3" name="Freeform 149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4" name="Freeform 150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5" name="Freeform 151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6" name="Freeform 152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7" name="Freeform 153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8" name="Freeform 154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19" name="Freeform 155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20" name="Freeform 156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621" name="Oval 157"/>
          <p:cNvSpPr>
            <a:spLocks noChangeArrowheads="1"/>
          </p:cNvSpPr>
          <p:nvPr/>
        </p:nvSpPr>
        <p:spPr bwMode="auto">
          <a:xfrm>
            <a:off x="1295400" y="5638800"/>
            <a:ext cx="3048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622" name="Oval 158"/>
          <p:cNvSpPr>
            <a:spLocks noChangeArrowheads="1"/>
          </p:cNvSpPr>
          <p:nvPr/>
        </p:nvSpPr>
        <p:spPr bwMode="auto">
          <a:xfrm>
            <a:off x="5562600" y="2667000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2623" name="Oval 159"/>
          <p:cNvSpPr>
            <a:spLocks noChangeArrowheads="1"/>
          </p:cNvSpPr>
          <p:nvPr/>
        </p:nvSpPr>
        <p:spPr bwMode="auto">
          <a:xfrm>
            <a:off x="5638800" y="3962400"/>
            <a:ext cx="1676400" cy="838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hosszú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2624" name="Oval 160"/>
          <p:cNvSpPr>
            <a:spLocks noChangeArrowheads="1"/>
          </p:cNvSpPr>
          <p:nvPr/>
        </p:nvSpPr>
        <p:spPr bwMode="auto">
          <a:xfrm>
            <a:off x="4114800" y="5181600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8" name="Téglalap 6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KIALAKULÁSA, GEOMORFOLÓGIA</a:t>
            </a:r>
          </a:p>
        </p:txBody>
      </p:sp>
    </p:spTree>
    <p:extLst>
      <p:ext uri="{BB962C8B-B14F-4D97-AF65-F5344CB8AC3E}">
        <p14:creationId xmlns:p14="http://schemas.microsoft.com/office/powerpoint/2010/main" val="3647438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guszti\Dokumentumok\Képek\25-lejtotipus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" y="1841149"/>
            <a:ext cx="9014018" cy="245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375402" y="1426139"/>
            <a:ext cx="2180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LEJTŐTÍPUSOK</a:t>
            </a:r>
          </a:p>
        </p:txBody>
      </p:sp>
      <p:pic>
        <p:nvPicPr>
          <p:cNvPr id="8196" name="Picture 4" descr="C:\Documents and Settings\guszti\Dokumentumok\Képek\26-lejto-domb-h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b="13632"/>
          <a:stretch>
            <a:fillRect/>
          </a:stretch>
        </p:blipFill>
        <p:spPr bwMode="auto">
          <a:xfrm>
            <a:off x="2281472" y="4297537"/>
            <a:ext cx="4195527" cy="230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3201140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7a-8%20t%20aszk-lejtsz-l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222"/>
            <a:ext cx="6355533" cy="35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1" y="1735924"/>
            <a:ext cx="4129089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09" y="1926125"/>
            <a:ext cx="35861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42474" y="1426139"/>
            <a:ext cx="28590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LEJTŐALAPMÉRTÉK</a:t>
            </a:r>
          </a:p>
        </p:txBody>
      </p:sp>
    </p:spTree>
    <p:extLst>
      <p:ext uri="{BB962C8B-B14F-4D97-AF65-F5344CB8AC3E}">
        <p14:creationId xmlns:p14="http://schemas.microsoft.com/office/powerpoint/2010/main" val="409003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guszti\Dokumentumok\Képek\28-foidom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62" y="2130997"/>
            <a:ext cx="6294422" cy="472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664735" y="1579560"/>
            <a:ext cx="3520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FŐIDOMOK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4058890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 b="6477"/>
          <a:stretch>
            <a:fillRect/>
          </a:stretch>
        </p:blipFill>
        <p:spPr bwMode="auto">
          <a:xfrm>
            <a:off x="181069" y="2375788"/>
            <a:ext cx="4155541" cy="207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b="6844"/>
          <a:stretch>
            <a:fillRect/>
          </a:stretch>
        </p:blipFill>
        <p:spPr bwMode="auto">
          <a:xfrm>
            <a:off x="336864" y="4656311"/>
            <a:ext cx="4235136" cy="211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563873" y="1792502"/>
            <a:ext cx="186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HEGYHÁTAK</a:t>
            </a:r>
          </a:p>
        </p:txBody>
      </p:sp>
      <p:pic>
        <p:nvPicPr>
          <p:cNvPr id="6" name="Picture 2" descr="30-asszim-hat-vol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1" r="3703" b="14183"/>
          <a:stretch>
            <a:fillRect/>
          </a:stretch>
        </p:blipFill>
        <p:spPr bwMode="auto">
          <a:xfrm>
            <a:off x="4731503" y="2192612"/>
            <a:ext cx="4186349" cy="21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32-hosszm-hat-vol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21440" r="999" b="22806"/>
          <a:stretch>
            <a:fillRect/>
          </a:stretch>
        </p:blipFill>
        <p:spPr bwMode="auto">
          <a:xfrm>
            <a:off x="4743426" y="4729828"/>
            <a:ext cx="4174426" cy="18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1578923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/>
          <a:stretch>
            <a:fillRect/>
          </a:stretch>
        </p:blipFill>
        <p:spPr bwMode="auto">
          <a:xfrm>
            <a:off x="160698" y="2226414"/>
            <a:ext cx="4228555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 b="4512"/>
          <a:stretch>
            <a:fillRect/>
          </a:stretch>
        </p:blipFill>
        <p:spPr bwMode="auto">
          <a:xfrm>
            <a:off x="4189868" y="4542576"/>
            <a:ext cx="4602183" cy="206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899781" y="1732229"/>
            <a:ext cx="14959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VÖLGYEK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2" name="Téglalap 1"/>
          <p:cNvSpPr/>
          <p:nvPr/>
        </p:nvSpPr>
        <p:spPr>
          <a:xfrm>
            <a:off x="4667373" y="3174891"/>
            <a:ext cx="3647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Ez a sorrend a völgy fejlődésének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szakaszait is mutatja.</a:t>
            </a:r>
          </a:p>
        </p:txBody>
      </p:sp>
    </p:spTree>
    <p:extLst>
      <p:ext uri="{BB962C8B-B14F-4D97-AF65-F5344CB8AC3E}">
        <p14:creationId xmlns:p14="http://schemas.microsoft.com/office/powerpoint/2010/main" val="611603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guszti\Dokumentumok\Képek\33-metszo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979670"/>
            <a:ext cx="3120975" cy="23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Documents and Settings\guszti\Dokumentumok\Képek\34-arkos-metszod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304146"/>
            <a:ext cx="3200674" cy="23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38410" y="1579560"/>
            <a:ext cx="42917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MELLÉKIDOMOK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8" name="Téglalap 7"/>
          <p:cNvSpPr/>
          <p:nvPr/>
        </p:nvSpPr>
        <p:spPr>
          <a:xfrm>
            <a:off x="3619590" y="3141908"/>
            <a:ext cx="1733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Teknő</a:t>
            </a:r>
          </a:p>
          <a:p>
            <a:pPr marL="285750" indent="-285750">
              <a:buFontTx/>
              <a:buChar char="-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Metsződések</a:t>
            </a:r>
          </a:p>
          <a:p>
            <a:pPr marL="285750" indent="-285750">
              <a:buFontTx/>
              <a:buChar char="-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Horhos</a:t>
            </a:r>
          </a:p>
          <a:p>
            <a:pPr marL="285750" indent="-285750">
              <a:buFontTx/>
              <a:buChar char="-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Horpa</a:t>
            </a:r>
          </a:p>
          <a:p>
            <a:pPr marL="285750" indent="-285750">
              <a:buFontTx/>
              <a:buChar char="-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Vízmosás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71" y="2447124"/>
            <a:ext cx="2991887" cy="22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51" y="5310471"/>
            <a:ext cx="26765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756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guszti\Dokumentumok\Képek\35-k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r="6779" b="2962"/>
          <a:stretch>
            <a:fillRect/>
          </a:stretch>
        </p:blipFill>
        <p:spPr bwMode="auto">
          <a:xfrm>
            <a:off x="114677" y="2258088"/>
            <a:ext cx="3017102" cy="25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guszti\Dokumentumok\Képek\36-pihe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3802"/>
          <a:stretch>
            <a:fillRect/>
          </a:stretch>
        </p:blipFill>
        <p:spPr bwMode="auto">
          <a:xfrm>
            <a:off x="5368705" y="2527964"/>
            <a:ext cx="3470495" cy="23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Documents and Settings\guszti\Dokumentumok\Képek\37a-lejtok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15" y="4099785"/>
            <a:ext cx="3446076" cy="26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38410" y="1579560"/>
            <a:ext cx="4351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RÉSZLETIDOMOK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(hegyháton, hátvonalon)</a:t>
            </a:r>
          </a:p>
        </p:txBody>
      </p:sp>
    </p:spTree>
    <p:extLst>
      <p:ext uri="{BB962C8B-B14F-4D97-AF65-F5344CB8AC3E}">
        <p14:creationId xmlns:p14="http://schemas.microsoft.com/office/powerpoint/2010/main" val="1899546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guszti\Dokumentumok\Képek\37-nyer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"/>
          <a:stretch>
            <a:fillRect/>
          </a:stretch>
        </p:blipFill>
        <p:spPr bwMode="auto">
          <a:xfrm>
            <a:off x="1466661" y="2509931"/>
            <a:ext cx="6017536" cy="43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38410" y="1579560"/>
            <a:ext cx="4351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RÉSZLETIDOMOK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(hegyháton, hátvonalon)</a:t>
            </a:r>
          </a:p>
        </p:txBody>
      </p:sp>
    </p:spTree>
    <p:extLst>
      <p:ext uri="{BB962C8B-B14F-4D97-AF65-F5344CB8AC3E}">
        <p14:creationId xmlns:p14="http://schemas.microsoft.com/office/powerpoint/2010/main" val="2589070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620161"/>
              </p:ext>
            </p:extLst>
          </p:nvPr>
        </p:nvGraphicFramePr>
        <p:xfrm>
          <a:off x="3398438" y="3231710"/>
          <a:ext cx="2610141" cy="2084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kép" r:id="rId3" imgW="6058746" imgH="4839375" progId="Paint.Picture">
                  <p:embed/>
                </p:oleObj>
              </mc:Choice>
              <mc:Fallback>
                <p:oleObj name="Bitkép" r:id="rId3" imgW="6058746" imgH="483937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438" y="3231710"/>
                        <a:ext cx="2610141" cy="2084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741872"/>
              </p:ext>
            </p:extLst>
          </p:nvPr>
        </p:nvGraphicFramePr>
        <p:xfrm>
          <a:off x="6466391" y="4358678"/>
          <a:ext cx="2294534" cy="2282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kép" r:id="rId5" imgW="5200000" imgH="5172797" progId="Paint.Picture">
                  <p:embed/>
                </p:oleObj>
              </mc:Choice>
              <mc:Fallback>
                <p:oleObj name="Bitkép" r:id="rId5" imgW="5200000" imgH="517279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391" y="4358678"/>
                        <a:ext cx="2294534" cy="2282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559592"/>
              </p:ext>
            </p:extLst>
          </p:nvPr>
        </p:nvGraphicFramePr>
        <p:xfrm>
          <a:off x="350618" y="4454304"/>
          <a:ext cx="2769411" cy="209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kép" r:id="rId7" imgW="6354062" imgH="4809524" progId="Paint.Picture">
                  <p:embed/>
                </p:oleObj>
              </mc:Choice>
              <mc:Fallback>
                <p:oleObj name="Bitkép" r:id="rId7" imgW="6354062" imgH="4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18" y="4454304"/>
                        <a:ext cx="2769411" cy="2096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276111" y="3953472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Nyereg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195058" y="3990386"/>
            <a:ext cx="9259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Lejtőkúp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315581" y="2777151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Pihenő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38410" y="1579560"/>
            <a:ext cx="4351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RÉSZLETIDOMOK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(hegyháton, hátvonalon)</a:t>
            </a:r>
          </a:p>
        </p:txBody>
      </p:sp>
    </p:spTree>
    <p:extLst>
      <p:ext uri="{BB962C8B-B14F-4D97-AF65-F5344CB8AC3E}">
        <p14:creationId xmlns:p14="http://schemas.microsoft.com/office/powerpoint/2010/main" val="206319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guszti\Dokumentumok\Képek\38-tereplepc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3" y="4442615"/>
            <a:ext cx="3102322" cy="22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ocuments and Settings\guszti\Dokumentumok\Képek\39-hegyor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8" y="2256420"/>
            <a:ext cx="3087062" cy="22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410" y="1579560"/>
            <a:ext cx="4351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RÉSZLETIDOMOK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(hegyoldalon kiemelkedő)</a:t>
            </a:r>
          </a:p>
        </p:txBody>
      </p:sp>
      <p:pic>
        <p:nvPicPr>
          <p:cNvPr id="8" name="Picture 3" descr="C:\Documents and Settings\guszti\Dokumentumok\Képek\41-bor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"/>
          <a:stretch>
            <a:fillRect/>
          </a:stretch>
        </p:blipFill>
        <p:spPr bwMode="auto">
          <a:xfrm>
            <a:off x="337995" y="2277217"/>
            <a:ext cx="3229070" cy="22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guszti\Dokumentumok\Képek\40-terepf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8" y="4522705"/>
            <a:ext cx="3288403" cy="23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5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 descr="Föld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23" y="4559388"/>
            <a:ext cx="2986148" cy="218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1027" descr="plat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/>
          <a:stretch>
            <a:fillRect/>
          </a:stretch>
        </p:blipFill>
        <p:spPr bwMode="auto">
          <a:xfrm>
            <a:off x="174625" y="4559388"/>
            <a:ext cx="2007260" cy="15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1028" descr="plat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" y="1566248"/>
            <a:ext cx="3329065" cy="286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(endogén erők)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26" y="2158760"/>
            <a:ext cx="2954912" cy="16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12" y="1450524"/>
            <a:ext cx="2782085" cy="163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71" y="4274123"/>
            <a:ext cx="3201815" cy="210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486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guszti\Dokumentumok\Képek\42-teknopihe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8" y="2222625"/>
            <a:ext cx="4165629" cy="30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Documents and Settings\guszti\Dokumentumok\Képek\43-v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00" y="3352801"/>
            <a:ext cx="3970200" cy="29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410" y="1579560"/>
            <a:ext cx="4351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RÉSZLETIDOMOK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(hegyoldalon bemélyedő)</a:t>
            </a:r>
          </a:p>
        </p:txBody>
      </p:sp>
    </p:spTree>
    <p:extLst>
      <p:ext uri="{BB962C8B-B14F-4D97-AF65-F5344CB8AC3E}">
        <p14:creationId xmlns:p14="http://schemas.microsoft.com/office/powerpoint/2010/main" val="2705379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590739" y="4620287"/>
            <a:ext cx="163692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Gödör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Töbör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Víznyelő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Szikla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Terephullám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Morotva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Suvadás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38410" y="1579560"/>
            <a:ext cx="4351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DOMBORZATI RÉSZLETIDOMOK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(hegylábnál)</a:t>
            </a:r>
          </a:p>
        </p:txBody>
      </p:sp>
      <p:sp>
        <p:nvSpPr>
          <p:cNvPr id="2" name="Téglalap 1"/>
          <p:cNvSpPr/>
          <p:nvPr/>
        </p:nvSpPr>
        <p:spPr>
          <a:xfrm>
            <a:off x="313476" y="2468506"/>
            <a:ext cx="2329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Hordalékhant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Törmelékgarmada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Hordalékkúp</a:t>
            </a:r>
          </a:p>
          <a:p>
            <a:pPr marL="285750" indent="-285750">
              <a:buFontTx/>
              <a:buChar char="-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Törmelékkúp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601" y="2391362"/>
            <a:ext cx="1851575" cy="135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13" y="2319749"/>
            <a:ext cx="1170726" cy="149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4117652" y="4077252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(bárhol)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08" y="4537119"/>
            <a:ext cx="1720981" cy="9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52" y="5573219"/>
            <a:ext cx="1521672" cy="109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52" y="4537119"/>
            <a:ext cx="2609918" cy="18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50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4419600" y="2082297"/>
            <a:ext cx="4117975" cy="4535786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381000" y="2355703"/>
            <a:ext cx="3886200" cy="4398174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25979" y="2410535"/>
            <a:ext cx="20913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TÁJ FOGALMA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541144" y="2191820"/>
            <a:ext cx="38336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TÁJTÍPUSOK CSOPORTOSÍTÁSA</a:t>
            </a:r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533400" y="2832956"/>
            <a:ext cx="3810000" cy="1143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981200" y="2985356"/>
            <a:ext cx="22701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 társadalom anyagi életfeltételének együttese</a:t>
            </a:r>
          </a:p>
        </p:txBody>
      </p:sp>
      <p:sp>
        <p:nvSpPr>
          <p:cNvPr id="59418" name="AutoShape 26"/>
          <p:cNvSpPr>
            <a:spLocks noChangeArrowheads="1"/>
          </p:cNvSpPr>
          <p:nvPr/>
        </p:nvSpPr>
        <p:spPr bwMode="auto">
          <a:xfrm>
            <a:off x="533400" y="4128356"/>
            <a:ext cx="38100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1981200" y="4280756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 közösségi környezet együttese</a:t>
            </a:r>
          </a:p>
        </p:txBody>
      </p:sp>
      <p:grpSp>
        <p:nvGrpSpPr>
          <p:cNvPr id="59420" name="Group 28"/>
          <p:cNvGrpSpPr>
            <a:grpSpLocks/>
          </p:cNvGrpSpPr>
          <p:nvPr/>
        </p:nvGrpSpPr>
        <p:grpSpPr bwMode="auto">
          <a:xfrm>
            <a:off x="685800" y="4280756"/>
            <a:ext cx="1219200" cy="533400"/>
            <a:chOff x="3312" y="3408"/>
            <a:chExt cx="768" cy="384"/>
          </a:xfrm>
        </p:grpSpPr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59422" name="Freeform 30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23" name="Freeform 31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24" name="Freeform 32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425" name="Freeform 33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26" name="Freeform 34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27" name="Freeform 35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28" name="Freeform 36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29" name="Freeform 37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30" name="Line 38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31" name="Line 39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32" name="Line 40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33" name="Line 41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34" name="Line 42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35" name="Line 43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36" name="Line 44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437" name="AutoShape 45"/>
          <p:cNvSpPr>
            <a:spLocks noChangeArrowheads="1"/>
          </p:cNvSpPr>
          <p:nvPr/>
        </p:nvSpPr>
        <p:spPr bwMode="auto">
          <a:xfrm>
            <a:off x="304800" y="5195156"/>
            <a:ext cx="4038600" cy="1295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38" name="Text Box 46"/>
          <p:cNvSpPr txBox="1">
            <a:spLocks noChangeArrowheads="1"/>
          </p:cNvSpPr>
          <p:nvPr/>
        </p:nvSpPr>
        <p:spPr bwMode="auto">
          <a:xfrm>
            <a:off x="1676400" y="5271356"/>
            <a:ext cx="2590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humán jellegű tartalma: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településszerkezet, életmód, földművelés, stb.</a:t>
            </a:r>
          </a:p>
        </p:txBody>
      </p:sp>
      <p:sp>
        <p:nvSpPr>
          <p:cNvPr id="59456" name="AutoShape 64"/>
          <p:cNvSpPr>
            <a:spLocks noChangeArrowheads="1"/>
          </p:cNvSpPr>
          <p:nvPr/>
        </p:nvSpPr>
        <p:spPr bwMode="auto">
          <a:xfrm>
            <a:off x="4648200" y="2606631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57" name="Text Box 65"/>
          <p:cNvSpPr txBox="1">
            <a:spLocks noChangeArrowheads="1"/>
          </p:cNvSpPr>
          <p:nvPr/>
        </p:nvSpPr>
        <p:spPr bwMode="auto">
          <a:xfrm>
            <a:off x="6096000" y="2759031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alkotóelemek típusai szerint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458" name="Group 66"/>
          <p:cNvGrpSpPr>
            <a:grpSpLocks/>
          </p:cNvGrpSpPr>
          <p:nvPr/>
        </p:nvGrpSpPr>
        <p:grpSpPr bwMode="auto">
          <a:xfrm>
            <a:off x="4800600" y="2759031"/>
            <a:ext cx="1219200" cy="533400"/>
            <a:chOff x="3312" y="3408"/>
            <a:chExt cx="768" cy="384"/>
          </a:xfrm>
        </p:grpSpPr>
        <p:grpSp>
          <p:nvGrpSpPr>
            <p:cNvPr id="59459" name="Group 67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59460" name="Freeform 68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61" name="Freeform 69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62" name="Freeform 70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463" name="Freeform 71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64" name="Freeform 72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65" name="Freeform 73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66" name="Freeform 74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67" name="Freeform 75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68" name="Line 76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69" name="Line 77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70" name="Line 78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71" name="Line 79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72" name="Line 80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73" name="Line 81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74" name="Line 82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475" name="AutoShape 83"/>
          <p:cNvSpPr>
            <a:spLocks noChangeArrowheads="1"/>
          </p:cNvSpPr>
          <p:nvPr/>
        </p:nvSpPr>
        <p:spPr bwMode="auto">
          <a:xfrm>
            <a:off x="4648200" y="3597231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76" name="Text Box 84"/>
          <p:cNvSpPr txBox="1">
            <a:spLocks noChangeArrowheads="1"/>
          </p:cNvSpPr>
          <p:nvPr/>
        </p:nvSpPr>
        <p:spPr bwMode="auto">
          <a:xfrm>
            <a:off x="6096000" y="3749631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alkotóelemek térbeli szerkezete szerint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477" name="Group 85"/>
          <p:cNvGrpSpPr>
            <a:grpSpLocks/>
          </p:cNvGrpSpPr>
          <p:nvPr/>
        </p:nvGrpSpPr>
        <p:grpSpPr bwMode="auto">
          <a:xfrm>
            <a:off x="4800600" y="3749631"/>
            <a:ext cx="1219200" cy="533400"/>
            <a:chOff x="3312" y="3408"/>
            <a:chExt cx="768" cy="384"/>
          </a:xfrm>
        </p:grpSpPr>
        <p:grpSp>
          <p:nvGrpSpPr>
            <p:cNvPr id="59478" name="Group 86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59479" name="Freeform 87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80" name="Freeform 88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81" name="Freeform 89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482" name="Freeform 90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83" name="Freeform 91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84" name="Freeform 92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85" name="Freeform 93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86" name="Freeform 94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87" name="Line 95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88" name="Line 96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89" name="Line 97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90" name="Line 98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91" name="Line 99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92" name="Line 100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93" name="Line 101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515" name="AutoShape 123"/>
          <p:cNvSpPr>
            <a:spLocks noChangeArrowheads="1"/>
          </p:cNvSpPr>
          <p:nvPr/>
        </p:nvSpPr>
        <p:spPr bwMode="auto">
          <a:xfrm>
            <a:off x="4648200" y="4587831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516" name="Text Box 124"/>
          <p:cNvSpPr txBox="1">
            <a:spLocks noChangeArrowheads="1"/>
          </p:cNvSpPr>
          <p:nvPr/>
        </p:nvSpPr>
        <p:spPr bwMode="auto">
          <a:xfrm>
            <a:off x="6096000" y="4740231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alkotóelemek közötti hierarchia szerint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517" name="Group 125"/>
          <p:cNvGrpSpPr>
            <a:grpSpLocks/>
          </p:cNvGrpSpPr>
          <p:nvPr/>
        </p:nvGrpSpPr>
        <p:grpSpPr bwMode="auto">
          <a:xfrm>
            <a:off x="4800600" y="4740231"/>
            <a:ext cx="1219200" cy="533400"/>
            <a:chOff x="3312" y="3408"/>
            <a:chExt cx="768" cy="384"/>
          </a:xfrm>
        </p:grpSpPr>
        <p:grpSp>
          <p:nvGrpSpPr>
            <p:cNvPr id="59518" name="Group 126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59519" name="Freeform 127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520" name="Freeform 128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521" name="Freeform 129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522" name="Freeform 130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23" name="Freeform 131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24" name="Freeform 132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25" name="Freeform 133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26" name="Freeform 134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27" name="Line 135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28" name="Line 136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29" name="Line 137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30" name="Line 138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31" name="Line 139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32" name="Line 140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33" name="Line 141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534" name="AutoShape 142"/>
          <p:cNvSpPr>
            <a:spLocks noChangeArrowheads="1"/>
          </p:cNvSpPr>
          <p:nvPr/>
        </p:nvSpPr>
        <p:spPr bwMode="auto">
          <a:xfrm>
            <a:off x="4648200" y="5578431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535" name="Text Box 143"/>
          <p:cNvSpPr txBox="1">
            <a:spLocks noChangeArrowheads="1"/>
          </p:cNvSpPr>
          <p:nvPr/>
        </p:nvSpPr>
        <p:spPr bwMode="auto">
          <a:xfrm>
            <a:off x="6096000" y="5730831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más tájakhoz fűződő kapcsolat szerint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553" name="Group 161"/>
          <p:cNvGrpSpPr>
            <a:grpSpLocks/>
          </p:cNvGrpSpPr>
          <p:nvPr/>
        </p:nvGrpSpPr>
        <p:grpSpPr bwMode="auto">
          <a:xfrm>
            <a:off x="4800600" y="5730831"/>
            <a:ext cx="1219200" cy="533400"/>
            <a:chOff x="3312" y="2784"/>
            <a:chExt cx="768" cy="384"/>
          </a:xfrm>
        </p:grpSpPr>
        <p:sp>
          <p:nvSpPr>
            <p:cNvPr id="59554" name="Freeform 162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55" name="Freeform 163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56" name="Freeform 164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57" name="Line 165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58" name="Line 166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59" name="Line 167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60" name="Line 168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61" name="Line 169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62" name="Line 170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63" name="Line 171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564" name="Group 172"/>
          <p:cNvGrpSpPr>
            <a:grpSpLocks/>
          </p:cNvGrpSpPr>
          <p:nvPr/>
        </p:nvGrpSpPr>
        <p:grpSpPr bwMode="auto">
          <a:xfrm>
            <a:off x="685800" y="3137756"/>
            <a:ext cx="1219200" cy="533400"/>
            <a:chOff x="4222" y="1008"/>
            <a:chExt cx="1114" cy="451"/>
          </a:xfrm>
        </p:grpSpPr>
        <p:sp>
          <p:nvSpPr>
            <p:cNvPr id="59565" name="Freeform 173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66" name="Freeform 174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67" name="Freeform 175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401" name="Group 9"/>
          <p:cNvGrpSpPr>
            <a:grpSpLocks/>
          </p:cNvGrpSpPr>
          <p:nvPr/>
        </p:nvGrpSpPr>
        <p:grpSpPr bwMode="auto">
          <a:xfrm>
            <a:off x="457200" y="5576156"/>
            <a:ext cx="1219200" cy="533400"/>
            <a:chOff x="3312" y="3408"/>
            <a:chExt cx="768" cy="384"/>
          </a:xfrm>
        </p:grpSpPr>
        <p:grpSp>
          <p:nvGrpSpPr>
            <p:cNvPr id="59402" name="Group 10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59403" name="Freeform 11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04" name="Freeform 12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05" name="Freeform 13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406" name="Freeform 14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07" name="Freeform 15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08" name="Freeform 16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09" name="Freeform 17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1" name="Line 19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2" name="Line 20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3" name="Line 21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Téglalap 12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128" name="Téglalap 127"/>
          <p:cNvSpPr/>
          <p:nvPr/>
        </p:nvSpPr>
        <p:spPr>
          <a:xfrm>
            <a:off x="475307" y="1521478"/>
            <a:ext cx="8193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TÁJ, A TERMÉSZETES KÖRNYEZET EGYSÉGE</a:t>
            </a:r>
            <a:endParaRPr lang="en-GB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60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4419600" y="2100404"/>
            <a:ext cx="4117975" cy="4300396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381000" y="2867269"/>
            <a:ext cx="3886200" cy="3433943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64907" y="3016528"/>
            <a:ext cx="19372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ELHATÁROLÁS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709904" y="2201307"/>
            <a:ext cx="2185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</a:t>
            </a:r>
          </a:p>
        </p:txBody>
      </p:sp>
      <p:sp>
        <p:nvSpPr>
          <p:cNvPr id="61447" name="AutoShape 7"/>
          <p:cNvSpPr>
            <a:spLocks noChangeArrowheads="1"/>
          </p:cNvSpPr>
          <p:nvPr/>
        </p:nvSpPr>
        <p:spPr bwMode="auto">
          <a:xfrm>
            <a:off x="228600" y="3476869"/>
            <a:ext cx="4114800" cy="1143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828800" y="3629269"/>
            <a:ext cx="2514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fő szempont: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különböző domborzati csoportok szerint</a:t>
            </a:r>
          </a:p>
        </p:txBody>
      </p:sp>
      <p:sp>
        <p:nvSpPr>
          <p:cNvPr id="61449" name="AutoShape 9"/>
          <p:cNvSpPr>
            <a:spLocks noChangeArrowheads="1"/>
          </p:cNvSpPr>
          <p:nvPr/>
        </p:nvSpPr>
        <p:spPr bwMode="auto">
          <a:xfrm>
            <a:off x="457200" y="4772269"/>
            <a:ext cx="3886200" cy="1219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1905000" y="4924669"/>
            <a:ext cx="2438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 domborzati és vízrajzi elemek sajátos rendszere szerint</a:t>
            </a:r>
          </a:p>
        </p:txBody>
      </p:sp>
      <p:grpSp>
        <p:nvGrpSpPr>
          <p:cNvPr id="61451" name="Group 11"/>
          <p:cNvGrpSpPr>
            <a:grpSpLocks/>
          </p:cNvGrpSpPr>
          <p:nvPr/>
        </p:nvGrpSpPr>
        <p:grpSpPr bwMode="auto">
          <a:xfrm>
            <a:off x="609600" y="5153269"/>
            <a:ext cx="1219200" cy="533400"/>
            <a:chOff x="3312" y="3408"/>
            <a:chExt cx="768" cy="384"/>
          </a:xfrm>
        </p:grpSpPr>
        <p:grpSp>
          <p:nvGrpSpPr>
            <p:cNvPr id="61452" name="Group 12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1453" name="Freeform 1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55" name="Freeform 1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456" name="Freeform 16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57" name="Freeform 17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58" name="Freeform 18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59" name="Freeform 19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0" name="Freeform 20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2" name="Line 22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3" name="Line 23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5" name="Line 25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6" name="Line 26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67" name="Line 27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470" name="AutoShape 30"/>
          <p:cNvSpPr>
            <a:spLocks noChangeArrowheads="1"/>
          </p:cNvSpPr>
          <p:nvPr/>
        </p:nvSpPr>
        <p:spPr bwMode="auto">
          <a:xfrm>
            <a:off x="4648200" y="2590800"/>
            <a:ext cx="4038600" cy="1143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9" name="AutoShape 49"/>
          <p:cNvSpPr>
            <a:spLocks noChangeArrowheads="1"/>
          </p:cNvSpPr>
          <p:nvPr/>
        </p:nvSpPr>
        <p:spPr bwMode="auto">
          <a:xfrm>
            <a:off x="4648200" y="3886200"/>
            <a:ext cx="4038600" cy="1143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0" name="Text Box 50"/>
          <p:cNvSpPr txBox="1">
            <a:spLocks noChangeArrowheads="1"/>
          </p:cNvSpPr>
          <p:nvPr/>
        </p:nvSpPr>
        <p:spPr bwMode="auto">
          <a:xfrm>
            <a:off x="6096000" y="4038600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általánosítás a speciális jellegek megmaradásával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91" name="Group 51"/>
          <p:cNvGrpSpPr>
            <a:grpSpLocks/>
          </p:cNvGrpSpPr>
          <p:nvPr/>
        </p:nvGrpSpPr>
        <p:grpSpPr bwMode="auto">
          <a:xfrm>
            <a:off x="4800600" y="4191000"/>
            <a:ext cx="1219200" cy="533400"/>
            <a:chOff x="3312" y="3408"/>
            <a:chExt cx="768" cy="384"/>
          </a:xfrm>
        </p:grpSpPr>
        <p:grpSp>
          <p:nvGrpSpPr>
            <p:cNvPr id="61492" name="Group 52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1493" name="Freeform 5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4" name="Freeform 5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5" name="Freeform 5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496" name="Freeform 56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97" name="Freeform 57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98" name="Freeform 58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99" name="Freeform 59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0" name="Freeform 60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1" name="Line 61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4" name="Line 64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5" name="Line 65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6" name="Line 66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510" name="AutoShape 70"/>
          <p:cNvSpPr>
            <a:spLocks noChangeArrowheads="1"/>
          </p:cNvSpPr>
          <p:nvPr/>
        </p:nvSpPr>
        <p:spPr bwMode="auto">
          <a:xfrm>
            <a:off x="4648200" y="5181600"/>
            <a:ext cx="41910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11" name="Text Box 71"/>
          <p:cNvSpPr txBox="1">
            <a:spLocks noChangeArrowheads="1"/>
          </p:cNvSpPr>
          <p:nvPr/>
        </p:nvSpPr>
        <p:spPr bwMode="auto">
          <a:xfrm>
            <a:off x="6096000" y="533400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terepen való generalizálás szükségessége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42" name="Group 102"/>
          <p:cNvGrpSpPr>
            <a:grpSpLocks/>
          </p:cNvGrpSpPr>
          <p:nvPr/>
        </p:nvGrpSpPr>
        <p:grpSpPr bwMode="auto">
          <a:xfrm>
            <a:off x="4800600" y="2895600"/>
            <a:ext cx="1219200" cy="533400"/>
            <a:chOff x="4222" y="1008"/>
            <a:chExt cx="1114" cy="451"/>
          </a:xfrm>
        </p:grpSpPr>
        <p:sp>
          <p:nvSpPr>
            <p:cNvPr id="61543" name="Freeform 103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44" name="Freeform 104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45" name="Freeform 105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563" name="Group 123"/>
          <p:cNvGrpSpPr>
            <a:grpSpLocks/>
          </p:cNvGrpSpPr>
          <p:nvPr/>
        </p:nvGrpSpPr>
        <p:grpSpPr bwMode="auto">
          <a:xfrm>
            <a:off x="457200" y="3781669"/>
            <a:ext cx="1219200" cy="533400"/>
            <a:chOff x="538" y="3084"/>
            <a:chExt cx="752" cy="332"/>
          </a:xfrm>
        </p:grpSpPr>
        <p:sp>
          <p:nvSpPr>
            <p:cNvPr id="61564" name="Line 124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65" name="Line 125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66" name="Line 126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67" name="Line 127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68" name="Line 128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69" name="Line 129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0" name="Line 130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1" name="Freeform 131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2" name="Freeform 132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3" name="Freeform 133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4" name="Freeform 134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5" name="Freeform 135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6" name="Freeform 136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7" name="Freeform 137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8" name="Freeform 138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9" name="Freeform 139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581" name="Text Box 141"/>
          <p:cNvSpPr txBox="1">
            <a:spLocks noChangeArrowheads="1"/>
          </p:cNvSpPr>
          <p:nvPr/>
        </p:nvSpPr>
        <p:spPr bwMode="auto">
          <a:xfrm>
            <a:off x="6096000" y="2743200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szaktudás szerepe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kis részletek speciális jellege</a:t>
            </a:r>
          </a:p>
        </p:txBody>
      </p:sp>
      <p:grpSp>
        <p:nvGrpSpPr>
          <p:cNvPr id="61582" name="Group 142"/>
          <p:cNvGrpSpPr>
            <a:grpSpLocks/>
          </p:cNvGrpSpPr>
          <p:nvPr/>
        </p:nvGrpSpPr>
        <p:grpSpPr bwMode="auto">
          <a:xfrm>
            <a:off x="4800600" y="5334000"/>
            <a:ext cx="1295400" cy="609600"/>
            <a:chOff x="3168" y="3168"/>
            <a:chExt cx="768" cy="384"/>
          </a:xfrm>
        </p:grpSpPr>
        <p:sp>
          <p:nvSpPr>
            <p:cNvPr id="61583" name="Freeform 143"/>
            <p:cNvSpPr>
              <a:spLocks/>
            </p:cNvSpPr>
            <p:nvPr/>
          </p:nvSpPr>
          <p:spPr bwMode="auto">
            <a:xfrm>
              <a:off x="3174" y="3303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84" name="Freeform 144"/>
            <p:cNvSpPr>
              <a:spLocks/>
            </p:cNvSpPr>
            <p:nvPr/>
          </p:nvSpPr>
          <p:spPr bwMode="auto">
            <a:xfrm>
              <a:off x="3170" y="3236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85" name="Freeform 145"/>
            <p:cNvSpPr>
              <a:spLocks/>
            </p:cNvSpPr>
            <p:nvPr/>
          </p:nvSpPr>
          <p:spPr bwMode="auto">
            <a:xfrm>
              <a:off x="3168" y="3168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86" name="Freeform 146"/>
            <p:cNvSpPr>
              <a:spLocks/>
            </p:cNvSpPr>
            <p:nvPr/>
          </p:nvSpPr>
          <p:spPr bwMode="auto">
            <a:xfrm>
              <a:off x="3392" y="3208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87" name="Freeform 147"/>
            <p:cNvSpPr>
              <a:spLocks/>
            </p:cNvSpPr>
            <p:nvPr/>
          </p:nvSpPr>
          <p:spPr bwMode="auto">
            <a:xfrm>
              <a:off x="3462" y="3240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88" name="Line 148"/>
            <p:cNvSpPr>
              <a:spLocks noChangeShapeType="1"/>
            </p:cNvSpPr>
            <p:nvPr/>
          </p:nvSpPr>
          <p:spPr bwMode="auto">
            <a:xfrm flipH="1" flipV="1">
              <a:off x="3246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89" name="Line 149"/>
            <p:cNvSpPr>
              <a:spLocks noChangeShapeType="1"/>
            </p:cNvSpPr>
            <p:nvPr/>
          </p:nvSpPr>
          <p:spPr bwMode="auto">
            <a:xfrm flipH="1" flipV="1">
              <a:off x="3328" y="322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90" name="Line 150"/>
            <p:cNvSpPr>
              <a:spLocks noChangeShapeType="1"/>
            </p:cNvSpPr>
            <p:nvPr/>
          </p:nvSpPr>
          <p:spPr bwMode="auto">
            <a:xfrm flipH="1" flipV="1">
              <a:off x="3414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91" name="Line 151"/>
            <p:cNvSpPr>
              <a:spLocks noChangeShapeType="1"/>
            </p:cNvSpPr>
            <p:nvPr/>
          </p:nvSpPr>
          <p:spPr bwMode="auto">
            <a:xfrm flipH="1" flipV="1">
              <a:off x="3484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92" name="Line 152"/>
            <p:cNvSpPr>
              <a:spLocks noChangeShapeType="1"/>
            </p:cNvSpPr>
            <p:nvPr/>
          </p:nvSpPr>
          <p:spPr bwMode="auto">
            <a:xfrm flipV="1">
              <a:off x="3263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93" name="Line 153"/>
            <p:cNvSpPr>
              <a:spLocks noChangeShapeType="1"/>
            </p:cNvSpPr>
            <p:nvPr/>
          </p:nvSpPr>
          <p:spPr bwMode="auto">
            <a:xfrm flipV="1">
              <a:off x="3343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94" name="Line 154"/>
            <p:cNvSpPr>
              <a:spLocks noChangeShapeType="1"/>
            </p:cNvSpPr>
            <p:nvPr/>
          </p:nvSpPr>
          <p:spPr bwMode="auto">
            <a:xfrm flipV="1">
              <a:off x="3436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1" name="Téglalap 90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92" name="Téglalap 91"/>
          <p:cNvSpPr/>
          <p:nvPr/>
        </p:nvSpPr>
        <p:spPr>
          <a:xfrm>
            <a:off x="475307" y="1521478"/>
            <a:ext cx="8193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TÁJ SZEREPE A TOPOGRÁFIÁBAN</a:t>
            </a:r>
            <a:endParaRPr lang="en-GB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5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4568825" y="1920191"/>
            <a:ext cx="4117975" cy="4676564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381000" y="1920191"/>
            <a:ext cx="3962400" cy="4676564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864546" y="1920191"/>
            <a:ext cx="29803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KIS 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MAGASSÁGKÜLÖNBSÉG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152743" y="1941371"/>
            <a:ext cx="29803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NAGY 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MAGASSÁGKÜLÖNBSÉG</a:t>
            </a:r>
          </a:p>
        </p:txBody>
      </p:sp>
      <p:sp>
        <p:nvSpPr>
          <p:cNvPr id="64599" name="AutoShape 87"/>
          <p:cNvSpPr>
            <a:spLocks noChangeArrowheads="1"/>
          </p:cNvSpPr>
          <p:nvPr/>
        </p:nvSpPr>
        <p:spPr bwMode="auto">
          <a:xfrm>
            <a:off x="228600" y="2575261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00" name="Text Box 88"/>
          <p:cNvSpPr txBox="1">
            <a:spLocks noChangeArrowheads="1"/>
          </p:cNvSpPr>
          <p:nvPr/>
        </p:nvSpPr>
        <p:spPr bwMode="auto">
          <a:xfrm>
            <a:off x="1676400" y="2575261"/>
            <a:ext cx="2438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síkság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magasságkülönbség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(max. 10 m)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18" name="AutoShape 106"/>
          <p:cNvSpPr>
            <a:spLocks noChangeArrowheads="1"/>
          </p:cNvSpPr>
          <p:nvPr/>
        </p:nvSpPr>
        <p:spPr bwMode="auto">
          <a:xfrm>
            <a:off x="228600" y="3565861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19" name="Text Box 107"/>
          <p:cNvSpPr txBox="1">
            <a:spLocks noChangeArrowheads="1"/>
          </p:cNvSpPr>
          <p:nvPr/>
        </p:nvSpPr>
        <p:spPr bwMode="auto">
          <a:xfrm>
            <a:off x="1676400" y="3565861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hullámos vidék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- hosszan elnyúló hátak (10-20 m)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37" name="AutoShape 125"/>
          <p:cNvSpPr>
            <a:spLocks noChangeArrowheads="1"/>
          </p:cNvSpPr>
          <p:nvPr/>
        </p:nvSpPr>
        <p:spPr bwMode="auto">
          <a:xfrm>
            <a:off x="228600" y="4556461"/>
            <a:ext cx="4029075" cy="103346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38" name="Text Box 126"/>
          <p:cNvSpPr txBox="1">
            <a:spLocks noChangeArrowheads="1"/>
          </p:cNvSpPr>
          <p:nvPr/>
        </p:nvSpPr>
        <p:spPr bwMode="auto">
          <a:xfrm>
            <a:off x="1533525" y="4615199"/>
            <a:ext cx="23955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buckás vidék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- homokbuckák, nagy lejtés (10-20 m)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658" name="Group 146"/>
          <p:cNvGrpSpPr>
            <a:grpSpLocks/>
          </p:cNvGrpSpPr>
          <p:nvPr/>
        </p:nvGrpSpPr>
        <p:grpSpPr bwMode="auto">
          <a:xfrm>
            <a:off x="381000" y="2803861"/>
            <a:ext cx="1219200" cy="533400"/>
            <a:chOff x="3312" y="2784"/>
            <a:chExt cx="768" cy="384"/>
          </a:xfrm>
        </p:grpSpPr>
        <p:sp>
          <p:nvSpPr>
            <p:cNvPr id="64659" name="Freeform 147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0" name="Freeform 148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1" name="Freeform 149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2" name="Line 150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3" name="Line 151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4" name="Line 152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5" name="Line 153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6" name="Line 154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7" name="Line 155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68" name="Line 156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669" name="Group 157"/>
          <p:cNvGrpSpPr>
            <a:grpSpLocks/>
          </p:cNvGrpSpPr>
          <p:nvPr/>
        </p:nvGrpSpPr>
        <p:grpSpPr bwMode="auto">
          <a:xfrm>
            <a:off x="381000" y="3870661"/>
            <a:ext cx="1219200" cy="381000"/>
            <a:chOff x="538" y="3084"/>
            <a:chExt cx="752" cy="332"/>
          </a:xfrm>
        </p:grpSpPr>
        <p:sp>
          <p:nvSpPr>
            <p:cNvPr id="64670" name="Line 158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1" name="Line 159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2" name="Line 160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3" name="Line 161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4" name="Line 162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5" name="Line 163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6" name="Line 164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7" name="Freeform 165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8" name="Freeform 166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79" name="Freeform 167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0" name="Freeform 168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1" name="Freeform 169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2" name="Freeform 170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3" name="Freeform 171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4" name="Freeform 172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5" name="Freeform 173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686" name="Group 174"/>
          <p:cNvGrpSpPr>
            <a:grpSpLocks/>
          </p:cNvGrpSpPr>
          <p:nvPr/>
        </p:nvGrpSpPr>
        <p:grpSpPr bwMode="auto">
          <a:xfrm>
            <a:off x="285750" y="4848561"/>
            <a:ext cx="1219200" cy="417513"/>
            <a:chOff x="538" y="3084"/>
            <a:chExt cx="752" cy="332"/>
          </a:xfrm>
        </p:grpSpPr>
        <p:sp>
          <p:nvSpPr>
            <p:cNvPr id="64687" name="Line 175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8" name="Line 176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89" name="Line 177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0" name="Line 178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1" name="Line 179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2" name="Line 180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3" name="Line 181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4" name="Freeform 182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5" name="Freeform 183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6" name="Freeform 184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7" name="Freeform 185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8" name="Freeform 186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99" name="Freeform 187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00" name="Freeform 188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01" name="Freeform 189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02" name="Freeform 190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703" name="AutoShape 191"/>
          <p:cNvSpPr>
            <a:spLocks noChangeArrowheads="1"/>
          </p:cNvSpPr>
          <p:nvPr/>
        </p:nvSpPr>
        <p:spPr bwMode="auto">
          <a:xfrm>
            <a:off x="4416425" y="2575261"/>
            <a:ext cx="43434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04" name="Text Box 192"/>
          <p:cNvSpPr txBox="1">
            <a:spLocks noChangeArrowheads="1"/>
          </p:cNvSpPr>
          <p:nvPr/>
        </p:nvSpPr>
        <p:spPr bwMode="auto">
          <a:xfrm>
            <a:off x="5864225" y="2575261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dombvidék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- dombsorok, csoportok, enyhe lejtők                          ( 60-100 m)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22" name="AutoShape 210"/>
          <p:cNvSpPr>
            <a:spLocks noChangeArrowheads="1"/>
          </p:cNvSpPr>
          <p:nvPr/>
        </p:nvSpPr>
        <p:spPr bwMode="auto">
          <a:xfrm>
            <a:off x="4721225" y="3565861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23" name="Text Box 211"/>
          <p:cNvSpPr txBox="1">
            <a:spLocks noChangeArrowheads="1"/>
          </p:cNvSpPr>
          <p:nvPr/>
        </p:nvSpPr>
        <p:spPr bwMode="auto">
          <a:xfrm>
            <a:off x="6169025" y="3565861"/>
            <a:ext cx="2286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árkolt vidék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- mélyen bevágott völgyek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(30-100 m)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41" name="AutoShape 229"/>
          <p:cNvSpPr>
            <a:spLocks noChangeArrowheads="1"/>
          </p:cNvSpPr>
          <p:nvPr/>
        </p:nvSpPr>
        <p:spPr bwMode="auto">
          <a:xfrm>
            <a:off x="4416425" y="4556461"/>
            <a:ext cx="4419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42" name="Text Box 230"/>
          <p:cNvSpPr txBox="1">
            <a:spLocks noChangeArrowheads="1"/>
          </p:cNvSpPr>
          <p:nvPr/>
        </p:nvSpPr>
        <p:spPr bwMode="auto">
          <a:xfrm>
            <a:off x="5711825" y="4556461"/>
            <a:ext cx="3124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hegyvidék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(alacsony, közepes)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legömbölyített hátak, meredek völgyek (100-600 m)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60" name="AutoShape 248"/>
          <p:cNvSpPr>
            <a:spLocks noChangeArrowheads="1"/>
          </p:cNvSpPr>
          <p:nvPr/>
        </p:nvSpPr>
        <p:spPr bwMode="auto">
          <a:xfrm>
            <a:off x="4949825" y="5547061"/>
            <a:ext cx="38862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61" name="Text Box 249"/>
          <p:cNvSpPr txBox="1">
            <a:spLocks noChangeArrowheads="1"/>
          </p:cNvSpPr>
          <p:nvPr/>
        </p:nvSpPr>
        <p:spPr bwMode="auto">
          <a:xfrm>
            <a:off x="6245225" y="5547061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karsztos vidék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- jellegzetes terepalakulatok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773" name="Group 261"/>
          <p:cNvGrpSpPr>
            <a:grpSpLocks/>
          </p:cNvGrpSpPr>
          <p:nvPr/>
        </p:nvGrpSpPr>
        <p:grpSpPr bwMode="auto">
          <a:xfrm>
            <a:off x="4492625" y="2727661"/>
            <a:ext cx="1219200" cy="533400"/>
            <a:chOff x="538" y="3084"/>
            <a:chExt cx="752" cy="332"/>
          </a:xfrm>
        </p:grpSpPr>
        <p:sp>
          <p:nvSpPr>
            <p:cNvPr id="64774" name="Line 262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75" name="Line 263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76" name="Line 264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77" name="Line 265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78" name="Line 266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79" name="Line 267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0" name="Line 268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1" name="Freeform 269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2" name="Freeform 270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3" name="Freeform 271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4" name="Freeform 272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5" name="Freeform 273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6" name="Freeform 274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7" name="Freeform 275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8" name="Freeform 276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89" name="Freeform 277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790" name="Group 278"/>
          <p:cNvGrpSpPr>
            <a:grpSpLocks/>
          </p:cNvGrpSpPr>
          <p:nvPr/>
        </p:nvGrpSpPr>
        <p:grpSpPr bwMode="auto">
          <a:xfrm>
            <a:off x="4873625" y="3794461"/>
            <a:ext cx="1219200" cy="533400"/>
            <a:chOff x="538" y="3084"/>
            <a:chExt cx="752" cy="332"/>
          </a:xfrm>
        </p:grpSpPr>
        <p:sp>
          <p:nvSpPr>
            <p:cNvPr id="64791" name="Line 279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2" name="Line 280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3" name="Line 281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4" name="Line 282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5" name="Line 283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6" name="Line 284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7" name="Line 285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8" name="Freeform 286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99" name="Freeform 287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0" name="Freeform 288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1" name="Freeform 289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2" name="Freeform 290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3" name="Freeform 291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4" name="Freeform 292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5" name="Freeform 293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6" name="Freeform 294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807" name="Group 295"/>
          <p:cNvGrpSpPr>
            <a:grpSpLocks/>
          </p:cNvGrpSpPr>
          <p:nvPr/>
        </p:nvGrpSpPr>
        <p:grpSpPr bwMode="auto">
          <a:xfrm>
            <a:off x="4492625" y="4632661"/>
            <a:ext cx="1219200" cy="762000"/>
            <a:chOff x="538" y="3084"/>
            <a:chExt cx="752" cy="332"/>
          </a:xfrm>
        </p:grpSpPr>
        <p:sp>
          <p:nvSpPr>
            <p:cNvPr id="64808" name="Line 296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09" name="Line 297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0" name="Line 298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1" name="Line 299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2" name="Line 300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3" name="Line 301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4" name="Line 302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5" name="Freeform 303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6" name="Freeform 304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7" name="Freeform 305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8" name="Freeform 306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19" name="Freeform 307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0" name="Freeform 308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1" name="Freeform 309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2" name="Freeform 310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3" name="Freeform 311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824" name="Group 312"/>
          <p:cNvGrpSpPr>
            <a:grpSpLocks/>
          </p:cNvGrpSpPr>
          <p:nvPr/>
        </p:nvGrpSpPr>
        <p:grpSpPr bwMode="auto">
          <a:xfrm>
            <a:off x="5026025" y="5699461"/>
            <a:ext cx="1219200" cy="533400"/>
            <a:chOff x="538" y="3084"/>
            <a:chExt cx="752" cy="332"/>
          </a:xfrm>
        </p:grpSpPr>
        <p:sp>
          <p:nvSpPr>
            <p:cNvPr id="64825" name="Line 313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6" name="Line 314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7" name="Line 315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8" name="Line 316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29" name="Line 317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0" name="Line 318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1" name="Line 319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2" name="Freeform 320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3" name="Freeform 321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4" name="Freeform 322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5" name="Freeform 323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6" name="Freeform 324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7" name="Freeform 325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8" name="Freeform 326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39" name="Freeform 327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40" name="Freeform 328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841" name="Oval 329"/>
          <p:cNvSpPr>
            <a:spLocks noChangeArrowheads="1"/>
          </p:cNvSpPr>
          <p:nvPr/>
        </p:nvSpPr>
        <p:spPr bwMode="auto">
          <a:xfrm>
            <a:off x="2706465" y="5921175"/>
            <a:ext cx="2072532" cy="79754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felmérési módszerek,</a:t>
            </a:r>
          </a:p>
          <a:p>
            <a:pPr algn="ctr"/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szintvonalköz</a:t>
            </a:r>
          </a:p>
        </p:txBody>
      </p:sp>
      <p:sp>
        <p:nvSpPr>
          <p:cNvPr id="141" name="Téglalap 140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142" name="Téglalap 141"/>
          <p:cNvSpPr/>
          <p:nvPr/>
        </p:nvSpPr>
        <p:spPr>
          <a:xfrm>
            <a:off x="475307" y="1521478"/>
            <a:ext cx="8193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TÁJTÍPUSOK</a:t>
            </a:r>
          </a:p>
        </p:txBody>
      </p:sp>
    </p:spTree>
    <p:extLst>
      <p:ext uri="{BB962C8B-B14F-4D97-AF65-F5344CB8AC3E}">
        <p14:creationId xmlns:p14="http://schemas.microsoft.com/office/powerpoint/2010/main" val="2304176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pilis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 b="4591"/>
          <a:stretch>
            <a:fillRect/>
          </a:stretch>
        </p:blipFill>
        <p:spPr bwMode="auto">
          <a:xfrm>
            <a:off x="1569341" y="2000136"/>
            <a:ext cx="6005317" cy="46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  <p:sp>
        <p:nvSpPr>
          <p:cNvPr id="10" name="Téglalap 9"/>
          <p:cNvSpPr/>
          <p:nvPr/>
        </p:nvSpPr>
        <p:spPr>
          <a:xfrm>
            <a:off x="475307" y="1521478"/>
            <a:ext cx="8193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TÁJTÍPUSOK</a:t>
            </a:r>
          </a:p>
        </p:txBody>
      </p:sp>
    </p:spTree>
    <p:extLst>
      <p:ext uri="{BB962C8B-B14F-4D97-AF65-F5344CB8AC3E}">
        <p14:creationId xmlns:p14="http://schemas.microsoft.com/office/powerpoint/2010/main" val="1326110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AutoShape 3"/>
          <p:cNvSpPr>
            <a:spLocks noChangeArrowheads="1"/>
          </p:cNvSpPr>
          <p:nvPr/>
        </p:nvSpPr>
        <p:spPr bwMode="auto">
          <a:xfrm>
            <a:off x="304800" y="2136602"/>
            <a:ext cx="8515350" cy="4553893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05" name="AutoShape 69"/>
          <p:cNvSpPr>
            <a:spLocks noChangeArrowheads="1"/>
          </p:cNvSpPr>
          <p:nvPr/>
        </p:nvSpPr>
        <p:spPr bwMode="auto">
          <a:xfrm>
            <a:off x="457200" y="2670002"/>
            <a:ext cx="8153400" cy="2667000"/>
          </a:xfrm>
          <a:prstGeom prst="roundRect">
            <a:avLst>
              <a:gd name="adj" fmla="val 11824"/>
            </a:avLst>
          </a:prstGeom>
          <a:solidFill>
            <a:srgbClr val="FF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TÁJAK FEJLŐDÉSE        (1. FÁZIS Kr.e.7000 – Kr.u.1800)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auto">
          <a:xfrm>
            <a:off x="533400" y="2822402"/>
            <a:ext cx="54102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981200" y="2898602"/>
            <a:ext cx="381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állattartás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nagyméretű legelők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hosszú távon stabil területek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(ökológiai, topográfiai)</a:t>
            </a: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533400" y="4117802"/>
            <a:ext cx="71628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981200" y="4194002"/>
            <a:ext cx="5562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földművelés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szántóterületek lassú térhódítása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stabil vízgazdálkodás, háromnyomásos rendszer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(ökológiai, topográfiai stabilitás, népességnövekedés)</a:t>
            </a: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auto">
          <a:xfrm>
            <a:off x="533400" y="5413202"/>
            <a:ext cx="61722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057400" y="5489402"/>
            <a:ext cx="441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kereskedelem, ipar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erdőirtás, bányászat 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ipar csak településeken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(folyamatos változás, degradáció)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02" name="Oval 66"/>
          <p:cNvSpPr>
            <a:spLocks noChangeArrowheads="1"/>
          </p:cNvSpPr>
          <p:nvPr/>
        </p:nvSpPr>
        <p:spPr bwMode="auto">
          <a:xfrm>
            <a:off x="5410200" y="3127202"/>
            <a:ext cx="1676400" cy="838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hosszú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5603" name="Oval 67"/>
          <p:cNvSpPr>
            <a:spLocks noChangeArrowheads="1"/>
          </p:cNvSpPr>
          <p:nvPr/>
        </p:nvSpPr>
        <p:spPr bwMode="auto">
          <a:xfrm>
            <a:off x="6096000" y="5718002"/>
            <a:ext cx="1676400" cy="838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közepes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5604" name="Oval 68"/>
          <p:cNvSpPr>
            <a:spLocks noChangeArrowheads="1"/>
          </p:cNvSpPr>
          <p:nvPr/>
        </p:nvSpPr>
        <p:spPr bwMode="auto">
          <a:xfrm>
            <a:off x="6781800" y="3813002"/>
            <a:ext cx="1676400" cy="838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hosszú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5606" name="Oval 70"/>
          <p:cNvSpPr>
            <a:spLocks noChangeArrowheads="1"/>
          </p:cNvSpPr>
          <p:nvPr/>
        </p:nvSpPr>
        <p:spPr bwMode="auto">
          <a:xfrm>
            <a:off x="7010400" y="2746202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1800" b="1">
                <a:cs typeface="Times New Roman" panose="02020603050405020304" pitchFamily="18" charset="0"/>
              </a:rPr>
              <a:t>I. katonai</a:t>
            </a:r>
          </a:p>
          <a:p>
            <a:pPr algn="ctr"/>
            <a:r>
              <a:rPr lang="hu-HU" altLang="hu-HU" sz="1800" b="1">
                <a:cs typeface="Times New Roman" panose="02020603050405020304" pitchFamily="18" charset="0"/>
              </a:rPr>
              <a:t>felmérés</a:t>
            </a:r>
          </a:p>
        </p:txBody>
      </p:sp>
      <p:sp>
        <p:nvSpPr>
          <p:cNvPr id="65607" name="Text Box 71"/>
          <p:cNvSpPr txBox="1">
            <a:spLocks noChangeArrowheads="1"/>
          </p:cNvSpPr>
          <p:nvPr/>
        </p:nvSpPr>
        <p:spPr bwMode="auto">
          <a:xfrm>
            <a:off x="777368" y="2209030"/>
            <a:ext cx="70874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TERMÉSZETI FOLYAMATOK TÚLSÚLYA, ANYAGCSERE KICSI</a:t>
            </a:r>
          </a:p>
        </p:txBody>
      </p:sp>
      <p:grpSp>
        <p:nvGrpSpPr>
          <p:cNvPr id="65613" name="Group 77"/>
          <p:cNvGrpSpPr>
            <a:grpSpLocks/>
          </p:cNvGrpSpPr>
          <p:nvPr/>
        </p:nvGrpSpPr>
        <p:grpSpPr bwMode="auto">
          <a:xfrm>
            <a:off x="685800" y="3127202"/>
            <a:ext cx="1295400" cy="533400"/>
            <a:chOff x="432" y="1776"/>
            <a:chExt cx="816" cy="336"/>
          </a:xfrm>
        </p:grpSpPr>
        <p:sp>
          <p:nvSpPr>
            <p:cNvPr id="65609" name="Freeform 73"/>
            <p:cNvSpPr>
              <a:spLocks/>
            </p:cNvSpPr>
            <p:nvPr/>
          </p:nvSpPr>
          <p:spPr bwMode="auto">
            <a:xfrm>
              <a:off x="438" y="189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10" name="Freeform 74"/>
            <p:cNvSpPr>
              <a:spLocks/>
            </p:cNvSpPr>
            <p:nvPr/>
          </p:nvSpPr>
          <p:spPr bwMode="auto">
            <a:xfrm>
              <a:off x="432" y="182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11" name="Freeform 75"/>
            <p:cNvSpPr>
              <a:spLocks/>
            </p:cNvSpPr>
            <p:nvPr/>
          </p:nvSpPr>
          <p:spPr bwMode="auto">
            <a:xfrm>
              <a:off x="432" y="1776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622" name="Group 86"/>
          <p:cNvGrpSpPr>
            <a:grpSpLocks/>
          </p:cNvGrpSpPr>
          <p:nvPr/>
        </p:nvGrpSpPr>
        <p:grpSpPr bwMode="auto">
          <a:xfrm>
            <a:off x="685800" y="4422602"/>
            <a:ext cx="1295400" cy="533400"/>
            <a:chOff x="432" y="2592"/>
            <a:chExt cx="816" cy="336"/>
          </a:xfrm>
        </p:grpSpPr>
        <p:sp>
          <p:nvSpPr>
            <p:cNvPr id="65615" name="Freeform 79"/>
            <p:cNvSpPr>
              <a:spLocks/>
            </p:cNvSpPr>
            <p:nvPr/>
          </p:nvSpPr>
          <p:spPr bwMode="auto">
            <a:xfrm>
              <a:off x="438" y="2710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16" name="Freeform 80"/>
            <p:cNvSpPr>
              <a:spLocks/>
            </p:cNvSpPr>
            <p:nvPr/>
          </p:nvSpPr>
          <p:spPr bwMode="auto">
            <a:xfrm>
              <a:off x="432" y="2640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17" name="Freeform 81"/>
            <p:cNvSpPr>
              <a:spLocks/>
            </p:cNvSpPr>
            <p:nvPr/>
          </p:nvSpPr>
          <p:spPr bwMode="auto">
            <a:xfrm>
              <a:off x="432" y="2592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623" name="Group 87"/>
          <p:cNvGrpSpPr>
            <a:grpSpLocks/>
          </p:cNvGrpSpPr>
          <p:nvPr/>
        </p:nvGrpSpPr>
        <p:grpSpPr bwMode="auto">
          <a:xfrm>
            <a:off x="685800" y="5718002"/>
            <a:ext cx="1295400" cy="533400"/>
            <a:chOff x="432" y="3408"/>
            <a:chExt cx="816" cy="336"/>
          </a:xfrm>
        </p:grpSpPr>
        <p:sp>
          <p:nvSpPr>
            <p:cNvPr id="65619" name="Freeform 83"/>
            <p:cNvSpPr>
              <a:spLocks/>
            </p:cNvSpPr>
            <p:nvPr/>
          </p:nvSpPr>
          <p:spPr bwMode="auto">
            <a:xfrm>
              <a:off x="438" y="3526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20" name="Freeform 84"/>
            <p:cNvSpPr>
              <a:spLocks/>
            </p:cNvSpPr>
            <p:nvPr/>
          </p:nvSpPr>
          <p:spPr bwMode="auto">
            <a:xfrm>
              <a:off x="432" y="3456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21" name="Freeform 85"/>
            <p:cNvSpPr>
              <a:spLocks/>
            </p:cNvSpPr>
            <p:nvPr/>
          </p:nvSpPr>
          <p:spPr bwMode="auto">
            <a:xfrm>
              <a:off x="432" y="3408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églalap 3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1924947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304800" y="1981415"/>
            <a:ext cx="8467725" cy="4749541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457200" y="2454231"/>
            <a:ext cx="8210550" cy="2286000"/>
          </a:xfrm>
          <a:prstGeom prst="roundRect">
            <a:avLst>
              <a:gd name="adj" fmla="val 11824"/>
            </a:avLst>
          </a:prstGeom>
          <a:solidFill>
            <a:srgbClr val="FF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>
            <a:off x="533400" y="2530431"/>
            <a:ext cx="61722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981200" y="2682831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természeti kincsek gátlástalan kitermelése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(tájsebek, domborzati változások)</a:t>
            </a:r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533400" y="3597231"/>
            <a:ext cx="60960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981200" y="3673431"/>
            <a:ext cx="3962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munka és lakóhelyek elkülönülése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(közlekedési rendszerek változása)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(erős kereskedelmi célú változások)</a:t>
            </a:r>
          </a:p>
        </p:txBody>
      </p:sp>
      <p:sp>
        <p:nvSpPr>
          <p:cNvPr id="66569" name="AutoShape 9"/>
          <p:cNvSpPr>
            <a:spLocks noChangeArrowheads="1"/>
          </p:cNvSpPr>
          <p:nvPr/>
        </p:nvSpPr>
        <p:spPr bwMode="auto">
          <a:xfrm>
            <a:off x="533400" y="4816431"/>
            <a:ext cx="61722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2057400" y="4968831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melléktermékek felhalmozódása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(topográfiailag értelmezhető tárolás)</a:t>
            </a:r>
          </a:p>
        </p:txBody>
      </p:sp>
      <p:sp>
        <p:nvSpPr>
          <p:cNvPr id="66573" name="Oval 13"/>
          <p:cNvSpPr>
            <a:spLocks noChangeArrowheads="1"/>
          </p:cNvSpPr>
          <p:nvPr/>
        </p:nvSpPr>
        <p:spPr bwMode="auto">
          <a:xfrm>
            <a:off x="6248400" y="2606631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6576" name="Oval 16"/>
          <p:cNvSpPr>
            <a:spLocks noChangeArrowheads="1"/>
          </p:cNvSpPr>
          <p:nvPr/>
        </p:nvSpPr>
        <p:spPr bwMode="auto">
          <a:xfrm>
            <a:off x="7159625" y="3368631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1800" b="1">
                <a:cs typeface="Times New Roman" panose="02020603050405020304" pitchFamily="18" charset="0"/>
              </a:rPr>
              <a:t>katonai</a:t>
            </a:r>
          </a:p>
          <a:p>
            <a:pPr algn="ctr"/>
            <a:r>
              <a:rPr lang="hu-HU" altLang="hu-HU" sz="1800" b="1">
                <a:cs typeface="Times New Roman" panose="02020603050405020304" pitchFamily="18" charset="0"/>
              </a:rPr>
              <a:t>felmérések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619125" y="1981415"/>
            <a:ext cx="7651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TERMÉSZETI FOLYAMATOKBA VALÓ ERŐTELJES BEAVATKOZÁS</a:t>
            </a:r>
          </a:p>
        </p:txBody>
      </p:sp>
      <p:grpSp>
        <p:nvGrpSpPr>
          <p:cNvPr id="66599" name="Group 39"/>
          <p:cNvGrpSpPr>
            <a:grpSpLocks/>
          </p:cNvGrpSpPr>
          <p:nvPr/>
        </p:nvGrpSpPr>
        <p:grpSpPr bwMode="auto">
          <a:xfrm>
            <a:off x="609600" y="2759031"/>
            <a:ext cx="1295400" cy="533400"/>
            <a:chOff x="384" y="1584"/>
            <a:chExt cx="816" cy="336"/>
          </a:xfrm>
        </p:grpSpPr>
        <p:sp>
          <p:nvSpPr>
            <p:cNvPr id="66579" name="Freeform 19"/>
            <p:cNvSpPr>
              <a:spLocks/>
            </p:cNvSpPr>
            <p:nvPr/>
          </p:nvSpPr>
          <p:spPr bwMode="auto">
            <a:xfrm>
              <a:off x="390" y="1702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0" name="Freeform 20"/>
            <p:cNvSpPr>
              <a:spLocks/>
            </p:cNvSpPr>
            <p:nvPr/>
          </p:nvSpPr>
          <p:spPr bwMode="auto">
            <a:xfrm>
              <a:off x="384" y="1632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1" name="Freeform 21"/>
            <p:cNvSpPr>
              <a:spLocks/>
            </p:cNvSpPr>
            <p:nvPr/>
          </p:nvSpPr>
          <p:spPr bwMode="auto">
            <a:xfrm>
              <a:off x="384" y="158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597" name="Group 37"/>
          <p:cNvGrpSpPr>
            <a:grpSpLocks/>
          </p:cNvGrpSpPr>
          <p:nvPr/>
        </p:nvGrpSpPr>
        <p:grpSpPr bwMode="auto">
          <a:xfrm>
            <a:off x="685800" y="3902031"/>
            <a:ext cx="1295400" cy="533400"/>
            <a:chOff x="432" y="2304"/>
            <a:chExt cx="816" cy="336"/>
          </a:xfrm>
        </p:grpSpPr>
        <p:sp>
          <p:nvSpPr>
            <p:cNvPr id="66583" name="Freeform 23"/>
            <p:cNvSpPr>
              <a:spLocks/>
            </p:cNvSpPr>
            <p:nvPr/>
          </p:nvSpPr>
          <p:spPr bwMode="auto">
            <a:xfrm>
              <a:off x="438" y="2422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4" name="Freeform 24"/>
            <p:cNvSpPr>
              <a:spLocks/>
            </p:cNvSpPr>
            <p:nvPr/>
          </p:nvSpPr>
          <p:spPr bwMode="auto">
            <a:xfrm>
              <a:off x="432" y="2352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5" name="Freeform 25"/>
            <p:cNvSpPr>
              <a:spLocks/>
            </p:cNvSpPr>
            <p:nvPr/>
          </p:nvSpPr>
          <p:spPr bwMode="auto">
            <a:xfrm>
              <a:off x="432" y="230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>
            <a:off x="685800" y="5045031"/>
            <a:ext cx="1295400" cy="533400"/>
            <a:chOff x="432" y="3024"/>
            <a:chExt cx="816" cy="336"/>
          </a:xfrm>
        </p:grpSpPr>
        <p:sp>
          <p:nvSpPr>
            <p:cNvPr id="66587" name="Freeform 27"/>
            <p:cNvSpPr>
              <a:spLocks/>
            </p:cNvSpPr>
            <p:nvPr/>
          </p:nvSpPr>
          <p:spPr bwMode="auto">
            <a:xfrm>
              <a:off x="438" y="3142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8" name="Freeform 28"/>
            <p:cNvSpPr>
              <a:spLocks/>
            </p:cNvSpPr>
            <p:nvPr/>
          </p:nvSpPr>
          <p:spPr bwMode="auto">
            <a:xfrm>
              <a:off x="432" y="3072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9" name="Freeform 29"/>
            <p:cNvSpPr>
              <a:spLocks/>
            </p:cNvSpPr>
            <p:nvPr/>
          </p:nvSpPr>
          <p:spPr bwMode="auto">
            <a:xfrm>
              <a:off x="432" y="302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590" name="AutoShape 30"/>
          <p:cNvSpPr>
            <a:spLocks noChangeArrowheads="1"/>
          </p:cNvSpPr>
          <p:nvPr/>
        </p:nvSpPr>
        <p:spPr bwMode="auto">
          <a:xfrm>
            <a:off x="914400" y="5883231"/>
            <a:ext cx="61722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2438400" y="6035631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mezőgazdasági területek túlhasznosítása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(degradáció, földhasználat-változás)</a:t>
            </a:r>
          </a:p>
        </p:txBody>
      </p:sp>
      <p:grpSp>
        <p:nvGrpSpPr>
          <p:cNvPr id="66592" name="Group 32"/>
          <p:cNvGrpSpPr>
            <a:grpSpLocks/>
          </p:cNvGrpSpPr>
          <p:nvPr/>
        </p:nvGrpSpPr>
        <p:grpSpPr bwMode="auto">
          <a:xfrm>
            <a:off x="1066800" y="6111831"/>
            <a:ext cx="1295400" cy="533400"/>
            <a:chOff x="432" y="3408"/>
            <a:chExt cx="816" cy="336"/>
          </a:xfrm>
        </p:grpSpPr>
        <p:sp>
          <p:nvSpPr>
            <p:cNvPr id="66593" name="Freeform 33"/>
            <p:cNvSpPr>
              <a:spLocks/>
            </p:cNvSpPr>
            <p:nvPr/>
          </p:nvSpPr>
          <p:spPr bwMode="auto">
            <a:xfrm>
              <a:off x="438" y="3526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4" name="Freeform 34"/>
            <p:cNvSpPr>
              <a:spLocks/>
            </p:cNvSpPr>
            <p:nvPr/>
          </p:nvSpPr>
          <p:spPr bwMode="auto">
            <a:xfrm>
              <a:off x="432" y="3456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5" name="Freeform 35"/>
            <p:cNvSpPr>
              <a:spLocks/>
            </p:cNvSpPr>
            <p:nvPr/>
          </p:nvSpPr>
          <p:spPr bwMode="auto">
            <a:xfrm>
              <a:off x="432" y="3408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574" name="Oval 14"/>
          <p:cNvSpPr>
            <a:spLocks noChangeArrowheads="1"/>
          </p:cNvSpPr>
          <p:nvPr/>
        </p:nvSpPr>
        <p:spPr bwMode="auto">
          <a:xfrm>
            <a:off x="5943600" y="5197431"/>
            <a:ext cx="1676400" cy="838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közepes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6596" name="Oval 36"/>
          <p:cNvSpPr>
            <a:spLocks noChangeArrowheads="1"/>
          </p:cNvSpPr>
          <p:nvPr/>
        </p:nvSpPr>
        <p:spPr bwMode="auto">
          <a:xfrm>
            <a:off x="5554663" y="3749631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TÁJAK FEJLŐDÉSE  (2. FÁZIS 1800 – 1970)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églalap 40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292995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304800" y="1835578"/>
            <a:ext cx="8515350" cy="4957763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7" name="AutoShape 3"/>
          <p:cNvSpPr>
            <a:spLocks noChangeArrowheads="1"/>
          </p:cNvSpPr>
          <p:nvPr/>
        </p:nvSpPr>
        <p:spPr bwMode="auto">
          <a:xfrm>
            <a:off x="457200" y="2597578"/>
            <a:ext cx="8153400" cy="3200400"/>
          </a:xfrm>
          <a:prstGeom prst="roundRect">
            <a:avLst>
              <a:gd name="adj" fmla="val 11824"/>
            </a:avLst>
          </a:prstGeom>
          <a:solidFill>
            <a:srgbClr val="FF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AutoShape 5"/>
          <p:cNvSpPr>
            <a:spLocks noChangeArrowheads="1"/>
          </p:cNvSpPr>
          <p:nvPr/>
        </p:nvSpPr>
        <p:spPr bwMode="auto">
          <a:xfrm>
            <a:off x="533400" y="2749978"/>
            <a:ext cx="54102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981200" y="2826178"/>
            <a:ext cx="381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természeti kincsek kimeríthetőségének felismerése (fokozott tájátalakítás, kitermelés)</a:t>
            </a:r>
          </a:p>
        </p:txBody>
      </p:sp>
      <p:sp>
        <p:nvSpPr>
          <p:cNvPr id="67591" name="AutoShape 7"/>
          <p:cNvSpPr>
            <a:spLocks noChangeArrowheads="1"/>
          </p:cNvSpPr>
          <p:nvPr/>
        </p:nvSpPr>
        <p:spPr bwMode="auto">
          <a:xfrm>
            <a:off x="533400" y="3892978"/>
            <a:ext cx="6477000" cy="838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2057400" y="3969178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tájháztartás jövőre is kiható változtatása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(pl. mezőgazdasági monokultúrák)</a:t>
            </a:r>
          </a:p>
        </p:txBody>
      </p:sp>
      <p:sp>
        <p:nvSpPr>
          <p:cNvPr id="67593" name="AutoShape 9"/>
          <p:cNvSpPr>
            <a:spLocks noChangeArrowheads="1"/>
          </p:cNvSpPr>
          <p:nvPr/>
        </p:nvSpPr>
        <p:spPr bwMode="auto">
          <a:xfrm>
            <a:off x="533400" y="4807378"/>
            <a:ext cx="61722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2057400" y="4959778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az urbanizáció (anyagcsere új terméke) mindenütt érezhető hatása</a:t>
            </a:r>
          </a:p>
        </p:txBody>
      </p:sp>
      <p:sp>
        <p:nvSpPr>
          <p:cNvPr id="67600" name="Oval 16"/>
          <p:cNvSpPr>
            <a:spLocks noChangeArrowheads="1"/>
          </p:cNvSpPr>
          <p:nvPr/>
        </p:nvSpPr>
        <p:spPr bwMode="auto">
          <a:xfrm>
            <a:off x="7010400" y="2673778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1800" b="1">
                <a:cs typeface="Times New Roman" panose="02020603050405020304" pitchFamily="18" charset="0"/>
              </a:rPr>
              <a:t>topográfiai </a:t>
            </a:r>
          </a:p>
          <a:p>
            <a:pPr algn="ctr"/>
            <a:r>
              <a:rPr lang="hu-HU" altLang="hu-HU" sz="1800" b="1">
                <a:cs typeface="Times New Roman" panose="02020603050405020304" pitchFamily="18" charset="0"/>
              </a:rPr>
              <a:t>térképek</a:t>
            </a: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1662238" y="1911778"/>
            <a:ext cx="6165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TERMÉSZETI FOLYAMATOKBA VALÓ 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VISSZAFORDÍTHATATLAN MÉRTÉKŰ BEAVATKOZÁS</a:t>
            </a:r>
          </a:p>
        </p:txBody>
      </p:sp>
      <p:grpSp>
        <p:nvGrpSpPr>
          <p:cNvPr id="67620" name="Group 36"/>
          <p:cNvGrpSpPr>
            <a:grpSpLocks/>
          </p:cNvGrpSpPr>
          <p:nvPr/>
        </p:nvGrpSpPr>
        <p:grpSpPr bwMode="auto">
          <a:xfrm>
            <a:off x="685800" y="3054778"/>
            <a:ext cx="1295400" cy="533400"/>
            <a:chOff x="432" y="1776"/>
            <a:chExt cx="816" cy="336"/>
          </a:xfrm>
        </p:grpSpPr>
        <p:sp>
          <p:nvSpPr>
            <p:cNvPr id="67603" name="Freeform 19"/>
            <p:cNvSpPr>
              <a:spLocks/>
            </p:cNvSpPr>
            <p:nvPr/>
          </p:nvSpPr>
          <p:spPr bwMode="auto">
            <a:xfrm>
              <a:off x="438" y="189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4" name="Freeform 20"/>
            <p:cNvSpPr>
              <a:spLocks/>
            </p:cNvSpPr>
            <p:nvPr/>
          </p:nvSpPr>
          <p:spPr bwMode="auto">
            <a:xfrm>
              <a:off x="432" y="182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5" name="Freeform 21"/>
            <p:cNvSpPr>
              <a:spLocks/>
            </p:cNvSpPr>
            <p:nvPr/>
          </p:nvSpPr>
          <p:spPr bwMode="auto">
            <a:xfrm>
              <a:off x="432" y="1776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621" name="Group 37"/>
          <p:cNvGrpSpPr>
            <a:grpSpLocks/>
          </p:cNvGrpSpPr>
          <p:nvPr/>
        </p:nvGrpSpPr>
        <p:grpSpPr bwMode="auto">
          <a:xfrm>
            <a:off x="685800" y="4045378"/>
            <a:ext cx="1295400" cy="533400"/>
            <a:chOff x="432" y="2400"/>
            <a:chExt cx="816" cy="336"/>
          </a:xfrm>
        </p:grpSpPr>
        <p:sp>
          <p:nvSpPr>
            <p:cNvPr id="67607" name="Freeform 23"/>
            <p:cNvSpPr>
              <a:spLocks/>
            </p:cNvSpPr>
            <p:nvPr/>
          </p:nvSpPr>
          <p:spPr bwMode="auto">
            <a:xfrm>
              <a:off x="438" y="2518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8" name="Freeform 24"/>
            <p:cNvSpPr>
              <a:spLocks/>
            </p:cNvSpPr>
            <p:nvPr/>
          </p:nvSpPr>
          <p:spPr bwMode="auto">
            <a:xfrm>
              <a:off x="432" y="2448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9" name="Freeform 25"/>
            <p:cNvSpPr>
              <a:spLocks/>
            </p:cNvSpPr>
            <p:nvPr/>
          </p:nvSpPr>
          <p:spPr bwMode="auto">
            <a:xfrm>
              <a:off x="432" y="2400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623" name="Group 39"/>
          <p:cNvGrpSpPr>
            <a:grpSpLocks/>
          </p:cNvGrpSpPr>
          <p:nvPr/>
        </p:nvGrpSpPr>
        <p:grpSpPr bwMode="auto">
          <a:xfrm>
            <a:off x="685800" y="5035978"/>
            <a:ext cx="1295400" cy="533400"/>
            <a:chOff x="432" y="3600"/>
            <a:chExt cx="816" cy="336"/>
          </a:xfrm>
        </p:grpSpPr>
        <p:sp>
          <p:nvSpPr>
            <p:cNvPr id="67611" name="Freeform 27"/>
            <p:cNvSpPr>
              <a:spLocks/>
            </p:cNvSpPr>
            <p:nvPr/>
          </p:nvSpPr>
          <p:spPr bwMode="auto">
            <a:xfrm>
              <a:off x="438" y="3718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12" name="Freeform 28"/>
            <p:cNvSpPr>
              <a:spLocks/>
            </p:cNvSpPr>
            <p:nvPr/>
          </p:nvSpPr>
          <p:spPr bwMode="auto">
            <a:xfrm>
              <a:off x="432" y="3648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13" name="Freeform 29"/>
            <p:cNvSpPr>
              <a:spLocks/>
            </p:cNvSpPr>
            <p:nvPr/>
          </p:nvSpPr>
          <p:spPr bwMode="auto">
            <a:xfrm>
              <a:off x="432" y="3600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614" name="AutoShape 30"/>
          <p:cNvSpPr>
            <a:spLocks noChangeArrowheads="1"/>
          </p:cNvSpPr>
          <p:nvPr/>
        </p:nvSpPr>
        <p:spPr bwMode="auto">
          <a:xfrm>
            <a:off x="533400" y="5797978"/>
            <a:ext cx="5486400" cy="838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15" name="Text Box 31"/>
          <p:cNvSpPr txBox="1">
            <a:spLocks noChangeArrowheads="1"/>
          </p:cNvSpPr>
          <p:nvPr/>
        </p:nvSpPr>
        <p:spPr bwMode="auto">
          <a:xfrm>
            <a:off x="2057400" y="5874178"/>
            <a:ext cx="373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„idegen” anyagok óriási mértékű felhalmozása</a:t>
            </a:r>
          </a:p>
        </p:txBody>
      </p: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685800" y="5950378"/>
            <a:ext cx="1295400" cy="533400"/>
            <a:chOff x="432" y="2976"/>
            <a:chExt cx="816" cy="336"/>
          </a:xfrm>
        </p:grpSpPr>
        <p:sp>
          <p:nvSpPr>
            <p:cNvPr id="67617" name="Freeform 33"/>
            <p:cNvSpPr>
              <a:spLocks/>
            </p:cNvSpPr>
            <p:nvPr/>
          </p:nvSpPr>
          <p:spPr bwMode="auto">
            <a:xfrm>
              <a:off x="438" y="309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18" name="Freeform 34"/>
            <p:cNvSpPr>
              <a:spLocks/>
            </p:cNvSpPr>
            <p:nvPr/>
          </p:nvSpPr>
          <p:spPr bwMode="auto">
            <a:xfrm>
              <a:off x="432" y="3024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19" name="Freeform 35"/>
            <p:cNvSpPr>
              <a:spLocks/>
            </p:cNvSpPr>
            <p:nvPr/>
          </p:nvSpPr>
          <p:spPr bwMode="auto">
            <a:xfrm>
              <a:off x="432" y="2976"/>
              <a:ext cx="810" cy="218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624" name="Oval 40"/>
          <p:cNvSpPr>
            <a:spLocks noChangeArrowheads="1"/>
          </p:cNvSpPr>
          <p:nvPr/>
        </p:nvSpPr>
        <p:spPr bwMode="auto">
          <a:xfrm>
            <a:off x="5715000" y="3283378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7625" name="Oval 41"/>
          <p:cNvSpPr>
            <a:spLocks noChangeArrowheads="1"/>
          </p:cNvSpPr>
          <p:nvPr/>
        </p:nvSpPr>
        <p:spPr bwMode="auto">
          <a:xfrm>
            <a:off x="6096000" y="4807378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7598" name="Oval 14"/>
          <p:cNvSpPr>
            <a:spLocks noChangeArrowheads="1"/>
          </p:cNvSpPr>
          <p:nvPr/>
        </p:nvSpPr>
        <p:spPr bwMode="auto">
          <a:xfrm>
            <a:off x="5562600" y="5874178"/>
            <a:ext cx="1676400" cy="838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közepes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7626" name="Oval 42"/>
          <p:cNvSpPr>
            <a:spLocks noChangeArrowheads="1"/>
          </p:cNvSpPr>
          <p:nvPr/>
        </p:nvSpPr>
        <p:spPr bwMode="auto">
          <a:xfrm>
            <a:off x="7086600" y="4045378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1800" b="1">
                <a:cs typeface="Times New Roman" panose="02020603050405020304" pitchFamily="18" charset="0"/>
              </a:rPr>
              <a:t>távérzékelés</a:t>
            </a: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TÁJAK FEJLŐDÉSE  (3. FÁZIS 1970 – 2007)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églalap 4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DOMBORZATTANI  ALAPFOGALMAK</a:t>
            </a:r>
          </a:p>
        </p:txBody>
      </p:sp>
    </p:spTree>
    <p:extLst>
      <p:ext uri="{BB962C8B-B14F-4D97-AF65-F5344CB8AC3E}">
        <p14:creationId xmlns:p14="http://schemas.microsoft.com/office/powerpoint/2010/main" val="3144325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3" y="1110915"/>
            <a:ext cx="4361063" cy="280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2863750" y="110609"/>
            <a:ext cx="3512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hu-HU" sz="1800" b="1">
                <a:cs typeface="Times New Roman" panose="02020603050405020304" pitchFamily="18" charset="0"/>
              </a:rPr>
              <a:t>AZ ISZAPTEREK KÖRNYÉKE</a:t>
            </a:r>
          </a:p>
        </p:txBody>
      </p:sp>
      <p:sp>
        <p:nvSpPr>
          <p:cNvPr id="2" name="Téglalap 1"/>
          <p:cNvSpPr/>
          <p:nvPr/>
        </p:nvSpPr>
        <p:spPr>
          <a:xfrm>
            <a:off x="881286" y="633057"/>
            <a:ext cx="2803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XIX. SZÁZAD VÉGÉN </a:t>
            </a: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Kép 3" descr="ajka19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12927" r="25955" b="8888"/>
          <a:stretch>
            <a:fillRect/>
          </a:stretch>
        </p:blipFill>
        <p:spPr bwMode="auto">
          <a:xfrm>
            <a:off x="4943191" y="1110915"/>
            <a:ext cx="4119327" cy="282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5601316" y="633057"/>
            <a:ext cx="2768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XIX. SZÁZAD ELEJÉN </a:t>
            </a: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141574" y="4220148"/>
            <a:ext cx="4478426" cy="2452256"/>
            <a:chOff x="120" y="409"/>
            <a:chExt cx="5505" cy="3406"/>
          </a:xfrm>
        </p:grpSpPr>
        <p:pic>
          <p:nvPicPr>
            <p:cNvPr id="14" name="Picture 1026" descr="F:\ajka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9"/>
            <a:stretch>
              <a:fillRect/>
            </a:stretch>
          </p:blipFill>
          <p:spPr bwMode="auto">
            <a:xfrm>
              <a:off x="120" y="1649"/>
              <a:ext cx="1803" cy="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27" descr="F:\ajka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" y="1415"/>
              <a:ext cx="2536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28" descr="F:\ajka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" y="1365"/>
              <a:ext cx="2610" cy="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29" descr="F:\ajka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46"/>
            <a:stretch>
              <a:fillRect/>
            </a:stretch>
          </p:blipFill>
          <p:spPr bwMode="auto">
            <a:xfrm>
              <a:off x="3288" y="409"/>
              <a:ext cx="2337" cy="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r="9238"/>
          <a:stretch>
            <a:fillRect/>
          </a:stretch>
        </p:blipFill>
        <p:spPr bwMode="auto">
          <a:xfrm>
            <a:off x="5044604" y="4394023"/>
            <a:ext cx="3997609" cy="221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81286" y="42201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1982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5850129" y="40385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81725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381000" y="1752600"/>
            <a:ext cx="8153400" cy="4800600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630238" y="1831975"/>
            <a:ext cx="6569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KÜLSŐ (EXOGÉN) ERŐK</a:t>
            </a:r>
          </a:p>
          <a:p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SZERKEZETI FORMÁK ÁTALAKÍTÁSÁT VÉGZIK</a:t>
            </a: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533400" y="2590800"/>
            <a:ext cx="5867400" cy="1143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981200" y="2743200"/>
            <a:ext cx="4343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mállás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fizikai – hőhatás, fagyás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kémiai, organikus – oldódás, aprózódás </a:t>
            </a:r>
          </a:p>
        </p:txBody>
      </p:sp>
      <p:sp>
        <p:nvSpPr>
          <p:cNvPr id="63495" name="AutoShape 7"/>
          <p:cNvSpPr>
            <a:spLocks noChangeArrowheads="1"/>
          </p:cNvSpPr>
          <p:nvPr/>
        </p:nvSpPr>
        <p:spPr bwMode="auto">
          <a:xfrm>
            <a:off x="533400" y="3886200"/>
            <a:ext cx="7543800" cy="1600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057400" y="3962400"/>
            <a:ext cx="5943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letarolás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gravitáció (törmelékkúpok, lejtők)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víz, víztömeg hatása (lazítás, vájás, elszállítás, lerakás)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nagy tömegű jég hatása (gleccser, moréna)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szél hatása (koptatás, felhalmozás, lösz)</a:t>
            </a:r>
          </a:p>
          <a:p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609600" y="5638800"/>
            <a:ext cx="4724400" cy="762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133600" y="58674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Földön kívüli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erők hatása</a:t>
            </a:r>
          </a:p>
        </p:txBody>
      </p:sp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685800" y="4343400"/>
            <a:ext cx="1295400" cy="533400"/>
            <a:chOff x="538" y="3084"/>
            <a:chExt cx="752" cy="332"/>
          </a:xfrm>
        </p:grpSpPr>
        <p:sp>
          <p:nvSpPr>
            <p:cNvPr id="63500" name="Line 12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2" name="Line 14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3" name="Line 15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4" name="Line 16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5" name="Line 17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6" name="Line 18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7" name="Freeform 19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8" name="Freeform 20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09" name="Freeform 21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10" name="Freeform 22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11" name="Freeform 23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12" name="Freeform 24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13" name="Freeform 25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14" name="Freeform 26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15" name="Freeform 27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518" name="Group 30"/>
          <p:cNvGrpSpPr>
            <a:grpSpLocks/>
          </p:cNvGrpSpPr>
          <p:nvPr/>
        </p:nvGrpSpPr>
        <p:grpSpPr bwMode="auto">
          <a:xfrm>
            <a:off x="685800" y="2895600"/>
            <a:ext cx="1295400" cy="533400"/>
            <a:chOff x="538" y="3084"/>
            <a:chExt cx="752" cy="332"/>
          </a:xfrm>
        </p:grpSpPr>
        <p:sp>
          <p:nvSpPr>
            <p:cNvPr id="63519" name="Line 31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0" name="Line 32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1" name="Line 33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2" name="Line 34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3" name="Line 35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4" name="Line 36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5" name="Line 37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6" name="Freeform 38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7" name="Freeform 39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8" name="Freeform 40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29" name="Freeform 41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30" name="Freeform 42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31" name="Freeform 43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32" name="Freeform 44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33" name="Freeform 45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34" name="Freeform 46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553" name="Group 65"/>
          <p:cNvGrpSpPr>
            <a:grpSpLocks/>
          </p:cNvGrpSpPr>
          <p:nvPr/>
        </p:nvGrpSpPr>
        <p:grpSpPr bwMode="auto">
          <a:xfrm>
            <a:off x="762000" y="5715000"/>
            <a:ext cx="1219200" cy="609600"/>
            <a:chOff x="3168" y="3168"/>
            <a:chExt cx="768" cy="384"/>
          </a:xfrm>
        </p:grpSpPr>
        <p:sp>
          <p:nvSpPr>
            <p:cNvPr id="63554" name="Freeform 66"/>
            <p:cNvSpPr>
              <a:spLocks/>
            </p:cNvSpPr>
            <p:nvPr/>
          </p:nvSpPr>
          <p:spPr bwMode="auto">
            <a:xfrm>
              <a:off x="3174" y="3303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55" name="Freeform 67"/>
            <p:cNvSpPr>
              <a:spLocks/>
            </p:cNvSpPr>
            <p:nvPr/>
          </p:nvSpPr>
          <p:spPr bwMode="auto">
            <a:xfrm>
              <a:off x="3170" y="3236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56" name="Freeform 68"/>
            <p:cNvSpPr>
              <a:spLocks/>
            </p:cNvSpPr>
            <p:nvPr/>
          </p:nvSpPr>
          <p:spPr bwMode="auto">
            <a:xfrm>
              <a:off x="3168" y="3168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57" name="Freeform 69"/>
            <p:cNvSpPr>
              <a:spLocks/>
            </p:cNvSpPr>
            <p:nvPr/>
          </p:nvSpPr>
          <p:spPr bwMode="auto">
            <a:xfrm>
              <a:off x="3392" y="3208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58" name="Freeform 70"/>
            <p:cNvSpPr>
              <a:spLocks/>
            </p:cNvSpPr>
            <p:nvPr/>
          </p:nvSpPr>
          <p:spPr bwMode="auto">
            <a:xfrm>
              <a:off x="3462" y="3240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59" name="Line 71"/>
            <p:cNvSpPr>
              <a:spLocks noChangeShapeType="1"/>
            </p:cNvSpPr>
            <p:nvPr/>
          </p:nvSpPr>
          <p:spPr bwMode="auto">
            <a:xfrm flipH="1" flipV="1">
              <a:off x="3246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60" name="Line 72"/>
            <p:cNvSpPr>
              <a:spLocks noChangeShapeType="1"/>
            </p:cNvSpPr>
            <p:nvPr/>
          </p:nvSpPr>
          <p:spPr bwMode="auto">
            <a:xfrm flipH="1" flipV="1">
              <a:off x="3328" y="322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61" name="Line 73"/>
            <p:cNvSpPr>
              <a:spLocks noChangeShapeType="1"/>
            </p:cNvSpPr>
            <p:nvPr/>
          </p:nvSpPr>
          <p:spPr bwMode="auto">
            <a:xfrm flipH="1" flipV="1">
              <a:off x="3414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62" name="Line 74"/>
            <p:cNvSpPr>
              <a:spLocks noChangeShapeType="1"/>
            </p:cNvSpPr>
            <p:nvPr/>
          </p:nvSpPr>
          <p:spPr bwMode="auto">
            <a:xfrm flipH="1" flipV="1">
              <a:off x="3484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63" name="Line 75"/>
            <p:cNvSpPr>
              <a:spLocks noChangeShapeType="1"/>
            </p:cNvSpPr>
            <p:nvPr/>
          </p:nvSpPr>
          <p:spPr bwMode="auto">
            <a:xfrm flipV="1">
              <a:off x="3263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64" name="Line 76"/>
            <p:cNvSpPr>
              <a:spLocks noChangeShapeType="1"/>
            </p:cNvSpPr>
            <p:nvPr/>
          </p:nvSpPr>
          <p:spPr bwMode="auto">
            <a:xfrm flipV="1">
              <a:off x="3343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65" name="Line 77"/>
            <p:cNvSpPr>
              <a:spLocks noChangeShapeType="1"/>
            </p:cNvSpPr>
            <p:nvPr/>
          </p:nvSpPr>
          <p:spPr bwMode="auto">
            <a:xfrm flipV="1">
              <a:off x="3436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567" name="Oval 79"/>
          <p:cNvSpPr>
            <a:spLocks noChangeArrowheads="1"/>
          </p:cNvSpPr>
          <p:nvPr/>
        </p:nvSpPr>
        <p:spPr bwMode="auto">
          <a:xfrm>
            <a:off x="5105400" y="5562600"/>
            <a:ext cx="16764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rövid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3568" name="Oval 80"/>
          <p:cNvSpPr>
            <a:spLocks noChangeArrowheads="1"/>
          </p:cNvSpPr>
          <p:nvPr/>
        </p:nvSpPr>
        <p:spPr bwMode="auto">
          <a:xfrm>
            <a:off x="6096000" y="2590800"/>
            <a:ext cx="1676400" cy="838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hosszú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3569" name="Oval 81"/>
          <p:cNvSpPr>
            <a:spLocks noChangeArrowheads="1"/>
          </p:cNvSpPr>
          <p:nvPr/>
        </p:nvSpPr>
        <p:spPr bwMode="auto">
          <a:xfrm>
            <a:off x="6705600" y="3657600"/>
            <a:ext cx="1676400" cy="838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hosszú távú</a:t>
            </a:r>
          </a:p>
          <a:p>
            <a:pPr algn="ctr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</a:t>
            </a:r>
          </a:p>
        </p:txBody>
      </p:sp>
      <p:sp>
        <p:nvSpPr>
          <p:cNvPr id="63" name="Téglalap 6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</a:t>
            </a:r>
          </a:p>
        </p:txBody>
      </p:sp>
    </p:spTree>
    <p:extLst>
      <p:ext uri="{BB962C8B-B14F-4D97-AF65-F5344CB8AC3E}">
        <p14:creationId xmlns:p14="http://schemas.microsoft.com/office/powerpoint/2010/main" val="4062722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AutoShape 4"/>
          <p:cNvSpPr>
            <a:spLocks noChangeArrowheads="1"/>
          </p:cNvSpPr>
          <p:nvPr/>
        </p:nvSpPr>
        <p:spPr bwMode="auto">
          <a:xfrm>
            <a:off x="350838" y="1524001"/>
            <a:ext cx="3886200" cy="5118100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2000" b="1"/>
          </a:p>
          <a:p>
            <a:endParaRPr lang="hu-HU" altLang="hu-HU" sz="2000" b="1"/>
          </a:p>
          <a:p>
            <a:endParaRPr lang="hu-HU" altLang="hu-HU" sz="2000" b="1"/>
          </a:p>
          <a:p>
            <a:endParaRPr lang="hu-HU" altLang="hu-HU" sz="2000" b="1"/>
          </a:p>
        </p:txBody>
      </p:sp>
      <p:sp>
        <p:nvSpPr>
          <p:cNvPr id="70872" name="Rectangle 216"/>
          <p:cNvSpPr>
            <a:spLocks noChangeArrowheads="1"/>
          </p:cNvSpPr>
          <p:nvPr/>
        </p:nvSpPr>
        <p:spPr bwMode="auto">
          <a:xfrm>
            <a:off x="196850" y="4216400"/>
            <a:ext cx="4146550" cy="2355850"/>
          </a:xfrm>
          <a:prstGeom prst="rect">
            <a:avLst/>
          </a:prstGeom>
          <a:solidFill>
            <a:srgbClr val="FFCC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59" name="AutoShape 3"/>
          <p:cNvSpPr>
            <a:spLocks noChangeArrowheads="1"/>
          </p:cNvSpPr>
          <p:nvPr/>
        </p:nvSpPr>
        <p:spPr bwMode="auto">
          <a:xfrm>
            <a:off x="4419600" y="1524001"/>
            <a:ext cx="4117975" cy="3560762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464752" y="1601701"/>
            <a:ext cx="30422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JELLEGŰ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572001" y="1723166"/>
            <a:ext cx="39655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 ELVEKEN ALAPULÓ</a:t>
            </a: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274638" y="1978025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722438" y="2130425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„ősi jelzésekkel”</a:t>
            </a:r>
          </a:p>
        </p:txBody>
      </p:sp>
      <p:grpSp>
        <p:nvGrpSpPr>
          <p:cNvPr id="70669" name="Group 13"/>
          <p:cNvGrpSpPr>
            <a:grpSpLocks/>
          </p:cNvGrpSpPr>
          <p:nvPr/>
        </p:nvGrpSpPr>
        <p:grpSpPr bwMode="auto">
          <a:xfrm>
            <a:off x="350838" y="2130425"/>
            <a:ext cx="1219200" cy="457200"/>
            <a:chOff x="538" y="3084"/>
            <a:chExt cx="752" cy="332"/>
          </a:xfrm>
        </p:grpSpPr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1" name="Line 15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2" name="Line 16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3" name="Line 17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4" name="Line 18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5" name="Line 19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6" name="Line 20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7" name="Freeform 21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8" name="Freeform 22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79" name="Freeform 23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80" name="Freeform 24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81" name="Freeform 25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82" name="Freeform 26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83" name="Freeform 27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84" name="Freeform 28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85" name="Freeform 29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777" name="AutoShape 121"/>
          <p:cNvSpPr>
            <a:spLocks noChangeArrowheads="1"/>
          </p:cNvSpPr>
          <p:nvPr/>
        </p:nvSpPr>
        <p:spPr bwMode="auto">
          <a:xfrm>
            <a:off x="274638" y="2740025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778" name="Text Box 122"/>
          <p:cNvSpPr txBox="1">
            <a:spLocks noChangeArrowheads="1"/>
          </p:cNvSpPr>
          <p:nvPr/>
        </p:nvSpPr>
        <p:spPr bwMode="auto">
          <a:xfrm>
            <a:off x="1722438" y="2892425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oldalnézetes</a:t>
            </a:r>
          </a:p>
        </p:txBody>
      </p:sp>
      <p:grpSp>
        <p:nvGrpSpPr>
          <p:cNvPr id="70779" name="Group 123"/>
          <p:cNvGrpSpPr>
            <a:grpSpLocks/>
          </p:cNvGrpSpPr>
          <p:nvPr/>
        </p:nvGrpSpPr>
        <p:grpSpPr bwMode="auto">
          <a:xfrm>
            <a:off x="350838" y="2816225"/>
            <a:ext cx="1219200" cy="457200"/>
            <a:chOff x="538" y="3084"/>
            <a:chExt cx="752" cy="332"/>
          </a:xfrm>
        </p:grpSpPr>
        <p:sp>
          <p:nvSpPr>
            <p:cNvPr id="70780" name="Line 124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1" name="Line 125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2" name="Line 126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3" name="Line 127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4" name="Line 128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5" name="Line 129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6" name="Line 130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7" name="Freeform 131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8" name="Freeform 132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89" name="Freeform 133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90" name="Freeform 134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91" name="Freeform 135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92" name="Freeform 136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93" name="Freeform 137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94" name="Freeform 138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95" name="Freeform 139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796" name="AutoShape 140"/>
          <p:cNvSpPr>
            <a:spLocks noChangeArrowheads="1"/>
          </p:cNvSpPr>
          <p:nvPr/>
        </p:nvSpPr>
        <p:spPr bwMode="auto">
          <a:xfrm>
            <a:off x="274638" y="3502025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1722438" y="3654425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madártávlatos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350838" y="3578225"/>
            <a:ext cx="1219200" cy="457200"/>
            <a:chOff x="538" y="3084"/>
            <a:chExt cx="752" cy="332"/>
          </a:xfrm>
        </p:grpSpPr>
        <p:sp>
          <p:nvSpPr>
            <p:cNvPr id="70799" name="Line 143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0" name="Line 144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1" name="Line 145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2" name="Line 146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3" name="Line 147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4" name="Line 148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5" name="Line 149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6" name="Freeform 150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7" name="Freeform 151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8" name="Freeform 152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09" name="Freeform 153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10" name="Freeform 154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11" name="Freeform 155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12" name="Freeform 156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13" name="Freeform 157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14" name="Freeform 158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815" name="AutoShape 159"/>
          <p:cNvSpPr>
            <a:spLocks noChangeArrowheads="1"/>
          </p:cNvSpPr>
          <p:nvPr/>
        </p:nvSpPr>
        <p:spPr bwMode="auto">
          <a:xfrm>
            <a:off x="274638" y="4264025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816" name="Text Box 160"/>
          <p:cNvSpPr txBox="1">
            <a:spLocks noChangeArrowheads="1"/>
          </p:cNvSpPr>
          <p:nvPr/>
        </p:nvSpPr>
        <p:spPr bwMode="auto">
          <a:xfrm>
            <a:off x="1798638" y="4416425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pillacsíkos</a:t>
            </a:r>
          </a:p>
        </p:txBody>
      </p:sp>
      <p:sp>
        <p:nvSpPr>
          <p:cNvPr id="70834" name="AutoShape 178"/>
          <p:cNvSpPr>
            <a:spLocks noChangeArrowheads="1"/>
          </p:cNvSpPr>
          <p:nvPr/>
        </p:nvSpPr>
        <p:spPr bwMode="auto">
          <a:xfrm>
            <a:off x="274638" y="5026025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835" name="Text Box 179"/>
          <p:cNvSpPr txBox="1">
            <a:spLocks noChangeArrowheads="1"/>
          </p:cNvSpPr>
          <p:nvPr/>
        </p:nvSpPr>
        <p:spPr bwMode="auto">
          <a:xfrm>
            <a:off x="1828800" y="5181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árnyékolásos</a:t>
            </a:r>
          </a:p>
        </p:txBody>
      </p:sp>
      <p:sp>
        <p:nvSpPr>
          <p:cNvPr id="70853" name="AutoShape 197"/>
          <p:cNvSpPr>
            <a:spLocks noChangeArrowheads="1"/>
          </p:cNvSpPr>
          <p:nvPr/>
        </p:nvSpPr>
        <p:spPr bwMode="auto">
          <a:xfrm>
            <a:off x="274638" y="5788025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854" name="Text Box 198"/>
          <p:cNvSpPr txBox="1">
            <a:spLocks noChangeArrowheads="1"/>
          </p:cNvSpPr>
          <p:nvPr/>
        </p:nvSpPr>
        <p:spPr bwMode="auto">
          <a:xfrm>
            <a:off x="1828800" y="5943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páfránycsíkozásos</a:t>
            </a:r>
          </a:p>
        </p:txBody>
      </p:sp>
      <p:sp>
        <p:nvSpPr>
          <p:cNvPr id="70873" name="AutoShape 217"/>
          <p:cNvSpPr>
            <a:spLocks noChangeArrowheads="1"/>
          </p:cNvSpPr>
          <p:nvPr/>
        </p:nvSpPr>
        <p:spPr bwMode="auto">
          <a:xfrm>
            <a:off x="4572000" y="2362200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874" name="Text Box 218"/>
          <p:cNvSpPr txBox="1">
            <a:spLocks noChangeArrowheads="1"/>
          </p:cNvSpPr>
          <p:nvPr/>
        </p:nvSpPr>
        <p:spPr bwMode="auto">
          <a:xfrm>
            <a:off x="6019800" y="2514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színtörléses</a:t>
            </a:r>
          </a:p>
        </p:txBody>
      </p:sp>
      <p:sp>
        <p:nvSpPr>
          <p:cNvPr id="70892" name="AutoShape 236"/>
          <p:cNvSpPr>
            <a:spLocks noChangeArrowheads="1"/>
          </p:cNvSpPr>
          <p:nvPr/>
        </p:nvSpPr>
        <p:spPr bwMode="auto">
          <a:xfrm>
            <a:off x="4572000" y="3124200"/>
            <a:ext cx="3886200" cy="685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893" name="Text Box 237"/>
          <p:cNvSpPr txBox="1">
            <a:spLocks noChangeArrowheads="1"/>
          </p:cNvSpPr>
          <p:nvPr/>
        </p:nvSpPr>
        <p:spPr bwMode="auto">
          <a:xfrm>
            <a:off x="6019800" y="32766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csíkozásos (Lehmann)</a:t>
            </a:r>
          </a:p>
        </p:txBody>
      </p:sp>
      <p:sp>
        <p:nvSpPr>
          <p:cNvPr id="70911" name="AutoShape 255"/>
          <p:cNvSpPr>
            <a:spLocks noChangeArrowheads="1"/>
          </p:cNvSpPr>
          <p:nvPr/>
        </p:nvSpPr>
        <p:spPr bwMode="auto">
          <a:xfrm>
            <a:off x="4572000" y="3886200"/>
            <a:ext cx="3886200" cy="8382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912" name="Text Box 256"/>
          <p:cNvSpPr txBox="1">
            <a:spLocks noChangeArrowheads="1"/>
          </p:cNvSpPr>
          <p:nvPr/>
        </p:nvSpPr>
        <p:spPr bwMode="auto">
          <a:xfrm>
            <a:off x="6019800" y="4038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szintvonalas</a:t>
            </a:r>
          </a:p>
        </p:txBody>
      </p:sp>
      <p:grpSp>
        <p:nvGrpSpPr>
          <p:cNvPr id="70711" name="Group 55"/>
          <p:cNvGrpSpPr>
            <a:grpSpLocks/>
          </p:cNvGrpSpPr>
          <p:nvPr/>
        </p:nvGrpSpPr>
        <p:grpSpPr bwMode="auto">
          <a:xfrm>
            <a:off x="4648200" y="3962400"/>
            <a:ext cx="1219200" cy="533400"/>
            <a:chOff x="3168" y="3168"/>
            <a:chExt cx="768" cy="384"/>
          </a:xfrm>
        </p:grpSpPr>
        <p:sp>
          <p:nvSpPr>
            <p:cNvPr id="70712" name="Freeform 56"/>
            <p:cNvSpPr>
              <a:spLocks/>
            </p:cNvSpPr>
            <p:nvPr/>
          </p:nvSpPr>
          <p:spPr bwMode="auto">
            <a:xfrm>
              <a:off x="3174" y="3303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13" name="Freeform 57"/>
            <p:cNvSpPr>
              <a:spLocks/>
            </p:cNvSpPr>
            <p:nvPr/>
          </p:nvSpPr>
          <p:spPr bwMode="auto">
            <a:xfrm>
              <a:off x="3170" y="3236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14" name="Freeform 58"/>
            <p:cNvSpPr>
              <a:spLocks/>
            </p:cNvSpPr>
            <p:nvPr/>
          </p:nvSpPr>
          <p:spPr bwMode="auto">
            <a:xfrm>
              <a:off x="3168" y="3168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15" name="Freeform 59"/>
            <p:cNvSpPr>
              <a:spLocks/>
            </p:cNvSpPr>
            <p:nvPr/>
          </p:nvSpPr>
          <p:spPr bwMode="auto">
            <a:xfrm>
              <a:off x="3392" y="3208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16" name="Freeform 60"/>
            <p:cNvSpPr>
              <a:spLocks/>
            </p:cNvSpPr>
            <p:nvPr/>
          </p:nvSpPr>
          <p:spPr bwMode="auto">
            <a:xfrm>
              <a:off x="3462" y="3240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17" name="Line 61"/>
            <p:cNvSpPr>
              <a:spLocks noChangeShapeType="1"/>
            </p:cNvSpPr>
            <p:nvPr/>
          </p:nvSpPr>
          <p:spPr bwMode="auto">
            <a:xfrm flipH="1" flipV="1">
              <a:off x="3246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18" name="Line 62"/>
            <p:cNvSpPr>
              <a:spLocks noChangeShapeType="1"/>
            </p:cNvSpPr>
            <p:nvPr/>
          </p:nvSpPr>
          <p:spPr bwMode="auto">
            <a:xfrm flipH="1" flipV="1">
              <a:off x="3328" y="322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19" name="Line 63"/>
            <p:cNvSpPr>
              <a:spLocks noChangeShapeType="1"/>
            </p:cNvSpPr>
            <p:nvPr/>
          </p:nvSpPr>
          <p:spPr bwMode="auto">
            <a:xfrm flipH="1" flipV="1">
              <a:off x="3414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20" name="Line 64"/>
            <p:cNvSpPr>
              <a:spLocks noChangeShapeType="1"/>
            </p:cNvSpPr>
            <p:nvPr/>
          </p:nvSpPr>
          <p:spPr bwMode="auto">
            <a:xfrm flipH="1" flipV="1">
              <a:off x="3484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21" name="Line 65"/>
            <p:cNvSpPr>
              <a:spLocks noChangeShapeType="1"/>
            </p:cNvSpPr>
            <p:nvPr/>
          </p:nvSpPr>
          <p:spPr bwMode="auto">
            <a:xfrm flipV="1">
              <a:off x="3263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22" name="Line 66"/>
            <p:cNvSpPr>
              <a:spLocks noChangeShapeType="1"/>
            </p:cNvSpPr>
            <p:nvPr/>
          </p:nvSpPr>
          <p:spPr bwMode="auto">
            <a:xfrm flipV="1">
              <a:off x="3343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23" name="Line 67"/>
            <p:cNvSpPr>
              <a:spLocks noChangeShapeType="1"/>
            </p:cNvSpPr>
            <p:nvPr/>
          </p:nvSpPr>
          <p:spPr bwMode="auto">
            <a:xfrm flipV="1">
              <a:off x="3436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930" name="Group 274"/>
          <p:cNvGrpSpPr>
            <a:grpSpLocks/>
          </p:cNvGrpSpPr>
          <p:nvPr/>
        </p:nvGrpSpPr>
        <p:grpSpPr bwMode="auto">
          <a:xfrm>
            <a:off x="457200" y="4343400"/>
            <a:ext cx="1066800" cy="457200"/>
            <a:chOff x="3312" y="2784"/>
            <a:chExt cx="768" cy="384"/>
          </a:xfrm>
        </p:grpSpPr>
        <p:sp>
          <p:nvSpPr>
            <p:cNvPr id="70931" name="Freeform 275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2" name="Freeform 276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3" name="Freeform 277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4" name="Line 278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5" name="Line 279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6" name="Line 280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7" name="Line 281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8" name="Line 282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39" name="Line 283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40" name="Line 284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958" name="Group 302"/>
          <p:cNvGrpSpPr>
            <a:grpSpLocks/>
          </p:cNvGrpSpPr>
          <p:nvPr/>
        </p:nvGrpSpPr>
        <p:grpSpPr bwMode="auto">
          <a:xfrm>
            <a:off x="4724400" y="2438400"/>
            <a:ext cx="1143000" cy="457200"/>
            <a:chOff x="3312" y="3408"/>
            <a:chExt cx="768" cy="384"/>
          </a:xfrm>
        </p:grpSpPr>
        <p:grpSp>
          <p:nvGrpSpPr>
            <p:cNvPr id="70959" name="Group 303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70960" name="Freeform 304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961" name="Freeform 305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962" name="Freeform 306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0963" name="Freeform 307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64" name="Freeform 308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65" name="Freeform 309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66" name="Freeform 310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67" name="Freeform 311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68" name="Line 312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69" name="Line 313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70" name="Line 314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71" name="Line 315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72" name="Line 316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73" name="Line 317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74" name="Line 318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034" name="Group 378"/>
          <p:cNvGrpSpPr>
            <a:grpSpLocks/>
          </p:cNvGrpSpPr>
          <p:nvPr/>
        </p:nvGrpSpPr>
        <p:grpSpPr bwMode="auto">
          <a:xfrm>
            <a:off x="457200" y="5105400"/>
            <a:ext cx="1066800" cy="457200"/>
            <a:chOff x="3312" y="2784"/>
            <a:chExt cx="768" cy="384"/>
          </a:xfrm>
        </p:grpSpPr>
        <p:sp>
          <p:nvSpPr>
            <p:cNvPr id="71035" name="Freeform 379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36" name="Freeform 380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37" name="Freeform 381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38" name="Line 382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39" name="Line 383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0" name="Line 384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1" name="Line 385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2" name="Line 386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3" name="Line 387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4" name="Line 388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045" name="Group 389"/>
          <p:cNvGrpSpPr>
            <a:grpSpLocks/>
          </p:cNvGrpSpPr>
          <p:nvPr/>
        </p:nvGrpSpPr>
        <p:grpSpPr bwMode="auto">
          <a:xfrm>
            <a:off x="457200" y="5943600"/>
            <a:ext cx="1066800" cy="457200"/>
            <a:chOff x="3312" y="2784"/>
            <a:chExt cx="768" cy="384"/>
          </a:xfrm>
        </p:grpSpPr>
        <p:sp>
          <p:nvSpPr>
            <p:cNvPr id="71046" name="Freeform 390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7" name="Freeform 391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8" name="Freeform 392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49" name="Line 393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50" name="Line 394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51" name="Line 395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52" name="Line 396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53" name="Line 397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54" name="Line 398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55" name="Line 399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056" name="Group 400"/>
          <p:cNvGrpSpPr>
            <a:grpSpLocks/>
          </p:cNvGrpSpPr>
          <p:nvPr/>
        </p:nvGrpSpPr>
        <p:grpSpPr bwMode="auto">
          <a:xfrm>
            <a:off x="4724400" y="3200400"/>
            <a:ext cx="1143000" cy="457200"/>
            <a:chOff x="3312" y="3408"/>
            <a:chExt cx="768" cy="384"/>
          </a:xfrm>
        </p:grpSpPr>
        <p:grpSp>
          <p:nvGrpSpPr>
            <p:cNvPr id="71057" name="Group 401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71058" name="Freeform 402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059" name="Freeform 403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060" name="Freeform 404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061" name="Freeform 405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2" name="Freeform 406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3" name="Freeform 407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4" name="Freeform 408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5" name="Freeform 409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6" name="Line 410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7" name="Line 411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8" name="Line 412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69" name="Line 413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70" name="Line 414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71" name="Line 415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72" name="Line 416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073" name="AutoShape 417"/>
          <p:cNvSpPr>
            <a:spLocks noChangeArrowheads="1"/>
          </p:cNvSpPr>
          <p:nvPr/>
        </p:nvSpPr>
        <p:spPr bwMode="auto">
          <a:xfrm>
            <a:off x="5364163" y="4581525"/>
            <a:ext cx="3311525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074" name="Text Box 418"/>
          <p:cNvSpPr txBox="1">
            <a:spLocks noChangeArrowheads="1"/>
          </p:cNvSpPr>
          <p:nvPr/>
        </p:nvSpPr>
        <p:spPr bwMode="auto">
          <a:xfrm>
            <a:off x="6732588" y="4724400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rétegszínezéses</a:t>
            </a:r>
          </a:p>
        </p:txBody>
      </p:sp>
      <p:grpSp>
        <p:nvGrpSpPr>
          <p:cNvPr id="71075" name="Group 419"/>
          <p:cNvGrpSpPr>
            <a:grpSpLocks/>
          </p:cNvGrpSpPr>
          <p:nvPr/>
        </p:nvGrpSpPr>
        <p:grpSpPr bwMode="auto">
          <a:xfrm>
            <a:off x="5440363" y="4657725"/>
            <a:ext cx="1219200" cy="533400"/>
            <a:chOff x="3168" y="3168"/>
            <a:chExt cx="768" cy="384"/>
          </a:xfrm>
        </p:grpSpPr>
        <p:sp>
          <p:nvSpPr>
            <p:cNvPr id="71076" name="Freeform 420"/>
            <p:cNvSpPr>
              <a:spLocks/>
            </p:cNvSpPr>
            <p:nvPr/>
          </p:nvSpPr>
          <p:spPr bwMode="auto">
            <a:xfrm>
              <a:off x="3174" y="3303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77" name="Freeform 421"/>
            <p:cNvSpPr>
              <a:spLocks/>
            </p:cNvSpPr>
            <p:nvPr/>
          </p:nvSpPr>
          <p:spPr bwMode="auto">
            <a:xfrm>
              <a:off x="3170" y="3236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78" name="Freeform 422"/>
            <p:cNvSpPr>
              <a:spLocks/>
            </p:cNvSpPr>
            <p:nvPr/>
          </p:nvSpPr>
          <p:spPr bwMode="auto">
            <a:xfrm>
              <a:off x="3168" y="3168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79" name="Freeform 423"/>
            <p:cNvSpPr>
              <a:spLocks/>
            </p:cNvSpPr>
            <p:nvPr/>
          </p:nvSpPr>
          <p:spPr bwMode="auto">
            <a:xfrm>
              <a:off x="3392" y="3208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0" name="Freeform 424"/>
            <p:cNvSpPr>
              <a:spLocks/>
            </p:cNvSpPr>
            <p:nvPr/>
          </p:nvSpPr>
          <p:spPr bwMode="auto">
            <a:xfrm>
              <a:off x="3462" y="3240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1" name="Line 425"/>
            <p:cNvSpPr>
              <a:spLocks noChangeShapeType="1"/>
            </p:cNvSpPr>
            <p:nvPr/>
          </p:nvSpPr>
          <p:spPr bwMode="auto">
            <a:xfrm flipH="1" flipV="1">
              <a:off x="3246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2" name="Line 426"/>
            <p:cNvSpPr>
              <a:spLocks noChangeShapeType="1"/>
            </p:cNvSpPr>
            <p:nvPr/>
          </p:nvSpPr>
          <p:spPr bwMode="auto">
            <a:xfrm flipH="1" flipV="1">
              <a:off x="3328" y="322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3" name="Line 427"/>
            <p:cNvSpPr>
              <a:spLocks noChangeShapeType="1"/>
            </p:cNvSpPr>
            <p:nvPr/>
          </p:nvSpPr>
          <p:spPr bwMode="auto">
            <a:xfrm flipH="1" flipV="1">
              <a:off x="3414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4" name="Line 428"/>
            <p:cNvSpPr>
              <a:spLocks noChangeShapeType="1"/>
            </p:cNvSpPr>
            <p:nvPr/>
          </p:nvSpPr>
          <p:spPr bwMode="auto">
            <a:xfrm flipH="1" flipV="1">
              <a:off x="3484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5" name="Line 429"/>
            <p:cNvSpPr>
              <a:spLocks noChangeShapeType="1"/>
            </p:cNvSpPr>
            <p:nvPr/>
          </p:nvSpPr>
          <p:spPr bwMode="auto">
            <a:xfrm flipV="1">
              <a:off x="3263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6" name="Line 430"/>
            <p:cNvSpPr>
              <a:spLocks noChangeShapeType="1"/>
            </p:cNvSpPr>
            <p:nvPr/>
          </p:nvSpPr>
          <p:spPr bwMode="auto">
            <a:xfrm flipV="1">
              <a:off x="3343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87" name="Line 431"/>
            <p:cNvSpPr>
              <a:spLocks noChangeShapeType="1"/>
            </p:cNvSpPr>
            <p:nvPr/>
          </p:nvSpPr>
          <p:spPr bwMode="auto">
            <a:xfrm flipV="1">
              <a:off x="3436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5" name="Téglalap 17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</p:spTree>
    <p:extLst>
      <p:ext uri="{BB962C8B-B14F-4D97-AF65-F5344CB8AC3E}">
        <p14:creationId xmlns:p14="http://schemas.microsoft.com/office/powerpoint/2010/main" val="1198917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776538" y="1243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34419"/>
          <a:stretch>
            <a:fillRect/>
          </a:stretch>
        </p:blipFill>
        <p:spPr bwMode="auto">
          <a:xfrm>
            <a:off x="3191873" y="2379307"/>
            <a:ext cx="5280615" cy="42818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4558" y="1950822"/>
            <a:ext cx="33650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Őskor, ókor, középkor:</a:t>
            </a:r>
          </a:p>
          <a:p>
            <a:pPr algn="l"/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ősi ábrázolások,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hegységek általános jelölése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73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1" b="5006"/>
          <a:stretch>
            <a:fillRect/>
          </a:stretch>
        </p:blipFill>
        <p:spPr bwMode="auto">
          <a:xfrm>
            <a:off x="305528" y="3325441"/>
            <a:ext cx="8517309" cy="32111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755649" y="2043098"/>
            <a:ext cx="56541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késő-középkor:</a:t>
            </a:r>
          </a:p>
          <a:p>
            <a:pPr algn="l"/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hegyek, hegységek hozzávetőleges alakja, kiterjedése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86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2-oldaln-d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r="668" b="23114"/>
          <a:stretch>
            <a:fillRect/>
          </a:stretch>
        </p:blipFill>
        <p:spPr bwMode="auto">
          <a:xfrm>
            <a:off x="3250194" y="3099021"/>
            <a:ext cx="5666794" cy="318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3306" y="4623101"/>
            <a:ext cx="4038285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XV. századtól (reneszánsz):</a:t>
            </a:r>
          </a:p>
          <a:p>
            <a:pPr algn="l"/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oldalnézetes ábrázolás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képi ábrázolás, mint a megismerés</a:t>
            </a:r>
          </a:p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módszere (perspektíva)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fény és árnyék hatása (plasztika)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táj képe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 b="8311"/>
          <a:stretch>
            <a:fillRect/>
          </a:stretch>
        </p:blipFill>
        <p:spPr bwMode="auto">
          <a:xfrm>
            <a:off x="93306" y="1561183"/>
            <a:ext cx="3030140" cy="275988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48332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3-madartav-d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5" b="15842"/>
          <a:stretch>
            <a:fillRect/>
          </a:stretch>
        </p:blipFill>
        <p:spPr bwMode="auto">
          <a:xfrm>
            <a:off x="1838132" y="2160523"/>
            <a:ext cx="7075682" cy="45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3084" y="5214437"/>
            <a:ext cx="3974165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XVIII. századtól:</a:t>
            </a:r>
          </a:p>
          <a:p>
            <a:pPr algn="l"/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madártávlatos ábrázolás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hegyek kiterjedése szemléletes,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magassági viszonyok értelmezhetők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(katonai igények szerint)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37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443288" y="1719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9" t="18756" r="25159" b="37053"/>
          <a:stretch>
            <a:fillRect/>
          </a:stretch>
        </p:blipFill>
        <p:spPr bwMode="auto">
          <a:xfrm>
            <a:off x="2463282" y="1991511"/>
            <a:ext cx="6447355" cy="43150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51374" y="4939765"/>
            <a:ext cx="280717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XIX. század második fele: </a:t>
            </a:r>
          </a:p>
          <a:p>
            <a:pPr algn="l"/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fiziográfiai ábrázolás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madártávlatos,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oldalról megvilágított,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plasztikus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42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4-pillcsik-domb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r="40964" b="32465"/>
          <a:stretch>
            <a:fillRect/>
          </a:stretch>
        </p:blipFill>
        <p:spPr bwMode="auto">
          <a:xfrm>
            <a:off x="2593910" y="1950391"/>
            <a:ext cx="6245982" cy="46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9949" y="5424631"/>
            <a:ext cx="251383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/>
              <a:t>XVIII. századtól:</a:t>
            </a:r>
          </a:p>
          <a:p>
            <a:pPr algn="l"/>
            <a:endParaRPr lang="hu-HU" altLang="hu-HU" b="1"/>
          </a:p>
          <a:p>
            <a:pPr algn="l"/>
            <a:r>
              <a:rPr lang="hu-HU" altLang="hu-HU" b="1"/>
              <a:t>felülnézetes ábrázolások</a:t>
            </a:r>
          </a:p>
          <a:p>
            <a:pPr algn="l"/>
            <a:r>
              <a:rPr lang="hu-HU" altLang="hu-HU" b="1"/>
              <a:t>pillacsíkos ábrázolás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9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286000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22261" r="22304" b="22803"/>
          <a:stretch>
            <a:fillRect/>
          </a:stretch>
        </p:blipFill>
        <p:spPr bwMode="auto">
          <a:xfrm>
            <a:off x="2108719" y="1944333"/>
            <a:ext cx="6671744" cy="473269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25358" y="5771146"/>
            <a:ext cx="327525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Mikoviny Sámuel (1763):</a:t>
            </a:r>
          </a:p>
          <a:p>
            <a:pPr algn="l"/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páfránycsíkozásos ábrázolás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68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5-arnyek-d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12584" r="45409" b="17856"/>
          <a:stretch>
            <a:fillRect/>
          </a:stretch>
        </p:blipFill>
        <p:spPr bwMode="auto">
          <a:xfrm>
            <a:off x="3359021" y="1897031"/>
            <a:ext cx="4916164" cy="47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69941" y="5740995"/>
            <a:ext cx="391645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domborzat-árnyékolásos ábrázolás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summerolás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ferde irányból való megvilágítás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24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0" y="1719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6174" y="4578436"/>
            <a:ext cx="2691763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Johann-Georg Lehmann:</a:t>
            </a:r>
          </a:p>
          <a:p>
            <a:pPr algn="l"/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csíkozásos ábrázolás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fény-árnyék lejtőszög </a:t>
            </a:r>
          </a:p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szerinti változása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1961799" y="1816445"/>
            <a:ext cx="7182201" cy="4841529"/>
            <a:chOff x="1961799" y="1816445"/>
            <a:chExt cx="7182201" cy="4841529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4" t="4614" r="2986" b="4897"/>
            <a:stretch>
              <a:fillRect/>
            </a:stretch>
          </p:blipFill>
          <p:spPr bwMode="auto">
            <a:xfrm>
              <a:off x="2643612" y="1873941"/>
              <a:ext cx="6500388" cy="478403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2293" name="Rectangle 5"/>
            <p:cNvSpPr>
              <a:spLocks noChangeArrowheads="1"/>
            </p:cNvSpPr>
            <p:nvPr/>
          </p:nvSpPr>
          <p:spPr bwMode="auto">
            <a:xfrm>
              <a:off x="5134426" y="1861501"/>
              <a:ext cx="3880018" cy="936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294" name="Rectangle 6"/>
            <p:cNvSpPr>
              <a:spLocks noChangeArrowheads="1"/>
            </p:cNvSpPr>
            <p:nvPr/>
          </p:nvSpPr>
          <p:spPr bwMode="auto">
            <a:xfrm>
              <a:off x="1961799" y="1816445"/>
              <a:ext cx="1692275" cy="981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" name="Téglalap 8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 ELVEN ALAPULÓ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17-csik-domb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r="21153" b="7619"/>
          <a:stretch>
            <a:fillRect/>
          </a:stretch>
        </p:blipFill>
        <p:spPr bwMode="auto">
          <a:xfrm>
            <a:off x="217283" y="1816445"/>
            <a:ext cx="3186552" cy="264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7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agyap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86" y="4076770"/>
            <a:ext cx="2983187" cy="278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granitgoly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11" y="1646741"/>
            <a:ext cx="3861602" cy="22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aprozod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5" y="2136618"/>
            <a:ext cx="3656298" cy="45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31932" y="1637374"/>
            <a:ext cx="41088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fizikai mállás </a:t>
            </a: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(exogén, hosszú távú)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42285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6-szintorl-d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" r="30435"/>
          <a:stretch>
            <a:fillRect/>
          </a:stretch>
        </p:blipFill>
        <p:spPr bwMode="auto">
          <a:xfrm>
            <a:off x="3956180" y="1861502"/>
            <a:ext cx="4549731" cy="485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79918" y="5073505"/>
            <a:ext cx="339708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színtörléses domborzatábrázolás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(művészi ábrázolás)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 ELVEN ALAPULÓ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70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5-karpat-medence-kesz-wo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4" t="12276" r="7796" b="45689"/>
          <a:stretch>
            <a:fillRect/>
          </a:stretch>
        </p:blipFill>
        <p:spPr bwMode="auto">
          <a:xfrm>
            <a:off x="2395404" y="1968760"/>
            <a:ext cx="6431356" cy="47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102637" y="4701138"/>
            <a:ext cx="205697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rétegszínezéses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	ábrázolás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 ELVEN ALAPULÓ 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45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4460132" y="1954785"/>
            <a:ext cx="4117975" cy="4875300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421532" y="1954785"/>
            <a:ext cx="3886200" cy="4875299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37420" y="1957961"/>
            <a:ext cx="3313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SZINTVONALAK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FOGALMA, SZERKESZTÉSE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677620" y="1954786"/>
            <a:ext cx="32496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SZINTVONALAK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SZERKESZTÉSE, IDOMVÁZ</a:t>
            </a:r>
          </a:p>
        </p:txBody>
      </p:sp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269132" y="2562885"/>
            <a:ext cx="4114800" cy="1676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1564532" y="2639085"/>
            <a:ext cx="2819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egy kiválasztott alapfelülettől azonos </a:t>
            </a:r>
          </a:p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ortométeres magasságban lévő tereppontokat </a:t>
            </a:r>
          </a:p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összekötő (folytonos) vonal</a:t>
            </a:r>
          </a:p>
        </p:txBody>
      </p:sp>
      <p:sp>
        <p:nvSpPr>
          <p:cNvPr id="68634" name="AutoShape 26"/>
          <p:cNvSpPr>
            <a:spLocks noChangeArrowheads="1"/>
          </p:cNvSpPr>
          <p:nvPr/>
        </p:nvSpPr>
        <p:spPr bwMode="auto">
          <a:xfrm>
            <a:off x="269132" y="4391685"/>
            <a:ext cx="41148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35" name="Text Box 27"/>
          <p:cNvSpPr txBox="1">
            <a:spLocks noChangeArrowheads="1"/>
          </p:cNvSpPr>
          <p:nvPr/>
        </p:nvSpPr>
        <p:spPr bwMode="auto">
          <a:xfrm>
            <a:off x="1640732" y="4467885"/>
            <a:ext cx="2514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szintvonal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nehézségi erőtér szintfelülete és a terep metszésvonala</a:t>
            </a:r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3" name="AutoShape 45"/>
          <p:cNvSpPr>
            <a:spLocks noChangeArrowheads="1"/>
          </p:cNvSpPr>
          <p:nvPr/>
        </p:nvSpPr>
        <p:spPr bwMode="auto">
          <a:xfrm>
            <a:off x="269132" y="5610885"/>
            <a:ext cx="457835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1556595" y="5687085"/>
            <a:ext cx="3200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 szintvonalak</a:t>
            </a:r>
          </a:p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önmagukba visszatérő görbék</a:t>
            </a:r>
          </a:p>
          <a:p>
            <a:pPr algn="l"/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egymást soha sem keresztezik</a:t>
            </a:r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655" name="Group 47"/>
          <p:cNvGrpSpPr>
            <a:grpSpLocks/>
          </p:cNvGrpSpPr>
          <p:nvPr/>
        </p:nvGrpSpPr>
        <p:grpSpPr bwMode="auto">
          <a:xfrm>
            <a:off x="345332" y="3172485"/>
            <a:ext cx="1219200" cy="457200"/>
            <a:chOff x="538" y="3084"/>
            <a:chExt cx="752" cy="332"/>
          </a:xfrm>
        </p:grpSpPr>
        <p:sp>
          <p:nvSpPr>
            <p:cNvPr id="68656" name="Line 48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57" name="Line 49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58" name="Line 50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59" name="Line 51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0" name="Line 52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1" name="Line 53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2" name="Line 54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3" name="Freeform 55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4" name="Freeform 56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5" name="Freeform 57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6" name="Freeform 58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7" name="Freeform 59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8" name="Freeform 60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69" name="Freeform 61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70" name="Freeform 62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71" name="Freeform 63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672" name="AutoShape 64"/>
          <p:cNvSpPr>
            <a:spLocks noChangeArrowheads="1"/>
          </p:cNvSpPr>
          <p:nvPr/>
        </p:nvSpPr>
        <p:spPr bwMode="auto">
          <a:xfrm>
            <a:off x="4612532" y="2562885"/>
            <a:ext cx="4271963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73" name="Text Box 65"/>
          <p:cNvSpPr txBox="1">
            <a:spLocks noChangeArrowheads="1"/>
          </p:cNvSpPr>
          <p:nvPr/>
        </p:nvSpPr>
        <p:spPr bwMode="auto">
          <a:xfrm>
            <a:off x="6028582" y="2680360"/>
            <a:ext cx="2678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 domborzati idomok összefüggése, az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idomváz</a:t>
            </a:r>
          </a:p>
        </p:txBody>
      </p:sp>
      <p:sp>
        <p:nvSpPr>
          <p:cNvPr id="68691" name="AutoShape 83"/>
          <p:cNvSpPr>
            <a:spLocks noChangeArrowheads="1"/>
          </p:cNvSpPr>
          <p:nvPr/>
        </p:nvSpPr>
        <p:spPr bwMode="auto">
          <a:xfrm>
            <a:off x="4612532" y="3626510"/>
            <a:ext cx="4271963" cy="119856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92" name="Text Box 84"/>
          <p:cNvSpPr txBox="1">
            <a:spLocks noChangeArrowheads="1"/>
          </p:cNvSpPr>
          <p:nvPr/>
        </p:nvSpPr>
        <p:spPr bwMode="auto">
          <a:xfrm>
            <a:off x="6000007" y="3582060"/>
            <a:ext cx="2819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az idomváz a domborzati elemek közötti kapcsolatot rögzíti</a:t>
            </a:r>
          </a:p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(mérés-megtakarítás)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710" name="AutoShape 102"/>
          <p:cNvSpPr>
            <a:spLocks noChangeArrowheads="1"/>
          </p:cNvSpPr>
          <p:nvPr/>
        </p:nvSpPr>
        <p:spPr bwMode="auto">
          <a:xfrm>
            <a:off x="4933207" y="4979060"/>
            <a:ext cx="3938588" cy="152717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711" name="Text Box 103"/>
          <p:cNvSpPr txBox="1">
            <a:spLocks noChangeArrowheads="1"/>
          </p:cNvSpPr>
          <p:nvPr/>
        </p:nvSpPr>
        <p:spPr bwMode="auto">
          <a:xfrm>
            <a:off x="6271470" y="4969535"/>
            <a:ext cx="2514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az idomvonalak a terepfelszín fő görbületi vonalai</a:t>
            </a:r>
          </a:p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(hátvonal, völgyvonal, lejtőátmeneti vonal)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712" name="Group 104"/>
          <p:cNvGrpSpPr>
            <a:grpSpLocks/>
          </p:cNvGrpSpPr>
          <p:nvPr/>
        </p:nvGrpSpPr>
        <p:grpSpPr bwMode="auto">
          <a:xfrm>
            <a:off x="4985595" y="5439435"/>
            <a:ext cx="1295400" cy="533400"/>
            <a:chOff x="538" y="3084"/>
            <a:chExt cx="752" cy="332"/>
          </a:xfrm>
        </p:grpSpPr>
        <p:sp>
          <p:nvSpPr>
            <p:cNvPr id="68713" name="Line 105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14" name="Line 106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15" name="Line 107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16" name="Line 108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17" name="Line 109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18" name="Line 110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19" name="Line 111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0" name="Freeform 112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1" name="Freeform 113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2" name="Freeform 114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3" name="Freeform 115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4" name="Freeform 116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5" name="Freeform 117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6" name="Freeform 118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7" name="Freeform 119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28" name="Freeform 120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345332" y="5915685"/>
            <a:ext cx="1219200" cy="533400"/>
            <a:chOff x="3168" y="3168"/>
            <a:chExt cx="768" cy="384"/>
          </a:xfrm>
        </p:grpSpPr>
        <p:sp>
          <p:nvSpPr>
            <p:cNvPr id="68732" name="Freeform 124"/>
            <p:cNvSpPr>
              <a:spLocks/>
            </p:cNvSpPr>
            <p:nvPr/>
          </p:nvSpPr>
          <p:spPr bwMode="auto">
            <a:xfrm>
              <a:off x="3174" y="3303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33" name="Freeform 125"/>
            <p:cNvSpPr>
              <a:spLocks/>
            </p:cNvSpPr>
            <p:nvPr/>
          </p:nvSpPr>
          <p:spPr bwMode="auto">
            <a:xfrm>
              <a:off x="3170" y="3236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34" name="Freeform 126"/>
            <p:cNvSpPr>
              <a:spLocks/>
            </p:cNvSpPr>
            <p:nvPr/>
          </p:nvSpPr>
          <p:spPr bwMode="auto">
            <a:xfrm>
              <a:off x="3168" y="3168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35" name="Freeform 127"/>
            <p:cNvSpPr>
              <a:spLocks/>
            </p:cNvSpPr>
            <p:nvPr/>
          </p:nvSpPr>
          <p:spPr bwMode="auto">
            <a:xfrm>
              <a:off x="3392" y="3208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36" name="Freeform 128"/>
            <p:cNvSpPr>
              <a:spLocks/>
            </p:cNvSpPr>
            <p:nvPr/>
          </p:nvSpPr>
          <p:spPr bwMode="auto">
            <a:xfrm>
              <a:off x="3462" y="3240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37" name="Line 129"/>
            <p:cNvSpPr>
              <a:spLocks noChangeShapeType="1"/>
            </p:cNvSpPr>
            <p:nvPr/>
          </p:nvSpPr>
          <p:spPr bwMode="auto">
            <a:xfrm flipH="1" flipV="1">
              <a:off x="3246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38" name="Line 130"/>
            <p:cNvSpPr>
              <a:spLocks noChangeShapeType="1"/>
            </p:cNvSpPr>
            <p:nvPr/>
          </p:nvSpPr>
          <p:spPr bwMode="auto">
            <a:xfrm flipH="1" flipV="1">
              <a:off x="3328" y="322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39" name="Line 131"/>
            <p:cNvSpPr>
              <a:spLocks noChangeShapeType="1"/>
            </p:cNvSpPr>
            <p:nvPr/>
          </p:nvSpPr>
          <p:spPr bwMode="auto">
            <a:xfrm flipH="1" flipV="1">
              <a:off x="3414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40" name="Line 132"/>
            <p:cNvSpPr>
              <a:spLocks noChangeShapeType="1"/>
            </p:cNvSpPr>
            <p:nvPr/>
          </p:nvSpPr>
          <p:spPr bwMode="auto">
            <a:xfrm flipH="1" flipV="1">
              <a:off x="3484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41" name="Line 133"/>
            <p:cNvSpPr>
              <a:spLocks noChangeShapeType="1"/>
            </p:cNvSpPr>
            <p:nvPr/>
          </p:nvSpPr>
          <p:spPr bwMode="auto">
            <a:xfrm flipV="1">
              <a:off x="3263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42" name="Line 134"/>
            <p:cNvSpPr>
              <a:spLocks noChangeShapeType="1"/>
            </p:cNvSpPr>
            <p:nvPr/>
          </p:nvSpPr>
          <p:spPr bwMode="auto">
            <a:xfrm flipV="1">
              <a:off x="3343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43" name="Line 135"/>
            <p:cNvSpPr>
              <a:spLocks noChangeShapeType="1"/>
            </p:cNvSpPr>
            <p:nvPr/>
          </p:nvSpPr>
          <p:spPr bwMode="auto">
            <a:xfrm flipV="1">
              <a:off x="3436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762" name="Group 154"/>
          <p:cNvGrpSpPr>
            <a:grpSpLocks/>
          </p:cNvGrpSpPr>
          <p:nvPr/>
        </p:nvGrpSpPr>
        <p:grpSpPr bwMode="auto">
          <a:xfrm>
            <a:off x="345332" y="4696485"/>
            <a:ext cx="1219200" cy="457200"/>
            <a:chOff x="192" y="2784"/>
            <a:chExt cx="768" cy="288"/>
          </a:xfrm>
        </p:grpSpPr>
        <p:grpSp>
          <p:nvGrpSpPr>
            <p:cNvPr id="68744" name="Group 136"/>
            <p:cNvGrpSpPr>
              <a:grpSpLocks/>
            </p:cNvGrpSpPr>
            <p:nvPr/>
          </p:nvGrpSpPr>
          <p:grpSpPr bwMode="auto">
            <a:xfrm>
              <a:off x="192" y="2784"/>
              <a:ext cx="768" cy="288"/>
              <a:chOff x="538" y="3084"/>
              <a:chExt cx="752" cy="332"/>
            </a:xfrm>
          </p:grpSpPr>
          <p:sp>
            <p:nvSpPr>
              <p:cNvPr id="68745" name="Line 137"/>
              <p:cNvSpPr>
                <a:spLocks noChangeShapeType="1"/>
              </p:cNvSpPr>
              <p:nvPr/>
            </p:nvSpPr>
            <p:spPr bwMode="auto">
              <a:xfrm flipH="1" flipV="1">
                <a:off x="610" y="3246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46" name="Line 138"/>
              <p:cNvSpPr>
                <a:spLocks noChangeShapeType="1"/>
              </p:cNvSpPr>
              <p:nvPr/>
            </p:nvSpPr>
            <p:spPr bwMode="auto">
              <a:xfrm flipH="1" flipV="1">
                <a:off x="688" y="3222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47" name="Line 139"/>
              <p:cNvSpPr>
                <a:spLocks noChangeShapeType="1"/>
              </p:cNvSpPr>
              <p:nvPr/>
            </p:nvSpPr>
            <p:spPr bwMode="auto">
              <a:xfrm flipH="1" flipV="1">
                <a:off x="778" y="3207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48" name="Line 140"/>
              <p:cNvSpPr>
                <a:spLocks noChangeShapeType="1"/>
              </p:cNvSpPr>
              <p:nvPr/>
            </p:nvSpPr>
            <p:spPr bwMode="auto">
              <a:xfrm flipH="1" flipV="1">
                <a:off x="848" y="3185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49" name="Line 141"/>
              <p:cNvSpPr>
                <a:spLocks noChangeShapeType="1"/>
              </p:cNvSpPr>
              <p:nvPr/>
            </p:nvSpPr>
            <p:spPr bwMode="auto">
              <a:xfrm flipV="1">
                <a:off x="627" y="3198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0" name="Line 142"/>
              <p:cNvSpPr>
                <a:spLocks noChangeShapeType="1"/>
              </p:cNvSpPr>
              <p:nvPr/>
            </p:nvSpPr>
            <p:spPr bwMode="auto">
              <a:xfrm flipV="1">
                <a:off x="707" y="3225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1" name="Line 143"/>
              <p:cNvSpPr>
                <a:spLocks noChangeShapeType="1"/>
              </p:cNvSpPr>
              <p:nvPr/>
            </p:nvSpPr>
            <p:spPr bwMode="auto">
              <a:xfrm flipV="1">
                <a:off x="800" y="3255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2" name="Freeform 144"/>
              <p:cNvSpPr>
                <a:spLocks/>
              </p:cNvSpPr>
              <p:nvPr/>
            </p:nvSpPr>
            <p:spPr bwMode="auto">
              <a:xfrm>
                <a:off x="538" y="3168"/>
                <a:ext cx="752" cy="248"/>
              </a:xfrm>
              <a:custGeom>
                <a:avLst/>
                <a:gdLst>
                  <a:gd name="T0" fmla="*/ 0 w 752"/>
                  <a:gd name="T1" fmla="*/ 96 h 248"/>
                  <a:gd name="T2" fmla="*/ 362 w 752"/>
                  <a:gd name="T3" fmla="*/ 248 h 248"/>
                  <a:gd name="T4" fmla="*/ 752 w 752"/>
                  <a:gd name="T5" fmla="*/ 122 h 248"/>
                  <a:gd name="T6" fmla="*/ 382 w 752"/>
                  <a:gd name="T7" fmla="*/ 0 h 248"/>
                  <a:gd name="T8" fmla="*/ 0 w 752"/>
                  <a:gd name="T9" fmla="*/ 96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2" h="248">
                    <a:moveTo>
                      <a:pt x="0" y="96"/>
                    </a:moveTo>
                    <a:lnTo>
                      <a:pt x="362" y="248"/>
                    </a:lnTo>
                    <a:lnTo>
                      <a:pt x="752" y="122"/>
                    </a:lnTo>
                    <a:lnTo>
                      <a:pt x="382" y="0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3" name="Freeform 145"/>
              <p:cNvSpPr>
                <a:spLocks/>
              </p:cNvSpPr>
              <p:nvPr/>
            </p:nvSpPr>
            <p:spPr bwMode="auto">
              <a:xfrm>
                <a:off x="540" y="3084"/>
                <a:ext cx="744" cy="330"/>
              </a:xfrm>
              <a:custGeom>
                <a:avLst/>
                <a:gdLst>
                  <a:gd name="T0" fmla="*/ 360 w 744"/>
                  <a:gd name="T1" fmla="*/ 330 h 330"/>
                  <a:gd name="T2" fmla="*/ 744 w 744"/>
                  <a:gd name="T3" fmla="*/ 204 h 330"/>
                  <a:gd name="T4" fmla="*/ 644 w 744"/>
                  <a:gd name="T5" fmla="*/ 104 h 330"/>
                  <a:gd name="T6" fmla="*/ 590 w 744"/>
                  <a:gd name="T7" fmla="*/ 84 h 330"/>
                  <a:gd name="T8" fmla="*/ 550 w 744"/>
                  <a:gd name="T9" fmla="*/ 82 h 330"/>
                  <a:gd name="T10" fmla="*/ 514 w 744"/>
                  <a:gd name="T11" fmla="*/ 70 h 330"/>
                  <a:gd name="T12" fmla="*/ 424 w 744"/>
                  <a:gd name="T13" fmla="*/ 16 h 330"/>
                  <a:gd name="T14" fmla="*/ 364 w 744"/>
                  <a:gd name="T15" fmla="*/ 0 h 330"/>
                  <a:gd name="T16" fmla="*/ 292 w 744"/>
                  <a:gd name="T17" fmla="*/ 26 h 330"/>
                  <a:gd name="T18" fmla="*/ 194 w 744"/>
                  <a:gd name="T19" fmla="*/ 92 h 330"/>
                  <a:gd name="T20" fmla="*/ 84 w 744"/>
                  <a:gd name="T21" fmla="*/ 122 h 330"/>
                  <a:gd name="T22" fmla="*/ 52 w 744"/>
                  <a:gd name="T23" fmla="*/ 142 h 330"/>
                  <a:gd name="T24" fmla="*/ 0 w 744"/>
                  <a:gd name="T25" fmla="*/ 180 h 330"/>
                  <a:gd name="T26" fmla="*/ 360 w 744"/>
                  <a:gd name="T27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4" h="330">
                    <a:moveTo>
                      <a:pt x="360" y="330"/>
                    </a:moveTo>
                    <a:lnTo>
                      <a:pt x="744" y="204"/>
                    </a:lnTo>
                    <a:lnTo>
                      <a:pt x="644" y="104"/>
                    </a:lnTo>
                    <a:lnTo>
                      <a:pt x="590" y="84"/>
                    </a:lnTo>
                    <a:lnTo>
                      <a:pt x="550" y="82"/>
                    </a:lnTo>
                    <a:lnTo>
                      <a:pt x="514" y="70"/>
                    </a:lnTo>
                    <a:lnTo>
                      <a:pt x="424" y="16"/>
                    </a:lnTo>
                    <a:lnTo>
                      <a:pt x="364" y="0"/>
                    </a:lnTo>
                    <a:lnTo>
                      <a:pt x="292" y="26"/>
                    </a:lnTo>
                    <a:lnTo>
                      <a:pt x="194" y="92"/>
                    </a:lnTo>
                    <a:lnTo>
                      <a:pt x="84" y="122"/>
                    </a:lnTo>
                    <a:lnTo>
                      <a:pt x="52" y="142"/>
                    </a:lnTo>
                    <a:lnTo>
                      <a:pt x="0" y="180"/>
                    </a:lnTo>
                    <a:lnTo>
                      <a:pt x="360" y="330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4" name="Freeform 146"/>
              <p:cNvSpPr>
                <a:spLocks/>
              </p:cNvSpPr>
              <p:nvPr/>
            </p:nvSpPr>
            <p:spPr bwMode="auto">
              <a:xfrm>
                <a:off x="642" y="3202"/>
                <a:ext cx="326" cy="182"/>
              </a:xfrm>
              <a:custGeom>
                <a:avLst/>
                <a:gdLst>
                  <a:gd name="T0" fmla="*/ 326 w 326"/>
                  <a:gd name="T1" fmla="*/ 182 h 182"/>
                  <a:gd name="T2" fmla="*/ 264 w 326"/>
                  <a:gd name="T3" fmla="*/ 134 h 182"/>
                  <a:gd name="T4" fmla="*/ 210 w 326"/>
                  <a:gd name="T5" fmla="*/ 110 h 182"/>
                  <a:gd name="T6" fmla="*/ 184 w 326"/>
                  <a:gd name="T7" fmla="*/ 108 h 182"/>
                  <a:gd name="T8" fmla="*/ 148 w 326"/>
                  <a:gd name="T9" fmla="*/ 90 h 182"/>
                  <a:gd name="T10" fmla="*/ 98 w 326"/>
                  <a:gd name="T11" fmla="*/ 44 h 182"/>
                  <a:gd name="T12" fmla="*/ 62 w 326"/>
                  <a:gd name="T13" fmla="*/ 10 h 182"/>
                  <a:gd name="T14" fmla="*/ 30 w 326"/>
                  <a:gd name="T15" fmla="*/ 0 h 182"/>
                  <a:gd name="T16" fmla="*/ 0 w 326"/>
                  <a:gd name="T17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82">
                    <a:moveTo>
                      <a:pt x="326" y="182"/>
                    </a:moveTo>
                    <a:lnTo>
                      <a:pt x="264" y="134"/>
                    </a:lnTo>
                    <a:lnTo>
                      <a:pt x="210" y="110"/>
                    </a:lnTo>
                    <a:lnTo>
                      <a:pt x="184" y="108"/>
                    </a:lnTo>
                    <a:lnTo>
                      <a:pt x="148" y="90"/>
                    </a:lnTo>
                    <a:lnTo>
                      <a:pt x="98" y="44"/>
                    </a:lnTo>
                    <a:lnTo>
                      <a:pt x="62" y="10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5" name="Freeform 147"/>
              <p:cNvSpPr>
                <a:spLocks/>
              </p:cNvSpPr>
              <p:nvPr/>
            </p:nvSpPr>
            <p:spPr bwMode="auto">
              <a:xfrm>
                <a:off x="734" y="3178"/>
                <a:ext cx="308" cy="186"/>
              </a:xfrm>
              <a:custGeom>
                <a:avLst/>
                <a:gdLst>
                  <a:gd name="T0" fmla="*/ 308 w 308"/>
                  <a:gd name="T1" fmla="*/ 186 h 186"/>
                  <a:gd name="T2" fmla="*/ 256 w 308"/>
                  <a:gd name="T3" fmla="*/ 138 h 186"/>
                  <a:gd name="T4" fmla="*/ 208 w 308"/>
                  <a:gd name="T5" fmla="*/ 118 h 186"/>
                  <a:gd name="T6" fmla="*/ 138 w 308"/>
                  <a:gd name="T7" fmla="*/ 96 h 186"/>
                  <a:gd name="T8" fmla="*/ 80 w 308"/>
                  <a:gd name="T9" fmla="*/ 58 h 186"/>
                  <a:gd name="T10" fmla="*/ 38 w 308"/>
                  <a:gd name="T11" fmla="*/ 10 h 186"/>
                  <a:gd name="T12" fmla="*/ 18 w 308"/>
                  <a:gd name="T13" fmla="*/ 2 h 186"/>
                  <a:gd name="T14" fmla="*/ 0 w 308"/>
                  <a:gd name="T1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8" h="186">
                    <a:moveTo>
                      <a:pt x="308" y="186"/>
                    </a:moveTo>
                    <a:lnTo>
                      <a:pt x="256" y="138"/>
                    </a:lnTo>
                    <a:lnTo>
                      <a:pt x="208" y="118"/>
                    </a:lnTo>
                    <a:lnTo>
                      <a:pt x="138" y="96"/>
                    </a:lnTo>
                    <a:lnTo>
                      <a:pt x="80" y="58"/>
                    </a:lnTo>
                    <a:lnTo>
                      <a:pt x="38" y="10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6" name="Freeform 148"/>
              <p:cNvSpPr>
                <a:spLocks/>
              </p:cNvSpPr>
              <p:nvPr/>
            </p:nvSpPr>
            <p:spPr bwMode="auto">
              <a:xfrm>
                <a:off x="776" y="3150"/>
                <a:ext cx="340" cy="190"/>
              </a:xfrm>
              <a:custGeom>
                <a:avLst/>
                <a:gdLst>
                  <a:gd name="T0" fmla="*/ 340 w 340"/>
                  <a:gd name="T1" fmla="*/ 190 h 190"/>
                  <a:gd name="T2" fmla="*/ 280 w 340"/>
                  <a:gd name="T3" fmla="*/ 130 h 190"/>
                  <a:gd name="T4" fmla="*/ 250 w 340"/>
                  <a:gd name="T5" fmla="*/ 116 h 190"/>
                  <a:gd name="T6" fmla="*/ 202 w 340"/>
                  <a:gd name="T7" fmla="*/ 106 h 190"/>
                  <a:gd name="T8" fmla="*/ 156 w 340"/>
                  <a:gd name="T9" fmla="*/ 90 h 190"/>
                  <a:gd name="T10" fmla="*/ 112 w 340"/>
                  <a:gd name="T11" fmla="*/ 60 h 190"/>
                  <a:gd name="T12" fmla="*/ 70 w 340"/>
                  <a:gd name="T13" fmla="*/ 20 h 190"/>
                  <a:gd name="T14" fmla="*/ 38 w 340"/>
                  <a:gd name="T15" fmla="*/ 2 h 190"/>
                  <a:gd name="T16" fmla="*/ 20 w 340"/>
                  <a:gd name="T17" fmla="*/ 0 h 190"/>
                  <a:gd name="T18" fmla="*/ 0 w 340"/>
                  <a:gd name="T1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190">
                    <a:moveTo>
                      <a:pt x="340" y="190"/>
                    </a:moveTo>
                    <a:lnTo>
                      <a:pt x="280" y="130"/>
                    </a:lnTo>
                    <a:lnTo>
                      <a:pt x="250" y="116"/>
                    </a:lnTo>
                    <a:lnTo>
                      <a:pt x="202" y="106"/>
                    </a:lnTo>
                    <a:lnTo>
                      <a:pt x="156" y="90"/>
                    </a:lnTo>
                    <a:lnTo>
                      <a:pt x="112" y="60"/>
                    </a:lnTo>
                    <a:lnTo>
                      <a:pt x="70" y="20"/>
                    </a:lnTo>
                    <a:lnTo>
                      <a:pt x="38" y="2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7" name="Freeform 149"/>
              <p:cNvSpPr>
                <a:spLocks/>
              </p:cNvSpPr>
              <p:nvPr/>
            </p:nvSpPr>
            <p:spPr bwMode="auto">
              <a:xfrm>
                <a:off x="844" y="3108"/>
                <a:ext cx="360" cy="206"/>
              </a:xfrm>
              <a:custGeom>
                <a:avLst/>
                <a:gdLst>
                  <a:gd name="T0" fmla="*/ 360 w 360"/>
                  <a:gd name="T1" fmla="*/ 206 h 206"/>
                  <a:gd name="T2" fmla="*/ 288 w 360"/>
                  <a:gd name="T3" fmla="*/ 126 h 206"/>
                  <a:gd name="T4" fmla="*/ 268 w 360"/>
                  <a:gd name="T5" fmla="*/ 112 h 206"/>
                  <a:gd name="T6" fmla="*/ 224 w 360"/>
                  <a:gd name="T7" fmla="*/ 106 h 206"/>
                  <a:gd name="T8" fmla="*/ 178 w 360"/>
                  <a:gd name="T9" fmla="*/ 102 h 206"/>
                  <a:gd name="T10" fmla="*/ 148 w 360"/>
                  <a:gd name="T11" fmla="*/ 84 h 206"/>
                  <a:gd name="T12" fmla="*/ 84 w 360"/>
                  <a:gd name="T13" fmla="*/ 34 h 206"/>
                  <a:gd name="T14" fmla="*/ 50 w 360"/>
                  <a:gd name="T15" fmla="*/ 6 h 206"/>
                  <a:gd name="T16" fmla="*/ 30 w 360"/>
                  <a:gd name="T17" fmla="*/ 0 h 206"/>
                  <a:gd name="T18" fmla="*/ 0 w 360"/>
                  <a:gd name="T1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0" h="206">
                    <a:moveTo>
                      <a:pt x="360" y="206"/>
                    </a:moveTo>
                    <a:lnTo>
                      <a:pt x="288" y="126"/>
                    </a:lnTo>
                    <a:lnTo>
                      <a:pt x="268" y="112"/>
                    </a:lnTo>
                    <a:lnTo>
                      <a:pt x="224" y="106"/>
                    </a:lnTo>
                    <a:lnTo>
                      <a:pt x="178" y="102"/>
                    </a:lnTo>
                    <a:lnTo>
                      <a:pt x="148" y="84"/>
                    </a:lnTo>
                    <a:lnTo>
                      <a:pt x="84" y="34"/>
                    </a:lnTo>
                    <a:lnTo>
                      <a:pt x="50" y="6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8" name="Freeform 150"/>
              <p:cNvSpPr>
                <a:spLocks/>
              </p:cNvSpPr>
              <p:nvPr/>
            </p:nvSpPr>
            <p:spPr bwMode="auto">
              <a:xfrm>
                <a:off x="628" y="3126"/>
                <a:ext cx="380" cy="176"/>
              </a:xfrm>
              <a:custGeom>
                <a:avLst/>
                <a:gdLst>
                  <a:gd name="T0" fmla="*/ 0 w 380"/>
                  <a:gd name="T1" fmla="*/ 176 h 176"/>
                  <a:gd name="T2" fmla="*/ 62 w 380"/>
                  <a:gd name="T3" fmla="*/ 128 h 176"/>
                  <a:gd name="T4" fmla="*/ 104 w 380"/>
                  <a:gd name="T5" fmla="*/ 110 h 176"/>
                  <a:gd name="T6" fmla="*/ 156 w 380"/>
                  <a:gd name="T7" fmla="*/ 106 h 176"/>
                  <a:gd name="T8" fmla="*/ 196 w 380"/>
                  <a:gd name="T9" fmla="*/ 108 h 176"/>
                  <a:gd name="T10" fmla="*/ 238 w 380"/>
                  <a:gd name="T11" fmla="*/ 100 h 176"/>
                  <a:gd name="T12" fmla="*/ 272 w 380"/>
                  <a:gd name="T13" fmla="*/ 58 h 176"/>
                  <a:gd name="T14" fmla="*/ 302 w 380"/>
                  <a:gd name="T15" fmla="*/ 26 h 176"/>
                  <a:gd name="T16" fmla="*/ 342 w 380"/>
                  <a:gd name="T17" fmla="*/ 4 h 176"/>
                  <a:gd name="T18" fmla="*/ 380 w 380"/>
                  <a:gd name="T19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0" h="176">
                    <a:moveTo>
                      <a:pt x="0" y="176"/>
                    </a:moveTo>
                    <a:lnTo>
                      <a:pt x="62" y="128"/>
                    </a:lnTo>
                    <a:lnTo>
                      <a:pt x="104" y="110"/>
                    </a:lnTo>
                    <a:lnTo>
                      <a:pt x="156" y="106"/>
                    </a:lnTo>
                    <a:lnTo>
                      <a:pt x="196" y="108"/>
                    </a:lnTo>
                    <a:lnTo>
                      <a:pt x="238" y="100"/>
                    </a:lnTo>
                    <a:lnTo>
                      <a:pt x="272" y="58"/>
                    </a:lnTo>
                    <a:lnTo>
                      <a:pt x="302" y="26"/>
                    </a:lnTo>
                    <a:lnTo>
                      <a:pt x="342" y="4"/>
                    </a:lnTo>
                    <a:lnTo>
                      <a:pt x="38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59" name="Freeform 151"/>
              <p:cNvSpPr>
                <a:spLocks/>
              </p:cNvSpPr>
              <p:nvPr/>
            </p:nvSpPr>
            <p:spPr bwMode="auto">
              <a:xfrm>
                <a:off x="710" y="3160"/>
                <a:ext cx="366" cy="170"/>
              </a:xfrm>
              <a:custGeom>
                <a:avLst/>
                <a:gdLst>
                  <a:gd name="T0" fmla="*/ 0 w 366"/>
                  <a:gd name="T1" fmla="*/ 170 h 170"/>
                  <a:gd name="T2" fmla="*/ 42 w 366"/>
                  <a:gd name="T3" fmla="*/ 116 h 170"/>
                  <a:gd name="T4" fmla="*/ 94 w 366"/>
                  <a:gd name="T5" fmla="*/ 90 h 170"/>
                  <a:gd name="T6" fmla="*/ 130 w 366"/>
                  <a:gd name="T7" fmla="*/ 84 h 170"/>
                  <a:gd name="T8" fmla="*/ 180 w 366"/>
                  <a:gd name="T9" fmla="*/ 70 h 170"/>
                  <a:gd name="T10" fmla="*/ 212 w 366"/>
                  <a:gd name="T11" fmla="*/ 42 h 170"/>
                  <a:gd name="T12" fmla="*/ 260 w 366"/>
                  <a:gd name="T13" fmla="*/ 8 h 170"/>
                  <a:gd name="T14" fmla="*/ 296 w 366"/>
                  <a:gd name="T15" fmla="*/ 0 h 170"/>
                  <a:gd name="T16" fmla="*/ 332 w 366"/>
                  <a:gd name="T17" fmla="*/ 0 h 170"/>
                  <a:gd name="T18" fmla="*/ 366 w 366"/>
                  <a:gd name="T19" fmla="*/ 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6" h="170">
                    <a:moveTo>
                      <a:pt x="0" y="170"/>
                    </a:moveTo>
                    <a:lnTo>
                      <a:pt x="42" y="116"/>
                    </a:lnTo>
                    <a:lnTo>
                      <a:pt x="94" y="90"/>
                    </a:lnTo>
                    <a:lnTo>
                      <a:pt x="130" y="84"/>
                    </a:lnTo>
                    <a:lnTo>
                      <a:pt x="180" y="70"/>
                    </a:lnTo>
                    <a:lnTo>
                      <a:pt x="212" y="42"/>
                    </a:lnTo>
                    <a:lnTo>
                      <a:pt x="260" y="8"/>
                    </a:lnTo>
                    <a:lnTo>
                      <a:pt x="296" y="0"/>
                    </a:lnTo>
                    <a:lnTo>
                      <a:pt x="332" y="0"/>
                    </a:lnTo>
                    <a:lnTo>
                      <a:pt x="366" y="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60" name="Freeform 152"/>
              <p:cNvSpPr>
                <a:spLocks/>
              </p:cNvSpPr>
              <p:nvPr/>
            </p:nvSpPr>
            <p:spPr bwMode="auto">
              <a:xfrm>
                <a:off x="804" y="3186"/>
                <a:ext cx="378" cy="188"/>
              </a:xfrm>
              <a:custGeom>
                <a:avLst/>
                <a:gdLst>
                  <a:gd name="T0" fmla="*/ 0 w 378"/>
                  <a:gd name="T1" fmla="*/ 188 h 188"/>
                  <a:gd name="T2" fmla="*/ 48 w 378"/>
                  <a:gd name="T3" fmla="*/ 128 h 188"/>
                  <a:gd name="T4" fmla="*/ 96 w 378"/>
                  <a:gd name="T5" fmla="*/ 104 h 188"/>
                  <a:gd name="T6" fmla="*/ 140 w 378"/>
                  <a:gd name="T7" fmla="*/ 92 h 188"/>
                  <a:gd name="T8" fmla="*/ 190 w 378"/>
                  <a:gd name="T9" fmla="*/ 64 h 188"/>
                  <a:gd name="T10" fmla="*/ 248 w 378"/>
                  <a:gd name="T11" fmla="*/ 26 h 188"/>
                  <a:gd name="T12" fmla="*/ 288 w 378"/>
                  <a:gd name="T13" fmla="*/ 8 h 188"/>
                  <a:gd name="T14" fmla="*/ 328 w 378"/>
                  <a:gd name="T15" fmla="*/ 0 h 188"/>
                  <a:gd name="T16" fmla="*/ 378 w 378"/>
                  <a:gd name="T17" fmla="*/ 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8" h="188">
                    <a:moveTo>
                      <a:pt x="0" y="188"/>
                    </a:moveTo>
                    <a:lnTo>
                      <a:pt x="48" y="128"/>
                    </a:lnTo>
                    <a:lnTo>
                      <a:pt x="96" y="104"/>
                    </a:lnTo>
                    <a:lnTo>
                      <a:pt x="140" y="92"/>
                    </a:lnTo>
                    <a:lnTo>
                      <a:pt x="190" y="64"/>
                    </a:lnTo>
                    <a:lnTo>
                      <a:pt x="248" y="26"/>
                    </a:lnTo>
                    <a:lnTo>
                      <a:pt x="288" y="8"/>
                    </a:lnTo>
                    <a:lnTo>
                      <a:pt x="328" y="0"/>
                    </a:lnTo>
                    <a:lnTo>
                      <a:pt x="378" y="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761" name="Freeform 153"/>
            <p:cNvSpPr>
              <a:spLocks/>
            </p:cNvSpPr>
            <p:nvPr/>
          </p:nvSpPr>
          <p:spPr bwMode="auto">
            <a:xfrm>
              <a:off x="288" y="2880"/>
              <a:ext cx="576" cy="96"/>
            </a:xfrm>
            <a:custGeom>
              <a:avLst/>
              <a:gdLst>
                <a:gd name="T0" fmla="*/ 0 w 576"/>
                <a:gd name="T1" fmla="*/ 0 h 96"/>
                <a:gd name="T2" fmla="*/ 0 w 576"/>
                <a:gd name="T3" fmla="*/ 48 h 96"/>
                <a:gd name="T4" fmla="*/ 48 w 576"/>
                <a:gd name="T5" fmla="*/ 48 h 96"/>
                <a:gd name="T6" fmla="*/ 144 w 576"/>
                <a:gd name="T7" fmla="*/ 96 h 96"/>
                <a:gd name="T8" fmla="*/ 192 w 576"/>
                <a:gd name="T9" fmla="*/ 96 h 96"/>
                <a:gd name="T10" fmla="*/ 288 w 576"/>
                <a:gd name="T11" fmla="*/ 96 h 96"/>
                <a:gd name="T12" fmla="*/ 288 w 576"/>
                <a:gd name="T13" fmla="*/ 48 h 96"/>
                <a:gd name="T14" fmla="*/ 336 w 576"/>
                <a:gd name="T15" fmla="*/ 48 h 96"/>
                <a:gd name="T16" fmla="*/ 384 w 576"/>
                <a:gd name="T17" fmla="*/ 48 h 96"/>
                <a:gd name="T18" fmla="*/ 480 w 576"/>
                <a:gd name="T19" fmla="*/ 48 h 96"/>
                <a:gd name="T20" fmla="*/ 528 w 576"/>
                <a:gd name="T21" fmla="*/ 48 h 96"/>
                <a:gd name="T22" fmla="*/ 576 w 576"/>
                <a:gd name="T2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6" h="96">
                  <a:moveTo>
                    <a:pt x="0" y="0"/>
                  </a:moveTo>
                  <a:lnTo>
                    <a:pt x="0" y="48"/>
                  </a:lnTo>
                  <a:lnTo>
                    <a:pt x="48" y="48"/>
                  </a:lnTo>
                  <a:lnTo>
                    <a:pt x="144" y="96"/>
                  </a:lnTo>
                  <a:lnTo>
                    <a:pt x="192" y="96"/>
                  </a:lnTo>
                  <a:lnTo>
                    <a:pt x="288" y="96"/>
                  </a:lnTo>
                  <a:lnTo>
                    <a:pt x="288" y="48"/>
                  </a:lnTo>
                  <a:lnTo>
                    <a:pt x="336" y="48"/>
                  </a:lnTo>
                  <a:lnTo>
                    <a:pt x="384" y="48"/>
                  </a:lnTo>
                  <a:lnTo>
                    <a:pt x="480" y="48"/>
                  </a:lnTo>
                  <a:lnTo>
                    <a:pt x="528" y="48"/>
                  </a:lnTo>
                  <a:lnTo>
                    <a:pt x="576" y="48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763" name="Group 155"/>
          <p:cNvGrpSpPr>
            <a:grpSpLocks/>
          </p:cNvGrpSpPr>
          <p:nvPr/>
        </p:nvGrpSpPr>
        <p:grpSpPr bwMode="auto">
          <a:xfrm>
            <a:off x="4706195" y="3912260"/>
            <a:ext cx="1295400" cy="533400"/>
            <a:chOff x="538" y="3084"/>
            <a:chExt cx="752" cy="332"/>
          </a:xfrm>
        </p:grpSpPr>
        <p:sp>
          <p:nvSpPr>
            <p:cNvPr id="68764" name="Line 156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65" name="Line 157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66" name="Line 158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67" name="Line 159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68" name="Line 160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69" name="Line 161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0" name="Line 162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1" name="Freeform 163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2" name="Freeform 164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3" name="Freeform 165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4" name="Freeform 166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5" name="Freeform 167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6" name="Freeform 168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7" name="Freeform 169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8" name="Freeform 170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79" name="Freeform 171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780" name="Group 172"/>
          <p:cNvGrpSpPr>
            <a:grpSpLocks/>
          </p:cNvGrpSpPr>
          <p:nvPr/>
        </p:nvGrpSpPr>
        <p:grpSpPr bwMode="auto">
          <a:xfrm>
            <a:off x="4680795" y="2739098"/>
            <a:ext cx="1295400" cy="533400"/>
            <a:chOff x="538" y="3084"/>
            <a:chExt cx="752" cy="332"/>
          </a:xfrm>
        </p:grpSpPr>
        <p:sp>
          <p:nvSpPr>
            <p:cNvPr id="68781" name="Line 173"/>
            <p:cNvSpPr>
              <a:spLocks noChangeShapeType="1"/>
            </p:cNvSpPr>
            <p:nvPr/>
          </p:nvSpPr>
          <p:spPr bwMode="auto">
            <a:xfrm flipH="1" flipV="1">
              <a:off x="610" y="3246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2" name="Line 174"/>
            <p:cNvSpPr>
              <a:spLocks noChangeShapeType="1"/>
            </p:cNvSpPr>
            <p:nvPr/>
          </p:nvSpPr>
          <p:spPr bwMode="auto">
            <a:xfrm flipH="1" flipV="1">
              <a:off x="688" y="322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3" name="Line 175"/>
            <p:cNvSpPr>
              <a:spLocks noChangeShapeType="1"/>
            </p:cNvSpPr>
            <p:nvPr/>
          </p:nvSpPr>
          <p:spPr bwMode="auto">
            <a:xfrm flipH="1" flipV="1">
              <a:off x="778" y="3207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4" name="Line 176"/>
            <p:cNvSpPr>
              <a:spLocks noChangeShapeType="1"/>
            </p:cNvSpPr>
            <p:nvPr/>
          </p:nvSpPr>
          <p:spPr bwMode="auto">
            <a:xfrm flipH="1" flipV="1">
              <a:off x="848" y="3185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5" name="Line 177"/>
            <p:cNvSpPr>
              <a:spLocks noChangeShapeType="1"/>
            </p:cNvSpPr>
            <p:nvPr/>
          </p:nvSpPr>
          <p:spPr bwMode="auto">
            <a:xfrm flipV="1">
              <a:off x="627" y="3198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6" name="Line 178"/>
            <p:cNvSpPr>
              <a:spLocks noChangeShapeType="1"/>
            </p:cNvSpPr>
            <p:nvPr/>
          </p:nvSpPr>
          <p:spPr bwMode="auto">
            <a:xfrm flipV="1">
              <a:off x="707" y="3225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7" name="Line 179"/>
            <p:cNvSpPr>
              <a:spLocks noChangeShapeType="1"/>
            </p:cNvSpPr>
            <p:nvPr/>
          </p:nvSpPr>
          <p:spPr bwMode="auto">
            <a:xfrm flipV="1">
              <a:off x="800" y="3255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8" name="Freeform 180"/>
            <p:cNvSpPr>
              <a:spLocks/>
            </p:cNvSpPr>
            <p:nvPr/>
          </p:nvSpPr>
          <p:spPr bwMode="auto">
            <a:xfrm>
              <a:off x="538" y="3168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89" name="Freeform 181"/>
            <p:cNvSpPr>
              <a:spLocks/>
            </p:cNvSpPr>
            <p:nvPr/>
          </p:nvSpPr>
          <p:spPr bwMode="auto">
            <a:xfrm>
              <a:off x="540" y="3084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90" name="Freeform 182"/>
            <p:cNvSpPr>
              <a:spLocks/>
            </p:cNvSpPr>
            <p:nvPr/>
          </p:nvSpPr>
          <p:spPr bwMode="auto">
            <a:xfrm>
              <a:off x="642" y="3202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91" name="Freeform 183"/>
            <p:cNvSpPr>
              <a:spLocks/>
            </p:cNvSpPr>
            <p:nvPr/>
          </p:nvSpPr>
          <p:spPr bwMode="auto">
            <a:xfrm>
              <a:off x="734" y="3178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92" name="Freeform 184"/>
            <p:cNvSpPr>
              <a:spLocks/>
            </p:cNvSpPr>
            <p:nvPr/>
          </p:nvSpPr>
          <p:spPr bwMode="auto">
            <a:xfrm>
              <a:off x="776" y="3150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93" name="Freeform 185"/>
            <p:cNvSpPr>
              <a:spLocks/>
            </p:cNvSpPr>
            <p:nvPr/>
          </p:nvSpPr>
          <p:spPr bwMode="auto">
            <a:xfrm>
              <a:off x="844" y="3108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94" name="Freeform 186"/>
            <p:cNvSpPr>
              <a:spLocks/>
            </p:cNvSpPr>
            <p:nvPr/>
          </p:nvSpPr>
          <p:spPr bwMode="auto">
            <a:xfrm>
              <a:off x="628" y="3126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95" name="Freeform 187"/>
            <p:cNvSpPr>
              <a:spLocks/>
            </p:cNvSpPr>
            <p:nvPr/>
          </p:nvSpPr>
          <p:spPr bwMode="auto">
            <a:xfrm>
              <a:off x="710" y="3160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96" name="Freeform 188"/>
            <p:cNvSpPr>
              <a:spLocks/>
            </p:cNvSpPr>
            <p:nvPr/>
          </p:nvSpPr>
          <p:spPr bwMode="auto">
            <a:xfrm>
              <a:off x="804" y="3186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églalap 12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123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 SZINTVONAL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10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86000" y="2147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9348" r="6999" b="20163"/>
          <a:stretch>
            <a:fillRect/>
          </a:stretch>
        </p:blipFill>
        <p:spPr bwMode="auto">
          <a:xfrm>
            <a:off x="233363" y="4456684"/>
            <a:ext cx="3487611" cy="21409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4213" r="21053" b="28368"/>
          <a:stretch>
            <a:fillRect/>
          </a:stretch>
        </p:blipFill>
        <p:spPr bwMode="auto">
          <a:xfrm>
            <a:off x="843764" y="1979405"/>
            <a:ext cx="2266808" cy="19720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 SZINTVONAL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t="11810" r="14018" b="11575"/>
          <a:stretch>
            <a:fillRect/>
          </a:stretch>
        </p:blipFill>
        <p:spPr bwMode="auto">
          <a:xfrm>
            <a:off x="4533900" y="2147888"/>
            <a:ext cx="4137552" cy="36930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711988" y="5984514"/>
            <a:ext cx="3114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Kótált pontok és szintvonalak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(izovonalak)</a:t>
            </a:r>
          </a:p>
        </p:txBody>
      </p:sp>
    </p:spTree>
    <p:extLst>
      <p:ext uri="{BB962C8B-B14F-4D97-AF65-F5344CB8AC3E}">
        <p14:creationId xmlns:p14="http://schemas.microsoft.com/office/powerpoint/2010/main" val="1336187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guszti\Dokumentumok\Képek\19a-6%20t%20Alapszint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r="1717"/>
          <a:stretch>
            <a:fillRect/>
          </a:stretch>
        </p:blipFill>
        <p:spPr bwMode="auto">
          <a:xfrm>
            <a:off x="1715631" y="4521743"/>
            <a:ext cx="5815342" cy="22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28943" y="2946303"/>
            <a:ext cx="36086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az alapszintköz és a főszintvonalak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5246" r="5811" b="18521"/>
          <a:stretch>
            <a:fillRect/>
          </a:stretch>
        </p:blipFill>
        <p:spPr bwMode="auto">
          <a:xfrm>
            <a:off x="4460339" y="1981269"/>
            <a:ext cx="4218319" cy="26687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 SZINTVONAL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87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42595" y="3053756"/>
            <a:ext cx="208072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domváz</a:t>
            </a:r>
          </a:p>
          <a:p>
            <a:pPr algn="l"/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(gyorsít, pontosít)</a:t>
            </a:r>
          </a:p>
        </p:txBody>
      </p:sp>
      <p:pic>
        <p:nvPicPr>
          <p:cNvPr id="34820" name="Picture 4" descr="TOP5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2582" r="2998" b="6914"/>
          <a:stretch>
            <a:fillRect/>
          </a:stretch>
        </p:blipFill>
        <p:spPr bwMode="auto">
          <a:xfrm>
            <a:off x="2409420" y="2028678"/>
            <a:ext cx="4873622" cy="4680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P5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r="966" b="6075"/>
          <a:stretch>
            <a:fillRect/>
          </a:stretch>
        </p:blipFill>
        <p:spPr bwMode="auto">
          <a:xfrm>
            <a:off x="2365982" y="2028677"/>
            <a:ext cx="4926391" cy="473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 SZINTVONAL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3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TOP5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586" r="1176" b="3786"/>
          <a:stretch>
            <a:fillRect/>
          </a:stretch>
        </p:blipFill>
        <p:spPr bwMode="auto">
          <a:xfrm>
            <a:off x="4321619" y="2687260"/>
            <a:ext cx="4822381" cy="3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758243" y="2131401"/>
            <a:ext cx="197361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észletes idomváz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 SZINTVONAL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04114" y="2753897"/>
            <a:ext cx="44678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Jellemzői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önmagába mindig visszatér,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egymást soha nem keresztezik,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egymással nem párhuzamosak,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minél meredekebb a terep, a szintvonalak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annál sűrűbben helyezkednek el,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 szintvonal számok talpa az esés irányába mutat,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eséstüske,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soha nem szakítjuk meg őket, kivéve ha megírjuk,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vagy sziklatajzzal helyettesítjük őket,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alapszintvonal, főszintvonal, kiegészítő szintvonal.</a:t>
            </a:r>
          </a:p>
        </p:txBody>
      </p:sp>
    </p:spTree>
    <p:extLst>
      <p:ext uri="{BB962C8B-B14F-4D97-AF65-F5344CB8AC3E}">
        <p14:creationId xmlns:p14="http://schemas.microsoft.com/office/powerpoint/2010/main" val="119433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45b-domb-abr-veg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1067" r="1352" b="8528"/>
          <a:stretch>
            <a:fillRect/>
          </a:stretch>
        </p:blipFill>
        <p:spPr bwMode="auto">
          <a:xfrm>
            <a:off x="1697525" y="2105776"/>
            <a:ext cx="5748950" cy="429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VEGYES DOMBORZATÁBRÁZOLÁS</a:t>
            </a:r>
          </a:p>
        </p:txBody>
      </p:sp>
    </p:spTree>
    <p:extLst>
      <p:ext uri="{BB962C8B-B14F-4D97-AF65-F5344CB8AC3E}">
        <p14:creationId xmlns:p14="http://schemas.microsoft.com/office/powerpoint/2010/main" val="7641360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3"/>
          <a:stretch>
            <a:fillRect/>
          </a:stretch>
        </p:blipFill>
        <p:spPr bwMode="auto">
          <a:xfrm>
            <a:off x="243550" y="2201862"/>
            <a:ext cx="2221132" cy="418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osbuda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r="1343"/>
          <a:stretch>
            <a:fillRect/>
          </a:stretch>
        </p:blipFill>
        <p:spPr bwMode="auto">
          <a:xfrm>
            <a:off x="4076134" y="2095562"/>
            <a:ext cx="3200777" cy="23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445419" y="4549676"/>
            <a:ext cx="60557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Alapelv: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hegységeket a minél magasabb, annál sötétebb, a tengereket a minél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mélyebb, annál sötétebb elv alapján színezik.</a:t>
            </a: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színfokozatok megválasztásának szempontjai: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plasztikusság, fokozatosság, finom színek.</a:t>
            </a:r>
          </a:p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magassági rétegek megválasztása:</a:t>
            </a:r>
          </a:p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egyenlő, megosztott, változó, egyenletesen növekvő.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RÉTEGSZÍNEZÉS, HIPSZOMETRIA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24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ilismarot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10663" r="2524" b="6113"/>
          <a:stretch>
            <a:fillRect/>
          </a:stretch>
        </p:blipFill>
        <p:spPr bwMode="auto">
          <a:xfrm>
            <a:off x="653144" y="1884783"/>
            <a:ext cx="3912392" cy="242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pili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5886" r="6636" b="5807"/>
          <a:stretch>
            <a:fillRect/>
          </a:stretch>
        </p:blipFill>
        <p:spPr bwMode="auto">
          <a:xfrm>
            <a:off x="4394718" y="3887390"/>
            <a:ext cx="4497355" cy="285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pilismagassa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6" y="4763822"/>
            <a:ext cx="2715208" cy="17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21277" r="2509" b="3958"/>
          <a:stretch>
            <a:fillRect/>
          </a:stretch>
        </p:blipFill>
        <p:spPr bwMode="auto">
          <a:xfrm>
            <a:off x="5306851" y="1639305"/>
            <a:ext cx="3006725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</p:spTree>
    <p:extLst>
      <p:ext uri="{BB962C8B-B14F-4D97-AF65-F5344CB8AC3E}">
        <p14:creationId xmlns:p14="http://schemas.microsoft.com/office/powerpoint/2010/main" val="277917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6" descr="005_karst_cav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6" y="1450524"/>
            <a:ext cx="2996698" cy="319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027" descr="bananz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0"/>
          <a:stretch>
            <a:fillRect/>
          </a:stretch>
        </p:blipFill>
        <p:spPr bwMode="auto">
          <a:xfrm>
            <a:off x="6690511" y="3238050"/>
            <a:ext cx="2300272" cy="352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028" descr="021_badland_I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>
            <a:fillRect/>
          </a:stretch>
        </p:blipFill>
        <p:spPr bwMode="auto">
          <a:xfrm>
            <a:off x="2813621" y="4472412"/>
            <a:ext cx="3738698" cy="222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029" descr="046_karst_dusk_70k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66" y="1587643"/>
            <a:ext cx="2980853" cy="20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9" name="Text Box 1031"/>
          <p:cNvSpPr txBox="1">
            <a:spLocks noChangeArrowheads="1"/>
          </p:cNvSpPr>
          <p:nvPr/>
        </p:nvSpPr>
        <p:spPr bwMode="auto">
          <a:xfrm>
            <a:off x="72427" y="5013993"/>
            <a:ext cx="264160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kémiai mállás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(exogén, hosszú távú)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2226334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388938" y="5364534"/>
            <a:ext cx="8259762" cy="1418766"/>
          </a:xfrm>
          <a:prstGeom prst="roundRect">
            <a:avLst>
              <a:gd name="adj" fmla="val 2488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4557713" y="1968758"/>
            <a:ext cx="4086225" cy="3209103"/>
          </a:xfrm>
          <a:prstGeom prst="roundRect">
            <a:avLst>
              <a:gd name="adj" fmla="val 12542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>
            <a:off x="403225" y="1974905"/>
            <a:ext cx="4021138" cy="3192462"/>
          </a:xfrm>
          <a:prstGeom prst="roundRect">
            <a:avLst>
              <a:gd name="adj" fmla="val 1412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30225" y="2054280"/>
            <a:ext cx="24481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</a:t>
            </a:r>
          </a:p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TÉRKÉPEK (1:10000)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768850" y="2083825"/>
            <a:ext cx="325602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HELYI GEODÉZIAI </a:t>
            </a:r>
          </a:p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FELMÉRÉSEK (1:5000-1000)</a:t>
            </a:r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4686300" y="2782325"/>
            <a:ext cx="3783013" cy="7985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088063" y="2874400"/>
            <a:ext cx="24590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poláris felmérés mérőállomással (mindig)</a:t>
            </a:r>
          </a:p>
        </p:txBody>
      </p:sp>
      <p:sp>
        <p:nvSpPr>
          <p:cNvPr id="66569" name="AutoShape 9"/>
          <p:cNvSpPr>
            <a:spLocks noChangeArrowheads="1"/>
          </p:cNvSpPr>
          <p:nvPr/>
        </p:nvSpPr>
        <p:spPr bwMode="auto">
          <a:xfrm>
            <a:off x="4708525" y="3660212"/>
            <a:ext cx="3832225" cy="7826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6143625" y="3728475"/>
            <a:ext cx="25384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felmérés GPS-sel</a:t>
            </a:r>
          </a:p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(gyakori nehézségek)</a:t>
            </a:r>
          </a:p>
        </p:txBody>
      </p:sp>
      <p:sp>
        <p:nvSpPr>
          <p:cNvPr id="66571" name="AutoShape 11"/>
          <p:cNvSpPr>
            <a:spLocks noChangeArrowheads="1"/>
          </p:cNvSpPr>
          <p:nvPr/>
        </p:nvSpPr>
        <p:spPr bwMode="auto">
          <a:xfrm>
            <a:off x="4540250" y="5711738"/>
            <a:ext cx="39624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6029325" y="5880013"/>
            <a:ext cx="2593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nagy magassági felbontás</a:t>
            </a:r>
          </a:p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(régészeti szempontok)</a:t>
            </a:r>
          </a:p>
        </p:txBody>
      </p:sp>
      <p:sp>
        <p:nvSpPr>
          <p:cNvPr id="66574" name="AutoShape 14"/>
          <p:cNvSpPr>
            <a:spLocks noChangeArrowheads="1"/>
          </p:cNvSpPr>
          <p:nvPr/>
        </p:nvSpPr>
        <p:spPr bwMode="auto">
          <a:xfrm>
            <a:off x="4714875" y="4541275"/>
            <a:ext cx="3727450" cy="76993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6143625" y="4612712"/>
            <a:ext cx="22145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ajánlott a terepformák </a:t>
            </a:r>
          </a:p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szerinti felmérés</a:t>
            </a:r>
          </a:p>
        </p:txBody>
      </p:sp>
      <p:sp>
        <p:nvSpPr>
          <p:cNvPr id="66580" name="AutoShape 20"/>
          <p:cNvSpPr>
            <a:spLocks noChangeArrowheads="1"/>
          </p:cNvSpPr>
          <p:nvPr/>
        </p:nvSpPr>
        <p:spPr bwMode="auto">
          <a:xfrm>
            <a:off x="522288" y="2757542"/>
            <a:ext cx="3200400" cy="76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1893888" y="2909942"/>
            <a:ext cx="1828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digitális alapanyag rendelkezésre áll</a:t>
            </a:r>
          </a:p>
        </p:txBody>
      </p:sp>
      <p:sp>
        <p:nvSpPr>
          <p:cNvPr id="66582" name="AutoShape 22"/>
          <p:cNvSpPr>
            <a:spLocks noChangeArrowheads="1"/>
          </p:cNvSpPr>
          <p:nvPr/>
        </p:nvSpPr>
        <p:spPr bwMode="auto">
          <a:xfrm>
            <a:off x="522288" y="3595742"/>
            <a:ext cx="379888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1893888" y="3671942"/>
            <a:ext cx="23955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fotogrammetriai és</a:t>
            </a:r>
          </a:p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távérzékelési módszerek</a:t>
            </a:r>
          </a:p>
        </p:txBody>
      </p:sp>
      <p:sp>
        <p:nvSpPr>
          <p:cNvPr id="66584" name="AutoShape 24"/>
          <p:cNvSpPr>
            <a:spLocks noChangeArrowheads="1"/>
          </p:cNvSpPr>
          <p:nvPr/>
        </p:nvSpPr>
        <p:spPr bwMode="auto">
          <a:xfrm>
            <a:off x="522288" y="4433942"/>
            <a:ext cx="3532187" cy="838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1970088" y="4541892"/>
            <a:ext cx="2022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mérőállomás, GPS</a:t>
            </a:r>
          </a:p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(csak kiegészítésre)</a:t>
            </a:r>
          </a:p>
        </p:txBody>
      </p:sp>
      <p:sp>
        <p:nvSpPr>
          <p:cNvPr id="66586" name="Oval 26"/>
          <p:cNvSpPr>
            <a:spLocks noChangeArrowheads="1"/>
          </p:cNvSpPr>
          <p:nvPr/>
        </p:nvSpPr>
        <p:spPr bwMode="auto">
          <a:xfrm>
            <a:off x="3230563" y="2163817"/>
            <a:ext cx="838200" cy="4572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EOV</a:t>
            </a:r>
          </a:p>
        </p:txBody>
      </p:sp>
      <p:grpSp>
        <p:nvGrpSpPr>
          <p:cNvPr id="66587" name="Group 27"/>
          <p:cNvGrpSpPr>
            <a:grpSpLocks/>
          </p:cNvGrpSpPr>
          <p:nvPr/>
        </p:nvGrpSpPr>
        <p:grpSpPr bwMode="auto">
          <a:xfrm>
            <a:off x="4846638" y="2877575"/>
            <a:ext cx="1219200" cy="609600"/>
            <a:chOff x="624" y="2784"/>
            <a:chExt cx="768" cy="384"/>
          </a:xfrm>
        </p:grpSpPr>
        <p:sp>
          <p:nvSpPr>
            <p:cNvPr id="66588" name="Freeform 28"/>
            <p:cNvSpPr>
              <a:spLocks/>
            </p:cNvSpPr>
            <p:nvPr/>
          </p:nvSpPr>
          <p:spPr bwMode="auto">
            <a:xfrm>
              <a:off x="630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9" name="Freeform 29"/>
            <p:cNvSpPr>
              <a:spLocks/>
            </p:cNvSpPr>
            <p:nvPr/>
          </p:nvSpPr>
          <p:spPr bwMode="auto">
            <a:xfrm>
              <a:off x="626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0" name="Freeform 30"/>
            <p:cNvSpPr>
              <a:spLocks/>
            </p:cNvSpPr>
            <p:nvPr/>
          </p:nvSpPr>
          <p:spPr bwMode="auto">
            <a:xfrm>
              <a:off x="624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1" name="Freeform 31"/>
            <p:cNvSpPr>
              <a:spLocks/>
            </p:cNvSpPr>
            <p:nvPr/>
          </p:nvSpPr>
          <p:spPr bwMode="auto">
            <a:xfrm>
              <a:off x="848" y="2824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2" name="Freeform 32"/>
            <p:cNvSpPr>
              <a:spLocks/>
            </p:cNvSpPr>
            <p:nvPr/>
          </p:nvSpPr>
          <p:spPr bwMode="auto">
            <a:xfrm>
              <a:off x="918" y="2856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3" name="Line 33"/>
            <p:cNvSpPr>
              <a:spLocks noChangeShapeType="1"/>
            </p:cNvSpPr>
            <p:nvPr/>
          </p:nvSpPr>
          <p:spPr bwMode="auto">
            <a:xfrm flipH="1" flipV="1">
              <a:off x="702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4" name="Line 34"/>
            <p:cNvSpPr>
              <a:spLocks noChangeShapeType="1"/>
            </p:cNvSpPr>
            <p:nvPr/>
          </p:nvSpPr>
          <p:spPr bwMode="auto">
            <a:xfrm flipH="1" flipV="1">
              <a:off x="780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5" name="Line 35"/>
            <p:cNvSpPr>
              <a:spLocks noChangeShapeType="1"/>
            </p:cNvSpPr>
            <p:nvPr/>
          </p:nvSpPr>
          <p:spPr bwMode="auto">
            <a:xfrm flipH="1" flipV="1">
              <a:off x="870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6" name="Line 36"/>
            <p:cNvSpPr>
              <a:spLocks noChangeShapeType="1"/>
            </p:cNvSpPr>
            <p:nvPr/>
          </p:nvSpPr>
          <p:spPr bwMode="auto">
            <a:xfrm flipH="1" flipV="1">
              <a:off x="940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7" name="Line 37"/>
            <p:cNvSpPr>
              <a:spLocks noChangeShapeType="1"/>
            </p:cNvSpPr>
            <p:nvPr/>
          </p:nvSpPr>
          <p:spPr bwMode="auto">
            <a:xfrm flipV="1">
              <a:off x="719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8" name="Line 38"/>
            <p:cNvSpPr>
              <a:spLocks noChangeShapeType="1"/>
            </p:cNvSpPr>
            <p:nvPr/>
          </p:nvSpPr>
          <p:spPr bwMode="auto">
            <a:xfrm flipV="1">
              <a:off x="799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99" name="Line 39"/>
            <p:cNvSpPr>
              <a:spLocks noChangeShapeType="1"/>
            </p:cNvSpPr>
            <p:nvPr/>
          </p:nvSpPr>
          <p:spPr bwMode="auto">
            <a:xfrm flipV="1">
              <a:off x="892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600" name="AutoShape 40"/>
          <p:cNvSpPr>
            <a:spLocks noChangeArrowheads="1"/>
          </p:cNvSpPr>
          <p:nvPr/>
        </p:nvSpPr>
        <p:spPr bwMode="auto">
          <a:xfrm>
            <a:off x="571500" y="5730788"/>
            <a:ext cx="3881438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601" name="Text Box 41"/>
          <p:cNvSpPr txBox="1">
            <a:spLocks noChangeArrowheads="1"/>
          </p:cNvSpPr>
          <p:nvPr/>
        </p:nvSpPr>
        <p:spPr bwMode="auto">
          <a:xfrm>
            <a:off x="2019300" y="5900650"/>
            <a:ext cx="2371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földalatti objektumok azonosítása, lehatárolása</a:t>
            </a:r>
          </a:p>
        </p:txBody>
      </p:sp>
      <p:grpSp>
        <p:nvGrpSpPr>
          <p:cNvPr id="66602" name="Group 42"/>
          <p:cNvGrpSpPr>
            <a:grpSpLocks/>
          </p:cNvGrpSpPr>
          <p:nvPr/>
        </p:nvGrpSpPr>
        <p:grpSpPr bwMode="auto">
          <a:xfrm>
            <a:off x="657225" y="2876605"/>
            <a:ext cx="1193800" cy="527050"/>
            <a:chOff x="456" y="3571"/>
            <a:chExt cx="752" cy="332"/>
          </a:xfrm>
        </p:grpSpPr>
        <p:sp>
          <p:nvSpPr>
            <p:cNvPr id="66603" name="Line 43"/>
            <p:cNvSpPr>
              <a:spLocks noChangeShapeType="1"/>
            </p:cNvSpPr>
            <p:nvPr/>
          </p:nvSpPr>
          <p:spPr bwMode="auto">
            <a:xfrm flipH="1" flipV="1">
              <a:off x="528" y="3733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04" name="Line 44"/>
            <p:cNvSpPr>
              <a:spLocks noChangeShapeType="1"/>
            </p:cNvSpPr>
            <p:nvPr/>
          </p:nvSpPr>
          <p:spPr bwMode="auto">
            <a:xfrm flipH="1" flipV="1">
              <a:off x="606" y="3709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05" name="Line 45"/>
            <p:cNvSpPr>
              <a:spLocks noChangeShapeType="1"/>
            </p:cNvSpPr>
            <p:nvPr/>
          </p:nvSpPr>
          <p:spPr bwMode="auto">
            <a:xfrm flipH="1" flipV="1">
              <a:off x="696" y="3694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06" name="Line 46"/>
            <p:cNvSpPr>
              <a:spLocks noChangeShapeType="1"/>
            </p:cNvSpPr>
            <p:nvPr/>
          </p:nvSpPr>
          <p:spPr bwMode="auto">
            <a:xfrm flipH="1" flipV="1">
              <a:off x="766" y="3672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07" name="Line 47"/>
            <p:cNvSpPr>
              <a:spLocks noChangeShapeType="1"/>
            </p:cNvSpPr>
            <p:nvPr/>
          </p:nvSpPr>
          <p:spPr bwMode="auto">
            <a:xfrm flipV="1">
              <a:off x="545" y="3685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08" name="Line 48"/>
            <p:cNvSpPr>
              <a:spLocks noChangeShapeType="1"/>
            </p:cNvSpPr>
            <p:nvPr/>
          </p:nvSpPr>
          <p:spPr bwMode="auto">
            <a:xfrm flipV="1">
              <a:off x="625" y="3712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09" name="Line 49"/>
            <p:cNvSpPr>
              <a:spLocks noChangeShapeType="1"/>
            </p:cNvSpPr>
            <p:nvPr/>
          </p:nvSpPr>
          <p:spPr bwMode="auto">
            <a:xfrm flipV="1">
              <a:off x="718" y="3742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0" name="Freeform 50"/>
            <p:cNvSpPr>
              <a:spLocks/>
            </p:cNvSpPr>
            <p:nvPr/>
          </p:nvSpPr>
          <p:spPr bwMode="auto">
            <a:xfrm>
              <a:off x="456" y="3655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1" name="Freeform 51"/>
            <p:cNvSpPr>
              <a:spLocks/>
            </p:cNvSpPr>
            <p:nvPr/>
          </p:nvSpPr>
          <p:spPr bwMode="auto">
            <a:xfrm>
              <a:off x="458" y="3571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2" name="Freeform 52"/>
            <p:cNvSpPr>
              <a:spLocks/>
            </p:cNvSpPr>
            <p:nvPr/>
          </p:nvSpPr>
          <p:spPr bwMode="auto">
            <a:xfrm>
              <a:off x="560" y="3689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3" name="Freeform 53"/>
            <p:cNvSpPr>
              <a:spLocks/>
            </p:cNvSpPr>
            <p:nvPr/>
          </p:nvSpPr>
          <p:spPr bwMode="auto">
            <a:xfrm>
              <a:off x="652" y="3665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4" name="Freeform 54"/>
            <p:cNvSpPr>
              <a:spLocks/>
            </p:cNvSpPr>
            <p:nvPr/>
          </p:nvSpPr>
          <p:spPr bwMode="auto">
            <a:xfrm>
              <a:off x="694" y="3637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5" name="Freeform 55"/>
            <p:cNvSpPr>
              <a:spLocks/>
            </p:cNvSpPr>
            <p:nvPr/>
          </p:nvSpPr>
          <p:spPr bwMode="auto">
            <a:xfrm>
              <a:off x="762" y="3595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6" name="Freeform 56"/>
            <p:cNvSpPr>
              <a:spLocks/>
            </p:cNvSpPr>
            <p:nvPr/>
          </p:nvSpPr>
          <p:spPr bwMode="auto">
            <a:xfrm>
              <a:off x="546" y="3613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7" name="Freeform 57"/>
            <p:cNvSpPr>
              <a:spLocks/>
            </p:cNvSpPr>
            <p:nvPr/>
          </p:nvSpPr>
          <p:spPr bwMode="auto">
            <a:xfrm>
              <a:off x="628" y="3647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18" name="Freeform 58"/>
            <p:cNvSpPr>
              <a:spLocks/>
            </p:cNvSpPr>
            <p:nvPr/>
          </p:nvSpPr>
          <p:spPr bwMode="auto">
            <a:xfrm>
              <a:off x="722" y="3673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708900" y="2109387"/>
            <a:ext cx="838200" cy="4572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EOV</a:t>
            </a:r>
          </a:p>
        </p:txBody>
      </p:sp>
      <p:sp>
        <p:nvSpPr>
          <p:cNvPr id="66620" name="Text Box 60"/>
          <p:cNvSpPr txBox="1">
            <a:spLocks noChangeArrowheads="1"/>
          </p:cNvSpPr>
          <p:nvPr/>
        </p:nvSpPr>
        <p:spPr bwMode="auto">
          <a:xfrm>
            <a:off x="649288" y="5364534"/>
            <a:ext cx="5765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MIKRODOMBORZAT-MEGHATÁROZÁS (1:500-100)</a:t>
            </a:r>
          </a:p>
        </p:txBody>
      </p:sp>
      <p:grpSp>
        <p:nvGrpSpPr>
          <p:cNvPr id="66621" name="Group 61"/>
          <p:cNvGrpSpPr>
            <a:grpSpLocks/>
          </p:cNvGrpSpPr>
          <p:nvPr/>
        </p:nvGrpSpPr>
        <p:grpSpPr bwMode="auto">
          <a:xfrm>
            <a:off x="4848225" y="3744350"/>
            <a:ext cx="1219200" cy="609600"/>
            <a:chOff x="624" y="2784"/>
            <a:chExt cx="768" cy="384"/>
          </a:xfrm>
        </p:grpSpPr>
        <p:sp>
          <p:nvSpPr>
            <p:cNvPr id="66622" name="Freeform 62"/>
            <p:cNvSpPr>
              <a:spLocks/>
            </p:cNvSpPr>
            <p:nvPr/>
          </p:nvSpPr>
          <p:spPr bwMode="auto">
            <a:xfrm>
              <a:off x="630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23" name="Freeform 63"/>
            <p:cNvSpPr>
              <a:spLocks/>
            </p:cNvSpPr>
            <p:nvPr/>
          </p:nvSpPr>
          <p:spPr bwMode="auto">
            <a:xfrm>
              <a:off x="626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24" name="Freeform 64"/>
            <p:cNvSpPr>
              <a:spLocks/>
            </p:cNvSpPr>
            <p:nvPr/>
          </p:nvSpPr>
          <p:spPr bwMode="auto">
            <a:xfrm>
              <a:off x="624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25" name="Freeform 65"/>
            <p:cNvSpPr>
              <a:spLocks/>
            </p:cNvSpPr>
            <p:nvPr/>
          </p:nvSpPr>
          <p:spPr bwMode="auto">
            <a:xfrm>
              <a:off x="848" y="2824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26" name="Freeform 66"/>
            <p:cNvSpPr>
              <a:spLocks/>
            </p:cNvSpPr>
            <p:nvPr/>
          </p:nvSpPr>
          <p:spPr bwMode="auto">
            <a:xfrm>
              <a:off x="918" y="2856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27" name="Line 67"/>
            <p:cNvSpPr>
              <a:spLocks noChangeShapeType="1"/>
            </p:cNvSpPr>
            <p:nvPr/>
          </p:nvSpPr>
          <p:spPr bwMode="auto">
            <a:xfrm flipH="1" flipV="1">
              <a:off x="702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28" name="Line 68"/>
            <p:cNvSpPr>
              <a:spLocks noChangeShapeType="1"/>
            </p:cNvSpPr>
            <p:nvPr/>
          </p:nvSpPr>
          <p:spPr bwMode="auto">
            <a:xfrm flipH="1" flipV="1">
              <a:off x="780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29" name="Line 69"/>
            <p:cNvSpPr>
              <a:spLocks noChangeShapeType="1"/>
            </p:cNvSpPr>
            <p:nvPr/>
          </p:nvSpPr>
          <p:spPr bwMode="auto">
            <a:xfrm flipH="1" flipV="1">
              <a:off x="870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0" name="Line 70"/>
            <p:cNvSpPr>
              <a:spLocks noChangeShapeType="1"/>
            </p:cNvSpPr>
            <p:nvPr/>
          </p:nvSpPr>
          <p:spPr bwMode="auto">
            <a:xfrm flipH="1" flipV="1">
              <a:off x="940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1" name="Line 71"/>
            <p:cNvSpPr>
              <a:spLocks noChangeShapeType="1"/>
            </p:cNvSpPr>
            <p:nvPr/>
          </p:nvSpPr>
          <p:spPr bwMode="auto">
            <a:xfrm flipV="1">
              <a:off x="719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2" name="Line 72"/>
            <p:cNvSpPr>
              <a:spLocks noChangeShapeType="1"/>
            </p:cNvSpPr>
            <p:nvPr/>
          </p:nvSpPr>
          <p:spPr bwMode="auto">
            <a:xfrm flipV="1">
              <a:off x="799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3" name="Line 73"/>
            <p:cNvSpPr>
              <a:spLocks noChangeShapeType="1"/>
            </p:cNvSpPr>
            <p:nvPr/>
          </p:nvSpPr>
          <p:spPr bwMode="auto">
            <a:xfrm flipV="1">
              <a:off x="892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634" name="Group 74"/>
          <p:cNvGrpSpPr>
            <a:grpSpLocks/>
          </p:cNvGrpSpPr>
          <p:nvPr/>
        </p:nvGrpSpPr>
        <p:grpSpPr bwMode="auto">
          <a:xfrm>
            <a:off x="642938" y="3657655"/>
            <a:ext cx="1219200" cy="609600"/>
            <a:chOff x="624" y="2784"/>
            <a:chExt cx="768" cy="384"/>
          </a:xfrm>
        </p:grpSpPr>
        <p:sp>
          <p:nvSpPr>
            <p:cNvPr id="66635" name="Freeform 75"/>
            <p:cNvSpPr>
              <a:spLocks/>
            </p:cNvSpPr>
            <p:nvPr/>
          </p:nvSpPr>
          <p:spPr bwMode="auto">
            <a:xfrm>
              <a:off x="630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6" name="Freeform 76"/>
            <p:cNvSpPr>
              <a:spLocks/>
            </p:cNvSpPr>
            <p:nvPr/>
          </p:nvSpPr>
          <p:spPr bwMode="auto">
            <a:xfrm>
              <a:off x="626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7" name="Freeform 77"/>
            <p:cNvSpPr>
              <a:spLocks/>
            </p:cNvSpPr>
            <p:nvPr/>
          </p:nvSpPr>
          <p:spPr bwMode="auto">
            <a:xfrm>
              <a:off x="624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8" name="Freeform 78"/>
            <p:cNvSpPr>
              <a:spLocks/>
            </p:cNvSpPr>
            <p:nvPr/>
          </p:nvSpPr>
          <p:spPr bwMode="auto">
            <a:xfrm>
              <a:off x="848" y="2824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39" name="Freeform 79"/>
            <p:cNvSpPr>
              <a:spLocks/>
            </p:cNvSpPr>
            <p:nvPr/>
          </p:nvSpPr>
          <p:spPr bwMode="auto">
            <a:xfrm>
              <a:off x="918" y="2856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40" name="Line 80"/>
            <p:cNvSpPr>
              <a:spLocks noChangeShapeType="1"/>
            </p:cNvSpPr>
            <p:nvPr/>
          </p:nvSpPr>
          <p:spPr bwMode="auto">
            <a:xfrm flipH="1" flipV="1">
              <a:off x="702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41" name="Line 81"/>
            <p:cNvSpPr>
              <a:spLocks noChangeShapeType="1"/>
            </p:cNvSpPr>
            <p:nvPr/>
          </p:nvSpPr>
          <p:spPr bwMode="auto">
            <a:xfrm flipH="1" flipV="1">
              <a:off x="780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42" name="Line 82"/>
            <p:cNvSpPr>
              <a:spLocks noChangeShapeType="1"/>
            </p:cNvSpPr>
            <p:nvPr/>
          </p:nvSpPr>
          <p:spPr bwMode="auto">
            <a:xfrm flipH="1" flipV="1">
              <a:off x="870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43" name="Line 83"/>
            <p:cNvSpPr>
              <a:spLocks noChangeShapeType="1"/>
            </p:cNvSpPr>
            <p:nvPr/>
          </p:nvSpPr>
          <p:spPr bwMode="auto">
            <a:xfrm flipH="1" flipV="1">
              <a:off x="940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44" name="Line 84"/>
            <p:cNvSpPr>
              <a:spLocks noChangeShapeType="1"/>
            </p:cNvSpPr>
            <p:nvPr/>
          </p:nvSpPr>
          <p:spPr bwMode="auto">
            <a:xfrm flipV="1">
              <a:off x="719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45" name="Line 85"/>
            <p:cNvSpPr>
              <a:spLocks noChangeShapeType="1"/>
            </p:cNvSpPr>
            <p:nvPr/>
          </p:nvSpPr>
          <p:spPr bwMode="auto">
            <a:xfrm flipV="1">
              <a:off x="799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46" name="Line 86"/>
            <p:cNvSpPr>
              <a:spLocks noChangeShapeType="1"/>
            </p:cNvSpPr>
            <p:nvPr/>
          </p:nvSpPr>
          <p:spPr bwMode="auto">
            <a:xfrm flipV="1">
              <a:off x="892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647" name="Group 87"/>
          <p:cNvGrpSpPr>
            <a:grpSpLocks/>
          </p:cNvGrpSpPr>
          <p:nvPr/>
        </p:nvGrpSpPr>
        <p:grpSpPr bwMode="auto">
          <a:xfrm>
            <a:off x="704850" y="5854613"/>
            <a:ext cx="1216025" cy="638175"/>
            <a:chOff x="3167" y="1656"/>
            <a:chExt cx="766" cy="402"/>
          </a:xfrm>
        </p:grpSpPr>
        <p:grpSp>
          <p:nvGrpSpPr>
            <p:cNvPr id="66648" name="Group 88"/>
            <p:cNvGrpSpPr>
              <a:grpSpLocks/>
            </p:cNvGrpSpPr>
            <p:nvPr/>
          </p:nvGrpSpPr>
          <p:grpSpPr bwMode="auto">
            <a:xfrm>
              <a:off x="3167" y="1809"/>
              <a:ext cx="762" cy="249"/>
              <a:chOff x="2093" y="1537"/>
              <a:chExt cx="762" cy="249"/>
            </a:xfrm>
          </p:grpSpPr>
          <p:sp>
            <p:nvSpPr>
              <p:cNvPr id="66649" name="Freeform 89"/>
              <p:cNvSpPr>
                <a:spLocks/>
              </p:cNvSpPr>
              <p:nvPr/>
            </p:nvSpPr>
            <p:spPr bwMode="auto">
              <a:xfrm>
                <a:off x="2093" y="1537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6650" name="Group 90"/>
              <p:cNvGrpSpPr>
                <a:grpSpLocks/>
              </p:cNvGrpSpPr>
              <p:nvPr/>
            </p:nvGrpSpPr>
            <p:grpSpPr bwMode="auto">
              <a:xfrm>
                <a:off x="2178" y="1552"/>
                <a:ext cx="603" cy="205"/>
                <a:chOff x="2178" y="1552"/>
                <a:chExt cx="603" cy="205"/>
              </a:xfrm>
            </p:grpSpPr>
            <p:sp>
              <p:nvSpPr>
                <p:cNvPr id="66651" name="Freeform 91"/>
                <p:cNvSpPr>
                  <a:spLocks/>
                </p:cNvSpPr>
                <p:nvPr/>
              </p:nvSpPr>
              <p:spPr bwMode="auto">
                <a:xfrm>
                  <a:off x="2361" y="1581"/>
                  <a:ext cx="224" cy="104"/>
                </a:xfrm>
                <a:custGeom>
                  <a:avLst/>
                  <a:gdLst>
                    <a:gd name="T0" fmla="*/ 64 w 224"/>
                    <a:gd name="T1" fmla="*/ 8 h 104"/>
                    <a:gd name="T2" fmla="*/ 112 w 224"/>
                    <a:gd name="T3" fmla="*/ 8 h 104"/>
                    <a:gd name="T4" fmla="*/ 208 w 224"/>
                    <a:gd name="T5" fmla="*/ 8 h 104"/>
                    <a:gd name="T6" fmla="*/ 208 w 224"/>
                    <a:gd name="T7" fmla="*/ 56 h 104"/>
                    <a:gd name="T8" fmla="*/ 112 w 224"/>
                    <a:gd name="T9" fmla="*/ 56 h 104"/>
                    <a:gd name="T10" fmla="*/ 16 w 224"/>
                    <a:gd name="T11" fmla="*/ 104 h 104"/>
                    <a:gd name="T12" fmla="*/ 16 w 224"/>
                    <a:gd name="T13" fmla="*/ 56 h 104"/>
                    <a:gd name="T14" fmla="*/ 64 w 224"/>
                    <a:gd name="T15" fmla="*/ 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4" h="104">
                      <a:moveTo>
                        <a:pt x="64" y="8"/>
                      </a:moveTo>
                      <a:cubicBezTo>
                        <a:pt x="80" y="0"/>
                        <a:pt x="88" y="8"/>
                        <a:pt x="112" y="8"/>
                      </a:cubicBezTo>
                      <a:cubicBezTo>
                        <a:pt x="136" y="8"/>
                        <a:pt x="192" y="0"/>
                        <a:pt x="208" y="8"/>
                      </a:cubicBezTo>
                      <a:cubicBezTo>
                        <a:pt x="224" y="16"/>
                        <a:pt x="224" y="48"/>
                        <a:pt x="208" y="56"/>
                      </a:cubicBezTo>
                      <a:cubicBezTo>
                        <a:pt x="192" y="64"/>
                        <a:pt x="144" y="48"/>
                        <a:pt x="112" y="56"/>
                      </a:cubicBezTo>
                      <a:cubicBezTo>
                        <a:pt x="80" y="64"/>
                        <a:pt x="32" y="104"/>
                        <a:pt x="16" y="104"/>
                      </a:cubicBezTo>
                      <a:cubicBezTo>
                        <a:pt x="0" y="104"/>
                        <a:pt x="8" y="72"/>
                        <a:pt x="16" y="56"/>
                      </a:cubicBezTo>
                      <a:cubicBezTo>
                        <a:pt x="24" y="40"/>
                        <a:pt x="48" y="16"/>
                        <a:pt x="64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2" name="Freeform 92"/>
                <p:cNvSpPr>
                  <a:spLocks/>
                </p:cNvSpPr>
                <p:nvPr/>
              </p:nvSpPr>
              <p:spPr bwMode="auto">
                <a:xfrm>
                  <a:off x="2224" y="1620"/>
                  <a:ext cx="197" cy="116"/>
                </a:xfrm>
                <a:custGeom>
                  <a:avLst/>
                  <a:gdLst>
                    <a:gd name="T0" fmla="*/ 29 w 197"/>
                    <a:gd name="T1" fmla="*/ 5 h 116"/>
                    <a:gd name="T2" fmla="*/ 123 w 197"/>
                    <a:gd name="T3" fmla="*/ 5 h 116"/>
                    <a:gd name="T4" fmla="*/ 153 w 197"/>
                    <a:gd name="T5" fmla="*/ 35 h 116"/>
                    <a:gd name="T6" fmla="*/ 193 w 197"/>
                    <a:gd name="T7" fmla="*/ 97 h 116"/>
                    <a:gd name="T8" fmla="*/ 175 w 197"/>
                    <a:gd name="T9" fmla="*/ 113 h 116"/>
                    <a:gd name="T10" fmla="*/ 113 w 197"/>
                    <a:gd name="T11" fmla="*/ 77 h 116"/>
                    <a:gd name="T12" fmla="*/ 77 w 197"/>
                    <a:gd name="T13" fmla="*/ 81 h 116"/>
                    <a:gd name="T14" fmla="*/ 27 w 197"/>
                    <a:gd name="T15" fmla="*/ 65 h 116"/>
                    <a:gd name="T16" fmla="*/ 1 w 197"/>
                    <a:gd name="T17" fmla="*/ 25 h 116"/>
                    <a:gd name="T18" fmla="*/ 29 w 197"/>
                    <a:gd name="T19" fmla="*/ 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7" h="116">
                      <a:moveTo>
                        <a:pt x="29" y="5"/>
                      </a:moveTo>
                      <a:cubicBezTo>
                        <a:pt x="49" y="2"/>
                        <a:pt x="102" y="0"/>
                        <a:pt x="123" y="5"/>
                      </a:cubicBezTo>
                      <a:cubicBezTo>
                        <a:pt x="144" y="10"/>
                        <a:pt x="141" y="20"/>
                        <a:pt x="153" y="35"/>
                      </a:cubicBezTo>
                      <a:cubicBezTo>
                        <a:pt x="165" y="50"/>
                        <a:pt x="189" y="84"/>
                        <a:pt x="193" y="97"/>
                      </a:cubicBezTo>
                      <a:cubicBezTo>
                        <a:pt x="197" y="110"/>
                        <a:pt x="188" y="116"/>
                        <a:pt x="175" y="113"/>
                      </a:cubicBezTo>
                      <a:cubicBezTo>
                        <a:pt x="162" y="110"/>
                        <a:pt x="129" y="82"/>
                        <a:pt x="113" y="77"/>
                      </a:cubicBezTo>
                      <a:cubicBezTo>
                        <a:pt x="97" y="72"/>
                        <a:pt x="91" y="83"/>
                        <a:pt x="77" y="81"/>
                      </a:cubicBezTo>
                      <a:cubicBezTo>
                        <a:pt x="63" y="79"/>
                        <a:pt x="40" y="74"/>
                        <a:pt x="27" y="65"/>
                      </a:cubicBezTo>
                      <a:cubicBezTo>
                        <a:pt x="14" y="56"/>
                        <a:pt x="0" y="35"/>
                        <a:pt x="1" y="25"/>
                      </a:cubicBezTo>
                      <a:cubicBezTo>
                        <a:pt x="2" y="15"/>
                        <a:pt x="9" y="8"/>
                        <a:pt x="29" y="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3" name="Freeform 93"/>
                <p:cNvSpPr>
                  <a:spLocks/>
                </p:cNvSpPr>
                <p:nvPr/>
              </p:nvSpPr>
              <p:spPr bwMode="auto">
                <a:xfrm>
                  <a:off x="2351" y="1555"/>
                  <a:ext cx="158" cy="52"/>
                </a:xfrm>
                <a:custGeom>
                  <a:avLst/>
                  <a:gdLst>
                    <a:gd name="T0" fmla="*/ 20 w 158"/>
                    <a:gd name="T1" fmla="*/ 16 h 52"/>
                    <a:gd name="T2" fmla="*/ 90 w 158"/>
                    <a:gd name="T3" fmla="*/ 0 h 52"/>
                    <a:gd name="T4" fmla="*/ 152 w 158"/>
                    <a:gd name="T5" fmla="*/ 20 h 52"/>
                    <a:gd name="T6" fmla="*/ 158 w 158"/>
                    <a:gd name="T7" fmla="*/ 30 h 52"/>
                    <a:gd name="T8" fmla="*/ 134 w 158"/>
                    <a:gd name="T9" fmla="*/ 36 h 52"/>
                    <a:gd name="T10" fmla="*/ 68 w 158"/>
                    <a:gd name="T11" fmla="*/ 50 h 52"/>
                    <a:gd name="T12" fmla="*/ 20 w 158"/>
                    <a:gd name="T13" fmla="*/ 52 h 52"/>
                    <a:gd name="T14" fmla="*/ 0 w 158"/>
                    <a:gd name="T15" fmla="*/ 42 h 52"/>
                    <a:gd name="T16" fmla="*/ 6 w 158"/>
                    <a:gd name="T17" fmla="*/ 30 h 52"/>
                    <a:gd name="T18" fmla="*/ 20 w 158"/>
                    <a:gd name="T19" fmla="*/ 1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" h="52">
                      <a:moveTo>
                        <a:pt x="20" y="16"/>
                      </a:moveTo>
                      <a:lnTo>
                        <a:pt x="90" y="0"/>
                      </a:lnTo>
                      <a:lnTo>
                        <a:pt x="152" y="20"/>
                      </a:lnTo>
                      <a:lnTo>
                        <a:pt x="158" y="30"/>
                      </a:lnTo>
                      <a:lnTo>
                        <a:pt x="134" y="36"/>
                      </a:lnTo>
                      <a:lnTo>
                        <a:pt x="68" y="50"/>
                      </a:lnTo>
                      <a:lnTo>
                        <a:pt x="20" y="52"/>
                      </a:lnTo>
                      <a:lnTo>
                        <a:pt x="0" y="42"/>
                      </a:lnTo>
                      <a:lnTo>
                        <a:pt x="6" y="30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4" name="Freeform 94"/>
                <p:cNvSpPr>
                  <a:spLocks/>
                </p:cNvSpPr>
                <p:nvPr/>
              </p:nvSpPr>
              <p:spPr bwMode="auto">
                <a:xfrm>
                  <a:off x="2443" y="1621"/>
                  <a:ext cx="128" cy="135"/>
                </a:xfrm>
                <a:custGeom>
                  <a:avLst/>
                  <a:gdLst>
                    <a:gd name="T0" fmla="*/ 30 w 128"/>
                    <a:gd name="T1" fmla="*/ 106 h 135"/>
                    <a:gd name="T2" fmla="*/ 4 w 128"/>
                    <a:gd name="T3" fmla="*/ 80 h 135"/>
                    <a:gd name="T4" fmla="*/ 4 w 128"/>
                    <a:gd name="T5" fmla="*/ 48 h 135"/>
                    <a:gd name="T6" fmla="*/ 20 w 128"/>
                    <a:gd name="T7" fmla="*/ 12 h 135"/>
                    <a:gd name="T8" fmla="*/ 52 w 128"/>
                    <a:gd name="T9" fmla="*/ 4 h 135"/>
                    <a:gd name="T10" fmla="*/ 56 w 128"/>
                    <a:gd name="T11" fmla="*/ 34 h 135"/>
                    <a:gd name="T12" fmla="*/ 58 w 128"/>
                    <a:gd name="T13" fmla="*/ 58 h 135"/>
                    <a:gd name="T14" fmla="*/ 78 w 128"/>
                    <a:gd name="T15" fmla="*/ 60 h 135"/>
                    <a:gd name="T16" fmla="*/ 108 w 128"/>
                    <a:gd name="T17" fmla="*/ 52 h 135"/>
                    <a:gd name="T18" fmla="*/ 124 w 128"/>
                    <a:gd name="T19" fmla="*/ 68 h 135"/>
                    <a:gd name="T20" fmla="*/ 124 w 128"/>
                    <a:gd name="T21" fmla="*/ 100 h 135"/>
                    <a:gd name="T22" fmla="*/ 100 w 128"/>
                    <a:gd name="T23" fmla="*/ 132 h 135"/>
                    <a:gd name="T24" fmla="*/ 46 w 128"/>
                    <a:gd name="T25" fmla="*/ 120 h 135"/>
                    <a:gd name="T26" fmla="*/ 30 w 128"/>
                    <a:gd name="T27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8" h="135">
                      <a:moveTo>
                        <a:pt x="30" y="106"/>
                      </a:moveTo>
                      <a:cubicBezTo>
                        <a:pt x="23" y="99"/>
                        <a:pt x="8" y="90"/>
                        <a:pt x="4" y="80"/>
                      </a:cubicBezTo>
                      <a:cubicBezTo>
                        <a:pt x="0" y="70"/>
                        <a:pt x="1" y="59"/>
                        <a:pt x="4" y="48"/>
                      </a:cubicBezTo>
                      <a:cubicBezTo>
                        <a:pt x="7" y="37"/>
                        <a:pt x="12" y="19"/>
                        <a:pt x="20" y="12"/>
                      </a:cubicBezTo>
                      <a:cubicBezTo>
                        <a:pt x="28" y="5"/>
                        <a:pt x="46" y="0"/>
                        <a:pt x="52" y="4"/>
                      </a:cubicBezTo>
                      <a:cubicBezTo>
                        <a:pt x="58" y="8"/>
                        <a:pt x="55" y="25"/>
                        <a:pt x="56" y="34"/>
                      </a:cubicBezTo>
                      <a:cubicBezTo>
                        <a:pt x="57" y="43"/>
                        <a:pt x="54" y="54"/>
                        <a:pt x="58" y="58"/>
                      </a:cubicBezTo>
                      <a:cubicBezTo>
                        <a:pt x="62" y="62"/>
                        <a:pt x="70" y="61"/>
                        <a:pt x="78" y="60"/>
                      </a:cubicBezTo>
                      <a:cubicBezTo>
                        <a:pt x="86" y="59"/>
                        <a:pt x="100" y="51"/>
                        <a:pt x="108" y="52"/>
                      </a:cubicBezTo>
                      <a:cubicBezTo>
                        <a:pt x="116" y="53"/>
                        <a:pt x="121" y="60"/>
                        <a:pt x="124" y="68"/>
                      </a:cubicBezTo>
                      <a:cubicBezTo>
                        <a:pt x="127" y="76"/>
                        <a:pt x="128" y="89"/>
                        <a:pt x="124" y="100"/>
                      </a:cubicBezTo>
                      <a:cubicBezTo>
                        <a:pt x="120" y="111"/>
                        <a:pt x="113" y="129"/>
                        <a:pt x="100" y="132"/>
                      </a:cubicBezTo>
                      <a:cubicBezTo>
                        <a:pt x="87" y="135"/>
                        <a:pt x="58" y="125"/>
                        <a:pt x="46" y="120"/>
                      </a:cubicBezTo>
                      <a:cubicBezTo>
                        <a:pt x="34" y="115"/>
                        <a:pt x="37" y="113"/>
                        <a:pt x="30" y="10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5" name="Freeform 95"/>
                <p:cNvSpPr>
                  <a:spLocks/>
                </p:cNvSpPr>
                <p:nvPr/>
              </p:nvSpPr>
              <p:spPr bwMode="auto">
                <a:xfrm>
                  <a:off x="2583" y="1647"/>
                  <a:ext cx="198" cy="70"/>
                </a:xfrm>
                <a:custGeom>
                  <a:avLst/>
                  <a:gdLst>
                    <a:gd name="T0" fmla="*/ 80 w 198"/>
                    <a:gd name="T1" fmla="*/ 70 h 70"/>
                    <a:gd name="T2" fmla="*/ 198 w 198"/>
                    <a:gd name="T3" fmla="*/ 28 h 70"/>
                    <a:gd name="T4" fmla="*/ 172 w 198"/>
                    <a:gd name="T5" fmla="*/ 4 h 70"/>
                    <a:gd name="T6" fmla="*/ 154 w 198"/>
                    <a:gd name="T7" fmla="*/ 0 h 70"/>
                    <a:gd name="T8" fmla="*/ 96 w 198"/>
                    <a:gd name="T9" fmla="*/ 8 h 70"/>
                    <a:gd name="T10" fmla="*/ 58 w 198"/>
                    <a:gd name="T11" fmla="*/ 0 h 70"/>
                    <a:gd name="T12" fmla="*/ 34 w 198"/>
                    <a:gd name="T13" fmla="*/ 0 h 70"/>
                    <a:gd name="T14" fmla="*/ 0 w 198"/>
                    <a:gd name="T15" fmla="*/ 24 h 70"/>
                    <a:gd name="T16" fmla="*/ 6 w 198"/>
                    <a:gd name="T17" fmla="*/ 38 h 70"/>
                    <a:gd name="T18" fmla="*/ 30 w 198"/>
                    <a:gd name="T19" fmla="*/ 44 h 70"/>
                    <a:gd name="T20" fmla="*/ 52 w 198"/>
                    <a:gd name="T21" fmla="*/ 54 h 70"/>
                    <a:gd name="T22" fmla="*/ 80 w 198"/>
                    <a:gd name="T23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8" h="70">
                      <a:moveTo>
                        <a:pt x="80" y="70"/>
                      </a:moveTo>
                      <a:lnTo>
                        <a:pt x="198" y="28"/>
                      </a:lnTo>
                      <a:lnTo>
                        <a:pt x="172" y="4"/>
                      </a:lnTo>
                      <a:lnTo>
                        <a:pt x="154" y="0"/>
                      </a:lnTo>
                      <a:lnTo>
                        <a:pt x="96" y="8"/>
                      </a:lnTo>
                      <a:lnTo>
                        <a:pt x="58" y="0"/>
                      </a:lnTo>
                      <a:lnTo>
                        <a:pt x="34" y="0"/>
                      </a:lnTo>
                      <a:lnTo>
                        <a:pt x="0" y="24"/>
                      </a:lnTo>
                      <a:lnTo>
                        <a:pt x="6" y="38"/>
                      </a:lnTo>
                      <a:lnTo>
                        <a:pt x="30" y="44"/>
                      </a:lnTo>
                      <a:lnTo>
                        <a:pt x="52" y="54"/>
                      </a:lnTo>
                      <a:lnTo>
                        <a:pt x="80" y="7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6" name="Line 96"/>
                <p:cNvSpPr>
                  <a:spLocks noChangeShapeType="1"/>
                </p:cNvSpPr>
                <p:nvPr/>
              </p:nvSpPr>
              <p:spPr bwMode="auto">
                <a:xfrm flipH="1" flipV="1">
                  <a:off x="2178" y="1613"/>
                  <a:ext cx="36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7" name="Line 97"/>
                <p:cNvSpPr>
                  <a:spLocks noChangeShapeType="1"/>
                </p:cNvSpPr>
                <p:nvPr/>
              </p:nvSpPr>
              <p:spPr bwMode="auto">
                <a:xfrm flipH="1" flipV="1">
                  <a:off x="2263" y="1589"/>
                  <a:ext cx="359" cy="1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8" name="Line 98"/>
                <p:cNvSpPr>
                  <a:spLocks noChangeShapeType="1"/>
                </p:cNvSpPr>
                <p:nvPr/>
              </p:nvSpPr>
              <p:spPr bwMode="auto">
                <a:xfrm flipH="1" flipV="1">
                  <a:off x="2343" y="1572"/>
                  <a:ext cx="348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59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2419" y="1552"/>
                  <a:ext cx="358" cy="1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60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2186" y="1563"/>
                  <a:ext cx="375" cy="10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6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272" y="1593"/>
                  <a:ext cx="370" cy="1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62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365" y="1624"/>
                  <a:ext cx="373" cy="1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66663" name="Group 103"/>
            <p:cNvGrpSpPr>
              <a:grpSpLocks/>
            </p:cNvGrpSpPr>
            <p:nvPr/>
          </p:nvGrpSpPr>
          <p:grpSpPr bwMode="auto">
            <a:xfrm>
              <a:off x="3171" y="1729"/>
              <a:ext cx="762" cy="249"/>
              <a:chOff x="2093" y="1537"/>
              <a:chExt cx="762" cy="249"/>
            </a:xfrm>
          </p:grpSpPr>
          <p:sp>
            <p:nvSpPr>
              <p:cNvPr id="66664" name="Freeform 104"/>
              <p:cNvSpPr>
                <a:spLocks/>
              </p:cNvSpPr>
              <p:nvPr/>
            </p:nvSpPr>
            <p:spPr bwMode="auto">
              <a:xfrm>
                <a:off x="2093" y="1537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6665" name="Group 105"/>
              <p:cNvGrpSpPr>
                <a:grpSpLocks/>
              </p:cNvGrpSpPr>
              <p:nvPr/>
            </p:nvGrpSpPr>
            <p:grpSpPr bwMode="auto">
              <a:xfrm>
                <a:off x="2178" y="1552"/>
                <a:ext cx="603" cy="205"/>
                <a:chOff x="2178" y="1552"/>
                <a:chExt cx="603" cy="205"/>
              </a:xfrm>
            </p:grpSpPr>
            <p:sp>
              <p:nvSpPr>
                <p:cNvPr id="66666" name="Freeform 106"/>
                <p:cNvSpPr>
                  <a:spLocks/>
                </p:cNvSpPr>
                <p:nvPr/>
              </p:nvSpPr>
              <p:spPr bwMode="auto">
                <a:xfrm>
                  <a:off x="2361" y="1581"/>
                  <a:ext cx="224" cy="104"/>
                </a:xfrm>
                <a:custGeom>
                  <a:avLst/>
                  <a:gdLst>
                    <a:gd name="T0" fmla="*/ 64 w 224"/>
                    <a:gd name="T1" fmla="*/ 8 h 104"/>
                    <a:gd name="T2" fmla="*/ 112 w 224"/>
                    <a:gd name="T3" fmla="*/ 8 h 104"/>
                    <a:gd name="T4" fmla="*/ 208 w 224"/>
                    <a:gd name="T5" fmla="*/ 8 h 104"/>
                    <a:gd name="T6" fmla="*/ 208 w 224"/>
                    <a:gd name="T7" fmla="*/ 56 h 104"/>
                    <a:gd name="T8" fmla="*/ 112 w 224"/>
                    <a:gd name="T9" fmla="*/ 56 h 104"/>
                    <a:gd name="T10" fmla="*/ 16 w 224"/>
                    <a:gd name="T11" fmla="*/ 104 h 104"/>
                    <a:gd name="T12" fmla="*/ 16 w 224"/>
                    <a:gd name="T13" fmla="*/ 56 h 104"/>
                    <a:gd name="T14" fmla="*/ 64 w 224"/>
                    <a:gd name="T15" fmla="*/ 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4" h="104">
                      <a:moveTo>
                        <a:pt x="64" y="8"/>
                      </a:moveTo>
                      <a:cubicBezTo>
                        <a:pt x="80" y="0"/>
                        <a:pt x="88" y="8"/>
                        <a:pt x="112" y="8"/>
                      </a:cubicBezTo>
                      <a:cubicBezTo>
                        <a:pt x="136" y="8"/>
                        <a:pt x="192" y="0"/>
                        <a:pt x="208" y="8"/>
                      </a:cubicBezTo>
                      <a:cubicBezTo>
                        <a:pt x="224" y="16"/>
                        <a:pt x="224" y="48"/>
                        <a:pt x="208" y="56"/>
                      </a:cubicBezTo>
                      <a:cubicBezTo>
                        <a:pt x="192" y="64"/>
                        <a:pt x="144" y="48"/>
                        <a:pt x="112" y="56"/>
                      </a:cubicBezTo>
                      <a:cubicBezTo>
                        <a:pt x="80" y="64"/>
                        <a:pt x="32" y="104"/>
                        <a:pt x="16" y="104"/>
                      </a:cubicBezTo>
                      <a:cubicBezTo>
                        <a:pt x="0" y="104"/>
                        <a:pt x="8" y="72"/>
                        <a:pt x="16" y="56"/>
                      </a:cubicBezTo>
                      <a:cubicBezTo>
                        <a:pt x="24" y="40"/>
                        <a:pt x="48" y="16"/>
                        <a:pt x="64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67" name="Freeform 107"/>
                <p:cNvSpPr>
                  <a:spLocks/>
                </p:cNvSpPr>
                <p:nvPr/>
              </p:nvSpPr>
              <p:spPr bwMode="auto">
                <a:xfrm>
                  <a:off x="2224" y="1620"/>
                  <a:ext cx="197" cy="116"/>
                </a:xfrm>
                <a:custGeom>
                  <a:avLst/>
                  <a:gdLst>
                    <a:gd name="T0" fmla="*/ 29 w 197"/>
                    <a:gd name="T1" fmla="*/ 5 h 116"/>
                    <a:gd name="T2" fmla="*/ 123 w 197"/>
                    <a:gd name="T3" fmla="*/ 5 h 116"/>
                    <a:gd name="T4" fmla="*/ 153 w 197"/>
                    <a:gd name="T5" fmla="*/ 35 h 116"/>
                    <a:gd name="T6" fmla="*/ 193 w 197"/>
                    <a:gd name="T7" fmla="*/ 97 h 116"/>
                    <a:gd name="T8" fmla="*/ 175 w 197"/>
                    <a:gd name="T9" fmla="*/ 113 h 116"/>
                    <a:gd name="T10" fmla="*/ 113 w 197"/>
                    <a:gd name="T11" fmla="*/ 77 h 116"/>
                    <a:gd name="T12" fmla="*/ 77 w 197"/>
                    <a:gd name="T13" fmla="*/ 81 h 116"/>
                    <a:gd name="T14" fmla="*/ 27 w 197"/>
                    <a:gd name="T15" fmla="*/ 65 h 116"/>
                    <a:gd name="T16" fmla="*/ 1 w 197"/>
                    <a:gd name="T17" fmla="*/ 25 h 116"/>
                    <a:gd name="T18" fmla="*/ 29 w 197"/>
                    <a:gd name="T19" fmla="*/ 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7" h="116">
                      <a:moveTo>
                        <a:pt x="29" y="5"/>
                      </a:moveTo>
                      <a:cubicBezTo>
                        <a:pt x="49" y="2"/>
                        <a:pt x="102" y="0"/>
                        <a:pt x="123" y="5"/>
                      </a:cubicBezTo>
                      <a:cubicBezTo>
                        <a:pt x="144" y="10"/>
                        <a:pt x="141" y="20"/>
                        <a:pt x="153" y="35"/>
                      </a:cubicBezTo>
                      <a:cubicBezTo>
                        <a:pt x="165" y="50"/>
                        <a:pt x="189" y="84"/>
                        <a:pt x="193" y="97"/>
                      </a:cubicBezTo>
                      <a:cubicBezTo>
                        <a:pt x="197" y="110"/>
                        <a:pt x="188" y="116"/>
                        <a:pt x="175" y="113"/>
                      </a:cubicBezTo>
                      <a:cubicBezTo>
                        <a:pt x="162" y="110"/>
                        <a:pt x="129" y="82"/>
                        <a:pt x="113" y="77"/>
                      </a:cubicBezTo>
                      <a:cubicBezTo>
                        <a:pt x="97" y="72"/>
                        <a:pt x="91" y="83"/>
                        <a:pt x="77" y="81"/>
                      </a:cubicBezTo>
                      <a:cubicBezTo>
                        <a:pt x="63" y="79"/>
                        <a:pt x="40" y="74"/>
                        <a:pt x="27" y="65"/>
                      </a:cubicBezTo>
                      <a:cubicBezTo>
                        <a:pt x="14" y="56"/>
                        <a:pt x="0" y="35"/>
                        <a:pt x="1" y="25"/>
                      </a:cubicBezTo>
                      <a:cubicBezTo>
                        <a:pt x="2" y="15"/>
                        <a:pt x="9" y="8"/>
                        <a:pt x="29" y="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68" name="Freeform 108"/>
                <p:cNvSpPr>
                  <a:spLocks/>
                </p:cNvSpPr>
                <p:nvPr/>
              </p:nvSpPr>
              <p:spPr bwMode="auto">
                <a:xfrm>
                  <a:off x="2351" y="1555"/>
                  <a:ext cx="158" cy="52"/>
                </a:xfrm>
                <a:custGeom>
                  <a:avLst/>
                  <a:gdLst>
                    <a:gd name="T0" fmla="*/ 20 w 158"/>
                    <a:gd name="T1" fmla="*/ 16 h 52"/>
                    <a:gd name="T2" fmla="*/ 90 w 158"/>
                    <a:gd name="T3" fmla="*/ 0 h 52"/>
                    <a:gd name="T4" fmla="*/ 152 w 158"/>
                    <a:gd name="T5" fmla="*/ 20 h 52"/>
                    <a:gd name="T6" fmla="*/ 158 w 158"/>
                    <a:gd name="T7" fmla="*/ 30 h 52"/>
                    <a:gd name="T8" fmla="*/ 134 w 158"/>
                    <a:gd name="T9" fmla="*/ 36 h 52"/>
                    <a:gd name="T10" fmla="*/ 68 w 158"/>
                    <a:gd name="T11" fmla="*/ 50 h 52"/>
                    <a:gd name="T12" fmla="*/ 20 w 158"/>
                    <a:gd name="T13" fmla="*/ 52 h 52"/>
                    <a:gd name="T14" fmla="*/ 0 w 158"/>
                    <a:gd name="T15" fmla="*/ 42 h 52"/>
                    <a:gd name="T16" fmla="*/ 6 w 158"/>
                    <a:gd name="T17" fmla="*/ 30 h 52"/>
                    <a:gd name="T18" fmla="*/ 20 w 158"/>
                    <a:gd name="T19" fmla="*/ 1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" h="52">
                      <a:moveTo>
                        <a:pt x="20" y="16"/>
                      </a:moveTo>
                      <a:lnTo>
                        <a:pt x="90" y="0"/>
                      </a:lnTo>
                      <a:lnTo>
                        <a:pt x="152" y="20"/>
                      </a:lnTo>
                      <a:lnTo>
                        <a:pt x="158" y="30"/>
                      </a:lnTo>
                      <a:lnTo>
                        <a:pt x="134" y="36"/>
                      </a:lnTo>
                      <a:lnTo>
                        <a:pt x="68" y="50"/>
                      </a:lnTo>
                      <a:lnTo>
                        <a:pt x="20" y="52"/>
                      </a:lnTo>
                      <a:lnTo>
                        <a:pt x="0" y="42"/>
                      </a:lnTo>
                      <a:lnTo>
                        <a:pt x="6" y="30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69" name="Freeform 109"/>
                <p:cNvSpPr>
                  <a:spLocks/>
                </p:cNvSpPr>
                <p:nvPr/>
              </p:nvSpPr>
              <p:spPr bwMode="auto">
                <a:xfrm>
                  <a:off x="2443" y="1621"/>
                  <a:ext cx="128" cy="135"/>
                </a:xfrm>
                <a:custGeom>
                  <a:avLst/>
                  <a:gdLst>
                    <a:gd name="T0" fmla="*/ 30 w 128"/>
                    <a:gd name="T1" fmla="*/ 106 h 135"/>
                    <a:gd name="T2" fmla="*/ 4 w 128"/>
                    <a:gd name="T3" fmla="*/ 80 h 135"/>
                    <a:gd name="T4" fmla="*/ 4 w 128"/>
                    <a:gd name="T5" fmla="*/ 48 h 135"/>
                    <a:gd name="T6" fmla="*/ 20 w 128"/>
                    <a:gd name="T7" fmla="*/ 12 h 135"/>
                    <a:gd name="T8" fmla="*/ 52 w 128"/>
                    <a:gd name="T9" fmla="*/ 4 h 135"/>
                    <a:gd name="T10" fmla="*/ 56 w 128"/>
                    <a:gd name="T11" fmla="*/ 34 h 135"/>
                    <a:gd name="T12" fmla="*/ 58 w 128"/>
                    <a:gd name="T13" fmla="*/ 58 h 135"/>
                    <a:gd name="T14" fmla="*/ 78 w 128"/>
                    <a:gd name="T15" fmla="*/ 60 h 135"/>
                    <a:gd name="T16" fmla="*/ 108 w 128"/>
                    <a:gd name="T17" fmla="*/ 52 h 135"/>
                    <a:gd name="T18" fmla="*/ 124 w 128"/>
                    <a:gd name="T19" fmla="*/ 68 h 135"/>
                    <a:gd name="T20" fmla="*/ 124 w 128"/>
                    <a:gd name="T21" fmla="*/ 100 h 135"/>
                    <a:gd name="T22" fmla="*/ 100 w 128"/>
                    <a:gd name="T23" fmla="*/ 132 h 135"/>
                    <a:gd name="T24" fmla="*/ 46 w 128"/>
                    <a:gd name="T25" fmla="*/ 120 h 135"/>
                    <a:gd name="T26" fmla="*/ 30 w 128"/>
                    <a:gd name="T27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8" h="135">
                      <a:moveTo>
                        <a:pt x="30" y="106"/>
                      </a:moveTo>
                      <a:cubicBezTo>
                        <a:pt x="23" y="99"/>
                        <a:pt x="8" y="90"/>
                        <a:pt x="4" y="80"/>
                      </a:cubicBezTo>
                      <a:cubicBezTo>
                        <a:pt x="0" y="70"/>
                        <a:pt x="1" y="59"/>
                        <a:pt x="4" y="48"/>
                      </a:cubicBezTo>
                      <a:cubicBezTo>
                        <a:pt x="7" y="37"/>
                        <a:pt x="12" y="19"/>
                        <a:pt x="20" y="12"/>
                      </a:cubicBezTo>
                      <a:cubicBezTo>
                        <a:pt x="28" y="5"/>
                        <a:pt x="46" y="0"/>
                        <a:pt x="52" y="4"/>
                      </a:cubicBezTo>
                      <a:cubicBezTo>
                        <a:pt x="58" y="8"/>
                        <a:pt x="55" y="25"/>
                        <a:pt x="56" y="34"/>
                      </a:cubicBezTo>
                      <a:cubicBezTo>
                        <a:pt x="57" y="43"/>
                        <a:pt x="54" y="54"/>
                        <a:pt x="58" y="58"/>
                      </a:cubicBezTo>
                      <a:cubicBezTo>
                        <a:pt x="62" y="62"/>
                        <a:pt x="70" y="61"/>
                        <a:pt x="78" y="60"/>
                      </a:cubicBezTo>
                      <a:cubicBezTo>
                        <a:pt x="86" y="59"/>
                        <a:pt x="100" y="51"/>
                        <a:pt x="108" y="52"/>
                      </a:cubicBezTo>
                      <a:cubicBezTo>
                        <a:pt x="116" y="53"/>
                        <a:pt x="121" y="60"/>
                        <a:pt x="124" y="68"/>
                      </a:cubicBezTo>
                      <a:cubicBezTo>
                        <a:pt x="127" y="76"/>
                        <a:pt x="128" y="89"/>
                        <a:pt x="124" y="100"/>
                      </a:cubicBezTo>
                      <a:cubicBezTo>
                        <a:pt x="120" y="111"/>
                        <a:pt x="113" y="129"/>
                        <a:pt x="100" y="132"/>
                      </a:cubicBezTo>
                      <a:cubicBezTo>
                        <a:pt x="87" y="135"/>
                        <a:pt x="58" y="125"/>
                        <a:pt x="46" y="120"/>
                      </a:cubicBezTo>
                      <a:cubicBezTo>
                        <a:pt x="34" y="115"/>
                        <a:pt x="37" y="113"/>
                        <a:pt x="30" y="10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0" name="Freeform 110"/>
                <p:cNvSpPr>
                  <a:spLocks/>
                </p:cNvSpPr>
                <p:nvPr/>
              </p:nvSpPr>
              <p:spPr bwMode="auto">
                <a:xfrm>
                  <a:off x="2583" y="1647"/>
                  <a:ext cx="198" cy="70"/>
                </a:xfrm>
                <a:custGeom>
                  <a:avLst/>
                  <a:gdLst>
                    <a:gd name="T0" fmla="*/ 80 w 198"/>
                    <a:gd name="T1" fmla="*/ 70 h 70"/>
                    <a:gd name="T2" fmla="*/ 198 w 198"/>
                    <a:gd name="T3" fmla="*/ 28 h 70"/>
                    <a:gd name="T4" fmla="*/ 172 w 198"/>
                    <a:gd name="T5" fmla="*/ 4 h 70"/>
                    <a:gd name="T6" fmla="*/ 154 w 198"/>
                    <a:gd name="T7" fmla="*/ 0 h 70"/>
                    <a:gd name="T8" fmla="*/ 96 w 198"/>
                    <a:gd name="T9" fmla="*/ 8 h 70"/>
                    <a:gd name="T10" fmla="*/ 58 w 198"/>
                    <a:gd name="T11" fmla="*/ 0 h 70"/>
                    <a:gd name="T12" fmla="*/ 34 w 198"/>
                    <a:gd name="T13" fmla="*/ 0 h 70"/>
                    <a:gd name="T14" fmla="*/ 0 w 198"/>
                    <a:gd name="T15" fmla="*/ 24 h 70"/>
                    <a:gd name="T16" fmla="*/ 6 w 198"/>
                    <a:gd name="T17" fmla="*/ 38 h 70"/>
                    <a:gd name="T18" fmla="*/ 30 w 198"/>
                    <a:gd name="T19" fmla="*/ 44 h 70"/>
                    <a:gd name="T20" fmla="*/ 52 w 198"/>
                    <a:gd name="T21" fmla="*/ 54 h 70"/>
                    <a:gd name="T22" fmla="*/ 80 w 198"/>
                    <a:gd name="T23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8" h="70">
                      <a:moveTo>
                        <a:pt x="80" y="70"/>
                      </a:moveTo>
                      <a:lnTo>
                        <a:pt x="198" y="28"/>
                      </a:lnTo>
                      <a:lnTo>
                        <a:pt x="172" y="4"/>
                      </a:lnTo>
                      <a:lnTo>
                        <a:pt x="154" y="0"/>
                      </a:lnTo>
                      <a:lnTo>
                        <a:pt x="96" y="8"/>
                      </a:lnTo>
                      <a:lnTo>
                        <a:pt x="58" y="0"/>
                      </a:lnTo>
                      <a:lnTo>
                        <a:pt x="34" y="0"/>
                      </a:lnTo>
                      <a:lnTo>
                        <a:pt x="0" y="24"/>
                      </a:lnTo>
                      <a:lnTo>
                        <a:pt x="6" y="38"/>
                      </a:lnTo>
                      <a:lnTo>
                        <a:pt x="30" y="44"/>
                      </a:lnTo>
                      <a:lnTo>
                        <a:pt x="52" y="54"/>
                      </a:lnTo>
                      <a:lnTo>
                        <a:pt x="80" y="7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1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2178" y="1613"/>
                  <a:ext cx="36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2" name="Line 112"/>
                <p:cNvSpPr>
                  <a:spLocks noChangeShapeType="1"/>
                </p:cNvSpPr>
                <p:nvPr/>
              </p:nvSpPr>
              <p:spPr bwMode="auto">
                <a:xfrm flipH="1" flipV="1">
                  <a:off x="2263" y="1589"/>
                  <a:ext cx="359" cy="1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3" name="Line 113"/>
                <p:cNvSpPr>
                  <a:spLocks noChangeShapeType="1"/>
                </p:cNvSpPr>
                <p:nvPr/>
              </p:nvSpPr>
              <p:spPr bwMode="auto">
                <a:xfrm flipH="1" flipV="1">
                  <a:off x="2343" y="1572"/>
                  <a:ext cx="348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4" name="Line 114"/>
                <p:cNvSpPr>
                  <a:spLocks noChangeShapeType="1"/>
                </p:cNvSpPr>
                <p:nvPr/>
              </p:nvSpPr>
              <p:spPr bwMode="auto">
                <a:xfrm flipH="1" flipV="1">
                  <a:off x="2419" y="1552"/>
                  <a:ext cx="358" cy="1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5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2186" y="1563"/>
                  <a:ext cx="375" cy="10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6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2272" y="1593"/>
                  <a:ext cx="370" cy="1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67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2365" y="1624"/>
                  <a:ext cx="373" cy="1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6678" name="Freeform 118"/>
            <p:cNvSpPr>
              <a:spLocks/>
            </p:cNvSpPr>
            <p:nvPr/>
          </p:nvSpPr>
          <p:spPr bwMode="auto">
            <a:xfrm>
              <a:off x="3170" y="1656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679" name="Group 119"/>
          <p:cNvGrpSpPr>
            <a:grpSpLocks/>
          </p:cNvGrpSpPr>
          <p:nvPr/>
        </p:nvGrpSpPr>
        <p:grpSpPr bwMode="auto">
          <a:xfrm>
            <a:off x="4875213" y="4614300"/>
            <a:ext cx="1219200" cy="609600"/>
            <a:chOff x="629" y="3364"/>
            <a:chExt cx="768" cy="384"/>
          </a:xfrm>
        </p:grpSpPr>
        <p:sp>
          <p:nvSpPr>
            <p:cNvPr id="66680" name="Freeform 120"/>
            <p:cNvSpPr>
              <a:spLocks/>
            </p:cNvSpPr>
            <p:nvPr/>
          </p:nvSpPr>
          <p:spPr bwMode="auto">
            <a:xfrm>
              <a:off x="635" y="349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1" name="Freeform 121"/>
            <p:cNvSpPr>
              <a:spLocks/>
            </p:cNvSpPr>
            <p:nvPr/>
          </p:nvSpPr>
          <p:spPr bwMode="auto">
            <a:xfrm>
              <a:off x="631" y="343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2" name="Freeform 122"/>
            <p:cNvSpPr>
              <a:spLocks/>
            </p:cNvSpPr>
            <p:nvPr/>
          </p:nvSpPr>
          <p:spPr bwMode="auto">
            <a:xfrm>
              <a:off x="629" y="336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3" name="Freeform 123"/>
            <p:cNvSpPr>
              <a:spLocks/>
            </p:cNvSpPr>
            <p:nvPr/>
          </p:nvSpPr>
          <p:spPr bwMode="auto">
            <a:xfrm>
              <a:off x="853" y="3404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4" name="Freeform 124"/>
            <p:cNvSpPr>
              <a:spLocks/>
            </p:cNvSpPr>
            <p:nvPr/>
          </p:nvSpPr>
          <p:spPr bwMode="auto">
            <a:xfrm>
              <a:off x="923" y="3436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5" name="Line 125"/>
            <p:cNvSpPr>
              <a:spLocks noChangeShapeType="1"/>
            </p:cNvSpPr>
            <p:nvPr/>
          </p:nvSpPr>
          <p:spPr bwMode="auto">
            <a:xfrm flipH="1" flipV="1">
              <a:off x="707" y="344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6" name="Line 126"/>
            <p:cNvSpPr>
              <a:spLocks noChangeShapeType="1"/>
            </p:cNvSpPr>
            <p:nvPr/>
          </p:nvSpPr>
          <p:spPr bwMode="auto">
            <a:xfrm flipH="1" flipV="1">
              <a:off x="785" y="341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7" name="Line 127"/>
            <p:cNvSpPr>
              <a:spLocks noChangeShapeType="1"/>
            </p:cNvSpPr>
            <p:nvPr/>
          </p:nvSpPr>
          <p:spPr bwMode="auto">
            <a:xfrm flipH="1" flipV="1">
              <a:off x="875" y="340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8" name="Line 128"/>
            <p:cNvSpPr>
              <a:spLocks noChangeShapeType="1"/>
            </p:cNvSpPr>
            <p:nvPr/>
          </p:nvSpPr>
          <p:spPr bwMode="auto">
            <a:xfrm flipH="1" flipV="1">
              <a:off x="945" y="338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89" name="Line 129"/>
            <p:cNvSpPr>
              <a:spLocks noChangeShapeType="1"/>
            </p:cNvSpPr>
            <p:nvPr/>
          </p:nvSpPr>
          <p:spPr bwMode="auto">
            <a:xfrm flipV="1">
              <a:off x="724" y="339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0" name="Line 130"/>
            <p:cNvSpPr>
              <a:spLocks noChangeShapeType="1"/>
            </p:cNvSpPr>
            <p:nvPr/>
          </p:nvSpPr>
          <p:spPr bwMode="auto">
            <a:xfrm flipV="1">
              <a:off x="804" y="342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1" name="Line 131"/>
            <p:cNvSpPr>
              <a:spLocks noChangeShapeType="1"/>
            </p:cNvSpPr>
            <p:nvPr/>
          </p:nvSpPr>
          <p:spPr bwMode="auto">
            <a:xfrm flipV="1">
              <a:off x="897" y="345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692" name="Group 132"/>
          <p:cNvGrpSpPr>
            <a:grpSpLocks/>
          </p:cNvGrpSpPr>
          <p:nvPr/>
        </p:nvGrpSpPr>
        <p:grpSpPr bwMode="auto">
          <a:xfrm>
            <a:off x="676275" y="4524430"/>
            <a:ext cx="1219200" cy="609600"/>
            <a:chOff x="624" y="2784"/>
            <a:chExt cx="768" cy="384"/>
          </a:xfrm>
        </p:grpSpPr>
        <p:sp>
          <p:nvSpPr>
            <p:cNvPr id="66693" name="Freeform 133"/>
            <p:cNvSpPr>
              <a:spLocks/>
            </p:cNvSpPr>
            <p:nvPr/>
          </p:nvSpPr>
          <p:spPr bwMode="auto">
            <a:xfrm>
              <a:off x="630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4" name="Freeform 134"/>
            <p:cNvSpPr>
              <a:spLocks/>
            </p:cNvSpPr>
            <p:nvPr/>
          </p:nvSpPr>
          <p:spPr bwMode="auto">
            <a:xfrm>
              <a:off x="626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5" name="Freeform 135"/>
            <p:cNvSpPr>
              <a:spLocks/>
            </p:cNvSpPr>
            <p:nvPr/>
          </p:nvSpPr>
          <p:spPr bwMode="auto">
            <a:xfrm>
              <a:off x="624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6" name="Freeform 136"/>
            <p:cNvSpPr>
              <a:spLocks/>
            </p:cNvSpPr>
            <p:nvPr/>
          </p:nvSpPr>
          <p:spPr bwMode="auto">
            <a:xfrm>
              <a:off x="848" y="2824"/>
              <a:ext cx="384" cy="160"/>
            </a:xfrm>
            <a:custGeom>
              <a:avLst/>
              <a:gdLst>
                <a:gd name="T0" fmla="*/ 16 w 384"/>
                <a:gd name="T1" fmla="*/ 104 h 160"/>
                <a:gd name="T2" fmla="*/ 64 w 384"/>
                <a:gd name="T3" fmla="*/ 152 h 160"/>
                <a:gd name="T4" fmla="*/ 160 w 384"/>
                <a:gd name="T5" fmla="*/ 152 h 160"/>
                <a:gd name="T6" fmla="*/ 352 w 384"/>
                <a:gd name="T7" fmla="*/ 104 h 160"/>
                <a:gd name="T8" fmla="*/ 352 w 384"/>
                <a:gd name="T9" fmla="*/ 56 h 160"/>
                <a:gd name="T10" fmla="*/ 256 w 384"/>
                <a:gd name="T11" fmla="*/ 8 h 160"/>
                <a:gd name="T12" fmla="*/ 112 w 384"/>
                <a:gd name="T13" fmla="*/ 8 h 160"/>
                <a:gd name="T14" fmla="*/ 16 w 384"/>
                <a:gd name="T15" fmla="*/ 56 h 160"/>
                <a:gd name="T16" fmla="*/ 16 w 384"/>
                <a:gd name="T17" fmla="*/ 10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160">
                  <a:moveTo>
                    <a:pt x="16" y="104"/>
                  </a:moveTo>
                  <a:cubicBezTo>
                    <a:pt x="24" y="120"/>
                    <a:pt x="40" y="144"/>
                    <a:pt x="64" y="152"/>
                  </a:cubicBezTo>
                  <a:cubicBezTo>
                    <a:pt x="88" y="160"/>
                    <a:pt x="112" y="160"/>
                    <a:pt x="160" y="152"/>
                  </a:cubicBezTo>
                  <a:cubicBezTo>
                    <a:pt x="208" y="144"/>
                    <a:pt x="320" y="120"/>
                    <a:pt x="352" y="104"/>
                  </a:cubicBezTo>
                  <a:cubicBezTo>
                    <a:pt x="384" y="88"/>
                    <a:pt x="368" y="72"/>
                    <a:pt x="352" y="56"/>
                  </a:cubicBezTo>
                  <a:cubicBezTo>
                    <a:pt x="336" y="40"/>
                    <a:pt x="296" y="16"/>
                    <a:pt x="256" y="8"/>
                  </a:cubicBezTo>
                  <a:cubicBezTo>
                    <a:pt x="216" y="0"/>
                    <a:pt x="152" y="0"/>
                    <a:pt x="112" y="8"/>
                  </a:cubicBezTo>
                  <a:cubicBezTo>
                    <a:pt x="72" y="16"/>
                    <a:pt x="32" y="40"/>
                    <a:pt x="16" y="56"/>
                  </a:cubicBezTo>
                  <a:cubicBezTo>
                    <a:pt x="0" y="72"/>
                    <a:pt x="8" y="88"/>
                    <a:pt x="16" y="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7" name="Freeform 137"/>
            <p:cNvSpPr>
              <a:spLocks/>
            </p:cNvSpPr>
            <p:nvPr/>
          </p:nvSpPr>
          <p:spPr bwMode="auto">
            <a:xfrm>
              <a:off x="918" y="2856"/>
              <a:ext cx="217" cy="78"/>
            </a:xfrm>
            <a:custGeom>
              <a:avLst/>
              <a:gdLst>
                <a:gd name="T0" fmla="*/ 212 w 217"/>
                <a:gd name="T1" fmla="*/ 36 h 78"/>
                <a:gd name="T2" fmla="*/ 158 w 217"/>
                <a:gd name="T3" fmla="*/ 8 h 78"/>
                <a:gd name="T4" fmla="*/ 64 w 217"/>
                <a:gd name="T5" fmla="*/ 4 h 78"/>
                <a:gd name="T6" fmla="*/ 8 w 217"/>
                <a:gd name="T7" fmla="*/ 30 h 78"/>
                <a:gd name="T8" fmla="*/ 16 w 217"/>
                <a:gd name="T9" fmla="*/ 70 h 78"/>
                <a:gd name="T10" fmla="*/ 86 w 217"/>
                <a:gd name="T11" fmla="*/ 78 h 78"/>
                <a:gd name="T12" fmla="*/ 188 w 217"/>
                <a:gd name="T13" fmla="*/ 68 h 78"/>
                <a:gd name="T14" fmla="*/ 212 w 217"/>
                <a:gd name="T15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78">
                  <a:moveTo>
                    <a:pt x="212" y="36"/>
                  </a:moveTo>
                  <a:cubicBezTo>
                    <a:pt x="207" y="26"/>
                    <a:pt x="183" y="13"/>
                    <a:pt x="158" y="8"/>
                  </a:cubicBezTo>
                  <a:cubicBezTo>
                    <a:pt x="133" y="3"/>
                    <a:pt x="89" y="0"/>
                    <a:pt x="64" y="4"/>
                  </a:cubicBezTo>
                  <a:cubicBezTo>
                    <a:pt x="39" y="8"/>
                    <a:pt x="16" y="19"/>
                    <a:pt x="8" y="30"/>
                  </a:cubicBezTo>
                  <a:cubicBezTo>
                    <a:pt x="0" y="41"/>
                    <a:pt x="3" y="62"/>
                    <a:pt x="16" y="70"/>
                  </a:cubicBezTo>
                  <a:cubicBezTo>
                    <a:pt x="29" y="78"/>
                    <a:pt x="57" y="78"/>
                    <a:pt x="86" y="78"/>
                  </a:cubicBezTo>
                  <a:cubicBezTo>
                    <a:pt x="115" y="78"/>
                    <a:pt x="167" y="75"/>
                    <a:pt x="188" y="68"/>
                  </a:cubicBezTo>
                  <a:cubicBezTo>
                    <a:pt x="209" y="61"/>
                    <a:pt x="217" y="46"/>
                    <a:pt x="212" y="3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8" name="Line 138"/>
            <p:cNvSpPr>
              <a:spLocks noChangeShapeType="1"/>
            </p:cNvSpPr>
            <p:nvPr/>
          </p:nvSpPr>
          <p:spPr bwMode="auto">
            <a:xfrm flipH="1" flipV="1">
              <a:off x="702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99" name="Line 139"/>
            <p:cNvSpPr>
              <a:spLocks noChangeShapeType="1"/>
            </p:cNvSpPr>
            <p:nvPr/>
          </p:nvSpPr>
          <p:spPr bwMode="auto">
            <a:xfrm flipH="1" flipV="1">
              <a:off x="780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0" name="Line 140"/>
            <p:cNvSpPr>
              <a:spLocks noChangeShapeType="1"/>
            </p:cNvSpPr>
            <p:nvPr/>
          </p:nvSpPr>
          <p:spPr bwMode="auto">
            <a:xfrm flipH="1" flipV="1">
              <a:off x="870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1" name="Line 141"/>
            <p:cNvSpPr>
              <a:spLocks noChangeShapeType="1"/>
            </p:cNvSpPr>
            <p:nvPr/>
          </p:nvSpPr>
          <p:spPr bwMode="auto">
            <a:xfrm flipH="1" flipV="1">
              <a:off x="940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2" name="Line 142"/>
            <p:cNvSpPr>
              <a:spLocks noChangeShapeType="1"/>
            </p:cNvSpPr>
            <p:nvPr/>
          </p:nvSpPr>
          <p:spPr bwMode="auto">
            <a:xfrm flipV="1">
              <a:off x="719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3" name="Line 143"/>
            <p:cNvSpPr>
              <a:spLocks noChangeShapeType="1"/>
            </p:cNvSpPr>
            <p:nvPr/>
          </p:nvSpPr>
          <p:spPr bwMode="auto">
            <a:xfrm flipV="1">
              <a:off x="799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4" name="Line 144"/>
            <p:cNvSpPr>
              <a:spLocks noChangeShapeType="1"/>
            </p:cNvSpPr>
            <p:nvPr/>
          </p:nvSpPr>
          <p:spPr bwMode="auto">
            <a:xfrm flipV="1">
              <a:off x="892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705" name="Group 145"/>
          <p:cNvGrpSpPr>
            <a:grpSpLocks/>
          </p:cNvGrpSpPr>
          <p:nvPr/>
        </p:nvGrpSpPr>
        <p:grpSpPr bwMode="auto">
          <a:xfrm>
            <a:off x="4765675" y="5921288"/>
            <a:ext cx="1193800" cy="527050"/>
            <a:chOff x="456" y="3571"/>
            <a:chExt cx="752" cy="332"/>
          </a:xfrm>
        </p:grpSpPr>
        <p:sp>
          <p:nvSpPr>
            <p:cNvPr id="66706" name="Line 146"/>
            <p:cNvSpPr>
              <a:spLocks noChangeShapeType="1"/>
            </p:cNvSpPr>
            <p:nvPr/>
          </p:nvSpPr>
          <p:spPr bwMode="auto">
            <a:xfrm flipH="1" flipV="1">
              <a:off x="528" y="3733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7" name="Line 147"/>
            <p:cNvSpPr>
              <a:spLocks noChangeShapeType="1"/>
            </p:cNvSpPr>
            <p:nvPr/>
          </p:nvSpPr>
          <p:spPr bwMode="auto">
            <a:xfrm flipH="1" flipV="1">
              <a:off x="606" y="3709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8" name="Line 148"/>
            <p:cNvSpPr>
              <a:spLocks noChangeShapeType="1"/>
            </p:cNvSpPr>
            <p:nvPr/>
          </p:nvSpPr>
          <p:spPr bwMode="auto">
            <a:xfrm flipH="1" flipV="1">
              <a:off x="696" y="3694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09" name="Line 149"/>
            <p:cNvSpPr>
              <a:spLocks noChangeShapeType="1"/>
            </p:cNvSpPr>
            <p:nvPr/>
          </p:nvSpPr>
          <p:spPr bwMode="auto">
            <a:xfrm flipH="1" flipV="1">
              <a:off x="766" y="3672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0" name="Line 150"/>
            <p:cNvSpPr>
              <a:spLocks noChangeShapeType="1"/>
            </p:cNvSpPr>
            <p:nvPr/>
          </p:nvSpPr>
          <p:spPr bwMode="auto">
            <a:xfrm flipV="1">
              <a:off x="545" y="3685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1" name="Line 151"/>
            <p:cNvSpPr>
              <a:spLocks noChangeShapeType="1"/>
            </p:cNvSpPr>
            <p:nvPr/>
          </p:nvSpPr>
          <p:spPr bwMode="auto">
            <a:xfrm flipV="1">
              <a:off x="625" y="3712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2" name="Line 152"/>
            <p:cNvSpPr>
              <a:spLocks noChangeShapeType="1"/>
            </p:cNvSpPr>
            <p:nvPr/>
          </p:nvSpPr>
          <p:spPr bwMode="auto">
            <a:xfrm flipV="1">
              <a:off x="718" y="3742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3" name="Freeform 153"/>
            <p:cNvSpPr>
              <a:spLocks/>
            </p:cNvSpPr>
            <p:nvPr/>
          </p:nvSpPr>
          <p:spPr bwMode="auto">
            <a:xfrm>
              <a:off x="456" y="3655"/>
              <a:ext cx="752" cy="248"/>
            </a:xfrm>
            <a:custGeom>
              <a:avLst/>
              <a:gdLst>
                <a:gd name="T0" fmla="*/ 0 w 752"/>
                <a:gd name="T1" fmla="*/ 96 h 248"/>
                <a:gd name="T2" fmla="*/ 362 w 752"/>
                <a:gd name="T3" fmla="*/ 248 h 248"/>
                <a:gd name="T4" fmla="*/ 752 w 752"/>
                <a:gd name="T5" fmla="*/ 122 h 248"/>
                <a:gd name="T6" fmla="*/ 382 w 752"/>
                <a:gd name="T7" fmla="*/ 0 h 248"/>
                <a:gd name="T8" fmla="*/ 0 w 752"/>
                <a:gd name="T9" fmla="*/ 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48">
                  <a:moveTo>
                    <a:pt x="0" y="96"/>
                  </a:moveTo>
                  <a:lnTo>
                    <a:pt x="362" y="248"/>
                  </a:lnTo>
                  <a:lnTo>
                    <a:pt x="752" y="122"/>
                  </a:lnTo>
                  <a:lnTo>
                    <a:pt x="38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4" name="Freeform 154"/>
            <p:cNvSpPr>
              <a:spLocks/>
            </p:cNvSpPr>
            <p:nvPr/>
          </p:nvSpPr>
          <p:spPr bwMode="auto">
            <a:xfrm>
              <a:off x="458" y="3571"/>
              <a:ext cx="744" cy="330"/>
            </a:xfrm>
            <a:custGeom>
              <a:avLst/>
              <a:gdLst>
                <a:gd name="T0" fmla="*/ 360 w 744"/>
                <a:gd name="T1" fmla="*/ 330 h 330"/>
                <a:gd name="T2" fmla="*/ 744 w 744"/>
                <a:gd name="T3" fmla="*/ 204 h 330"/>
                <a:gd name="T4" fmla="*/ 644 w 744"/>
                <a:gd name="T5" fmla="*/ 104 h 330"/>
                <a:gd name="T6" fmla="*/ 590 w 744"/>
                <a:gd name="T7" fmla="*/ 84 h 330"/>
                <a:gd name="T8" fmla="*/ 550 w 744"/>
                <a:gd name="T9" fmla="*/ 82 h 330"/>
                <a:gd name="T10" fmla="*/ 514 w 744"/>
                <a:gd name="T11" fmla="*/ 70 h 330"/>
                <a:gd name="T12" fmla="*/ 424 w 744"/>
                <a:gd name="T13" fmla="*/ 16 h 330"/>
                <a:gd name="T14" fmla="*/ 364 w 744"/>
                <a:gd name="T15" fmla="*/ 0 h 330"/>
                <a:gd name="T16" fmla="*/ 292 w 744"/>
                <a:gd name="T17" fmla="*/ 26 h 330"/>
                <a:gd name="T18" fmla="*/ 194 w 744"/>
                <a:gd name="T19" fmla="*/ 92 h 330"/>
                <a:gd name="T20" fmla="*/ 84 w 744"/>
                <a:gd name="T21" fmla="*/ 122 h 330"/>
                <a:gd name="T22" fmla="*/ 52 w 744"/>
                <a:gd name="T23" fmla="*/ 142 h 330"/>
                <a:gd name="T24" fmla="*/ 0 w 744"/>
                <a:gd name="T25" fmla="*/ 180 h 330"/>
                <a:gd name="T26" fmla="*/ 360 w 744"/>
                <a:gd name="T27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4" h="330">
                  <a:moveTo>
                    <a:pt x="360" y="330"/>
                  </a:moveTo>
                  <a:lnTo>
                    <a:pt x="744" y="204"/>
                  </a:lnTo>
                  <a:lnTo>
                    <a:pt x="644" y="104"/>
                  </a:lnTo>
                  <a:lnTo>
                    <a:pt x="590" y="84"/>
                  </a:lnTo>
                  <a:lnTo>
                    <a:pt x="550" y="82"/>
                  </a:lnTo>
                  <a:lnTo>
                    <a:pt x="514" y="70"/>
                  </a:lnTo>
                  <a:lnTo>
                    <a:pt x="424" y="16"/>
                  </a:lnTo>
                  <a:lnTo>
                    <a:pt x="364" y="0"/>
                  </a:lnTo>
                  <a:lnTo>
                    <a:pt x="292" y="26"/>
                  </a:lnTo>
                  <a:lnTo>
                    <a:pt x="194" y="92"/>
                  </a:lnTo>
                  <a:lnTo>
                    <a:pt x="84" y="122"/>
                  </a:lnTo>
                  <a:lnTo>
                    <a:pt x="52" y="142"/>
                  </a:lnTo>
                  <a:lnTo>
                    <a:pt x="0" y="180"/>
                  </a:lnTo>
                  <a:lnTo>
                    <a:pt x="360" y="33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5" name="Freeform 155"/>
            <p:cNvSpPr>
              <a:spLocks/>
            </p:cNvSpPr>
            <p:nvPr/>
          </p:nvSpPr>
          <p:spPr bwMode="auto">
            <a:xfrm>
              <a:off x="560" y="3689"/>
              <a:ext cx="326" cy="182"/>
            </a:xfrm>
            <a:custGeom>
              <a:avLst/>
              <a:gdLst>
                <a:gd name="T0" fmla="*/ 326 w 326"/>
                <a:gd name="T1" fmla="*/ 182 h 182"/>
                <a:gd name="T2" fmla="*/ 264 w 326"/>
                <a:gd name="T3" fmla="*/ 134 h 182"/>
                <a:gd name="T4" fmla="*/ 210 w 326"/>
                <a:gd name="T5" fmla="*/ 110 h 182"/>
                <a:gd name="T6" fmla="*/ 184 w 326"/>
                <a:gd name="T7" fmla="*/ 108 h 182"/>
                <a:gd name="T8" fmla="*/ 148 w 326"/>
                <a:gd name="T9" fmla="*/ 90 h 182"/>
                <a:gd name="T10" fmla="*/ 98 w 326"/>
                <a:gd name="T11" fmla="*/ 44 h 182"/>
                <a:gd name="T12" fmla="*/ 62 w 326"/>
                <a:gd name="T13" fmla="*/ 10 h 182"/>
                <a:gd name="T14" fmla="*/ 30 w 326"/>
                <a:gd name="T15" fmla="*/ 0 h 182"/>
                <a:gd name="T16" fmla="*/ 0 w 326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82">
                  <a:moveTo>
                    <a:pt x="326" y="182"/>
                  </a:moveTo>
                  <a:lnTo>
                    <a:pt x="264" y="134"/>
                  </a:lnTo>
                  <a:lnTo>
                    <a:pt x="210" y="110"/>
                  </a:lnTo>
                  <a:lnTo>
                    <a:pt x="184" y="108"/>
                  </a:lnTo>
                  <a:lnTo>
                    <a:pt x="148" y="90"/>
                  </a:lnTo>
                  <a:lnTo>
                    <a:pt x="98" y="44"/>
                  </a:lnTo>
                  <a:lnTo>
                    <a:pt x="62" y="1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6" name="Freeform 156"/>
            <p:cNvSpPr>
              <a:spLocks/>
            </p:cNvSpPr>
            <p:nvPr/>
          </p:nvSpPr>
          <p:spPr bwMode="auto">
            <a:xfrm>
              <a:off x="652" y="3665"/>
              <a:ext cx="308" cy="186"/>
            </a:xfrm>
            <a:custGeom>
              <a:avLst/>
              <a:gdLst>
                <a:gd name="T0" fmla="*/ 308 w 308"/>
                <a:gd name="T1" fmla="*/ 186 h 186"/>
                <a:gd name="T2" fmla="*/ 256 w 308"/>
                <a:gd name="T3" fmla="*/ 138 h 186"/>
                <a:gd name="T4" fmla="*/ 208 w 308"/>
                <a:gd name="T5" fmla="*/ 118 h 186"/>
                <a:gd name="T6" fmla="*/ 138 w 308"/>
                <a:gd name="T7" fmla="*/ 96 h 186"/>
                <a:gd name="T8" fmla="*/ 80 w 308"/>
                <a:gd name="T9" fmla="*/ 58 h 186"/>
                <a:gd name="T10" fmla="*/ 38 w 308"/>
                <a:gd name="T11" fmla="*/ 10 h 186"/>
                <a:gd name="T12" fmla="*/ 18 w 308"/>
                <a:gd name="T13" fmla="*/ 2 h 186"/>
                <a:gd name="T14" fmla="*/ 0 w 308"/>
                <a:gd name="T1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6">
                  <a:moveTo>
                    <a:pt x="308" y="186"/>
                  </a:moveTo>
                  <a:lnTo>
                    <a:pt x="256" y="138"/>
                  </a:lnTo>
                  <a:lnTo>
                    <a:pt x="208" y="118"/>
                  </a:lnTo>
                  <a:lnTo>
                    <a:pt x="138" y="96"/>
                  </a:lnTo>
                  <a:lnTo>
                    <a:pt x="80" y="58"/>
                  </a:lnTo>
                  <a:lnTo>
                    <a:pt x="38" y="10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7" name="Freeform 157"/>
            <p:cNvSpPr>
              <a:spLocks/>
            </p:cNvSpPr>
            <p:nvPr/>
          </p:nvSpPr>
          <p:spPr bwMode="auto">
            <a:xfrm>
              <a:off x="694" y="3637"/>
              <a:ext cx="340" cy="190"/>
            </a:xfrm>
            <a:custGeom>
              <a:avLst/>
              <a:gdLst>
                <a:gd name="T0" fmla="*/ 340 w 340"/>
                <a:gd name="T1" fmla="*/ 190 h 190"/>
                <a:gd name="T2" fmla="*/ 280 w 340"/>
                <a:gd name="T3" fmla="*/ 130 h 190"/>
                <a:gd name="T4" fmla="*/ 250 w 340"/>
                <a:gd name="T5" fmla="*/ 116 h 190"/>
                <a:gd name="T6" fmla="*/ 202 w 340"/>
                <a:gd name="T7" fmla="*/ 106 h 190"/>
                <a:gd name="T8" fmla="*/ 156 w 340"/>
                <a:gd name="T9" fmla="*/ 90 h 190"/>
                <a:gd name="T10" fmla="*/ 112 w 340"/>
                <a:gd name="T11" fmla="*/ 60 h 190"/>
                <a:gd name="T12" fmla="*/ 70 w 340"/>
                <a:gd name="T13" fmla="*/ 20 h 190"/>
                <a:gd name="T14" fmla="*/ 38 w 340"/>
                <a:gd name="T15" fmla="*/ 2 h 190"/>
                <a:gd name="T16" fmla="*/ 20 w 340"/>
                <a:gd name="T17" fmla="*/ 0 h 190"/>
                <a:gd name="T18" fmla="*/ 0 w 340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190">
                  <a:moveTo>
                    <a:pt x="340" y="190"/>
                  </a:moveTo>
                  <a:lnTo>
                    <a:pt x="280" y="130"/>
                  </a:lnTo>
                  <a:lnTo>
                    <a:pt x="250" y="116"/>
                  </a:lnTo>
                  <a:lnTo>
                    <a:pt x="202" y="106"/>
                  </a:lnTo>
                  <a:lnTo>
                    <a:pt x="156" y="90"/>
                  </a:lnTo>
                  <a:lnTo>
                    <a:pt x="112" y="60"/>
                  </a:lnTo>
                  <a:lnTo>
                    <a:pt x="70" y="20"/>
                  </a:lnTo>
                  <a:lnTo>
                    <a:pt x="38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8" name="Freeform 158"/>
            <p:cNvSpPr>
              <a:spLocks/>
            </p:cNvSpPr>
            <p:nvPr/>
          </p:nvSpPr>
          <p:spPr bwMode="auto">
            <a:xfrm>
              <a:off x="762" y="3595"/>
              <a:ext cx="360" cy="206"/>
            </a:xfrm>
            <a:custGeom>
              <a:avLst/>
              <a:gdLst>
                <a:gd name="T0" fmla="*/ 360 w 360"/>
                <a:gd name="T1" fmla="*/ 206 h 206"/>
                <a:gd name="T2" fmla="*/ 288 w 360"/>
                <a:gd name="T3" fmla="*/ 126 h 206"/>
                <a:gd name="T4" fmla="*/ 268 w 360"/>
                <a:gd name="T5" fmla="*/ 112 h 206"/>
                <a:gd name="T6" fmla="*/ 224 w 360"/>
                <a:gd name="T7" fmla="*/ 106 h 206"/>
                <a:gd name="T8" fmla="*/ 178 w 360"/>
                <a:gd name="T9" fmla="*/ 102 h 206"/>
                <a:gd name="T10" fmla="*/ 148 w 360"/>
                <a:gd name="T11" fmla="*/ 84 h 206"/>
                <a:gd name="T12" fmla="*/ 84 w 360"/>
                <a:gd name="T13" fmla="*/ 34 h 206"/>
                <a:gd name="T14" fmla="*/ 50 w 360"/>
                <a:gd name="T15" fmla="*/ 6 h 206"/>
                <a:gd name="T16" fmla="*/ 30 w 360"/>
                <a:gd name="T17" fmla="*/ 0 h 206"/>
                <a:gd name="T18" fmla="*/ 0 w 360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206">
                  <a:moveTo>
                    <a:pt x="360" y="206"/>
                  </a:moveTo>
                  <a:lnTo>
                    <a:pt x="288" y="126"/>
                  </a:lnTo>
                  <a:lnTo>
                    <a:pt x="268" y="112"/>
                  </a:lnTo>
                  <a:lnTo>
                    <a:pt x="224" y="106"/>
                  </a:lnTo>
                  <a:lnTo>
                    <a:pt x="178" y="102"/>
                  </a:lnTo>
                  <a:lnTo>
                    <a:pt x="148" y="84"/>
                  </a:lnTo>
                  <a:lnTo>
                    <a:pt x="84" y="34"/>
                  </a:lnTo>
                  <a:lnTo>
                    <a:pt x="50" y="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19" name="Freeform 159"/>
            <p:cNvSpPr>
              <a:spLocks/>
            </p:cNvSpPr>
            <p:nvPr/>
          </p:nvSpPr>
          <p:spPr bwMode="auto">
            <a:xfrm>
              <a:off x="546" y="3613"/>
              <a:ext cx="380" cy="176"/>
            </a:xfrm>
            <a:custGeom>
              <a:avLst/>
              <a:gdLst>
                <a:gd name="T0" fmla="*/ 0 w 380"/>
                <a:gd name="T1" fmla="*/ 176 h 176"/>
                <a:gd name="T2" fmla="*/ 62 w 380"/>
                <a:gd name="T3" fmla="*/ 128 h 176"/>
                <a:gd name="T4" fmla="*/ 104 w 380"/>
                <a:gd name="T5" fmla="*/ 110 h 176"/>
                <a:gd name="T6" fmla="*/ 156 w 380"/>
                <a:gd name="T7" fmla="*/ 106 h 176"/>
                <a:gd name="T8" fmla="*/ 196 w 380"/>
                <a:gd name="T9" fmla="*/ 108 h 176"/>
                <a:gd name="T10" fmla="*/ 238 w 380"/>
                <a:gd name="T11" fmla="*/ 100 h 176"/>
                <a:gd name="T12" fmla="*/ 272 w 380"/>
                <a:gd name="T13" fmla="*/ 58 h 176"/>
                <a:gd name="T14" fmla="*/ 302 w 380"/>
                <a:gd name="T15" fmla="*/ 26 h 176"/>
                <a:gd name="T16" fmla="*/ 342 w 380"/>
                <a:gd name="T17" fmla="*/ 4 h 176"/>
                <a:gd name="T18" fmla="*/ 380 w 380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0" h="176">
                  <a:moveTo>
                    <a:pt x="0" y="176"/>
                  </a:moveTo>
                  <a:lnTo>
                    <a:pt x="62" y="128"/>
                  </a:lnTo>
                  <a:lnTo>
                    <a:pt x="104" y="110"/>
                  </a:lnTo>
                  <a:lnTo>
                    <a:pt x="156" y="106"/>
                  </a:lnTo>
                  <a:lnTo>
                    <a:pt x="196" y="108"/>
                  </a:lnTo>
                  <a:lnTo>
                    <a:pt x="238" y="100"/>
                  </a:lnTo>
                  <a:lnTo>
                    <a:pt x="272" y="58"/>
                  </a:lnTo>
                  <a:lnTo>
                    <a:pt x="302" y="26"/>
                  </a:lnTo>
                  <a:lnTo>
                    <a:pt x="342" y="4"/>
                  </a:lnTo>
                  <a:lnTo>
                    <a:pt x="38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20" name="Freeform 160"/>
            <p:cNvSpPr>
              <a:spLocks/>
            </p:cNvSpPr>
            <p:nvPr/>
          </p:nvSpPr>
          <p:spPr bwMode="auto">
            <a:xfrm>
              <a:off x="628" y="3647"/>
              <a:ext cx="366" cy="170"/>
            </a:xfrm>
            <a:custGeom>
              <a:avLst/>
              <a:gdLst>
                <a:gd name="T0" fmla="*/ 0 w 366"/>
                <a:gd name="T1" fmla="*/ 170 h 170"/>
                <a:gd name="T2" fmla="*/ 42 w 366"/>
                <a:gd name="T3" fmla="*/ 116 h 170"/>
                <a:gd name="T4" fmla="*/ 94 w 366"/>
                <a:gd name="T5" fmla="*/ 90 h 170"/>
                <a:gd name="T6" fmla="*/ 130 w 366"/>
                <a:gd name="T7" fmla="*/ 84 h 170"/>
                <a:gd name="T8" fmla="*/ 180 w 366"/>
                <a:gd name="T9" fmla="*/ 70 h 170"/>
                <a:gd name="T10" fmla="*/ 212 w 366"/>
                <a:gd name="T11" fmla="*/ 42 h 170"/>
                <a:gd name="T12" fmla="*/ 260 w 366"/>
                <a:gd name="T13" fmla="*/ 8 h 170"/>
                <a:gd name="T14" fmla="*/ 296 w 366"/>
                <a:gd name="T15" fmla="*/ 0 h 170"/>
                <a:gd name="T16" fmla="*/ 332 w 366"/>
                <a:gd name="T17" fmla="*/ 0 h 170"/>
                <a:gd name="T18" fmla="*/ 366 w 366"/>
                <a:gd name="T19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170">
                  <a:moveTo>
                    <a:pt x="0" y="170"/>
                  </a:moveTo>
                  <a:lnTo>
                    <a:pt x="42" y="116"/>
                  </a:lnTo>
                  <a:lnTo>
                    <a:pt x="94" y="90"/>
                  </a:lnTo>
                  <a:lnTo>
                    <a:pt x="130" y="84"/>
                  </a:lnTo>
                  <a:lnTo>
                    <a:pt x="180" y="70"/>
                  </a:lnTo>
                  <a:lnTo>
                    <a:pt x="212" y="42"/>
                  </a:lnTo>
                  <a:lnTo>
                    <a:pt x="260" y="8"/>
                  </a:lnTo>
                  <a:lnTo>
                    <a:pt x="296" y="0"/>
                  </a:lnTo>
                  <a:lnTo>
                    <a:pt x="332" y="0"/>
                  </a:lnTo>
                  <a:lnTo>
                    <a:pt x="366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21" name="Freeform 161"/>
            <p:cNvSpPr>
              <a:spLocks/>
            </p:cNvSpPr>
            <p:nvPr/>
          </p:nvSpPr>
          <p:spPr bwMode="auto">
            <a:xfrm>
              <a:off x="722" y="3673"/>
              <a:ext cx="378" cy="188"/>
            </a:xfrm>
            <a:custGeom>
              <a:avLst/>
              <a:gdLst>
                <a:gd name="T0" fmla="*/ 0 w 378"/>
                <a:gd name="T1" fmla="*/ 188 h 188"/>
                <a:gd name="T2" fmla="*/ 48 w 378"/>
                <a:gd name="T3" fmla="*/ 128 h 188"/>
                <a:gd name="T4" fmla="*/ 96 w 378"/>
                <a:gd name="T5" fmla="*/ 104 h 188"/>
                <a:gd name="T6" fmla="*/ 140 w 378"/>
                <a:gd name="T7" fmla="*/ 92 h 188"/>
                <a:gd name="T8" fmla="*/ 190 w 378"/>
                <a:gd name="T9" fmla="*/ 64 h 188"/>
                <a:gd name="T10" fmla="*/ 248 w 378"/>
                <a:gd name="T11" fmla="*/ 26 h 188"/>
                <a:gd name="T12" fmla="*/ 288 w 378"/>
                <a:gd name="T13" fmla="*/ 8 h 188"/>
                <a:gd name="T14" fmla="*/ 328 w 378"/>
                <a:gd name="T15" fmla="*/ 0 h 188"/>
                <a:gd name="T16" fmla="*/ 378 w 378"/>
                <a:gd name="T17" fmla="*/ 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88">
                  <a:moveTo>
                    <a:pt x="0" y="188"/>
                  </a:moveTo>
                  <a:lnTo>
                    <a:pt x="48" y="128"/>
                  </a:lnTo>
                  <a:lnTo>
                    <a:pt x="96" y="104"/>
                  </a:lnTo>
                  <a:lnTo>
                    <a:pt x="140" y="92"/>
                  </a:lnTo>
                  <a:lnTo>
                    <a:pt x="190" y="64"/>
                  </a:lnTo>
                  <a:lnTo>
                    <a:pt x="248" y="26"/>
                  </a:lnTo>
                  <a:lnTo>
                    <a:pt x="288" y="8"/>
                  </a:lnTo>
                  <a:lnTo>
                    <a:pt x="328" y="0"/>
                  </a:lnTo>
                  <a:lnTo>
                    <a:pt x="378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0" name="Téglalap 159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161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DOMBORZATLEÍRÁS MÓDSZEREI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99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guszti\Dokumentumok\Képek\46a-metsz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3580"/>
            <a:ext cx="4329820" cy="362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guszti\Dokumentumok\Képek\46b-lathatos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09" y="2065765"/>
            <a:ext cx="4906977" cy="327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LÁTHATÓSÁG VIZSGÁLAT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43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guszti\Dokumentumok\Képek\48a-10%20t%20F%f6ldg%f6rb-ref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85" y="5163619"/>
            <a:ext cx="6295176" cy="15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guszti\Dokumentumok\Képek\47-foldgorbul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2" y="2516863"/>
            <a:ext cx="3154513" cy="22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02" y="2260874"/>
            <a:ext cx="3428528" cy="273109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DOMBORZATÁBRÁZOLÁSI MÓDSZEREK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24621" y="1492170"/>
            <a:ext cx="701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FÖLDGÖRBÜLET ÉS REFRAKCIÓ</a:t>
            </a:r>
            <a:endParaRPr lang="en-GB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1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5544" r="12082" b="16307"/>
          <a:stretch>
            <a:fillRect/>
          </a:stretch>
        </p:blipFill>
        <p:spPr bwMode="auto">
          <a:xfrm>
            <a:off x="425513" y="1356195"/>
            <a:ext cx="4185935" cy="269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8846" r="5882" b="17445"/>
          <a:stretch>
            <a:fillRect/>
          </a:stretch>
        </p:blipFill>
        <p:spPr bwMode="auto">
          <a:xfrm>
            <a:off x="561314" y="3956683"/>
            <a:ext cx="4556047" cy="290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386812" y="4928135"/>
            <a:ext cx="36847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gravitációs letarolás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(exogén, hosszú távú)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17828" r="21014" b="21373"/>
          <a:stretch>
            <a:fillRect/>
          </a:stretch>
        </p:blipFill>
        <p:spPr bwMode="auto">
          <a:xfrm>
            <a:off x="5386812" y="1644387"/>
            <a:ext cx="3757188" cy="285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27469" y="2994016"/>
            <a:ext cx="409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lás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9290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5843" r="1648" b="9435"/>
          <a:stretch>
            <a:fillRect/>
          </a:stretch>
        </p:blipFill>
        <p:spPr bwMode="auto">
          <a:xfrm>
            <a:off x="99594" y="1257407"/>
            <a:ext cx="4325890" cy="292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0338" r="7143" b="10410"/>
          <a:stretch>
            <a:fillRect/>
          </a:stretch>
        </p:blipFill>
        <p:spPr bwMode="auto">
          <a:xfrm>
            <a:off x="0" y="3826766"/>
            <a:ext cx="4381877" cy="303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3044" r="3944" b="5644"/>
          <a:stretch>
            <a:fillRect/>
          </a:stretch>
        </p:blipFill>
        <p:spPr bwMode="auto">
          <a:xfrm>
            <a:off x="4679525" y="2240741"/>
            <a:ext cx="4372824" cy="346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949228" y="1659048"/>
            <a:ext cx="28176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gravitációs letarolás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345873" y="5794266"/>
            <a:ext cx="30401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SÁRFOLYÁS –</a:t>
            </a:r>
          </a:p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TERMÉSZETHASZNÁLAT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216826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6" descr="Rádai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>
            <a:fillRect/>
          </a:stretch>
        </p:blipFill>
        <p:spPr bwMode="auto">
          <a:xfrm>
            <a:off x="311752" y="1720412"/>
            <a:ext cx="1089529" cy="105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28" descr="Rádai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0"/>
          <a:stretch>
            <a:fillRect/>
          </a:stretch>
        </p:blipFill>
        <p:spPr bwMode="auto">
          <a:xfrm>
            <a:off x="1647485" y="1710954"/>
            <a:ext cx="1134927" cy="10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1029" descr="Rádai_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22728"/>
          <a:stretch>
            <a:fillRect/>
          </a:stretch>
        </p:blipFill>
        <p:spPr bwMode="auto">
          <a:xfrm>
            <a:off x="4477258" y="1710954"/>
            <a:ext cx="1290692" cy="10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1030" descr="Rádai_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9"/>
          <a:stretch>
            <a:fillRect/>
          </a:stretch>
        </p:blipFill>
        <p:spPr bwMode="auto">
          <a:xfrm>
            <a:off x="3062101" y="1720412"/>
            <a:ext cx="1089530" cy="10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1032" descr="Rádai_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668293" y="2898657"/>
            <a:ext cx="1114119" cy="11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34" descr="Rádai_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>
            <a:fillRect/>
          </a:stretch>
        </p:blipFill>
        <p:spPr bwMode="auto">
          <a:xfrm>
            <a:off x="311752" y="2898657"/>
            <a:ext cx="1074397" cy="113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035" descr="Rádai_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 b="13341"/>
          <a:stretch>
            <a:fillRect/>
          </a:stretch>
        </p:blipFill>
        <p:spPr bwMode="auto">
          <a:xfrm>
            <a:off x="311752" y="4236152"/>
            <a:ext cx="1089530" cy="105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036" descr="Rádai_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0"/>
          <a:stretch>
            <a:fillRect/>
          </a:stretch>
        </p:blipFill>
        <p:spPr bwMode="auto">
          <a:xfrm>
            <a:off x="4512017" y="2899602"/>
            <a:ext cx="1180324" cy="11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037" descr="Rádai_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1"/>
          <a:stretch>
            <a:fillRect/>
          </a:stretch>
        </p:blipFill>
        <p:spPr bwMode="auto">
          <a:xfrm>
            <a:off x="3062101" y="2898657"/>
            <a:ext cx="1100878" cy="11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Picture 1038" descr="Rádai_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7"/>
          <a:stretch>
            <a:fillRect/>
          </a:stretch>
        </p:blipFill>
        <p:spPr bwMode="auto">
          <a:xfrm>
            <a:off x="1657888" y="4236152"/>
            <a:ext cx="1114119" cy="10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1" name="Picture 1039" descr="Luftaufnahme Luftbild Niederbayern Landschaft Ebene Fluss Fluß Bach Schwarzach Wiese Baum Bäume Meand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06" y="4244144"/>
            <a:ext cx="1856973" cy="232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1040" descr="San_Juan_river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1"/>
          <a:stretch>
            <a:fillRect/>
          </a:stretch>
        </p:blipFill>
        <p:spPr bwMode="auto">
          <a:xfrm>
            <a:off x="5646854" y="4516493"/>
            <a:ext cx="2893896" cy="214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3" name="Text Box 1041"/>
          <p:cNvSpPr txBox="1">
            <a:spLocks noChangeArrowheads="1"/>
          </p:cNvSpPr>
          <p:nvPr/>
        </p:nvSpPr>
        <p:spPr bwMode="auto">
          <a:xfrm>
            <a:off x="6209412" y="2699491"/>
            <a:ext cx="22236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víz hatása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(exogén, hosszútávú)</a:t>
            </a:r>
          </a:p>
        </p:txBody>
      </p:sp>
      <p:sp>
        <p:nvSpPr>
          <p:cNvPr id="16" name="Téglalap 1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KIALAKULÁSA (exogén erők)</a:t>
            </a:r>
          </a:p>
        </p:txBody>
      </p:sp>
    </p:spTree>
    <p:extLst>
      <p:ext uri="{BB962C8B-B14F-4D97-AF65-F5344CB8AC3E}">
        <p14:creationId xmlns:p14="http://schemas.microsoft.com/office/powerpoint/2010/main" val="1131971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1432</Words>
  <Application>Microsoft Office PowerPoint</Application>
  <PresentationFormat>Diavetítés a képernyőre (4:3 oldalarány)</PresentationFormat>
  <Paragraphs>553</Paragraphs>
  <Slides>62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67" baseType="lpstr">
      <vt:lpstr>Arial</vt:lpstr>
      <vt:lpstr>Calibri</vt:lpstr>
      <vt:lpstr>Times New Roman</vt:lpstr>
      <vt:lpstr>Office-téma</vt:lpstr>
      <vt:lpstr>Bitkép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Juhasz</dc:creator>
  <cp:lastModifiedBy>juhasz</cp:lastModifiedBy>
  <cp:revision>110</cp:revision>
  <dcterms:created xsi:type="dcterms:W3CDTF">2015-08-04T13:06:02Z</dcterms:created>
  <dcterms:modified xsi:type="dcterms:W3CDTF">2021-10-28T09:28:57Z</dcterms:modified>
</cp:coreProperties>
</file>