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7" r:id="rId3"/>
    <p:sldId id="388" r:id="rId4"/>
    <p:sldId id="389" r:id="rId5"/>
    <p:sldId id="390" r:id="rId6"/>
    <p:sldId id="394" r:id="rId7"/>
    <p:sldId id="395" r:id="rId8"/>
    <p:sldId id="391" r:id="rId9"/>
    <p:sldId id="392" r:id="rId10"/>
    <p:sldId id="400" r:id="rId11"/>
    <p:sldId id="401" r:id="rId12"/>
    <p:sldId id="397" r:id="rId13"/>
    <p:sldId id="393" r:id="rId14"/>
    <p:sldId id="379" r:id="rId15"/>
    <p:sldId id="398" r:id="rId16"/>
    <p:sldId id="380" r:id="rId17"/>
    <p:sldId id="399" r:id="rId18"/>
    <p:sldId id="381" r:id="rId19"/>
    <p:sldId id="382" r:id="rId20"/>
    <p:sldId id="384" r:id="rId21"/>
    <p:sldId id="386" r:id="rId22"/>
    <p:sldId id="342" r:id="rId23"/>
    <p:sldId id="343" r:id="rId24"/>
    <p:sldId id="344" r:id="rId25"/>
    <p:sldId id="346" r:id="rId26"/>
    <p:sldId id="257" r:id="rId27"/>
    <p:sldId id="307" r:id="rId28"/>
    <p:sldId id="309" r:id="rId29"/>
    <p:sldId id="310" r:id="rId30"/>
    <p:sldId id="311" r:id="rId31"/>
    <p:sldId id="313" r:id="rId32"/>
    <p:sldId id="319" r:id="rId33"/>
    <p:sldId id="323" r:id="rId34"/>
    <p:sldId id="325" r:id="rId35"/>
    <p:sldId id="334" r:id="rId36"/>
    <p:sldId id="348" r:id="rId37"/>
    <p:sldId id="349" r:id="rId38"/>
    <p:sldId id="366" r:id="rId39"/>
    <p:sldId id="369" r:id="rId40"/>
    <p:sldId id="374" r:id="rId41"/>
    <p:sldId id="375" r:id="rId42"/>
    <p:sldId id="376" r:id="rId43"/>
    <p:sldId id="378" r:id="rId4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90BA1-9059-481D-981E-D7DE96DC1D00}" v="53" dt="2022-10-13T09:40:16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abolcs" userId="b40cf806-e6bc-4354-9f10-4282eb067701" providerId="ADAL" clId="{8B090BA1-9059-481D-981E-D7DE96DC1D00}"/>
    <pc:docChg chg="custSel addSld modSld">
      <pc:chgData name="Szabolcs" userId="b40cf806-e6bc-4354-9f10-4282eb067701" providerId="ADAL" clId="{8B090BA1-9059-481D-981E-D7DE96DC1D00}" dt="2021-10-15T06:13:41.207" v="672" actId="1076"/>
      <pc:docMkLst>
        <pc:docMk/>
      </pc:docMkLst>
      <pc:sldChg chg="addSp modSp mod">
        <pc:chgData name="Szabolcs" userId="b40cf806-e6bc-4354-9f10-4282eb067701" providerId="ADAL" clId="{8B090BA1-9059-481D-981E-D7DE96DC1D00}" dt="2021-10-15T06:07:01.017" v="508" actId="1076"/>
        <pc:sldMkLst>
          <pc:docMk/>
          <pc:sldMk cId="0" sldId="379"/>
        </pc:sldMkLst>
        <pc:spChg chg="add mod">
          <ac:chgData name="Szabolcs" userId="b40cf806-e6bc-4354-9f10-4282eb067701" providerId="ADAL" clId="{8B090BA1-9059-481D-981E-D7DE96DC1D00}" dt="2021-10-15T06:07:01.017" v="508" actId="1076"/>
          <ac:spMkLst>
            <pc:docMk/>
            <pc:sldMk cId="0" sldId="379"/>
            <ac:spMk id="2" creationId="{A5884D9B-BDA7-4AA1-9FB1-EA9102F217DB}"/>
          </ac:spMkLst>
        </pc:spChg>
      </pc:sldChg>
      <pc:sldChg chg="modSp mod">
        <pc:chgData name="Szabolcs" userId="b40cf806-e6bc-4354-9f10-4282eb067701" providerId="ADAL" clId="{8B090BA1-9059-481D-981E-D7DE96DC1D00}" dt="2021-10-14T19:49:54.324" v="189" actId="20577"/>
        <pc:sldMkLst>
          <pc:docMk/>
          <pc:sldMk cId="0" sldId="390"/>
        </pc:sldMkLst>
        <pc:spChg chg="mod">
          <ac:chgData name="Szabolcs" userId="b40cf806-e6bc-4354-9f10-4282eb067701" providerId="ADAL" clId="{8B090BA1-9059-481D-981E-D7DE96DC1D00}" dt="2021-10-14T19:49:54.324" v="189" actId="20577"/>
          <ac:spMkLst>
            <pc:docMk/>
            <pc:sldMk cId="0" sldId="390"/>
            <ac:spMk id="6" creationId="{00000000-0000-0000-0000-000000000000}"/>
          </ac:spMkLst>
        </pc:spChg>
      </pc:sldChg>
      <pc:sldChg chg="addSp delSp modSp add mod">
        <pc:chgData name="Szabolcs" userId="b40cf806-e6bc-4354-9f10-4282eb067701" providerId="ADAL" clId="{8B090BA1-9059-481D-981E-D7DE96DC1D00}" dt="2021-10-15T05:59:09.528" v="426" actId="14100"/>
        <pc:sldMkLst>
          <pc:docMk/>
          <pc:sldMk cId="4232095791" sldId="394"/>
        </pc:sldMkLst>
        <pc:spChg chg="mod">
          <ac:chgData name="Szabolcs" userId="b40cf806-e6bc-4354-9f10-4282eb067701" providerId="ADAL" clId="{8B090BA1-9059-481D-981E-D7DE96DC1D00}" dt="2021-10-14T19:43:47.922" v="7" actId="20577"/>
          <ac:spMkLst>
            <pc:docMk/>
            <pc:sldMk cId="4232095791" sldId="394"/>
            <ac:spMk id="5" creationId="{00000000-0000-0000-0000-000000000000}"/>
          </ac:spMkLst>
        </pc:spChg>
        <pc:spChg chg="mod">
          <ac:chgData name="Szabolcs" userId="b40cf806-e6bc-4354-9f10-4282eb067701" providerId="ADAL" clId="{8B090BA1-9059-481D-981E-D7DE96DC1D00}" dt="2021-10-15T05:59:02.993" v="425" actId="20577"/>
          <ac:spMkLst>
            <pc:docMk/>
            <pc:sldMk cId="4232095791" sldId="394"/>
            <ac:spMk id="6" creationId="{00000000-0000-0000-0000-000000000000}"/>
          </ac:spMkLst>
        </pc:spChg>
        <pc:picChg chg="del">
          <ac:chgData name="Szabolcs" userId="b40cf806-e6bc-4354-9f10-4282eb067701" providerId="ADAL" clId="{8B090BA1-9059-481D-981E-D7DE96DC1D00}" dt="2021-10-14T19:43:53.214" v="8" actId="478"/>
          <ac:picMkLst>
            <pc:docMk/>
            <pc:sldMk cId="4232095791" sldId="394"/>
            <ac:picMk id="7" creationId="{00000000-0000-0000-0000-000000000000}"/>
          </ac:picMkLst>
        </pc:picChg>
        <pc:picChg chg="del">
          <ac:chgData name="Szabolcs" userId="b40cf806-e6bc-4354-9f10-4282eb067701" providerId="ADAL" clId="{8B090BA1-9059-481D-981E-D7DE96DC1D00}" dt="2021-10-14T19:46:26.782" v="74" actId="478"/>
          <ac:picMkLst>
            <pc:docMk/>
            <pc:sldMk cId="4232095791" sldId="394"/>
            <ac:picMk id="8" creationId="{00000000-0000-0000-0000-000000000000}"/>
          </ac:picMkLst>
        </pc:picChg>
        <pc:picChg chg="add mod">
          <ac:chgData name="Szabolcs" userId="b40cf806-e6bc-4354-9f10-4282eb067701" providerId="ADAL" clId="{8B090BA1-9059-481D-981E-D7DE96DC1D00}" dt="2021-10-14T19:44:01.312" v="11" actId="1076"/>
          <ac:picMkLst>
            <pc:docMk/>
            <pc:sldMk cId="4232095791" sldId="394"/>
            <ac:picMk id="184322" creationId="{6A225126-C998-4A97-B38E-483EECE63C02}"/>
          </ac:picMkLst>
        </pc:picChg>
        <pc:picChg chg="add mod">
          <ac:chgData name="Szabolcs" userId="b40cf806-e6bc-4354-9f10-4282eb067701" providerId="ADAL" clId="{8B090BA1-9059-481D-981E-D7DE96DC1D00}" dt="2021-10-14T19:46:38.784" v="78" actId="14100"/>
          <ac:picMkLst>
            <pc:docMk/>
            <pc:sldMk cId="4232095791" sldId="394"/>
            <ac:picMk id="184324" creationId="{0B5B5FCF-81B2-4020-A6B0-577547B1B725}"/>
          </ac:picMkLst>
        </pc:picChg>
        <pc:picChg chg="add mod">
          <ac:chgData name="Szabolcs" userId="b40cf806-e6bc-4354-9f10-4282eb067701" providerId="ADAL" clId="{8B090BA1-9059-481D-981E-D7DE96DC1D00}" dt="2021-10-15T05:59:09.528" v="426" actId="14100"/>
          <ac:picMkLst>
            <pc:docMk/>
            <pc:sldMk cId="4232095791" sldId="394"/>
            <ac:picMk id="184326" creationId="{8F8CF14B-4BD7-4AE7-A903-F3C715E63E7B}"/>
          </ac:picMkLst>
        </pc:picChg>
      </pc:sldChg>
      <pc:sldChg chg="addSp delSp modSp add mod">
        <pc:chgData name="Szabolcs" userId="b40cf806-e6bc-4354-9f10-4282eb067701" providerId="ADAL" clId="{8B090BA1-9059-481D-981E-D7DE96DC1D00}" dt="2021-10-15T05:56:20.277" v="412" actId="20577"/>
        <pc:sldMkLst>
          <pc:docMk/>
          <pc:sldMk cId="1482006644" sldId="395"/>
        </pc:sldMkLst>
        <pc:spChg chg="mod">
          <ac:chgData name="Szabolcs" userId="b40cf806-e6bc-4354-9f10-4282eb067701" providerId="ADAL" clId="{8B090BA1-9059-481D-981E-D7DE96DC1D00}" dt="2021-10-14T19:51:32.821" v="226" actId="20577"/>
          <ac:spMkLst>
            <pc:docMk/>
            <pc:sldMk cId="1482006644" sldId="395"/>
            <ac:spMk id="5" creationId="{00000000-0000-0000-0000-000000000000}"/>
          </ac:spMkLst>
        </pc:spChg>
        <pc:spChg chg="mod">
          <ac:chgData name="Szabolcs" userId="b40cf806-e6bc-4354-9f10-4282eb067701" providerId="ADAL" clId="{8B090BA1-9059-481D-981E-D7DE96DC1D00}" dt="2021-10-15T05:56:20.277" v="412" actId="20577"/>
          <ac:spMkLst>
            <pc:docMk/>
            <pc:sldMk cId="1482006644" sldId="395"/>
            <ac:spMk id="6" creationId="{00000000-0000-0000-0000-000000000000}"/>
          </ac:spMkLst>
        </pc:spChg>
        <pc:picChg chg="del">
          <ac:chgData name="Szabolcs" userId="b40cf806-e6bc-4354-9f10-4282eb067701" providerId="ADAL" clId="{8B090BA1-9059-481D-981E-D7DE96DC1D00}" dt="2021-10-14T19:51:35.464" v="227" actId="478"/>
          <ac:picMkLst>
            <pc:docMk/>
            <pc:sldMk cId="1482006644" sldId="395"/>
            <ac:picMk id="184322" creationId="{6A225126-C998-4A97-B38E-483EECE63C02}"/>
          </ac:picMkLst>
        </pc:picChg>
        <pc:picChg chg="del">
          <ac:chgData name="Szabolcs" userId="b40cf806-e6bc-4354-9f10-4282eb067701" providerId="ADAL" clId="{8B090BA1-9059-481D-981E-D7DE96DC1D00}" dt="2021-10-14T19:51:41.150" v="229" actId="478"/>
          <ac:picMkLst>
            <pc:docMk/>
            <pc:sldMk cId="1482006644" sldId="395"/>
            <ac:picMk id="184324" creationId="{0B5B5FCF-81B2-4020-A6B0-577547B1B725}"/>
          </ac:picMkLst>
        </pc:picChg>
        <pc:picChg chg="add mod">
          <ac:chgData name="Szabolcs" userId="b40cf806-e6bc-4354-9f10-4282eb067701" providerId="ADAL" clId="{8B090BA1-9059-481D-981E-D7DE96DC1D00}" dt="2021-10-14T19:51:44.330" v="230" actId="1076"/>
          <ac:picMkLst>
            <pc:docMk/>
            <pc:sldMk cId="1482006644" sldId="395"/>
            <ac:picMk id="185346" creationId="{286141B5-18F7-4CDF-9FC8-70BA9A5228FA}"/>
          </ac:picMkLst>
        </pc:picChg>
        <pc:picChg chg="add mod">
          <ac:chgData name="Szabolcs" userId="b40cf806-e6bc-4354-9f10-4282eb067701" providerId="ADAL" clId="{8B090BA1-9059-481D-981E-D7DE96DC1D00}" dt="2021-10-15T05:52:08.214" v="308" actId="1076"/>
          <ac:picMkLst>
            <pc:docMk/>
            <pc:sldMk cId="1482006644" sldId="395"/>
            <ac:picMk id="185348" creationId="{FB62F444-D5BC-463E-BAEF-C54868FD22F7}"/>
          </ac:picMkLst>
        </pc:picChg>
      </pc:sldChg>
      <pc:sldChg chg="addSp delSp modSp add mod">
        <pc:chgData name="Szabolcs" userId="b40cf806-e6bc-4354-9f10-4282eb067701" providerId="ADAL" clId="{8B090BA1-9059-481D-981E-D7DE96DC1D00}" dt="2021-10-15T06:00:49.423" v="442" actId="1076"/>
        <pc:sldMkLst>
          <pc:docMk/>
          <pc:sldMk cId="2332760527" sldId="396"/>
        </pc:sldMkLst>
        <pc:spChg chg="mod">
          <ac:chgData name="Szabolcs" userId="b40cf806-e6bc-4354-9f10-4282eb067701" providerId="ADAL" clId="{8B090BA1-9059-481D-981E-D7DE96DC1D00}" dt="2021-10-15T05:59:31.006" v="438" actId="20577"/>
          <ac:spMkLst>
            <pc:docMk/>
            <pc:sldMk cId="2332760527" sldId="396"/>
            <ac:spMk id="6" creationId="{00000000-0000-0000-0000-000000000000}"/>
          </ac:spMkLst>
        </pc:spChg>
        <pc:picChg chg="del">
          <ac:chgData name="Szabolcs" userId="b40cf806-e6bc-4354-9f10-4282eb067701" providerId="ADAL" clId="{8B090BA1-9059-481D-981E-D7DE96DC1D00}" dt="2021-10-15T05:59:32.863" v="439" actId="478"/>
          <ac:picMkLst>
            <pc:docMk/>
            <pc:sldMk cId="2332760527" sldId="396"/>
            <ac:picMk id="4" creationId="{00000000-0000-0000-0000-000000000000}"/>
          </ac:picMkLst>
        </pc:picChg>
        <pc:picChg chg="add mod">
          <ac:chgData name="Szabolcs" userId="b40cf806-e6bc-4354-9f10-4282eb067701" providerId="ADAL" clId="{8B090BA1-9059-481D-981E-D7DE96DC1D00}" dt="2021-10-15T06:00:49.423" v="442" actId="1076"/>
          <ac:picMkLst>
            <pc:docMk/>
            <pc:sldMk cId="2332760527" sldId="396"/>
            <ac:picMk id="186370" creationId="{8462FB9B-F67E-4998-884F-361DD2B23001}"/>
          </ac:picMkLst>
        </pc:picChg>
      </pc:sldChg>
      <pc:sldChg chg="addSp delSp modSp add mod">
        <pc:chgData name="Szabolcs" userId="b40cf806-e6bc-4354-9f10-4282eb067701" providerId="ADAL" clId="{8B090BA1-9059-481D-981E-D7DE96DC1D00}" dt="2021-10-15T06:04:23.862" v="451"/>
        <pc:sldMkLst>
          <pc:docMk/>
          <pc:sldMk cId="1454916604" sldId="397"/>
        </pc:sldMkLst>
        <pc:spChg chg="mod">
          <ac:chgData name="Szabolcs" userId="b40cf806-e6bc-4354-9f10-4282eb067701" providerId="ADAL" clId="{8B090BA1-9059-481D-981E-D7DE96DC1D00}" dt="2021-10-15T06:01:13.257" v="449" actId="20577"/>
          <ac:spMkLst>
            <pc:docMk/>
            <pc:sldMk cId="1454916604" sldId="397"/>
            <ac:spMk id="6" creationId="{00000000-0000-0000-0000-000000000000}"/>
          </ac:spMkLst>
        </pc:spChg>
        <pc:picChg chg="del">
          <ac:chgData name="Szabolcs" userId="b40cf806-e6bc-4354-9f10-4282eb067701" providerId="ADAL" clId="{8B090BA1-9059-481D-981E-D7DE96DC1D00}" dt="2021-10-15T06:01:15.019" v="450" actId="478"/>
          <ac:picMkLst>
            <pc:docMk/>
            <pc:sldMk cId="1454916604" sldId="397"/>
            <ac:picMk id="186370" creationId="{8462FB9B-F67E-4998-884F-361DD2B23001}"/>
          </ac:picMkLst>
        </pc:picChg>
        <pc:picChg chg="add">
          <ac:chgData name="Szabolcs" userId="b40cf806-e6bc-4354-9f10-4282eb067701" providerId="ADAL" clId="{8B090BA1-9059-481D-981E-D7DE96DC1D00}" dt="2021-10-15T06:04:23.862" v="451"/>
          <ac:picMkLst>
            <pc:docMk/>
            <pc:sldMk cId="1454916604" sldId="397"/>
            <ac:picMk id="187394" creationId="{D14C841B-CB9F-4F33-B003-137DFCEC0397}"/>
          </ac:picMkLst>
        </pc:picChg>
      </pc:sldChg>
      <pc:sldChg chg="addSp delSp modSp add mod">
        <pc:chgData name="Szabolcs" userId="b40cf806-e6bc-4354-9f10-4282eb067701" providerId="ADAL" clId="{8B090BA1-9059-481D-981E-D7DE96DC1D00}" dt="2021-10-15T06:11:28.746" v="664" actId="1076"/>
        <pc:sldMkLst>
          <pc:docMk/>
          <pc:sldMk cId="1330043118" sldId="398"/>
        </pc:sldMkLst>
        <pc:spChg chg="del">
          <ac:chgData name="Szabolcs" userId="b40cf806-e6bc-4354-9f10-4282eb067701" providerId="ADAL" clId="{8B090BA1-9059-481D-981E-D7DE96DC1D00}" dt="2021-10-15T06:09:29.759" v="510" actId="478"/>
          <ac:spMkLst>
            <pc:docMk/>
            <pc:sldMk cId="1330043118" sldId="398"/>
            <ac:spMk id="2" creationId="{A5884D9B-BDA7-4AA1-9FB1-EA9102F217DB}"/>
          </ac:spMkLst>
        </pc:spChg>
        <pc:spChg chg="del">
          <ac:chgData name="Szabolcs" userId="b40cf806-e6bc-4354-9f10-4282eb067701" providerId="ADAL" clId="{8B090BA1-9059-481D-981E-D7DE96DC1D00}" dt="2021-10-15T06:09:29.759" v="510" actId="478"/>
          <ac:spMkLst>
            <pc:docMk/>
            <pc:sldMk cId="1330043118" sldId="398"/>
            <ac:spMk id="5" creationId="{00000000-0000-0000-0000-000000000000}"/>
          </ac:spMkLst>
        </pc:spChg>
        <pc:spChg chg="del">
          <ac:chgData name="Szabolcs" userId="b40cf806-e6bc-4354-9f10-4282eb067701" providerId="ADAL" clId="{8B090BA1-9059-481D-981E-D7DE96DC1D00}" dt="2021-10-15T06:09:29.759" v="510" actId="478"/>
          <ac:spMkLst>
            <pc:docMk/>
            <pc:sldMk cId="1330043118" sldId="398"/>
            <ac:spMk id="7" creationId="{00000000-0000-0000-0000-000000000000}"/>
          </ac:spMkLst>
        </pc:spChg>
        <pc:spChg chg="add mod">
          <ac:chgData name="Szabolcs" userId="b40cf806-e6bc-4354-9f10-4282eb067701" providerId="ADAL" clId="{8B090BA1-9059-481D-981E-D7DE96DC1D00}" dt="2021-10-15T06:11:28.746" v="664" actId="1076"/>
          <ac:spMkLst>
            <pc:docMk/>
            <pc:sldMk cId="1330043118" sldId="398"/>
            <ac:spMk id="8" creationId="{02B4DB32-E059-4BD4-8B45-AD8D1A03605A}"/>
          </ac:spMkLst>
        </pc:spChg>
        <pc:spChg chg="del">
          <ac:chgData name="Szabolcs" userId="b40cf806-e6bc-4354-9f10-4282eb067701" providerId="ADAL" clId="{8B090BA1-9059-481D-981E-D7DE96DC1D00}" dt="2021-10-15T06:09:29.759" v="510" actId="478"/>
          <ac:spMkLst>
            <pc:docMk/>
            <pc:sldMk cId="1330043118" sldId="398"/>
            <ac:spMk id="9" creationId="{00000000-0000-0000-0000-000000000000}"/>
          </ac:spMkLst>
        </pc:spChg>
        <pc:spChg chg="add mod">
          <ac:chgData name="Szabolcs" userId="b40cf806-e6bc-4354-9f10-4282eb067701" providerId="ADAL" clId="{8B090BA1-9059-481D-981E-D7DE96DC1D00}" dt="2021-10-15T06:09:49.152" v="533" actId="20577"/>
          <ac:spMkLst>
            <pc:docMk/>
            <pc:sldMk cId="1330043118" sldId="398"/>
            <ac:spMk id="13" creationId="{A36FD82E-4593-4FBF-A4E3-3CFDF5B5E616}"/>
          </ac:spMkLst>
        </pc:spChg>
        <pc:spChg chg="del">
          <ac:chgData name="Szabolcs" userId="b40cf806-e6bc-4354-9f10-4282eb067701" providerId="ADAL" clId="{8B090BA1-9059-481D-981E-D7DE96DC1D00}" dt="2021-10-15T06:09:29.759" v="510" actId="478"/>
          <ac:spMkLst>
            <pc:docMk/>
            <pc:sldMk cId="1330043118" sldId="398"/>
            <ac:spMk id="14" creationId="{00000000-0000-0000-0000-000000000000}"/>
          </ac:spMkLst>
        </pc:spChg>
        <pc:graphicFrameChg chg="add mod">
          <ac:chgData name="Szabolcs" userId="b40cf806-e6bc-4354-9f10-4282eb067701" providerId="ADAL" clId="{8B090BA1-9059-481D-981E-D7DE96DC1D00}" dt="2021-10-15T06:11:24.676" v="663" actId="14100"/>
          <ac:graphicFrameMkLst>
            <pc:docMk/>
            <pc:sldMk cId="1330043118" sldId="398"/>
            <ac:graphicFrameMk id="3" creationId="{70DCB9C8-61B3-4709-9311-776E71CE6C1C}"/>
          </ac:graphicFrameMkLst>
        </pc:graphicFrameChg>
        <pc:graphicFrameChg chg="del">
          <ac:chgData name="Szabolcs" userId="b40cf806-e6bc-4354-9f10-4282eb067701" providerId="ADAL" clId="{8B090BA1-9059-481D-981E-D7DE96DC1D00}" dt="2021-10-15T06:09:29.759" v="510" actId="478"/>
          <ac:graphicFrameMkLst>
            <pc:docMk/>
            <pc:sldMk cId="1330043118" sldId="398"/>
            <ac:graphicFrameMk id="6" creationId="{00000000-0000-0000-0000-000000000000}"/>
          </ac:graphicFrameMkLst>
        </pc:graphicFrameChg>
        <pc:graphicFrameChg chg="del">
          <ac:chgData name="Szabolcs" userId="b40cf806-e6bc-4354-9f10-4282eb067701" providerId="ADAL" clId="{8B090BA1-9059-481D-981E-D7DE96DC1D00}" dt="2021-10-15T06:09:29.759" v="510" actId="478"/>
          <ac:graphicFrameMkLst>
            <pc:docMk/>
            <pc:sldMk cId="1330043118" sldId="398"/>
            <ac:graphicFrameMk id="53251" creationId="{00000000-0000-0000-0000-000000000000}"/>
          </ac:graphicFrameMkLst>
        </pc:graphicFrameChg>
        <pc:graphicFrameChg chg="del">
          <ac:chgData name="Szabolcs" userId="b40cf806-e6bc-4354-9f10-4282eb067701" providerId="ADAL" clId="{8B090BA1-9059-481D-981E-D7DE96DC1D00}" dt="2021-10-15T06:09:29.759" v="510" actId="478"/>
          <ac:graphicFrameMkLst>
            <pc:docMk/>
            <pc:sldMk cId="1330043118" sldId="398"/>
            <ac:graphicFrameMk id="53252" creationId="{00000000-0000-0000-0000-000000000000}"/>
          </ac:graphicFrameMkLst>
        </pc:graphicFrameChg>
        <pc:picChg chg="del">
          <ac:chgData name="Szabolcs" userId="b40cf806-e6bc-4354-9f10-4282eb067701" providerId="ADAL" clId="{8B090BA1-9059-481D-981E-D7DE96DC1D00}" dt="2021-10-15T06:09:29.759" v="510" actId="478"/>
          <ac:picMkLst>
            <pc:docMk/>
            <pc:sldMk cId="1330043118" sldId="398"/>
            <ac:picMk id="10" creationId="{00000000-0000-0000-0000-000000000000}"/>
          </ac:picMkLst>
        </pc:picChg>
      </pc:sldChg>
      <pc:sldChg chg="addSp delSp modSp add mod">
        <pc:chgData name="Szabolcs" userId="b40cf806-e6bc-4354-9f10-4282eb067701" providerId="ADAL" clId="{8B090BA1-9059-481D-981E-D7DE96DC1D00}" dt="2021-10-15T06:13:41.207" v="672" actId="1076"/>
        <pc:sldMkLst>
          <pc:docMk/>
          <pc:sldMk cId="3726797812" sldId="399"/>
        </pc:sldMkLst>
        <pc:spChg chg="del">
          <ac:chgData name="Szabolcs" userId="b40cf806-e6bc-4354-9f10-4282eb067701" providerId="ADAL" clId="{8B090BA1-9059-481D-981E-D7DE96DC1D00}" dt="2021-10-15T06:11:55.081" v="666" actId="478"/>
          <ac:spMkLst>
            <pc:docMk/>
            <pc:sldMk cId="3726797812" sldId="399"/>
            <ac:spMk id="5" creationId="{00000000-0000-0000-0000-000000000000}"/>
          </ac:spMkLst>
        </pc:spChg>
        <pc:spChg chg="del">
          <ac:chgData name="Szabolcs" userId="b40cf806-e6bc-4354-9f10-4282eb067701" providerId="ADAL" clId="{8B090BA1-9059-481D-981E-D7DE96DC1D00}" dt="2021-10-15T06:11:55.081" v="666" actId="478"/>
          <ac:spMkLst>
            <pc:docMk/>
            <pc:sldMk cId="3726797812" sldId="399"/>
            <ac:spMk id="6" creationId="{00000000-0000-0000-0000-000000000000}"/>
          </ac:spMkLst>
        </pc:spChg>
        <pc:spChg chg="del">
          <ac:chgData name="Szabolcs" userId="b40cf806-e6bc-4354-9f10-4282eb067701" providerId="ADAL" clId="{8B090BA1-9059-481D-981E-D7DE96DC1D00}" dt="2021-10-15T06:11:55.081" v="666" actId="478"/>
          <ac:spMkLst>
            <pc:docMk/>
            <pc:sldMk cId="3726797812" sldId="399"/>
            <ac:spMk id="7" creationId="{00000000-0000-0000-0000-000000000000}"/>
          </ac:spMkLst>
        </pc:spChg>
        <pc:graphicFrameChg chg="add mod">
          <ac:chgData name="Szabolcs" userId="b40cf806-e6bc-4354-9f10-4282eb067701" providerId="ADAL" clId="{8B090BA1-9059-481D-981E-D7DE96DC1D00}" dt="2021-10-15T06:13:41.207" v="672" actId="1076"/>
          <ac:graphicFrameMkLst>
            <pc:docMk/>
            <pc:sldMk cId="3726797812" sldId="399"/>
            <ac:graphicFrameMk id="2" creationId="{9B4FFD5F-5675-44DB-9B40-5783EC77FEDD}"/>
          </ac:graphicFrameMkLst>
        </pc:graphicFrameChg>
      </pc:sldChg>
    </pc:docChg>
  </pc:docChgLst>
  <pc:docChgLst>
    <pc:chgData name="Szabolcs Rózsa" userId="b40cf806-e6bc-4354-9f10-4282eb067701" providerId="ADAL" clId="{8B090BA1-9059-481D-981E-D7DE96DC1D00}"/>
    <pc:docChg chg="addSld delSld modSld">
      <pc:chgData name="Szabolcs Rózsa" userId="b40cf806-e6bc-4354-9f10-4282eb067701" providerId="ADAL" clId="{8B090BA1-9059-481D-981E-D7DE96DC1D00}" dt="2022-10-13T09:40:19.640" v="3" actId="47"/>
      <pc:docMkLst>
        <pc:docMk/>
      </pc:docMkLst>
      <pc:sldChg chg="del">
        <pc:chgData name="Szabolcs Rózsa" userId="b40cf806-e6bc-4354-9f10-4282eb067701" providerId="ADAL" clId="{8B090BA1-9059-481D-981E-D7DE96DC1D00}" dt="2022-10-13T09:40:19.640" v="3" actId="47"/>
        <pc:sldMkLst>
          <pc:docMk/>
          <pc:sldMk cId="2332760527" sldId="396"/>
        </pc:sldMkLst>
      </pc:sldChg>
      <pc:sldChg chg="add">
        <pc:chgData name="Szabolcs Rózsa" userId="b40cf806-e6bc-4354-9f10-4282eb067701" providerId="ADAL" clId="{8B090BA1-9059-481D-981E-D7DE96DC1D00}" dt="2022-10-13T09:40:16.894" v="2"/>
        <pc:sldMkLst>
          <pc:docMk/>
          <pc:sldMk cId="425890689" sldId="400"/>
        </pc:sldMkLst>
      </pc:sldChg>
      <pc:sldChg chg="add del">
        <pc:chgData name="Szabolcs Rózsa" userId="b40cf806-e6bc-4354-9f10-4282eb067701" providerId="ADAL" clId="{8B090BA1-9059-481D-981E-D7DE96DC1D00}" dt="2022-10-13T09:40:11.175" v="1" actId="2696"/>
        <pc:sldMkLst>
          <pc:docMk/>
          <pc:sldMk cId="913016222" sldId="400"/>
        </pc:sldMkLst>
      </pc:sldChg>
      <pc:sldChg chg="add del">
        <pc:chgData name="Szabolcs Rózsa" userId="b40cf806-e6bc-4354-9f10-4282eb067701" providerId="ADAL" clId="{8B090BA1-9059-481D-981E-D7DE96DC1D00}" dt="2022-10-13T09:40:11.175" v="1" actId="2696"/>
        <pc:sldMkLst>
          <pc:docMk/>
          <pc:sldMk cId="2629275132" sldId="401"/>
        </pc:sldMkLst>
      </pc:sldChg>
      <pc:sldChg chg="add">
        <pc:chgData name="Szabolcs Rózsa" userId="b40cf806-e6bc-4354-9f10-4282eb067701" providerId="ADAL" clId="{8B090BA1-9059-481D-981E-D7DE96DC1D00}" dt="2022-10-13T09:40:16.894" v="2"/>
        <pc:sldMkLst>
          <pc:docMk/>
          <pc:sldMk cId="2635347287" sldId="4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Ferdeségi szorzó értéke (DOY=200, H=100)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Munka1!$AA$1:$AA$19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Munka1!$AB$1:$AB$19</c:f>
              <c:numCache>
                <c:formatCode>General</c:formatCode>
                <c:ptCount val="19"/>
                <c:pt idx="1">
                  <c:v>10.153571862775323</c:v>
                </c:pt>
                <c:pt idx="2">
                  <c:v>5.5560890157180589</c:v>
                </c:pt>
                <c:pt idx="3">
                  <c:v>3.801596113592197</c:v>
                </c:pt>
                <c:pt idx="4">
                  <c:v>2.8978019548487697</c:v>
                </c:pt>
                <c:pt idx="5">
                  <c:v>2.3532516916982233</c:v>
                </c:pt>
                <c:pt idx="6">
                  <c:v>1.9928195711220149</c:v>
                </c:pt>
                <c:pt idx="7">
                  <c:v>1.7391765757739479</c:v>
                </c:pt>
                <c:pt idx="8">
                  <c:v>1.5530644537852896</c:v>
                </c:pt>
                <c:pt idx="9">
                  <c:v>1.4125088151730758</c:v>
                </c:pt>
                <c:pt idx="10">
                  <c:v>1.3042981289301545</c:v>
                </c:pt>
                <c:pt idx="11">
                  <c:v>1.2200517249658784</c:v>
                </c:pt>
                <c:pt idx="12">
                  <c:v>1.1542354121371139</c:v>
                </c:pt>
                <c:pt idx="13">
                  <c:v>1.1030878633451959</c:v>
                </c:pt>
                <c:pt idx="14">
                  <c:v>1.0640072832722587</c:v>
                </c:pt>
                <c:pt idx="15">
                  <c:v>1.0351862696647982</c:v>
                </c:pt>
                <c:pt idx="16">
                  <c:v>1.015388417159266</c:v>
                </c:pt>
                <c:pt idx="17">
                  <c:v>1.0038105411351446</c:v>
                </c:pt>
                <c:pt idx="1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B1-4D3B-BB53-8F880FFFC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94393856"/>
        <c:axId val="-794390048"/>
      </c:scatterChart>
      <c:valAx>
        <c:axId val="-794393856"/>
        <c:scaling>
          <c:orientation val="minMax"/>
          <c:max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Magassági szög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794390048"/>
        <c:crosses val="autoZero"/>
        <c:crossBetween val="midCat"/>
        <c:majorUnit val="10"/>
        <c:minorUnit val="5"/>
      </c:valAx>
      <c:valAx>
        <c:axId val="-79439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 (E)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7943938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2022. 10. 13.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Műholdas helymeghatározás</a:t>
            </a:r>
            <a:br>
              <a:rPr lang="hu-HU" dirty="0"/>
            </a:br>
            <a:br>
              <a:rPr lang="hu-HU" dirty="0"/>
            </a:br>
            <a:r>
              <a:rPr lang="hu-HU" sz="2700" dirty="0"/>
              <a:t>4. előadás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136904" cy="1775048"/>
          </a:xfrm>
        </p:spPr>
        <p:txBody>
          <a:bodyPr>
            <a:normAutofit/>
          </a:bodyPr>
          <a:lstStyle/>
          <a:p>
            <a:r>
              <a:rPr lang="hu-HU" sz="2400" dirty="0"/>
              <a:t>A globális helymeghatározó rendszerek. A helymeghatározás alapelve, a rendszerek felépítése. A </a:t>
            </a:r>
            <a:r>
              <a:rPr lang="hu-HU" sz="2400" dirty="0" err="1"/>
              <a:t>Navstar</a:t>
            </a:r>
            <a:r>
              <a:rPr lang="hu-HU" sz="2400" dirty="0"/>
              <a:t> GPS rendszer jelstruktúrája. A méréseket terhelő főbb hibaforrások (óra- és pályahibák, a jelterjedéssel kapcsolatos hibák)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földi követőállomások alrendszere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Galileo</a:t>
            </a:r>
          </a:p>
        </p:txBody>
      </p:sp>
      <p:pic>
        <p:nvPicPr>
          <p:cNvPr id="185346" name="Picture 2">
            <a:extLst>
              <a:ext uri="{FF2B5EF4-FFF2-40B4-BE49-F238E27FC236}">
                <a16:creationId xmlns:a16="http://schemas.microsoft.com/office/drawing/2014/main" id="{C06E4BE5-5AB3-4448-A20B-3EF28FFD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7" y="1220229"/>
            <a:ext cx="8165929" cy="44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DC0F51-A732-41DF-8C05-9DBF0B528F34}"/>
              </a:ext>
            </a:extLst>
          </p:cNvPr>
          <p:cNvSpPr txBox="1"/>
          <p:nvPr/>
        </p:nvSpPr>
        <p:spPr>
          <a:xfrm>
            <a:off x="2499807" y="5487615"/>
            <a:ext cx="4582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GSS – Galileo Sensor Station</a:t>
            </a:r>
          </a:p>
          <a:p>
            <a:r>
              <a:rPr lang="hu-HU" dirty="0"/>
              <a:t>ULS – Galileo Uplink Station</a:t>
            </a:r>
          </a:p>
          <a:p>
            <a:r>
              <a:rPr lang="hu-HU" dirty="0"/>
              <a:t>TT&amp;C – Telemetry, Tracking and Control Station</a:t>
            </a:r>
          </a:p>
        </p:txBody>
      </p:sp>
    </p:spTree>
    <p:extLst>
      <p:ext uri="{BB962C8B-B14F-4D97-AF65-F5344CB8AC3E}">
        <p14:creationId xmlns:p14="http://schemas.microsoft.com/office/powerpoint/2010/main" val="42589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földi követőállomások alrendszere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Galileo</a:t>
            </a:r>
          </a:p>
        </p:txBody>
      </p:sp>
      <p:pic>
        <p:nvPicPr>
          <p:cNvPr id="186370" name="Picture 2">
            <a:extLst>
              <a:ext uri="{FF2B5EF4-FFF2-40B4-BE49-F238E27FC236}">
                <a16:creationId xmlns:a16="http://schemas.microsoft.com/office/drawing/2014/main" id="{2CEE270C-44D0-422C-A710-BE07B1453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85863"/>
            <a:ext cx="6667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4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földi követőállomások alrendszere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/>
              <a:t>Beidou</a:t>
            </a:r>
            <a:endParaRPr lang="hu-HU" sz="4000" b="1" dirty="0"/>
          </a:p>
        </p:txBody>
      </p:sp>
      <p:pic>
        <p:nvPicPr>
          <p:cNvPr id="187394" name="Picture 2" descr="Fig. 10.20">
            <a:extLst>
              <a:ext uri="{FF2B5EF4-FFF2-40B4-BE49-F238E27FC236}">
                <a16:creationId xmlns:a16="http://schemas.microsoft.com/office/drawing/2014/main" id="{D14C841B-CB9F-4F33-B003-137DFCEC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923925"/>
            <a:ext cx="68389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1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felhasználók alrendszere</a:t>
            </a:r>
            <a:endParaRPr lang="hu-HU" sz="2000" b="1" dirty="0"/>
          </a:p>
        </p:txBody>
      </p:sp>
      <p:pic>
        <p:nvPicPr>
          <p:cNvPr id="5" name="Kép 4" descr="glonass_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878" y="1340768"/>
            <a:ext cx="772824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műholdak által sugárzott mérőjelek (GPS)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836712"/>
            <a:ext cx="443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műholdak oszcillátorainak alapfrekvenciája: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923928" y="1268760"/>
          <a:ext cx="1431404" cy="33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228600" progId="Equation.3">
                  <p:embed/>
                </p:oleObj>
              </mc:Choice>
              <mc:Fallback>
                <p:oleObj name="Equation" r:id="rId2" imgW="990360" imgH="228600" progId="Equation.3">
                  <p:embed/>
                  <p:pic>
                    <p:nvPicPr>
                      <p:cNvPr id="6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268760"/>
                        <a:ext cx="1431404" cy="330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11560" y="1772816"/>
            <a:ext cx="21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Vivőhullámok adatai: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195736" y="2132856"/>
          <a:ext cx="24971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457200" progId="Equation.3">
                  <p:embed/>
                </p:oleObj>
              </mc:Choice>
              <mc:Fallback>
                <p:oleObj name="Equation" r:id="rId4" imgW="1726920" imgH="457200" progId="Equation.3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32856"/>
                        <a:ext cx="249713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11560" y="2924944"/>
            <a:ext cx="663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vivőhullámokra ültetik a különböző mérőjeleket, és egyéb adatokat:</a:t>
            </a:r>
          </a:p>
        </p:txBody>
      </p:sp>
      <p:pic>
        <p:nvPicPr>
          <p:cNvPr id="10" name="Kép 9" descr="kodmodulal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3284984"/>
            <a:ext cx="6053328" cy="2977896"/>
          </a:xfrm>
          <a:prstGeom prst="rect">
            <a:avLst/>
          </a:prstGeom>
        </p:spPr>
      </p:pic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300192" y="2492896"/>
          <a:ext cx="2478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14320" imgH="228600" progId="Equation.3">
                  <p:embed/>
                </p:oleObj>
              </mc:Choice>
              <mc:Fallback>
                <p:oleObj name="Equation" r:id="rId7" imgW="1714320" imgH="228600" progId="Equation.3">
                  <p:embed/>
                  <p:pic>
                    <p:nvPicPr>
                      <p:cNvPr id="532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492896"/>
                        <a:ext cx="24780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5868144" y="1772816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GPS modernizáció (</a:t>
            </a:r>
            <a:r>
              <a:rPr lang="hu-HU" dirty="0" err="1"/>
              <a:t>Block-IIF</a:t>
            </a:r>
            <a:r>
              <a:rPr lang="hu-HU" dirty="0"/>
              <a:t>, 2010. május 28.):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5884D9B-BDA7-4AA1-9FB1-EA9102F217DB}"/>
              </a:ext>
            </a:extLst>
          </p:cNvPr>
          <p:cNvSpPr txBox="1"/>
          <p:nvPr/>
        </p:nvSpPr>
        <p:spPr>
          <a:xfrm>
            <a:off x="6983760" y="443885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Fázisbillentyűzés</a:t>
            </a:r>
            <a:r>
              <a:rPr lang="hu-HU" dirty="0"/>
              <a:t> (BPSK: </a:t>
            </a:r>
            <a:r>
              <a:rPr lang="hu-HU" dirty="0" err="1"/>
              <a:t>Binary</a:t>
            </a:r>
            <a:r>
              <a:rPr lang="hu-HU" dirty="0"/>
              <a:t> </a:t>
            </a:r>
            <a:r>
              <a:rPr lang="hu-HU" dirty="0" err="1"/>
              <a:t>Phase</a:t>
            </a:r>
            <a:r>
              <a:rPr lang="hu-HU" dirty="0"/>
              <a:t> Shift Keying)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műholdak által sugárzott mérőjelek (GPS)</a:t>
            </a:r>
            <a:endParaRPr lang="hu-HU" sz="2000" b="1" dirty="0"/>
          </a:p>
        </p:txBody>
      </p:sp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70DCB9C8-61B3-4709-9311-776E71CE6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55893"/>
              </p:ext>
            </p:extLst>
          </p:nvPr>
        </p:nvGraphicFramePr>
        <p:xfrm>
          <a:off x="611560" y="1173822"/>
          <a:ext cx="3960440" cy="501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01320" imgH="7174440" progId="">
                  <p:embed/>
                </p:oleObj>
              </mc:Choice>
              <mc:Fallback>
                <p:oleObj r:id="rId2" imgW="5701320" imgH="7174440" progId="">
                  <p:embed/>
                  <p:pic>
                    <p:nvPicPr>
                      <p:cNvPr id="3" name="Objektum 2">
                        <a:extLst>
                          <a:ext uri="{FF2B5EF4-FFF2-40B4-BE49-F238E27FC236}">
                            <a16:creationId xmlns:a16="http://schemas.microsoft.com/office/drawing/2014/main" id="{70DCB9C8-61B3-4709-9311-776E71CE6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173822"/>
                        <a:ext cx="3960440" cy="501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>
            <a:extLst>
              <a:ext uri="{FF2B5EF4-FFF2-40B4-BE49-F238E27FC236}">
                <a16:creationId xmlns:a16="http://schemas.microsoft.com/office/drawing/2014/main" id="{A36FD82E-4593-4FBF-A4E3-3CFDF5B5E616}"/>
              </a:ext>
            </a:extLst>
          </p:cNvPr>
          <p:cNvSpPr txBox="1"/>
          <p:nvPr/>
        </p:nvSpPr>
        <p:spPr>
          <a:xfrm>
            <a:off x="611560" y="836712"/>
            <a:ext cx="18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Milyen erős a jel?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2B4DB32-E059-4BD4-8B45-AD8D1A03605A}"/>
              </a:ext>
            </a:extLst>
          </p:cNvPr>
          <p:cNvSpPr txBox="1"/>
          <p:nvPr/>
        </p:nvSpPr>
        <p:spPr>
          <a:xfrm>
            <a:off x="5508104" y="1484784"/>
            <a:ext cx="286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30W: Mintha egy olvasólámpát kapcsolnánk fel bő 20.000 km magasságban</a:t>
            </a:r>
          </a:p>
        </p:txBody>
      </p:sp>
    </p:spTree>
    <p:extLst>
      <p:ext uri="{BB962C8B-B14F-4D97-AF65-F5344CB8AC3E}">
        <p14:creationId xmlns:p14="http://schemas.microsoft.com/office/powerpoint/2010/main" val="133004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mérőjelek kódolása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7647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Kétfajta kód (mindkettő ál-véletlen zaj / PRN kód):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3568" y="134076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C/A (</a:t>
            </a:r>
            <a:r>
              <a:rPr lang="hu-HU" b="1" i="1" dirty="0" err="1"/>
              <a:t>coarse</a:t>
            </a:r>
            <a:r>
              <a:rPr lang="hu-HU" b="1" i="1" dirty="0"/>
              <a:t> </a:t>
            </a:r>
            <a:r>
              <a:rPr lang="hu-HU" b="1" i="1" dirty="0" err="1"/>
              <a:t>acquisiton</a:t>
            </a:r>
            <a:r>
              <a:rPr lang="hu-HU" b="1" i="1" dirty="0"/>
              <a:t>):</a:t>
            </a:r>
          </a:p>
          <a:p>
            <a:pPr>
              <a:buFontTx/>
              <a:buChar char="-"/>
            </a:pPr>
            <a:r>
              <a:rPr lang="hu-HU" dirty="0"/>
              <a:t> frekvencia: </a:t>
            </a:r>
            <a:r>
              <a:rPr lang="hu-HU" i="1" dirty="0">
                <a:latin typeface="Cambria" pitchFamily="18" charset="0"/>
              </a:rPr>
              <a:t>f</a:t>
            </a:r>
            <a:r>
              <a:rPr lang="hu-HU" i="1" baseline="-25000" dirty="0">
                <a:latin typeface="Cambria" pitchFamily="18" charset="0"/>
              </a:rPr>
              <a:t>0</a:t>
            </a:r>
            <a:r>
              <a:rPr lang="hu-HU" dirty="0"/>
              <a:t>/10=1.023 MHz (1540 teljes vivőhullám tartozik 1 kódértékhez)</a:t>
            </a:r>
          </a:p>
          <a:p>
            <a:pPr>
              <a:buFontTx/>
              <a:buChar char="-"/>
            </a:pPr>
            <a:r>
              <a:rPr lang="hu-HU" dirty="0"/>
              <a:t> a teljes kódsorozat minden ezredmásodpercben megismétlődik (1023 bit);</a:t>
            </a:r>
          </a:p>
          <a:p>
            <a:pPr>
              <a:buFontTx/>
              <a:buChar char="-"/>
            </a:pPr>
            <a:r>
              <a:rPr lang="hu-HU" dirty="0"/>
              <a:t> a kód képlete </a:t>
            </a:r>
            <a:r>
              <a:rPr lang="hu-HU" dirty="0" err="1"/>
              <a:t>műholdspecifikus</a:t>
            </a:r>
            <a:r>
              <a:rPr lang="hu-HU" dirty="0"/>
              <a:t>;</a:t>
            </a:r>
          </a:p>
          <a:p>
            <a:pPr>
              <a:buFontTx/>
              <a:buChar char="-"/>
            </a:pPr>
            <a:r>
              <a:rPr lang="hu-HU" dirty="0"/>
              <a:t> csak az L1 vivőfázis modulálják (kivéve a </a:t>
            </a:r>
            <a:r>
              <a:rPr lang="hu-HU" dirty="0" err="1"/>
              <a:t>Block</a:t>
            </a:r>
            <a:r>
              <a:rPr lang="hu-HU" dirty="0"/>
              <a:t> IIR-M műholdak esetén – L2C)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55576" y="285293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P (</a:t>
            </a:r>
            <a:r>
              <a:rPr lang="hu-HU" b="1" i="1" dirty="0" err="1"/>
              <a:t>precise</a:t>
            </a:r>
            <a:r>
              <a:rPr lang="hu-HU" b="1" i="1" dirty="0"/>
              <a:t>):</a:t>
            </a:r>
          </a:p>
          <a:p>
            <a:pPr>
              <a:buFontTx/>
              <a:buChar char="-"/>
            </a:pPr>
            <a:r>
              <a:rPr lang="hu-HU" dirty="0"/>
              <a:t> frekvencia: </a:t>
            </a:r>
            <a:r>
              <a:rPr lang="hu-HU" i="1" dirty="0">
                <a:latin typeface="Cambria" pitchFamily="18" charset="0"/>
              </a:rPr>
              <a:t>f</a:t>
            </a:r>
            <a:r>
              <a:rPr lang="hu-HU" i="1" baseline="-25000" dirty="0">
                <a:latin typeface="Cambria" pitchFamily="18" charset="0"/>
              </a:rPr>
              <a:t>0</a:t>
            </a:r>
            <a:r>
              <a:rPr lang="hu-HU" dirty="0"/>
              <a:t>=10.23 MHz; </a:t>
            </a:r>
          </a:p>
          <a:p>
            <a:pPr>
              <a:buFontTx/>
              <a:buChar char="-"/>
            </a:pPr>
            <a:r>
              <a:rPr lang="hu-HU" dirty="0"/>
              <a:t> hosszú periódus (266 naponta ismétlődik meg);</a:t>
            </a:r>
          </a:p>
          <a:p>
            <a:pPr>
              <a:buFontTx/>
              <a:buChar char="-"/>
            </a:pPr>
            <a:r>
              <a:rPr lang="hu-HU" dirty="0"/>
              <a:t> a 266 napos periódus egyhetes szakaszait rendelték hozzá az egyes műholdakhoz (PRN szám – </a:t>
            </a:r>
            <a:r>
              <a:rPr lang="hu-HU" dirty="0" err="1"/>
              <a:t>max</a:t>
            </a:r>
            <a:r>
              <a:rPr lang="hu-HU" dirty="0"/>
              <a:t>. 38 műhold)</a:t>
            </a:r>
          </a:p>
          <a:p>
            <a:pPr>
              <a:buFontTx/>
              <a:buChar char="-"/>
            </a:pPr>
            <a:r>
              <a:rPr lang="hu-HU" dirty="0"/>
              <a:t> minden GPS héten újrakezdődik a kód generálása;</a:t>
            </a:r>
          </a:p>
          <a:p>
            <a:pPr>
              <a:buFontTx/>
              <a:buChar char="-"/>
            </a:pPr>
            <a:r>
              <a:rPr lang="hu-HU" dirty="0"/>
              <a:t> L1 és L2 vivőfázist is modulálják vele;</a:t>
            </a:r>
          </a:p>
          <a:p>
            <a:pPr>
              <a:buFontTx/>
              <a:buChar char="-"/>
            </a:pPr>
            <a:r>
              <a:rPr lang="hu-HU" dirty="0"/>
              <a:t> Anti </a:t>
            </a:r>
            <a:r>
              <a:rPr lang="hu-HU" dirty="0" err="1"/>
              <a:t>spoofing</a:t>
            </a:r>
            <a:r>
              <a:rPr lang="hu-HU" dirty="0"/>
              <a:t> (W kód)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mérőjelek kódolása</a:t>
            </a:r>
            <a:endParaRPr lang="hu-HU" sz="2000" b="1" dirty="0"/>
          </a:p>
        </p:txBody>
      </p:sp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9B4FFD5F-5675-44DB-9B40-5783EC77F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84136"/>
              </p:ext>
            </p:extLst>
          </p:nvPr>
        </p:nvGraphicFramePr>
        <p:xfrm>
          <a:off x="1835696" y="895375"/>
          <a:ext cx="5868136" cy="50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793560" imgH="5866560" progId="">
                  <p:embed/>
                </p:oleObj>
              </mc:Choice>
              <mc:Fallback>
                <p:oleObj r:id="rId2" imgW="6793560" imgH="5866560" progId="">
                  <p:embed/>
                  <p:pic>
                    <p:nvPicPr>
                      <p:cNvPr id="2" name="Objektum 1">
                        <a:extLst>
                          <a:ext uri="{FF2B5EF4-FFF2-40B4-BE49-F238E27FC236}">
                            <a16:creationId xmlns:a16="http://schemas.microsoft.com/office/drawing/2014/main" id="{9B4FFD5F-5675-44DB-9B40-5783EC77F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5696" y="895375"/>
                        <a:ext cx="5868136" cy="506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79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navigation_ms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852483" cy="22882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műholdak által sugárzott navigációs adatok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1967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Valamennyi műhold mindkét frekvencián sugároz navigációs üzeneteket 30s hosszú ún. </a:t>
            </a:r>
            <a:r>
              <a:rPr lang="hu-HU" dirty="0" err="1"/>
              <a:t>frame-ekbe</a:t>
            </a:r>
            <a:r>
              <a:rPr lang="hu-HU" dirty="0"/>
              <a:t> foglalva.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907704" y="4293096"/>
          <a:ext cx="5366310" cy="1584177"/>
        </p:xfrm>
        <a:graphic>
          <a:graphicData uri="http://schemas.openxmlformats.org/drawingml/2006/table">
            <a:tbl>
              <a:tblPr/>
              <a:tblGrid>
                <a:gridCol w="54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alrész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#1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#2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szó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#3-#10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bitek száma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óraparaméterek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pályaadatok és korrekciók (1)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pályaadatok és korrekciók (2)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egyéb üzenetek, UTC, ionoszféra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TLM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HOW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>
                          <a:latin typeface="Calibri"/>
                          <a:ea typeface="Calibri"/>
                          <a:cs typeface="Times New Roman"/>
                        </a:rPr>
                        <a:t>almanach adatok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80506" marR="80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372200" y="3284984"/>
            <a:ext cx="252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Teljes navigációs üzenet: </a:t>
            </a:r>
          </a:p>
          <a:p>
            <a:pPr algn="ctr"/>
            <a:r>
              <a:rPr lang="hu-HU" dirty="0"/>
              <a:t>12,5 perc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1. </a:t>
            </a:r>
            <a:r>
              <a:rPr lang="hu-HU" sz="2800" b="1" dirty="0" err="1"/>
              <a:t>alrész</a:t>
            </a:r>
            <a:endParaRPr lang="hu-HU" sz="2000" b="1" dirty="0"/>
          </a:p>
        </p:txBody>
      </p:sp>
      <p:pic>
        <p:nvPicPr>
          <p:cNvPr id="5" name="Kép 4" descr="subfra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316416" cy="3641890"/>
          </a:xfrm>
          <a:prstGeom prst="rect">
            <a:avLst/>
          </a:prstGeom>
        </p:spPr>
      </p:pic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3059832" y="5085184"/>
          <a:ext cx="3403037" cy="39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253800" progId="Equation.3">
                  <p:embed/>
                </p:oleObj>
              </mc:Choice>
              <mc:Fallback>
                <p:oleObj name="Equation" r:id="rId3" imgW="2171520" imgH="253800" progId="Equation.3">
                  <p:embed/>
                  <p:pic>
                    <p:nvPicPr>
                      <p:cNvPr id="6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85184"/>
                        <a:ext cx="3403037" cy="398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83568" y="4869160"/>
            <a:ext cx="16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Műholdórahiba</a:t>
            </a:r>
            <a:r>
              <a:rPr lang="hu-HU" dirty="0"/>
              <a:t>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83568" y="5445224"/>
            <a:ext cx="325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Műholdórahiba</a:t>
            </a:r>
            <a:r>
              <a:rPr lang="hu-HU" dirty="0"/>
              <a:t> (L1 frekvencián):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735388" y="5815013"/>
          <a:ext cx="20494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241200" progId="Equation.3">
                  <p:embed/>
                </p:oleObj>
              </mc:Choice>
              <mc:Fallback>
                <p:oleObj name="Equation" r:id="rId5" imgW="1307880" imgH="241200" progId="Equation.3">
                  <p:embed/>
                  <p:pic>
                    <p:nvPicPr>
                      <p:cNvPr id="56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5815013"/>
                        <a:ext cx="204946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vektorharomsz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20" y="874776"/>
            <a:ext cx="5242560" cy="51084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globális helymeghatározó rendszerek alapelve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55976" y="5517232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műholdas helymeghatározás vektorháromszöge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07704" y="285293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rgbClr val="FF0000"/>
                </a:solidFill>
              </a:rPr>
              <a:t>t</a:t>
            </a:r>
            <a:r>
              <a:rPr lang="hu-HU" i="1" baseline="-250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436096" y="76470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rgbClr val="FF0000"/>
                </a:solidFill>
              </a:rPr>
              <a:t>t</a:t>
            </a:r>
            <a:r>
              <a:rPr lang="hu-HU" i="1" baseline="30000" dirty="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2. és 3. </a:t>
            </a:r>
            <a:r>
              <a:rPr lang="hu-HU" sz="2800" b="1" dirty="0" err="1"/>
              <a:t>alrész</a:t>
            </a:r>
            <a:endParaRPr lang="hu-HU" sz="2000" b="1" dirty="0"/>
          </a:p>
        </p:txBody>
      </p:sp>
      <p:sp>
        <p:nvSpPr>
          <p:cNvPr id="6" name="Téglalap 5"/>
          <p:cNvSpPr/>
          <p:nvPr/>
        </p:nvSpPr>
        <p:spPr>
          <a:xfrm>
            <a:off x="467544" y="191683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29 10  8 12 16  0  0.0 0.141434837133D-03 0.284217094304D-11 0.000000000000D+00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0.250000000000D+02-0.676250000000D+02 0.427874979891D-08 0.287213446052D+01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-0.350549817085D-05 0.281945231836D-02 0.123549252748D-04 0.515369930267D+04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0.403200000000D+06 0.763684511185D-07-0.302590636608D+01 0.447034835815D-07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0.961245072676D+00 0.139343750000D+03-0.125352600200D+01-0.787889931075D-08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-0.500735120035D-09 0.100000000000D+01 0.159600000000D+04 0.000000000000D+00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0.000000000000D+00 0.000000000000D+00-0.884756445885D-08 0.250000000000D+02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0.000000000000D+00      </a:t>
            </a:r>
          </a:p>
          <a:p>
            <a:endParaRPr lang="hu-HU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PRN YY MM DD HH mm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ss.s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     órahiba,a0(s)  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drift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a1(s/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drift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ráta a2(s/s2)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Efem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. adatok az.     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Crs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(méter)        </a:t>
            </a:r>
            <a:r>
              <a:rPr lang="hu-HU" sz="1200" dirty="0" err="1">
                <a:latin typeface="Symbol" pitchFamily="18" charset="2"/>
                <a:cs typeface="Courier New" pitchFamily="49" charset="0"/>
              </a:rPr>
              <a:t>D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n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/s)	       M0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Cuc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            e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excentr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.)    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Cus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(a)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(m))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ToE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(sec, a GPS héten)  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Cic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         OMEGA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   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Cis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     i0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        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Crc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(méter)    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omega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)   OMEGA DOT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/sec) 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  IDOT (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rad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/sec)        L2 kódok száma        GPS hét         L2 P adat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SV megbízhatóság (m)     SV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health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          TGD (sec)          IODC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Transm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. Time of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Msg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.      </a:t>
            </a:r>
          </a:p>
          <a:p>
            <a:endParaRPr lang="hu-HU" sz="1200" dirty="0">
              <a:latin typeface="Courier New" pitchFamily="49" charset="0"/>
              <a:cs typeface="Courier New" pitchFamily="49" charset="0"/>
            </a:endParaRPr>
          </a:p>
          <a:p>
            <a:endParaRPr lang="hu-HU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Megjegyzések: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OMEGA – a GPS hét kezdetére vonatkozik és </a:t>
            </a: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TGD –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group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delay</a:t>
            </a:r>
            <a:r>
              <a:rPr lang="hu-HU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200" dirty="0" err="1">
                <a:latin typeface="Courier New" pitchFamily="49" charset="0"/>
                <a:cs typeface="Courier New" pitchFamily="49" charset="0"/>
              </a:rPr>
              <a:t>differential</a:t>
            </a:r>
            <a:endParaRPr lang="hu-HU" sz="1200" dirty="0">
              <a:latin typeface="Courier New" pitchFamily="49" charset="0"/>
              <a:cs typeface="Courier New" pitchFamily="49" charset="0"/>
            </a:endParaRPr>
          </a:p>
          <a:p>
            <a:endParaRPr lang="hu-HU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hu-HU" sz="1200" dirty="0"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9552" y="1484784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fedélzeti pályaadatok:</a:t>
            </a:r>
          </a:p>
        </p:txBody>
      </p:sp>
      <p:sp>
        <p:nvSpPr>
          <p:cNvPr id="8" name="Bal oldali kapcsos zárójel 7"/>
          <p:cNvSpPr/>
          <p:nvPr/>
        </p:nvSpPr>
        <p:spPr>
          <a:xfrm rot="5400000">
            <a:off x="1727684" y="2672916"/>
            <a:ext cx="144016" cy="1800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547664" y="3284984"/>
            <a:ext cx="52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00B0F0"/>
                </a:solidFill>
              </a:rPr>
              <a:t>ToC</a:t>
            </a:r>
            <a:endParaRPr lang="hu-H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4</a:t>
            </a:r>
            <a:r>
              <a:rPr lang="hu-HU" sz="2800" b="1" dirty="0"/>
              <a:t>. és </a:t>
            </a:r>
            <a:r>
              <a:rPr lang="en-US" sz="2800" b="1" dirty="0"/>
              <a:t>5</a:t>
            </a:r>
            <a:r>
              <a:rPr lang="hu-HU" sz="2800" b="1" dirty="0"/>
              <a:t>. </a:t>
            </a:r>
            <a:r>
              <a:rPr lang="hu-HU" sz="2800" b="1" dirty="0" err="1"/>
              <a:t>alrész</a:t>
            </a:r>
            <a:endParaRPr lang="hu-HU" sz="2000" b="1" dirty="0"/>
          </a:p>
        </p:txBody>
      </p:sp>
      <p:sp>
        <p:nvSpPr>
          <p:cNvPr id="9" name="Téglalap 8"/>
          <p:cNvSpPr/>
          <p:nvPr/>
        </p:nvSpPr>
        <p:spPr>
          <a:xfrm>
            <a:off x="1115616" y="220486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excentricitás			e 		</a:t>
            </a:r>
            <a:r>
              <a:rPr lang="hu-HU" dirty="0" err="1"/>
              <a:t>dimensionless</a:t>
            </a:r>
            <a:endParaRPr lang="hu-HU" dirty="0"/>
          </a:p>
          <a:p>
            <a:r>
              <a:rPr lang="hu-HU" dirty="0"/>
              <a:t>referencia epocha			t</a:t>
            </a:r>
            <a:r>
              <a:rPr lang="fr-FR" baseline="-25000" dirty="0"/>
              <a:t>oa</a:t>
            </a:r>
            <a:r>
              <a:rPr lang="fr-FR" dirty="0"/>
              <a:t> </a:t>
            </a:r>
            <a:r>
              <a:rPr lang="hu-HU" dirty="0"/>
              <a:t>		</a:t>
            </a:r>
            <a:r>
              <a:rPr lang="fr-FR" dirty="0"/>
              <a:t>seconds</a:t>
            </a:r>
          </a:p>
          <a:p>
            <a:r>
              <a:rPr lang="hu-HU" dirty="0">
                <a:latin typeface="+mj-lt"/>
              </a:rPr>
              <a:t>inklináció javítása (0.3 </a:t>
            </a:r>
            <a:r>
              <a:rPr lang="hu-HU" dirty="0" err="1">
                <a:latin typeface="+mj-lt"/>
              </a:rPr>
              <a:t>sc</a:t>
            </a:r>
            <a:r>
              <a:rPr lang="hu-HU" dirty="0">
                <a:latin typeface="+mj-lt"/>
              </a:rPr>
              <a:t>=54°)	</a:t>
            </a:r>
            <a:r>
              <a:rPr lang="hu-HU" dirty="0">
                <a:latin typeface="Symbol" pitchFamily="18" charset="2"/>
              </a:rPr>
              <a:t>d</a:t>
            </a:r>
            <a:r>
              <a:rPr lang="hu-HU" dirty="0"/>
              <a:t>i		</a:t>
            </a:r>
            <a:r>
              <a:rPr lang="hu-HU" dirty="0" err="1"/>
              <a:t>semi-circles</a:t>
            </a:r>
            <a:endParaRPr lang="hu-HU" dirty="0"/>
          </a:p>
          <a:p>
            <a:r>
              <a:rPr lang="hu-HU" dirty="0"/>
              <a:t>felszálló csomó hosszának vált.	OMEGADOT 	</a:t>
            </a:r>
            <a:r>
              <a:rPr lang="hu-HU" dirty="0" err="1"/>
              <a:t>semi-circles</a:t>
            </a:r>
            <a:r>
              <a:rPr lang="hu-HU" dirty="0"/>
              <a:t>/sec</a:t>
            </a:r>
          </a:p>
          <a:p>
            <a:r>
              <a:rPr lang="hu-HU" dirty="0"/>
              <a:t>fél nagytengely gyöke 		(A)1/2		meters1/2</a:t>
            </a:r>
          </a:p>
          <a:p>
            <a:r>
              <a:rPr lang="hu-HU" dirty="0"/>
              <a:t>felszálló csomó hossza (GPS hét 0</a:t>
            </a:r>
            <a:r>
              <a:rPr lang="hu-HU" baseline="30000" dirty="0"/>
              <a:t>h</a:t>
            </a:r>
            <a:r>
              <a:rPr lang="hu-HU" dirty="0"/>
              <a:t>)	(OMEGA)</a:t>
            </a:r>
            <a:r>
              <a:rPr lang="hu-HU" baseline="-25000" dirty="0"/>
              <a:t>0</a:t>
            </a:r>
            <a:r>
              <a:rPr lang="hu-HU" dirty="0"/>
              <a:t> 	</a:t>
            </a:r>
            <a:r>
              <a:rPr lang="hu-HU" dirty="0" err="1"/>
              <a:t>semi-circles</a:t>
            </a:r>
            <a:endParaRPr lang="hu-HU" dirty="0"/>
          </a:p>
          <a:p>
            <a:r>
              <a:rPr lang="hu-HU" dirty="0">
                <a:latin typeface="+mj-lt"/>
              </a:rPr>
              <a:t>perigeum argumentuma 		</a:t>
            </a:r>
            <a:r>
              <a:rPr lang="hu-HU" i="1" dirty="0">
                <a:latin typeface="Symbol" pitchFamily="18" charset="2"/>
              </a:rPr>
              <a:t>w</a:t>
            </a:r>
            <a:r>
              <a:rPr lang="hu-HU" dirty="0"/>
              <a:t> 		</a:t>
            </a:r>
            <a:r>
              <a:rPr lang="hu-HU" dirty="0" err="1"/>
              <a:t>semi-circles</a:t>
            </a:r>
            <a:endParaRPr lang="hu-HU" dirty="0"/>
          </a:p>
          <a:p>
            <a:r>
              <a:rPr lang="hu-HU" dirty="0"/>
              <a:t>Középanomália			M</a:t>
            </a:r>
            <a:r>
              <a:rPr lang="hu-HU" baseline="-25000" dirty="0"/>
              <a:t>0</a:t>
            </a:r>
            <a:r>
              <a:rPr lang="hu-HU" dirty="0"/>
              <a:t> 		</a:t>
            </a:r>
            <a:r>
              <a:rPr lang="hu-HU" dirty="0" err="1"/>
              <a:t>semi-circles</a:t>
            </a:r>
            <a:endParaRPr lang="hu-HU" dirty="0"/>
          </a:p>
          <a:p>
            <a:r>
              <a:rPr lang="hu-HU" dirty="0"/>
              <a:t>Órahiba				af</a:t>
            </a:r>
            <a:r>
              <a:rPr lang="hu-HU" baseline="-25000" dirty="0"/>
              <a:t>0</a:t>
            </a:r>
            <a:r>
              <a:rPr lang="hu-HU" dirty="0"/>
              <a:t> 		</a:t>
            </a:r>
            <a:r>
              <a:rPr lang="hu-HU" dirty="0" err="1"/>
              <a:t>seconds</a:t>
            </a:r>
            <a:endParaRPr lang="hu-HU" dirty="0"/>
          </a:p>
          <a:p>
            <a:r>
              <a:rPr lang="hu-HU" dirty="0"/>
              <a:t>Óra </a:t>
            </a:r>
            <a:r>
              <a:rPr lang="hu-HU" dirty="0" err="1"/>
              <a:t>drift</a:t>
            </a:r>
            <a:r>
              <a:rPr lang="hu-HU" dirty="0"/>
              <a:t>				af</a:t>
            </a:r>
            <a:r>
              <a:rPr lang="hu-HU" baseline="-25000" dirty="0"/>
              <a:t>1</a:t>
            </a:r>
            <a:r>
              <a:rPr lang="hu-HU" dirty="0"/>
              <a:t> 		sec/</a:t>
            </a:r>
            <a:r>
              <a:rPr lang="hu-HU" dirty="0" err="1"/>
              <a:t>sec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1560" y="1700808"/>
            <a:ext cx="331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almanachban szereplő adatok: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39552" y="52292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almanach néhány km-re jó pályát ad (előrejelzésre, illetve a vevőknél a műholdak beazonosításának felgyorsítására jó).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23528" y="980728"/>
            <a:ext cx="3640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Almanach, ionoszféra és UTC adatok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05273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Kód-korrelációs technika (legalább egy PRN kódot ismerni kell):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Referenciajel generálása a vevőben;</a:t>
            </a:r>
            <a:br>
              <a:rPr lang="hu-HU" dirty="0"/>
            </a:b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Referenciajel modulálása az ismert PRN kóddal;</a:t>
            </a:r>
            <a:br>
              <a:rPr lang="hu-HU" dirty="0"/>
            </a:b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Az ily módon kódolt jel összehasonlítása a vett műholdjellel (</a:t>
            </a:r>
            <a:r>
              <a:rPr lang="hu-HU" i="1" dirty="0" err="1">
                <a:latin typeface="Symbol" pitchFamily="18" charset="2"/>
              </a:rPr>
              <a:t>D</a:t>
            </a:r>
            <a:r>
              <a:rPr lang="hu-HU" i="1" dirty="0" err="1"/>
              <a:t>t</a:t>
            </a:r>
            <a:r>
              <a:rPr lang="hu-HU" dirty="0"/>
              <a:t> időeltolódással a távolság számítható).</a:t>
            </a:r>
            <a:br>
              <a:rPr lang="hu-HU" dirty="0"/>
            </a:b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A kód eltávolítása a vett jelből; ezután a navigációs üzenetek dekódolhatóak;</a:t>
            </a:r>
            <a:br>
              <a:rPr lang="hu-HU" dirty="0"/>
            </a:b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Megmarad a modulálatlan vivőhullám (Doppler-hatás), így a fázismérés végrehajtható.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kodm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7437120" cy="215798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836712"/>
            <a:ext cx="479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kódméréssel meghatározható </a:t>
            </a:r>
            <a:r>
              <a:rPr lang="hu-HU" dirty="0" err="1"/>
              <a:t>pszeudotávolság</a:t>
            </a:r>
            <a:r>
              <a:rPr lang="hu-HU" dirty="0"/>
              <a:t>:</a:t>
            </a:r>
          </a:p>
        </p:txBody>
      </p:sp>
      <p:pic>
        <p:nvPicPr>
          <p:cNvPr id="6" name="Kép 5" descr="range_ph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980728"/>
            <a:ext cx="3742160" cy="28859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156176" y="6926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latin typeface="Cambria" pitchFamily="18" charset="0"/>
              </a:rPr>
              <a:t>t</a:t>
            </a:r>
            <a:r>
              <a:rPr lang="hu-HU" i="1" baseline="30000" dirty="0">
                <a:latin typeface="Cambria" pitchFamily="18" charset="0"/>
              </a:rPr>
              <a:t>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812360" y="378904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>
                <a:latin typeface="Cambria" pitchFamily="18" charset="0"/>
              </a:rPr>
              <a:t>t</a:t>
            </a:r>
            <a:r>
              <a:rPr lang="hu-HU" i="1" baseline="-25000" dirty="0" err="1">
                <a:latin typeface="Cambria" pitchFamily="18" charset="0"/>
              </a:rPr>
              <a:t>R</a:t>
            </a:r>
            <a:endParaRPr lang="hu-HU" i="1" baseline="30000" dirty="0">
              <a:latin typeface="Cambria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372200" y="6926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d</a:t>
            </a:r>
            <a:r>
              <a:rPr lang="hu-HU" i="1" baseline="30000" dirty="0">
                <a:latin typeface="Cambria" pitchFamily="18" charset="0"/>
              </a:rPr>
              <a:t>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028384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>
                <a:latin typeface="Symbol" pitchFamily="18" charset="2"/>
              </a:rPr>
              <a:t>d</a:t>
            </a:r>
            <a:r>
              <a:rPr lang="hu-HU" i="1" baseline="-25000" dirty="0" err="1">
                <a:latin typeface="Cambria" pitchFamily="18" charset="0"/>
              </a:rPr>
              <a:t>R</a:t>
            </a:r>
            <a:endParaRPr lang="hu-HU" i="1" baseline="30000" dirty="0">
              <a:latin typeface="Cambria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1556792"/>
            <a:ext cx="310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PRN kódból visszaállítható </a:t>
            </a:r>
            <a:r>
              <a:rPr lang="hu-HU" i="1" dirty="0"/>
              <a:t>t</a:t>
            </a:r>
            <a:r>
              <a:rPr lang="hu-HU" i="1" baseline="30000" dirty="0"/>
              <a:t>S</a:t>
            </a:r>
            <a:r>
              <a:rPr lang="hu-HU" dirty="0"/>
              <a:t>.</a:t>
            </a:r>
          </a:p>
        </p:txBody>
      </p:sp>
      <p:graphicFrame>
        <p:nvGraphicFramePr>
          <p:cNvPr id="17" name="Objektum 16"/>
          <p:cNvGraphicFramePr>
            <a:graphicFrameLocks noChangeAspect="1"/>
          </p:cNvGraphicFramePr>
          <p:nvPr/>
        </p:nvGraphicFramePr>
        <p:xfrm>
          <a:off x="755576" y="1988840"/>
          <a:ext cx="50736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880" imgH="457200" progId="Equation.3">
                  <p:embed/>
                </p:oleObj>
              </mc:Choice>
              <mc:Fallback>
                <p:oleObj name="Equation" r:id="rId4" imgW="2882880" imgH="457200" progId="Equation.3">
                  <p:embed/>
                  <p:pic>
                    <p:nvPicPr>
                      <p:cNvPr id="17" name="Objektum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88840"/>
                        <a:ext cx="50736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395536" y="2852936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Mivel a </a:t>
            </a:r>
            <a:r>
              <a:rPr lang="hu-HU" i="1" dirty="0">
                <a:latin typeface="Symbol" pitchFamily="18" charset="2"/>
              </a:rPr>
              <a:t>d</a:t>
            </a:r>
            <a:r>
              <a:rPr lang="hu-HU" i="1" baseline="30000" dirty="0"/>
              <a:t>S</a:t>
            </a:r>
            <a:r>
              <a:rPr lang="hu-HU" dirty="0"/>
              <a:t> a navigációs üzenetek alapján megfelelő </a:t>
            </a:r>
          </a:p>
          <a:p>
            <a:r>
              <a:rPr lang="hu-HU" dirty="0"/>
              <a:t>pontossággal ismert, így </a:t>
            </a:r>
            <a:r>
              <a:rPr lang="hu-HU" i="1" dirty="0" err="1">
                <a:latin typeface="Symbol" pitchFamily="18" charset="2"/>
              </a:rPr>
              <a:t>Dd</a:t>
            </a:r>
            <a:r>
              <a:rPr lang="hu-HU" dirty="0"/>
              <a:t> a vevőóra-hiba függvénye:</a:t>
            </a: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2051720" y="3573016"/>
          <a:ext cx="147478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28600" progId="Equation.3">
                  <p:embed/>
                </p:oleObj>
              </mc:Choice>
              <mc:Fallback>
                <p:oleObj name="Equation" r:id="rId6" imgW="838080" imgH="228600" progId="Equation.3">
                  <p:embed/>
                  <p:pic>
                    <p:nvPicPr>
                      <p:cNvPr id="130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573016"/>
                        <a:ext cx="1474787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492248" y="188640"/>
            <a:ext cx="265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kódmérés elve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908720"/>
            <a:ext cx="636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pszeudotávolság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terjedési idő és a terjedési sebesség szorzata: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1331640" y="1412776"/>
          <a:ext cx="409098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215640" progId="Equation.3">
                  <p:embed/>
                </p:oleObj>
              </mc:Choice>
              <mc:Fallback>
                <p:oleObj name="Equation" r:id="rId2" imgW="2323800" imgH="215640" progId="Equation.3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12776"/>
                        <a:ext cx="4090987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95536" y="19888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Symbol" pitchFamily="18" charset="2"/>
              </a:rPr>
              <a:t>r</a:t>
            </a:r>
            <a:r>
              <a:rPr lang="hu-HU" dirty="0"/>
              <a:t> a valódi (GPS időben mért) terjedési időből számított távolság. Ez sem a geometriai távolság a Föld forgása miatt!</a:t>
            </a: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971600" y="2852936"/>
          <a:ext cx="48514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800" imgH="228600" progId="Equation.3">
                  <p:embed/>
                </p:oleObj>
              </mc:Choice>
              <mc:Fallback>
                <p:oleObj name="Equation" r:id="rId4" imgW="2755800" imgH="228600" progId="Equation.3">
                  <p:embed/>
                  <p:pic>
                    <p:nvPicPr>
                      <p:cNvPr id="131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852936"/>
                        <a:ext cx="48514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95536" y="3645024"/>
            <a:ext cx="717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kódmérés gyakorlatban elterjedt pontossága: a chip frekvencia kb. 1%-a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771800" y="4221088"/>
            <a:ext cx="3992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C/A kód (1,023 MHz, </a:t>
            </a:r>
            <a:r>
              <a:rPr lang="hu-HU" i="1" dirty="0">
                <a:latin typeface="Symbol" pitchFamily="18" charset="2"/>
              </a:rPr>
              <a:t>l</a:t>
            </a:r>
            <a:r>
              <a:rPr lang="hu-HU" dirty="0"/>
              <a:t>=300m) -&gt; kb. 3 m</a:t>
            </a:r>
          </a:p>
          <a:p>
            <a:endParaRPr lang="hu-HU" dirty="0"/>
          </a:p>
          <a:p>
            <a:r>
              <a:rPr lang="hu-HU" dirty="0"/>
              <a:t>P kód (10,23 MHz, </a:t>
            </a:r>
            <a:r>
              <a:rPr lang="hu-HU" i="1" dirty="0">
                <a:latin typeface="Symbol" pitchFamily="18" charset="2"/>
              </a:rPr>
              <a:t>l</a:t>
            </a:r>
            <a:r>
              <a:rPr lang="hu-HU" dirty="0"/>
              <a:t>=30m) -&gt; kb. 0,3m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611560" y="321297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Sajnos a vevő </a:t>
            </a:r>
            <a:r>
              <a:rPr lang="hu-HU" dirty="0" err="1"/>
              <a:t>bekapcsolásakot</a:t>
            </a:r>
            <a:r>
              <a:rPr lang="hu-HU" dirty="0"/>
              <a:t> csak a fázis tört részét tudjuk mérni, folyamatos követés esetén a bekapcsolás óta beérkezett ciklusokat is meg tudjuk határozni, így egy további ismeretlenünk marad: </a:t>
            </a:r>
            <a:r>
              <a:rPr lang="hu-HU" b="1" i="1" dirty="0"/>
              <a:t>a </a:t>
            </a:r>
            <a:r>
              <a:rPr lang="hu-HU" b="1" i="1" dirty="0" err="1"/>
              <a:t>ciklustöbbértelműség</a:t>
            </a:r>
            <a:r>
              <a:rPr lang="hu-HU" dirty="0"/>
              <a:t>.</a:t>
            </a:r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3481388" y="4398963"/>
          <a:ext cx="22812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355320" progId="Equation.3">
                  <p:embed/>
                </p:oleObj>
              </mc:Choice>
              <mc:Fallback>
                <p:oleObj name="Equation" r:id="rId2" imgW="1295280" imgH="355320" progId="Equation.3">
                  <p:embed/>
                  <p:pic>
                    <p:nvPicPr>
                      <p:cNvPr id="133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4398963"/>
                        <a:ext cx="228123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83568" y="5229200"/>
            <a:ext cx="32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ahol </a:t>
            </a:r>
            <a:r>
              <a:rPr lang="hu-HU" i="1" dirty="0">
                <a:latin typeface="Symbol" pitchFamily="18" charset="2"/>
              </a:rPr>
              <a:t>Dj</a:t>
            </a:r>
            <a:r>
              <a:rPr lang="hu-HU" i="1" baseline="-25000" dirty="0"/>
              <a:t>R</a:t>
            </a:r>
            <a:r>
              <a:rPr lang="hu-HU" i="1" baseline="30000" dirty="0"/>
              <a:t>S</a:t>
            </a:r>
            <a:r>
              <a:rPr lang="hu-HU" dirty="0"/>
              <a:t> a fázis mérhető része.</a:t>
            </a:r>
          </a:p>
        </p:txBody>
      </p:sp>
      <p:pic>
        <p:nvPicPr>
          <p:cNvPr id="10" name="Kép 9" descr="fazisme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908720"/>
            <a:ext cx="7296912" cy="216712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380423" y="188640"/>
            <a:ext cx="276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fázismérés elve</a:t>
            </a:r>
            <a:endParaRPr lang="hu-HU" sz="2000" b="1" dirty="0"/>
          </a:p>
        </p:txBody>
      </p:sp>
      <p:sp>
        <p:nvSpPr>
          <p:cNvPr id="12" name="Ellipszis 11"/>
          <p:cNvSpPr/>
          <p:nvPr/>
        </p:nvSpPr>
        <p:spPr>
          <a:xfrm>
            <a:off x="5940152" y="1988840"/>
            <a:ext cx="12241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7288213" y="1844675"/>
          <a:ext cx="7381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355320" progId="Equation.3">
                  <p:embed/>
                </p:oleObj>
              </mc:Choice>
              <mc:Fallback>
                <p:oleObj name="Equation" r:id="rId5" imgW="419040" imgH="355320" progId="Equation.3">
                  <p:embed/>
                  <p:pic>
                    <p:nvPicPr>
                      <p:cNvPr id="133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1844675"/>
                        <a:ext cx="738187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églalap 12"/>
          <p:cNvSpPr/>
          <p:nvPr/>
        </p:nvSpPr>
        <p:spPr>
          <a:xfrm>
            <a:off x="683568" y="58052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fázismérés pontossága általában kb. 1%-a a hullámhossznak (1-2mm!)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018960" y="188640"/>
            <a:ext cx="412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méréseket terhelő hibák</a:t>
            </a:r>
            <a:endParaRPr lang="hu-HU" sz="2000" b="1" dirty="0"/>
          </a:p>
        </p:txBody>
      </p:sp>
      <p:pic>
        <p:nvPicPr>
          <p:cNvPr id="6" name="Kép 5" descr="hib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344816" cy="54387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órahibák</a:t>
            </a:r>
            <a:endParaRPr lang="hu-HU" sz="2000" b="1" dirty="0"/>
          </a:p>
        </p:txBody>
      </p:sp>
      <p:pic>
        <p:nvPicPr>
          <p:cNvPr id="12" name="Kép 11" descr="subfra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316416" cy="364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3875" y="188640"/>
            <a:ext cx="303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órahibák</a:t>
            </a:r>
            <a:endParaRPr lang="hu-HU" sz="2000" b="1" dirty="0"/>
          </a:p>
        </p:txBody>
      </p:sp>
      <p:pic>
        <p:nvPicPr>
          <p:cNvPr id="7" name="Kép 6" descr="SA_sat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704856" cy="503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monitorállomás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44724"/>
            <a:ext cx="7056784" cy="529258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03662" y="188640"/>
            <a:ext cx="334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pályahibák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980728"/>
            <a:ext cx="836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műhold pályahibák a földi követőállomásokon végzett mérésekkel határozhatóak meg.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18864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globális helymeghatározó rendszerek alrendszerei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980728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műholdak alrendszere</a:t>
            </a:r>
          </a:p>
          <a:p>
            <a:endParaRPr lang="hu-HU" dirty="0"/>
          </a:p>
          <a:p>
            <a:r>
              <a:rPr lang="hu-HU" dirty="0"/>
              <a:t>Tartalmazza az összes műholdat, amelyek </a:t>
            </a:r>
            <a:r>
              <a:rPr lang="hu-HU" dirty="0" err="1"/>
              <a:t>résztvesznek</a:t>
            </a:r>
            <a:r>
              <a:rPr lang="hu-HU" dirty="0"/>
              <a:t> a szolgáltatás biztosításában.</a:t>
            </a:r>
          </a:p>
          <a:p>
            <a:endParaRPr lang="hu-HU" dirty="0"/>
          </a:p>
          <a:p>
            <a:endParaRPr lang="hu-HU" dirty="0"/>
          </a:p>
          <a:p>
            <a:endParaRPr lang="hu-HU" b="1" dirty="0"/>
          </a:p>
          <a:p>
            <a:r>
              <a:rPr lang="hu-HU" b="1" dirty="0"/>
              <a:t>A földi követőállomások alrendszere</a:t>
            </a:r>
          </a:p>
          <a:p>
            <a:endParaRPr lang="hu-HU" dirty="0"/>
          </a:p>
          <a:p>
            <a:r>
              <a:rPr lang="hu-HU" dirty="0"/>
              <a:t>Tartalmazza a rendszer működését biztosító földi állomások hálózatát, amelyek a műholdak </a:t>
            </a:r>
            <a:r>
              <a:rPr lang="hu-HU" dirty="0" err="1"/>
              <a:t>pályameghatározását</a:t>
            </a:r>
            <a:r>
              <a:rPr lang="hu-HU" dirty="0"/>
              <a:t>, pályamódosítását, illetve a műholdakkal történő kommunikáció végrehajtását végzik.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A felhasználók alrendszere</a:t>
            </a:r>
          </a:p>
          <a:p>
            <a:endParaRPr lang="hu-HU" dirty="0"/>
          </a:p>
          <a:p>
            <a:r>
              <a:rPr lang="hu-HU" dirty="0"/>
              <a:t>Összefoglalja az összes felhasználót, és vevőberendezést azok felhasználási céljaiktól függetlenül.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980728"/>
            <a:ext cx="381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Pályatípusok, és jellemző pontosságuk: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803662" y="188640"/>
            <a:ext cx="334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pályahibák</a:t>
            </a:r>
            <a:endParaRPr lang="hu-HU" sz="2000" b="1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259632" y="1700808"/>
          <a:ext cx="6552727" cy="2520280"/>
        </p:xfrm>
        <a:graphic>
          <a:graphicData uri="http://schemas.openxmlformats.org/drawingml/2006/table">
            <a:tbl>
              <a:tblPr/>
              <a:tblGrid>
                <a:gridCol w="131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Pályatípus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Pályahiba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Látencia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Frissítés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Időbeli felbontás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Fedélzeti pályák (broadcast)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100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valós időben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kb. 2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(4 óra érvényesség)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Ultra-rapid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(előrejelzett rész)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valós időben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3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9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15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21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Ultra-rapid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(észlelt rész)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3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3-9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3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9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15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, 21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Rapid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2,5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17-41 óra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UTC 17</a:t>
                      </a:r>
                      <a:r>
                        <a:rPr lang="hu-HU" sz="1100" baseline="300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kb. 2,5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12-18 nap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minden csütörtökön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latin typeface="Calibri"/>
                          <a:ea typeface="Calibri"/>
                          <a:cs typeface="Times New Roman"/>
                        </a:rPr>
                        <a:t>15 perc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912072" y="188640"/>
            <a:ext cx="423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</a:t>
            </a:r>
            <a:r>
              <a:rPr lang="hu-HU" sz="2800" b="1" dirty="0" err="1"/>
              <a:t>műholdgeometria</a:t>
            </a:r>
            <a:r>
              <a:rPr lang="hu-HU" sz="2800" b="1" dirty="0"/>
              <a:t> hatása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836712"/>
            <a:ext cx="802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helymeghatározás pontossága a mérések pontosságán kívül függ a geometriától is.</a:t>
            </a:r>
          </a:p>
        </p:txBody>
      </p:sp>
      <p:pic>
        <p:nvPicPr>
          <p:cNvPr id="6" name="Kép 5" descr="d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5964936" cy="262737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7" y="43651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DOP (</a:t>
            </a:r>
            <a:r>
              <a:rPr lang="hu-HU" dirty="0" err="1"/>
              <a:t>Dilution</a:t>
            </a:r>
            <a:r>
              <a:rPr lang="hu-HU" dirty="0"/>
              <a:t> of </a:t>
            </a:r>
            <a:r>
              <a:rPr lang="hu-HU" dirty="0" err="1"/>
              <a:t>Precision</a:t>
            </a:r>
            <a:r>
              <a:rPr lang="hu-HU" dirty="0"/>
              <a:t>): megadja a felhasználó által észlelt távolsághiba (URE – </a:t>
            </a:r>
            <a:r>
              <a:rPr lang="hu-HU" dirty="0" err="1"/>
              <a:t>User</a:t>
            </a:r>
            <a:r>
              <a:rPr lang="hu-HU" dirty="0"/>
              <a:t> Ranging </a:t>
            </a:r>
            <a:r>
              <a:rPr lang="hu-HU" dirty="0" err="1"/>
              <a:t>Error</a:t>
            </a:r>
            <a:r>
              <a:rPr lang="hu-HU" dirty="0"/>
              <a:t>) és a helymeghatározás eredményének hibája közötti viszonyt.</a:t>
            </a:r>
          </a:p>
        </p:txBody>
      </p:sp>
      <p:graphicFrame>
        <p:nvGraphicFramePr>
          <p:cNvPr id="70658" name="Object 7"/>
          <p:cNvGraphicFramePr>
            <a:graphicFrameLocks noChangeAspect="1"/>
          </p:cNvGraphicFramePr>
          <p:nvPr/>
        </p:nvGraphicFramePr>
        <p:xfrm>
          <a:off x="3405188" y="5253038"/>
          <a:ext cx="24828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203040" progId="Equation.3">
                  <p:embed/>
                </p:oleObj>
              </mc:Choice>
              <mc:Fallback>
                <p:oleObj name="Equation" r:id="rId3" imgW="1587240" imgH="203040" progId="Equation.3">
                  <p:embed/>
                  <p:pic>
                    <p:nvPicPr>
                      <p:cNvPr id="7065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5253038"/>
                        <a:ext cx="24828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203848" y="5805264"/>
          <a:ext cx="2860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241200" progId="Equation.3">
                  <p:embed/>
                </p:oleObj>
              </mc:Choice>
              <mc:Fallback>
                <p:oleObj name="Equation" r:id="rId5" imgW="1828800" imgH="241200" progId="Equation.3">
                  <p:embed/>
                  <p:pic>
                    <p:nvPicPr>
                      <p:cNvPr id="70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805264"/>
                        <a:ext cx="286067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591424" y="188640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Relativisztikus hatások</a:t>
            </a:r>
            <a:endParaRPr lang="hu-HU" sz="2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908721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Mind a műholdak, mind pedig a vevő eltérő gravitációs mezőben halad, és folyamatos gyorsulásnak van kitéve. Emiatt figyelembe kell venni a speciális és az általános relativitáselmélet következményeit.</a:t>
            </a:r>
          </a:p>
          <a:p>
            <a:endParaRPr lang="hu-HU" dirty="0"/>
          </a:p>
          <a:p>
            <a:r>
              <a:rPr lang="hu-HU" dirty="0"/>
              <a:t>Az órajárás figyelembevételére (ált. és </a:t>
            </a:r>
            <a:r>
              <a:rPr lang="hu-HU" dirty="0" err="1"/>
              <a:t>spec</a:t>
            </a:r>
            <a:r>
              <a:rPr lang="hu-HU" dirty="0"/>
              <a:t>. </a:t>
            </a:r>
            <a:r>
              <a:rPr lang="hu-HU" dirty="0" err="1"/>
              <a:t>rel</a:t>
            </a:r>
            <a:r>
              <a:rPr lang="hu-HU" dirty="0"/>
              <a:t>. elmélet) az műholdak oszcillátorainak alapfrekvenciáját csökkentik:</a:t>
            </a:r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131840" y="2924944"/>
          <a:ext cx="27590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241200" progId="Equation.3">
                  <p:embed/>
                </p:oleObj>
              </mc:Choice>
              <mc:Fallback>
                <p:oleObj name="Equation" r:id="rId2" imgW="1701720" imgH="241200" progId="Equation.3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924944"/>
                        <a:ext cx="27590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/>
          <p:cNvSpPr/>
          <p:nvPr/>
        </p:nvSpPr>
        <p:spPr>
          <a:xfrm>
            <a:off x="395536" y="38610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egyéb hatásokkal majd a GNSS elmélete és felhasználása v. tárgy keretében foglalkozunk.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89467" y="188640"/>
            <a:ext cx="69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terjedés közegének a hatása – az ionoszféra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1" y="1196752"/>
            <a:ext cx="4176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Feltételezzük, hogy a jelek konstans </a:t>
            </a:r>
            <a:br>
              <a:rPr lang="hu-HU" dirty="0"/>
            </a:br>
            <a:r>
              <a:rPr lang="hu-HU" dirty="0"/>
              <a:t>c=299 792 458 m/s sebességgel haladnak, de ez a légkör miatt nem igaz.</a:t>
            </a:r>
          </a:p>
          <a:p>
            <a:endParaRPr lang="hu-HU" dirty="0"/>
          </a:p>
          <a:p>
            <a:r>
              <a:rPr lang="hu-HU" dirty="0"/>
              <a:t>A légkör sebességmódosító hatását a törésmutatóval jellemezzük: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627784" y="2780928"/>
          <a:ext cx="5969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393480" progId="Equation.3">
                  <p:embed/>
                </p:oleObj>
              </mc:Choice>
              <mc:Fallback>
                <p:oleObj name="Equation" r:id="rId2" imgW="368280" imgH="393480" progId="Equation.3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80928"/>
                        <a:ext cx="5969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11560" y="33569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törésmutató függ:</a:t>
            </a:r>
          </a:p>
          <a:p>
            <a:pPr lvl="2">
              <a:buFontTx/>
              <a:buChar char="-"/>
            </a:pPr>
            <a:r>
              <a:rPr lang="hu-HU" dirty="0"/>
              <a:t> a helytől;</a:t>
            </a:r>
          </a:p>
          <a:p>
            <a:pPr lvl="2">
              <a:buFontTx/>
              <a:buChar char="-"/>
            </a:pPr>
            <a:r>
              <a:rPr lang="hu-HU" dirty="0"/>
              <a:t> az időponttól;</a:t>
            </a:r>
          </a:p>
          <a:p>
            <a:pPr lvl="2">
              <a:buFontTx/>
              <a:buChar char="-"/>
            </a:pPr>
            <a:r>
              <a:rPr lang="hu-HU" dirty="0"/>
              <a:t> a jel frekvenciájától/hullámhosszától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11560" y="45811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légkör két fő részre osztható a jelterjedés szempontjából (ez nem feltétlenül esik egybe a légkör szerkezetével):</a:t>
            </a:r>
          </a:p>
          <a:p>
            <a:pPr>
              <a:buFontTx/>
              <a:buChar char="-"/>
            </a:pPr>
            <a:r>
              <a:rPr lang="hu-HU" dirty="0"/>
              <a:t> az</a:t>
            </a:r>
            <a:r>
              <a:rPr lang="hu-HU" b="1" dirty="0"/>
              <a:t> ionoszféra </a:t>
            </a:r>
            <a:r>
              <a:rPr lang="hu-HU" dirty="0"/>
              <a:t>(50-1000 km): a Nap ionizáló sugárzása miatt elektromos </a:t>
            </a:r>
            <a:r>
              <a:rPr lang="hu-HU" dirty="0" err="1"/>
              <a:t>töltöttségű</a:t>
            </a:r>
            <a:r>
              <a:rPr lang="hu-HU" dirty="0"/>
              <a:t> részecskéket tartalmaz ez a réteg;</a:t>
            </a:r>
          </a:p>
          <a:p>
            <a:pPr>
              <a:buFontTx/>
              <a:buChar char="-"/>
            </a:pPr>
            <a:r>
              <a:rPr lang="hu-HU" dirty="0"/>
              <a:t> a </a:t>
            </a:r>
            <a:r>
              <a:rPr lang="hu-HU" b="1" dirty="0"/>
              <a:t>troposzféra</a:t>
            </a:r>
            <a:r>
              <a:rPr lang="hu-HU" dirty="0"/>
              <a:t>: a légkör alsó kb. 12 km-es rétege. Itt található a légkör tömegének jelentős része, ideértve a vízpárát is.</a:t>
            </a:r>
          </a:p>
        </p:txBody>
      </p:sp>
      <p:pic>
        <p:nvPicPr>
          <p:cNvPr id="10" name="Kép 9" descr="400px-Atmosphere_with_Ionospher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764704"/>
            <a:ext cx="3810000" cy="3762375"/>
          </a:xfrm>
          <a:prstGeom prst="rect">
            <a:avLst/>
          </a:prstGeom>
        </p:spPr>
      </p:pic>
      <p:pic>
        <p:nvPicPr>
          <p:cNvPr id="11" name="Kép 10" descr="70px-EarthAtmosphere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8393" y="620688"/>
            <a:ext cx="375607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89467" y="188640"/>
            <a:ext cx="69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terjedés közegének a hatása – az ionoszféra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98072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ionoszféra:</a:t>
            </a:r>
          </a:p>
          <a:p>
            <a:pPr>
              <a:buFontTx/>
              <a:buChar char="-"/>
            </a:pPr>
            <a:r>
              <a:rPr lang="hu-HU" dirty="0"/>
              <a:t> a rádióhullámok szempontjából </a:t>
            </a:r>
            <a:r>
              <a:rPr lang="hu-HU" dirty="0" err="1"/>
              <a:t>diszperzív</a:t>
            </a:r>
            <a:r>
              <a:rPr lang="hu-HU" dirty="0"/>
              <a:t> közeg (törésmutatója függ a sugárzás frekvenciájától is)</a:t>
            </a:r>
          </a:p>
          <a:p>
            <a:pPr>
              <a:buFontTx/>
              <a:buChar char="-"/>
            </a:pPr>
            <a:endParaRPr lang="hu-HU" dirty="0"/>
          </a:p>
          <a:p>
            <a:r>
              <a:rPr lang="hu-HU" dirty="0"/>
              <a:t>- a törésmutató függ a Nap ionizáló ultraibolya sugárzásának az intenzitásától (napszakok, évszakok, napfolttevékenység, földrajzi szélesség)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39552" y="306896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fázis és a csoportsebesség:</a:t>
            </a:r>
          </a:p>
          <a:p>
            <a:r>
              <a:rPr lang="hu-HU" dirty="0"/>
              <a:t>Nézzük meg, hogy az elektromágneses jelek terjedése milyen összefüggésekkel írhatók le.</a:t>
            </a:r>
          </a:p>
          <a:p>
            <a:endParaRPr lang="hu-HU" dirty="0"/>
          </a:p>
          <a:p>
            <a:r>
              <a:rPr lang="hu-HU" dirty="0"/>
              <a:t>A fázissebesség: egy egyszerű elektromágneses jel terjedési sebessége (pl. vivőjel)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923928" y="4509120"/>
          <a:ext cx="10080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41200" progId="Equation.3">
                  <p:embed/>
                </p:oleObj>
              </mc:Choice>
              <mc:Fallback>
                <p:oleObj name="Equation" r:id="rId2" imgW="622080" imgH="241200" progId="Equation.3">
                  <p:embed/>
                  <p:pic>
                    <p:nvPicPr>
                      <p:cNvPr id="96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509120"/>
                        <a:ext cx="10080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39552" y="48691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csoportsebesség: több, egymástól kissé eltérő frekvenciájú jelek terjedési sebessége (pl. kódok terjedése):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3779838" y="5394325"/>
          <a:ext cx="129698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393480" progId="Equation.3">
                  <p:embed/>
                </p:oleObj>
              </mc:Choice>
              <mc:Fallback>
                <p:oleObj name="Equation" r:id="rId4" imgW="799920" imgH="393480" progId="Equation.3">
                  <p:embed/>
                  <p:pic>
                    <p:nvPicPr>
                      <p:cNvPr id="96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394325"/>
                        <a:ext cx="1296987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42411" y="188640"/>
            <a:ext cx="5101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Az ionoszféra hatásának mértéke</a:t>
            </a:r>
            <a:endParaRPr lang="hu-HU" sz="2000" b="1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483768" y="1916832"/>
          <a:ext cx="46783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419040" progId="Equation.3">
                  <p:embed/>
                </p:oleObj>
              </mc:Choice>
              <mc:Fallback>
                <p:oleObj name="Equation" r:id="rId2" imgW="2882880" imgH="419040" progId="Equation.3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916832"/>
                        <a:ext cx="46783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99592" y="2924944"/>
            <a:ext cx="7300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ionoszféra hatása mérsékelt égövben, átlagos körülmények között nyáron</a:t>
            </a:r>
          </a:p>
          <a:p>
            <a:endParaRPr lang="hu-HU" dirty="0"/>
          </a:p>
          <a:p>
            <a:r>
              <a:rPr lang="hu-HU" dirty="0"/>
              <a:t>Éjszaka:		10-15 TECU	-&gt;	L1 vivőjelre kb. 1,6-2,4 m</a:t>
            </a:r>
          </a:p>
          <a:p>
            <a:endParaRPr lang="hu-HU" dirty="0"/>
          </a:p>
          <a:p>
            <a:r>
              <a:rPr lang="hu-HU" dirty="0"/>
              <a:t>Déli órákban	50-75 TECU	-&gt;	L1 vivőjelre kb. 8-12m</a:t>
            </a:r>
          </a:p>
        </p:txBody>
      </p:sp>
      <p:pic>
        <p:nvPicPr>
          <p:cNvPr id="7" name="Kép 6" descr="iono_diur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340768"/>
            <a:ext cx="7672660" cy="433098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9552" y="90872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Azaz a fázismérésből számított távolság az ionoszféra miatt rövidebb, míg a kódmérésből számított távolság hosszabb, mint a geometriai távolság.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965647" y="188640"/>
            <a:ext cx="217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troposzféra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11560" y="112474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troposzférában található a légkör tömegének túlnyomó része. </a:t>
            </a:r>
          </a:p>
          <a:p>
            <a:endParaRPr lang="hu-HU" dirty="0"/>
          </a:p>
          <a:p>
            <a:r>
              <a:rPr lang="hu-HU" dirty="0"/>
              <a:t>Nem </a:t>
            </a:r>
            <a:r>
              <a:rPr lang="hu-HU" dirty="0" err="1"/>
              <a:t>diszperzív</a:t>
            </a:r>
            <a:r>
              <a:rPr lang="hu-HU" dirty="0"/>
              <a:t> közeg, így nem kell megkülönböztetnünk a fázis- és a csoport-törésmutatókat.</a:t>
            </a:r>
          </a:p>
          <a:p>
            <a:endParaRPr lang="hu-HU" dirty="0"/>
          </a:p>
          <a:p>
            <a:r>
              <a:rPr lang="hu-HU" dirty="0"/>
              <a:t>A törésmutató mindig nagyobb mint 1!</a:t>
            </a:r>
          </a:p>
          <a:p>
            <a:endParaRPr lang="hu-HU" dirty="0"/>
          </a:p>
          <a:p>
            <a:r>
              <a:rPr lang="hu-HU" dirty="0"/>
              <a:t>A troposzféra hatására hosszabb távolságokat mérünk, mind a kódméréssel, mind pedig fázisméréssel. A hatás mindkét esetben azonos.</a:t>
            </a:r>
          </a:p>
          <a:p>
            <a:endParaRPr lang="hu-HU" dirty="0"/>
          </a:p>
          <a:p>
            <a:r>
              <a:rPr lang="hu-HU" dirty="0"/>
              <a:t>A törésmutató függ:</a:t>
            </a:r>
          </a:p>
          <a:p>
            <a:pPr lvl="1">
              <a:buFontTx/>
              <a:buChar char="-"/>
            </a:pPr>
            <a:r>
              <a:rPr lang="hu-HU" dirty="0"/>
              <a:t> a légnyomástól;</a:t>
            </a:r>
          </a:p>
          <a:p>
            <a:pPr lvl="1">
              <a:buFontTx/>
              <a:buChar char="-"/>
            </a:pPr>
            <a:r>
              <a:rPr lang="hu-HU" dirty="0"/>
              <a:t> a hőmérséklettől;</a:t>
            </a:r>
          </a:p>
          <a:p>
            <a:pPr lvl="1">
              <a:buFontTx/>
              <a:buChar char="-"/>
            </a:pPr>
            <a:r>
              <a:rPr lang="hu-HU" dirty="0"/>
              <a:t> a parciális páranyomástól;</a:t>
            </a:r>
          </a:p>
          <a:p>
            <a:pPr>
              <a:buFontTx/>
              <a:buChar char="-"/>
            </a:pPr>
            <a:endParaRPr lang="hu-HU" dirty="0"/>
          </a:p>
        </p:txBody>
      </p:sp>
      <p:pic>
        <p:nvPicPr>
          <p:cNvPr id="6" name="Kép 5" descr="70px-EarthAtmosphere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8393" y="692696"/>
            <a:ext cx="375607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81267" y="188640"/>
            <a:ext cx="506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törésmutató és a </a:t>
            </a:r>
            <a:r>
              <a:rPr lang="hu-HU" sz="2800" b="1" dirty="0" err="1"/>
              <a:t>rekfraktivitás</a:t>
            </a:r>
            <a:endParaRPr lang="hu-HU" sz="2800" b="1" dirty="0"/>
          </a:p>
        </p:txBody>
      </p:sp>
      <p:grpSp>
        <p:nvGrpSpPr>
          <p:cNvPr id="2" name="Csoportba foglalás 11"/>
          <p:cNvGrpSpPr/>
          <p:nvPr/>
        </p:nvGrpSpPr>
        <p:grpSpPr>
          <a:xfrm>
            <a:off x="395536" y="1844824"/>
            <a:ext cx="6343531" cy="936104"/>
            <a:chOff x="395536" y="1124744"/>
            <a:chExt cx="6343531" cy="936104"/>
          </a:xfrm>
        </p:grpSpPr>
        <p:sp>
          <p:nvSpPr>
            <p:cNvPr id="5" name="Szövegdoboz 4"/>
            <p:cNvSpPr txBox="1"/>
            <p:nvPr/>
          </p:nvSpPr>
          <p:spPr>
            <a:xfrm>
              <a:off x="395536" y="1124744"/>
              <a:ext cx="6343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A további levezetésekhez vezessük be a </a:t>
              </a:r>
              <a:r>
                <a:rPr lang="hu-HU" dirty="0" err="1"/>
                <a:t>refraktivitás</a:t>
              </a:r>
              <a:r>
                <a:rPr lang="hu-HU" dirty="0"/>
                <a:t> mennyiségét:</a:t>
              </a:r>
            </a:p>
          </p:txBody>
        </p:sp>
        <p:graphicFrame>
          <p:nvGraphicFramePr>
            <p:cNvPr id="6" name="Objektum 5"/>
            <p:cNvGraphicFramePr>
              <a:graphicFrameLocks noChangeAspect="1"/>
            </p:cNvGraphicFramePr>
            <p:nvPr/>
          </p:nvGraphicFramePr>
          <p:xfrm>
            <a:off x="3635896" y="1628800"/>
            <a:ext cx="1776198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39600" imgH="228600" progId="Equation.3">
                    <p:embed/>
                  </p:oleObj>
                </mc:Choice>
                <mc:Fallback>
                  <p:oleObj name="Equation" r:id="rId2" imgW="939600" imgH="228600" progId="Equation.3">
                    <p:embed/>
                    <p:pic>
                      <p:nvPicPr>
                        <p:cNvPr id="6" name="Objektum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896" y="1628800"/>
                          <a:ext cx="1776198" cy="432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Csoportba foglalás 12"/>
          <p:cNvGrpSpPr/>
          <p:nvPr/>
        </p:nvGrpSpPr>
        <p:grpSpPr>
          <a:xfrm>
            <a:off x="3419872" y="2204864"/>
            <a:ext cx="5328592" cy="1355378"/>
            <a:chOff x="3419872" y="1484784"/>
            <a:chExt cx="5328592" cy="1355378"/>
          </a:xfrm>
        </p:grpSpPr>
        <p:sp>
          <p:nvSpPr>
            <p:cNvPr id="7" name="Ellipszis 6"/>
            <p:cNvSpPr/>
            <p:nvPr/>
          </p:nvSpPr>
          <p:spPr>
            <a:xfrm>
              <a:off x="3419872" y="1484784"/>
              <a:ext cx="2160240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9" name="Egyenes összekötő nyíllal 8"/>
            <p:cNvCxnSpPr>
              <a:stCxn id="7" idx="5"/>
            </p:cNvCxnSpPr>
            <p:nvPr/>
          </p:nvCxnSpPr>
          <p:spPr>
            <a:xfrm rot="16200000" flipH="1">
              <a:off x="5549225" y="1813938"/>
              <a:ext cx="177460" cy="7484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>
              <a:off x="6084168" y="1916832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10</a:t>
              </a:r>
              <a:r>
                <a:rPr lang="hu-HU" baseline="30000" dirty="0"/>
                <a:t>-6</a:t>
              </a:r>
              <a:r>
                <a:rPr lang="hu-HU" dirty="0"/>
                <a:t> szorosa értelmezhető a troposzféra okozta hatás pontbeli értékeként is. </a:t>
              </a:r>
            </a:p>
          </p:txBody>
        </p:sp>
      </p:grpSp>
      <p:grpSp>
        <p:nvGrpSpPr>
          <p:cNvPr id="8" name="Csoportba foglalás 14"/>
          <p:cNvGrpSpPr/>
          <p:nvPr/>
        </p:nvGrpSpPr>
        <p:grpSpPr>
          <a:xfrm>
            <a:off x="467544" y="3068960"/>
            <a:ext cx="5015756" cy="959098"/>
            <a:chOff x="467544" y="3068960"/>
            <a:chExt cx="5015756" cy="959098"/>
          </a:xfrm>
        </p:grpSpPr>
        <p:sp>
          <p:nvSpPr>
            <p:cNvPr id="14" name="Szövegdoboz 13"/>
            <p:cNvSpPr txBox="1"/>
            <p:nvPr/>
          </p:nvSpPr>
          <p:spPr>
            <a:xfrm>
              <a:off x="467544" y="3068960"/>
              <a:ext cx="4331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A teljes troposzféra hatása (</a:t>
              </a:r>
              <a:r>
                <a:rPr lang="hu-HU" dirty="0" err="1"/>
                <a:t>Thayer-integrál</a:t>
              </a:r>
              <a:r>
                <a:rPr lang="hu-HU" dirty="0"/>
                <a:t>):</a:t>
              </a:r>
            </a:p>
          </p:txBody>
        </p:sp>
        <p:graphicFrame>
          <p:nvGraphicFramePr>
            <p:cNvPr id="161795" name="Object 3"/>
            <p:cNvGraphicFramePr>
              <a:graphicFrameLocks noChangeAspect="1"/>
            </p:cNvGraphicFramePr>
            <p:nvPr/>
          </p:nvGraphicFramePr>
          <p:xfrm>
            <a:off x="3779912" y="3501008"/>
            <a:ext cx="1703388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01440" imgH="279360" progId="Equation.3">
                    <p:embed/>
                  </p:oleObj>
                </mc:Choice>
                <mc:Fallback>
                  <p:oleObj name="Equation" r:id="rId4" imgW="901440" imgH="279360" progId="Equation.3">
                    <p:embed/>
                    <p:pic>
                      <p:nvPicPr>
                        <p:cNvPr id="1617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3501008"/>
                          <a:ext cx="1703388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Csoportba foglalás 16"/>
          <p:cNvGrpSpPr/>
          <p:nvPr/>
        </p:nvGrpSpPr>
        <p:grpSpPr>
          <a:xfrm>
            <a:off x="467544" y="4293096"/>
            <a:ext cx="7766165" cy="1031379"/>
            <a:chOff x="467544" y="4293096"/>
            <a:chExt cx="7766165" cy="1031379"/>
          </a:xfrm>
        </p:grpSpPr>
        <p:sp>
          <p:nvSpPr>
            <p:cNvPr id="16" name="Szövegdoboz 15"/>
            <p:cNvSpPr txBox="1"/>
            <p:nvPr/>
          </p:nvSpPr>
          <p:spPr>
            <a:xfrm>
              <a:off x="467544" y="4293096"/>
              <a:ext cx="7766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Smith-Weintraub</a:t>
              </a:r>
              <a:r>
                <a:rPr lang="hu-HU" dirty="0"/>
                <a:t> szerint a 30 </a:t>
              </a:r>
              <a:r>
                <a:rPr lang="hu-HU" dirty="0" err="1"/>
                <a:t>GHz-nél</a:t>
              </a:r>
              <a:r>
                <a:rPr lang="hu-HU" dirty="0"/>
                <a:t> alacsonyabb frekvenciájú rádióhullámokra:</a:t>
              </a:r>
            </a:p>
          </p:txBody>
        </p:sp>
        <p:graphicFrame>
          <p:nvGraphicFramePr>
            <p:cNvPr id="161796" name="Object 4"/>
            <p:cNvGraphicFramePr>
              <a:graphicFrameLocks noChangeAspect="1"/>
            </p:cNvGraphicFramePr>
            <p:nvPr/>
          </p:nvGraphicFramePr>
          <p:xfrm>
            <a:off x="2424113" y="4797425"/>
            <a:ext cx="4414837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336760" imgH="279360" progId="Equation.3">
                    <p:embed/>
                  </p:oleObj>
                </mc:Choice>
                <mc:Fallback>
                  <p:oleObj name="Equation" r:id="rId6" imgW="2336760" imgH="279360" progId="Equation.3">
                    <p:embed/>
                    <p:pic>
                      <p:nvPicPr>
                        <p:cNvPr id="16179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113" y="4797425"/>
                          <a:ext cx="4414837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Szövegdoboz 16"/>
          <p:cNvSpPr txBox="1"/>
          <p:nvPr/>
        </p:nvSpPr>
        <p:spPr>
          <a:xfrm>
            <a:off x="467544" y="692696"/>
            <a:ext cx="15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törésmutató:</a:t>
            </a:r>
          </a:p>
        </p:txBody>
      </p:sp>
      <p:graphicFrame>
        <p:nvGraphicFramePr>
          <p:cNvPr id="18" name="Objektum 17"/>
          <p:cNvGraphicFramePr>
            <a:graphicFrameLocks noChangeAspect="1"/>
          </p:cNvGraphicFramePr>
          <p:nvPr/>
        </p:nvGraphicFramePr>
        <p:xfrm>
          <a:off x="4319588" y="969963"/>
          <a:ext cx="69691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393480" progId="Equation.3">
                  <p:embed/>
                </p:oleObj>
              </mc:Choice>
              <mc:Fallback>
                <p:oleObj name="Equation" r:id="rId8" imgW="368280" imgH="393480" progId="Equation.3">
                  <p:embed/>
                  <p:pic>
                    <p:nvPicPr>
                      <p:cNvPr id="18" name="Objektum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969963"/>
                        <a:ext cx="696912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483459" y="188640"/>
            <a:ext cx="6660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 műhold irányú késleltetés meghatározása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2420888"/>
          <a:ext cx="4824536" cy="28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539552" y="10527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troposzféra okozta zenitirányú késleltető hatás átlagosan kb. 2,3 m, az átlagos nedves késleltetés pedig ennek kb. 10%-a (0,2 m).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220072" y="2420888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Vegyük észre, hogy a </a:t>
            </a:r>
            <a:r>
              <a:rPr lang="hu-HU" dirty="0" err="1"/>
              <a:t>műholidrányú</a:t>
            </a:r>
            <a:r>
              <a:rPr lang="hu-HU" dirty="0"/>
              <a:t> korrekció 30°-os magassági szög alatt eléri az 5 m-t, míg alacsonyabb magassági szögek esetén akár 20 m-es hibát is okozhat.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24402" y="188640"/>
            <a:ext cx="461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err="1"/>
              <a:t>Többutas</a:t>
            </a:r>
            <a:r>
              <a:rPr lang="hu-HU" sz="2800" b="1" dirty="0"/>
              <a:t> terjedés (</a:t>
            </a:r>
            <a:r>
              <a:rPr lang="hu-HU" sz="2800" b="1" dirty="0" err="1"/>
              <a:t>multipath</a:t>
            </a:r>
            <a:r>
              <a:rPr lang="hu-HU" sz="2800" b="1" dirty="0"/>
              <a:t>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105273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műhold jele a környező tereptárgyakról visszaverődve is a vevőbe juthat. A vevőbe a direkt és az indirekt (visszaverődött) jelek interferenciájából előállt jel érkezik meg.</a:t>
            </a:r>
          </a:p>
          <a:p>
            <a:endParaRPr lang="hu-HU" dirty="0"/>
          </a:p>
          <a:p>
            <a:r>
              <a:rPr lang="hu-HU" dirty="0"/>
              <a:t>A kódtávolságokra több tíz méter is lehet a hatás, míg fázisméréseknél a ciklikus ismétlődés miatt a hatás általában csak néhány centiméter.</a:t>
            </a:r>
          </a:p>
        </p:txBody>
      </p:sp>
      <p:pic>
        <p:nvPicPr>
          <p:cNvPr id="17" name="Kép 16" descr="multi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5785104" cy="24932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műholdak alrendszere</a:t>
            </a:r>
            <a:endParaRPr lang="hu-HU" sz="2000" b="1" dirty="0"/>
          </a:p>
        </p:txBody>
      </p:sp>
      <p:pic>
        <p:nvPicPr>
          <p:cNvPr id="5" name="Picture 5" descr="gpsconst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457575" cy="3001963"/>
          </a:xfrm>
          <a:prstGeom prst="rect">
            <a:avLst/>
          </a:prstGeom>
          <a:noFill/>
        </p:spPr>
      </p:pic>
      <p:pic>
        <p:nvPicPr>
          <p:cNvPr id="6" name="Picture 6" descr="gpsorbitpla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932237" cy="2638425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99592" y="4005064"/>
            <a:ext cx="78485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</a:t>
            </a:r>
            <a:r>
              <a:rPr lang="de-DE" u="none" dirty="0"/>
              <a:t>2</a:t>
            </a:r>
            <a:r>
              <a:rPr lang="hu-HU" u="none" dirty="0"/>
              <a:t>1(</a:t>
            </a:r>
            <a:r>
              <a:rPr lang="de-DE" u="none" dirty="0"/>
              <a:t>+</a:t>
            </a:r>
            <a:r>
              <a:rPr lang="hu-HU" u="none" dirty="0"/>
              <a:t>3) műhold (jelenleg 24+8 műhold)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/>
              <a:t> </a:t>
            </a:r>
            <a:r>
              <a:rPr lang="hu-HU" u="none" dirty="0"/>
              <a:t>Pályák </a:t>
            </a:r>
            <a:r>
              <a:rPr lang="de-DE" u="none" dirty="0"/>
              <a:t>(</a:t>
            </a:r>
            <a:r>
              <a:rPr lang="hu-HU" u="none" dirty="0"/>
              <a:t>h=</a:t>
            </a:r>
            <a:r>
              <a:rPr lang="de-DE" u="none" dirty="0"/>
              <a:t>20183 km, 55</a:t>
            </a:r>
            <a:r>
              <a:rPr lang="de-DE" u="none" baseline="30000" dirty="0"/>
              <a:t>o</a:t>
            </a:r>
            <a:r>
              <a:rPr lang="de-DE" u="none" dirty="0"/>
              <a:t> </a:t>
            </a:r>
            <a:r>
              <a:rPr lang="hu-HU" u="none" dirty="0"/>
              <a:t>inklináció, 6</a:t>
            </a:r>
            <a:r>
              <a:rPr lang="de-DE" u="none" dirty="0"/>
              <a:t>0</a:t>
            </a:r>
            <a:r>
              <a:rPr lang="de-DE" u="none" baseline="30000" dirty="0"/>
              <a:t>o</a:t>
            </a:r>
            <a:r>
              <a:rPr lang="de-DE" u="none" dirty="0"/>
              <a:t> </a:t>
            </a:r>
            <a:r>
              <a:rPr lang="hu-HU" u="none" dirty="0"/>
              <a:t>a felszálló csomó hosszak között)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Min 4 műhold / pályasík</a:t>
            </a:r>
            <a:endParaRPr lang="hu-HU" dirty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/>
              <a:t> </a:t>
            </a:r>
            <a:r>
              <a:rPr lang="hu-HU" u="none" dirty="0"/>
              <a:t>keringési periódus 12 óra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/>
              <a:t> minden műhold saját azonosítóval rendelkezik, és ugyanazon a frekvenciákon sugároz. A műholdakon atomórák biztosítják a stabil időjelet.</a:t>
            </a:r>
            <a:endParaRPr lang="en-US" u="none" dirty="0"/>
          </a:p>
        </p:txBody>
      </p:sp>
      <p:sp>
        <p:nvSpPr>
          <p:cNvPr id="9" name="Szövegdoboz 8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/>
              <a:t>Navstar</a:t>
            </a:r>
            <a:r>
              <a:rPr lang="hu-HU" sz="4000" b="1" dirty="0"/>
              <a:t> GPS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24402" y="188640"/>
            <a:ext cx="4619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 err="1"/>
              <a:t>Többutas</a:t>
            </a:r>
            <a:r>
              <a:rPr lang="hu-HU" sz="2800" b="1" dirty="0"/>
              <a:t> terjedés (</a:t>
            </a:r>
            <a:r>
              <a:rPr lang="hu-HU" sz="2800" b="1" dirty="0" err="1"/>
              <a:t>multipath</a:t>
            </a:r>
            <a:r>
              <a:rPr lang="hu-HU" sz="2800" b="1" dirty="0"/>
              <a:t>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7544" y="90872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hatás periódusideje viszonylag hosszú (&gt;10 min), ezért főként a rövidebb méréseknél okoz problémát.</a:t>
            </a:r>
          </a:p>
          <a:p>
            <a:endParaRPr lang="hu-HU" dirty="0"/>
          </a:p>
          <a:p>
            <a:r>
              <a:rPr lang="hu-HU" dirty="0"/>
              <a:t>A hatás elkerülhető az álláspont körültekintő megválasztásával, de csökkenthető megfelelő antenna v. </a:t>
            </a:r>
            <a:r>
              <a:rPr lang="hu-HU" dirty="0" err="1"/>
              <a:t>antennakiegészítő</a:t>
            </a:r>
            <a:r>
              <a:rPr lang="hu-HU" dirty="0"/>
              <a:t>  (árnyékoló lemez) használatával is.</a:t>
            </a:r>
          </a:p>
        </p:txBody>
      </p:sp>
      <p:pic>
        <p:nvPicPr>
          <p:cNvPr id="6" name="Kép 5" descr="TRM33429_20+GP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456384" cy="1798310"/>
          </a:xfrm>
          <a:prstGeom prst="rect">
            <a:avLst/>
          </a:prstGeom>
        </p:spPr>
      </p:pic>
      <p:pic>
        <p:nvPicPr>
          <p:cNvPr id="7" name="Kép 6" descr="TRM41249_00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3456384" cy="2320834"/>
          </a:xfrm>
          <a:prstGeom prst="rect">
            <a:avLst/>
          </a:prstGeom>
        </p:spPr>
      </p:pic>
      <p:pic>
        <p:nvPicPr>
          <p:cNvPr id="9" name="Kép 8" descr="TRM59800_00+NONE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20888"/>
            <a:ext cx="3312368" cy="2208245"/>
          </a:xfrm>
          <a:prstGeom prst="rect">
            <a:avLst/>
          </a:prstGeom>
        </p:spPr>
      </p:pic>
      <p:pic>
        <p:nvPicPr>
          <p:cNvPr id="8" name="Kép 7" descr="TRM59800_00+NONE_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861048"/>
            <a:ext cx="3352428" cy="223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280861" y="188640"/>
            <a:ext cx="186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Ciklusugrás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9" y="112474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mért műhold fázismérés közben takaró tereptárgyak mögé kerül, majd azok mögül újra előbukkan.</a:t>
            </a:r>
          </a:p>
          <a:p>
            <a:endParaRPr lang="hu-HU" dirty="0"/>
          </a:p>
          <a:p>
            <a:r>
              <a:rPr lang="hu-HU" dirty="0"/>
              <a:t>A helyreálló kapcsolat után a ciklusszámlálás újrakezdődik -&gt; új </a:t>
            </a:r>
            <a:r>
              <a:rPr lang="hu-HU" dirty="0" err="1"/>
              <a:t>ciklustöbbértelműséget</a:t>
            </a:r>
            <a:r>
              <a:rPr lang="hu-HU" dirty="0"/>
              <a:t> kell beiktatni. </a:t>
            </a:r>
          </a:p>
          <a:p>
            <a:endParaRPr lang="hu-HU" dirty="0"/>
          </a:p>
          <a:p>
            <a:r>
              <a:rPr lang="hu-HU" dirty="0"/>
              <a:t>Ha ezt elmulasztjuk, hibás fázistávolsághoz jutunk.</a:t>
            </a:r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95536" y="342900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Megoldás: 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Próbáljuk kerülni a kitakaró objektumokat az álláspont körül.</a:t>
            </a:r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Relatív helymeghatározás esetén a feldolgozószoftverek segítségével detektálni kell a ciklusugrásokat (hármas különbségek) – erről bővebben majd a GNSS elmélete és felhasználása tárgyban.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39041" y="188640"/>
            <a:ext cx="640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Antenna fáziscentrumának külpontossága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980728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antenna nem a geometriai középpontban észleli a műholdak jeleit, hanem az elektronikai középpontban (fáziscentrumban).</a:t>
            </a:r>
          </a:p>
          <a:p>
            <a:endParaRPr lang="hu-HU" dirty="0"/>
          </a:p>
          <a:p>
            <a:r>
              <a:rPr lang="hu-HU" dirty="0"/>
              <a:t>Vízszintes fáziscentrum külpontosság: a fáziscentrum és az antenna geometriai középpontjának függőlegese közötti eltérés. </a:t>
            </a:r>
          </a:p>
          <a:p>
            <a:endParaRPr lang="hu-HU" dirty="0"/>
          </a:p>
          <a:p>
            <a:r>
              <a:rPr lang="hu-HU" dirty="0"/>
              <a:t>Magassági fáziscentrum külpontosság: a fáziscentrum és a magassági viszonyítási pont közötti magasságeltérés.</a:t>
            </a:r>
          </a:p>
          <a:p>
            <a:endParaRPr lang="hu-HU" dirty="0"/>
          </a:p>
          <a:p>
            <a:r>
              <a:rPr lang="hu-HU" dirty="0"/>
              <a:t>A feldolgozószoftverek a fáziscentrumok koordinátáit határozzák meg. Ha ismerjük a fáziscentrum-külpontosságok értékeit, akkor a meghatározott koordináták átszámíthatók a meghatározandó pontokra (alappontok, részletpontok). Emiatt kell beállítani az antenna-típusokat a feldolgozóprogramokban.</a:t>
            </a:r>
          </a:p>
        </p:txBody>
      </p:sp>
      <p:pic>
        <p:nvPicPr>
          <p:cNvPr id="6" name="Kép 5" descr="antenna_T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365104"/>
            <a:ext cx="4138538" cy="193969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1" y="90872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fáziscentrum-külpontosságának figyelembevétele:</a:t>
            </a:r>
          </a:p>
          <a:p>
            <a:endParaRPr lang="hu-HU" dirty="0"/>
          </a:p>
          <a:p>
            <a:pPr>
              <a:buFontTx/>
              <a:buChar char="-"/>
            </a:pPr>
            <a:r>
              <a:rPr lang="hu-HU" dirty="0"/>
              <a:t>Ha ugyanolyan antennatípusokat használunk a hálózatban, akkor a hatás kiküszöbölhető (feltéve, hogy nincs egyedi eltérés az antennák között);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ismételt méréseknél (pl. mozgásvizsgálatok) ügyelünk arra, hogy az egyes pontokon mindig ugyanaz az antenna kerüljön elhelyezésre;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az antennákat minden esetben észak felé tájoljuk;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különböző antennák esetén szükséges a fáziscentrum-modellek figyelembevétele (magasságilag több cm-es hibát is okozhatunk, míg vízszintesen a hiba mm-es nagyságrendű)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 ismételt méréseknél, illetve a GNSS infrastruktúra esetén fontos az antennák egyedi kalibrációja.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39041" y="188640"/>
            <a:ext cx="640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800" b="1" dirty="0"/>
              <a:t>Antenna fáziscentrumának külpontossága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műholdak alrendszere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GLONASS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3608" y="908720"/>
            <a:ext cx="554461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</a:t>
            </a:r>
            <a:r>
              <a:rPr lang="de-DE" u="none" dirty="0"/>
              <a:t>24</a:t>
            </a:r>
            <a:r>
              <a:rPr lang="hu-HU" u="none" dirty="0"/>
              <a:t> műhold 3 pályasíkon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/>
              <a:t> </a:t>
            </a:r>
            <a:r>
              <a:rPr lang="hu-HU" u="none" dirty="0"/>
              <a:t>Pályák </a:t>
            </a:r>
            <a:r>
              <a:rPr lang="de-DE" u="none" dirty="0"/>
              <a:t>(</a:t>
            </a:r>
            <a:r>
              <a:rPr lang="hu-HU" u="none" dirty="0"/>
              <a:t>h=19140</a:t>
            </a:r>
            <a:r>
              <a:rPr lang="de-DE" u="none" dirty="0"/>
              <a:t> km, </a:t>
            </a:r>
            <a:r>
              <a:rPr lang="hu-HU" u="none" dirty="0"/>
              <a:t>64,8</a:t>
            </a:r>
            <a:r>
              <a:rPr lang="de-DE" u="none" baseline="30000" dirty="0"/>
              <a:t>o</a:t>
            </a:r>
            <a:r>
              <a:rPr lang="de-DE" u="none" dirty="0"/>
              <a:t> </a:t>
            </a:r>
            <a:r>
              <a:rPr lang="hu-HU" u="none" dirty="0"/>
              <a:t>inklináció, 12</a:t>
            </a:r>
            <a:r>
              <a:rPr lang="de-DE" u="none" dirty="0"/>
              <a:t>0</a:t>
            </a:r>
            <a:r>
              <a:rPr lang="de-DE" u="none" baseline="30000" dirty="0"/>
              <a:t>o</a:t>
            </a:r>
            <a:r>
              <a:rPr lang="de-DE" u="none" dirty="0"/>
              <a:t> </a:t>
            </a:r>
            <a:r>
              <a:rPr lang="hu-HU" u="none" dirty="0"/>
              <a:t>a felszálló csomó hosszak között)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Min 4 műhold / pályasík</a:t>
            </a:r>
            <a:endParaRPr lang="hu-HU" dirty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/>
              <a:t> </a:t>
            </a:r>
            <a:r>
              <a:rPr lang="hu-HU" u="none" dirty="0"/>
              <a:t>keringési periódus 8/17 csillagnap  (8 naponta ismétlődik a </a:t>
            </a:r>
            <a:r>
              <a:rPr lang="hu-HU" u="none" dirty="0" err="1"/>
              <a:t>műholdkonfiguráció</a:t>
            </a:r>
            <a:r>
              <a:rPr lang="hu-HU" u="none" dirty="0"/>
              <a:t>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/>
              <a:t> minden műhold saját azonosítóval rendelkezik, és eltérő frekvenciákon sugároz. (12), (FDMA).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/>
              <a:t> A műholdakon atomórák biztosítják a stabil időjelet.</a:t>
            </a:r>
            <a:endParaRPr lang="en-US" u="none" dirty="0"/>
          </a:p>
        </p:txBody>
      </p:sp>
      <p:pic>
        <p:nvPicPr>
          <p:cNvPr id="7" name="Kép 6" descr="muhold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269" y="908720"/>
            <a:ext cx="2589731" cy="4293096"/>
          </a:xfrm>
          <a:prstGeom prst="rect">
            <a:avLst/>
          </a:prstGeom>
        </p:spPr>
      </p:pic>
      <p:pic>
        <p:nvPicPr>
          <p:cNvPr id="8" name="Kép 7" descr="freqe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149080"/>
            <a:ext cx="5652120" cy="21443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műholdak alrendszere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Galileo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7887" y="908720"/>
            <a:ext cx="494423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</a:t>
            </a:r>
            <a:r>
              <a:rPr lang="de-DE" u="none" dirty="0"/>
              <a:t>24</a:t>
            </a:r>
            <a:r>
              <a:rPr lang="hu-HU" u="none" dirty="0"/>
              <a:t>+6 műhold 3 pályasíkon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/>
              <a:t> </a:t>
            </a:r>
            <a:r>
              <a:rPr lang="hu-HU" u="none" dirty="0"/>
              <a:t>Pályák </a:t>
            </a:r>
            <a:r>
              <a:rPr lang="de-DE" u="none" dirty="0"/>
              <a:t>(</a:t>
            </a:r>
            <a:r>
              <a:rPr lang="hu-HU" u="none" dirty="0"/>
              <a:t>h=23 222</a:t>
            </a:r>
            <a:r>
              <a:rPr lang="de-DE" u="none" dirty="0"/>
              <a:t>km, </a:t>
            </a:r>
            <a:r>
              <a:rPr lang="hu-HU" u="none" dirty="0"/>
              <a:t>56</a:t>
            </a:r>
            <a:r>
              <a:rPr lang="de-DE" u="none" baseline="30000" dirty="0"/>
              <a:t>o</a:t>
            </a:r>
            <a:r>
              <a:rPr lang="de-DE" u="none" dirty="0"/>
              <a:t> </a:t>
            </a:r>
            <a:r>
              <a:rPr lang="hu-HU" u="none" dirty="0"/>
              <a:t>inklináció, 12</a:t>
            </a:r>
            <a:r>
              <a:rPr lang="de-DE" u="none" dirty="0"/>
              <a:t>0</a:t>
            </a:r>
            <a:r>
              <a:rPr lang="de-DE" u="none" baseline="30000" dirty="0"/>
              <a:t>o</a:t>
            </a:r>
            <a:r>
              <a:rPr lang="de-DE" u="none" dirty="0"/>
              <a:t> </a:t>
            </a:r>
            <a:r>
              <a:rPr lang="hu-HU" u="none" dirty="0"/>
              <a:t>a felszálló csomó </a:t>
            </a:r>
            <a:r>
              <a:rPr lang="hu-HU" u="none" dirty="0" err="1"/>
              <a:t>hosszak</a:t>
            </a:r>
            <a:r>
              <a:rPr lang="hu-HU" u="none" dirty="0"/>
              <a:t> között, körpálya)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8 műhold / pályasík egyenletesen elosztva + 6 tartalék</a:t>
            </a:r>
            <a:endParaRPr lang="hu-HU" dirty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/>
              <a:t> </a:t>
            </a:r>
            <a:r>
              <a:rPr lang="hu-HU" u="none" dirty="0"/>
              <a:t>14 óra 7 perc, 10 naponta ismétlődik a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/>
              <a:t> minden műhold ugyanazokon a frekvenciákon sugároz: E1, E5 és E6 (CDMA).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/>
              <a:t> A műholdakon atomórák biztosítják a stabil </a:t>
            </a:r>
            <a:r>
              <a:rPr lang="hu-HU" dirty="0" err="1"/>
              <a:t>időjelet</a:t>
            </a:r>
            <a:r>
              <a:rPr lang="hu-HU" dirty="0"/>
              <a:t> (hidrogén-</a:t>
            </a:r>
            <a:r>
              <a:rPr lang="hu-HU" dirty="0" err="1"/>
              <a:t>mézer</a:t>
            </a:r>
            <a:r>
              <a:rPr lang="hu-HU" dirty="0"/>
              <a:t>).</a:t>
            </a:r>
            <a:endParaRPr lang="en-US" u="none" dirty="0"/>
          </a:p>
        </p:txBody>
      </p:sp>
      <p:pic>
        <p:nvPicPr>
          <p:cNvPr id="184322" name="Picture 2">
            <a:extLst>
              <a:ext uri="{FF2B5EF4-FFF2-40B4-BE49-F238E27FC236}">
                <a16:creationId xmlns:a16="http://schemas.microsoft.com/office/drawing/2014/main" id="{6A225126-C998-4A97-B38E-483EECE6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95783"/>
            <a:ext cx="332328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4" name="Picture 4">
            <a:extLst>
              <a:ext uri="{FF2B5EF4-FFF2-40B4-BE49-F238E27FC236}">
                <a16:creationId xmlns:a16="http://schemas.microsoft.com/office/drawing/2014/main" id="{0B5B5FCF-81B2-4020-A6B0-577547B1B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561242"/>
            <a:ext cx="3323284" cy="235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7: Qualitative Representation of the Galileo signal spectrum ">
            <a:extLst>
              <a:ext uri="{FF2B5EF4-FFF2-40B4-BE49-F238E27FC236}">
                <a16:creationId xmlns:a16="http://schemas.microsoft.com/office/drawing/2014/main" id="{8F8CF14B-4BD7-4AE7-A903-F3C715E63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43186"/>
            <a:ext cx="4464496" cy="2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9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műholdak alrendszere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/>
              <a:t>Compass</a:t>
            </a:r>
            <a:r>
              <a:rPr lang="hu-HU" sz="4000" b="1" dirty="0"/>
              <a:t>/</a:t>
            </a:r>
            <a:r>
              <a:rPr lang="hu-HU" sz="4000" b="1" dirty="0" err="1"/>
              <a:t>Beidou</a:t>
            </a:r>
            <a:endParaRPr lang="hu-HU" sz="40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7887" y="908720"/>
            <a:ext cx="307202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MEO műholdak: </a:t>
            </a:r>
            <a:r>
              <a:rPr lang="de-DE" u="none" dirty="0"/>
              <a:t>24</a:t>
            </a:r>
            <a:r>
              <a:rPr lang="hu-HU" u="none" dirty="0"/>
              <a:t>+6 műhold 3 pályasíkon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/>
              <a:t> </a:t>
            </a:r>
            <a:r>
              <a:rPr lang="hu-HU" u="none" dirty="0"/>
              <a:t>GEO műholdak: 3 (5)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/>
              <a:t> IGSO műholdak: 3 (55° </a:t>
            </a:r>
            <a:r>
              <a:rPr lang="hu-HU" dirty="0" err="1"/>
              <a:t>inkl</a:t>
            </a:r>
            <a:r>
              <a:rPr lang="hu-HU" dirty="0"/>
              <a:t>.)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MEO pályák </a:t>
            </a:r>
            <a:r>
              <a:rPr lang="de-DE" u="none" dirty="0"/>
              <a:t>(</a:t>
            </a:r>
            <a:r>
              <a:rPr lang="hu-HU" u="none" dirty="0"/>
              <a:t>h=21 150</a:t>
            </a:r>
            <a:r>
              <a:rPr lang="de-DE" u="none" dirty="0"/>
              <a:t>km, </a:t>
            </a:r>
            <a:r>
              <a:rPr lang="hu-HU" u="none" dirty="0"/>
              <a:t>55,5</a:t>
            </a:r>
            <a:r>
              <a:rPr lang="de-DE" u="none" baseline="30000" dirty="0"/>
              <a:t>o</a:t>
            </a:r>
            <a:r>
              <a:rPr lang="de-DE" u="none" dirty="0"/>
              <a:t> </a:t>
            </a:r>
            <a:r>
              <a:rPr lang="hu-HU" u="none" dirty="0"/>
              <a:t>inklináció, 12</a:t>
            </a:r>
            <a:r>
              <a:rPr lang="de-DE" u="none" dirty="0"/>
              <a:t>0</a:t>
            </a:r>
            <a:r>
              <a:rPr lang="de-DE" u="none" baseline="30000" dirty="0"/>
              <a:t>o</a:t>
            </a:r>
            <a:r>
              <a:rPr lang="de-DE" u="none" dirty="0"/>
              <a:t> </a:t>
            </a:r>
            <a:r>
              <a:rPr lang="hu-HU" u="none" dirty="0"/>
              <a:t>a felszálló csomó </a:t>
            </a:r>
            <a:r>
              <a:rPr lang="hu-HU" u="none" dirty="0" err="1"/>
              <a:t>hosszak</a:t>
            </a:r>
            <a:r>
              <a:rPr lang="hu-HU" u="none" dirty="0"/>
              <a:t> között, közel körpálya)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u="none" dirty="0"/>
              <a:t> 8 műhold / pályasík egyenletesen elosztva + 6 tartalék</a:t>
            </a:r>
            <a:endParaRPr lang="hu-HU" dirty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de-DE" u="none" dirty="0"/>
              <a:t> </a:t>
            </a:r>
            <a:r>
              <a:rPr lang="hu-HU" dirty="0"/>
              <a:t> minden műhold ugyanazokon a frekvenciákon sugároz: </a:t>
            </a:r>
            <a:r>
              <a:rPr lang="en-US" dirty="0"/>
              <a:t>B1, B2, B3 </a:t>
            </a:r>
            <a:r>
              <a:rPr lang="hu-HU" dirty="0"/>
              <a:t>és </a:t>
            </a:r>
            <a:r>
              <a:rPr lang="hu-HU" dirty="0" err="1"/>
              <a:t>Bs</a:t>
            </a:r>
            <a:r>
              <a:rPr lang="hu-HU" dirty="0"/>
              <a:t> (teszt), (CDMA).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u-HU" dirty="0"/>
              <a:t> Hidrogén-</a:t>
            </a:r>
            <a:r>
              <a:rPr lang="hu-HU" dirty="0" err="1"/>
              <a:t>mézer</a:t>
            </a:r>
            <a:r>
              <a:rPr lang="hu-HU" dirty="0"/>
              <a:t> (2015 óta)</a:t>
            </a:r>
            <a:endParaRPr lang="en-US" u="none" dirty="0"/>
          </a:p>
        </p:txBody>
      </p:sp>
      <p:pic>
        <p:nvPicPr>
          <p:cNvPr id="185346" name="Picture 2" descr="Image: beidou.gov.cn">
            <a:extLst>
              <a:ext uri="{FF2B5EF4-FFF2-40B4-BE49-F238E27FC236}">
                <a16:creationId xmlns:a16="http://schemas.microsoft.com/office/drawing/2014/main" id="{286141B5-18F7-4CDF-9FC8-70BA9A52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77290"/>
            <a:ext cx="48768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48" name="Picture 4" descr="Ground tracks of the BeiDou satellites and distribution of the experimental tracking stations (for details see text). ">
            <a:extLst>
              <a:ext uri="{FF2B5EF4-FFF2-40B4-BE49-F238E27FC236}">
                <a16:creationId xmlns:a16="http://schemas.microsoft.com/office/drawing/2014/main" id="{FB62F444-D5BC-463E-BAEF-C54868FD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44" y="4365104"/>
            <a:ext cx="5305799" cy="27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0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földi követőállomások alrendszere</a:t>
            </a:r>
            <a:endParaRPr lang="hu-HU" sz="2000" b="1" dirty="0"/>
          </a:p>
        </p:txBody>
      </p:sp>
      <p:pic>
        <p:nvPicPr>
          <p:cNvPr id="5" name="Kép 4" descr="monitorállomás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08712" cy="480653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3568" y="5877272"/>
            <a:ext cx="773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Monitor állomások – Telemetria állomások – Fő követőállomás (Colorado Springs)</a:t>
            </a:r>
          </a:p>
        </p:txBody>
      </p:sp>
      <p:sp>
        <p:nvSpPr>
          <p:cNvPr id="7" name="Szövegdoboz 6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/>
              <a:t>Navstar</a:t>
            </a:r>
            <a:r>
              <a:rPr lang="hu-HU" sz="4000" b="1" dirty="0"/>
              <a:t> GPS</a:t>
            </a:r>
          </a:p>
        </p:txBody>
      </p:sp>
      <p:pic>
        <p:nvPicPr>
          <p:cNvPr id="8" name="Kép 7" descr="gps_control_seg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9"/>
            <a:ext cx="3491880" cy="21562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glonass_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28" y="1340768"/>
            <a:ext cx="6839944" cy="41764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58298" y="0"/>
            <a:ext cx="81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b="1" dirty="0"/>
              <a:t>A földi követőállomások alrendszere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 rot="16200000">
            <a:off x="-1950313" y="3291081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GLONASS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2495</Words>
  <Application>Microsoft Office PowerPoint</Application>
  <PresentationFormat>Diavetítés a képernyőre (4:3 oldalarány)</PresentationFormat>
  <Paragraphs>340</Paragraphs>
  <Slides>43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</vt:lpstr>
      <vt:lpstr>Courier New</vt:lpstr>
      <vt:lpstr>Symbol</vt:lpstr>
      <vt:lpstr>Office-téma</vt:lpstr>
      <vt:lpstr>Equation</vt:lpstr>
      <vt:lpstr>Műholdas helymeghatározás  4. előadás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GNSS elmélete és felhasználása</dc:title>
  <cp:lastModifiedBy>Rózsa Szabolcs</cp:lastModifiedBy>
  <cp:revision>225</cp:revision>
  <dcterms:modified xsi:type="dcterms:W3CDTF">2022-10-13T09:40:30Z</dcterms:modified>
</cp:coreProperties>
</file>