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91" r:id="rId36"/>
    <p:sldId id="292" r:id="rId37"/>
    <p:sldId id="290" r:id="rId38"/>
    <p:sldId id="289" r:id="rId39"/>
    <p:sldId id="294" r:id="rId40"/>
    <p:sldId id="295" r:id="rId41"/>
    <p:sldId id="296" r:id="rId42"/>
    <p:sldId id="297" r:id="rId43"/>
    <p:sldId id="298" r:id="rId44"/>
    <p:sldId id="302" r:id="rId45"/>
    <p:sldId id="299" r:id="rId46"/>
    <p:sldId id="300" r:id="rId47"/>
    <p:sldId id="301" r:id="rId48"/>
    <p:sldId id="303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&#243;zsa%20Szabolcs\Dokumentumok\Tansz&#233;k\GNSS%20elm&#233;lete%20&#233;s%20felhaszn&#225;l&#225;sa\Eloadasok\idorendszere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&#243;zsa%20Szabolcs\Dokumentumok\Tansz&#233;k\GNSS%20elm&#233;lete%20&#233;s%20felhaszn&#225;l&#225;sa\Eloadasok\idorendszer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Időrendszerek kapcsolata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idorendszerek!$I$1</c:f>
              <c:strCache>
                <c:ptCount val="1"/>
                <c:pt idx="0">
                  <c:v>TAI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idorendszerek!$I$2:$I$102</c:f>
              <c:numCache>
                <c:formatCode>General</c:formatCode>
                <c:ptCount val="10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idorendszerek!$J$1</c:f>
              <c:strCache>
                <c:ptCount val="1"/>
                <c:pt idx="0">
                  <c:v>UT1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idorendszerek!$J$2:$J$102</c:f>
              <c:numCache>
                <c:formatCode>General</c:formatCode>
                <c:ptCount val="101"/>
                <c:pt idx="1">
                  <c:v>-10.050000000000002</c:v>
                </c:pt>
                <c:pt idx="2">
                  <c:v>-10.050000000000002</c:v>
                </c:pt>
                <c:pt idx="3">
                  <c:v>-10.62</c:v>
                </c:pt>
                <c:pt idx="4">
                  <c:v>-10.62</c:v>
                </c:pt>
                <c:pt idx="5">
                  <c:v>-11.19</c:v>
                </c:pt>
                <c:pt idx="6">
                  <c:v>-11.75</c:v>
                </c:pt>
                <c:pt idx="7">
                  <c:v>-11.75</c:v>
                </c:pt>
                <c:pt idx="8">
                  <c:v>-12.31</c:v>
                </c:pt>
                <c:pt idx="9">
                  <c:v>-12.81</c:v>
                </c:pt>
                <c:pt idx="10">
                  <c:v>-12.81</c:v>
                </c:pt>
                <c:pt idx="11">
                  <c:v>-13.3</c:v>
                </c:pt>
                <c:pt idx="12">
                  <c:v>-13.79</c:v>
                </c:pt>
                <c:pt idx="13">
                  <c:v>-13.79</c:v>
                </c:pt>
                <c:pt idx="14">
                  <c:v>-14.28</c:v>
                </c:pt>
                <c:pt idx="15">
                  <c:v>-14.81</c:v>
                </c:pt>
                <c:pt idx="16">
                  <c:v>-14.81</c:v>
                </c:pt>
                <c:pt idx="17">
                  <c:v>-15.34</c:v>
                </c:pt>
                <c:pt idx="18">
                  <c:v>-15.850000000000017</c:v>
                </c:pt>
                <c:pt idx="19">
                  <c:v>-15.850000000000017</c:v>
                </c:pt>
                <c:pt idx="20">
                  <c:v>-16.350000000000001</c:v>
                </c:pt>
                <c:pt idx="21">
                  <c:v>-16.88</c:v>
                </c:pt>
                <c:pt idx="22">
                  <c:v>-16.88</c:v>
                </c:pt>
                <c:pt idx="23">
                  <c:v>-17.41</c:v>
                </c:pt>
                <c:pt idx="24">
                  <c:v>-17.89</c:v>
                </c:pt>
                <c:pt idx="25">
                  <c:v>-17.89</c:v>
                </c:pt>
                <c:pt idx="26">
                  <c:v>-18.36</c:v>
                </c:pt>
                <c:pt idx="27">
                  <c:v>-18.779999999999987</c:v>
                </c:pt>
                <c:pt idx="28">
                  <c:v>-19.2</c:v>
                </c:pt>
                <c:pt idx="29">
                  <c:v>-19.2</c:v>
                </c:pt>
                <c:pt idx="30">
                  <c:v>-19.600000000000001</c:v>
                </c:pt>
                <c:pt idx="31">
                  <c:v>-19.989999999999956</c:v>
                </c:pt>
                <c:pt idx="32">
                  <c:v>-19.989999999999956</c:v>
                </c:pt>
                <c:pt idx="33">
                  <c:v>-20.39</c:v>
                </c:pt>
                <c:pt idx="34">
                  <c:v>-20.779999999999987</c:v>
                </c:pt>
                <c:pt idx="35">
                  <c:v>-20.779999999999987</c:v>
                </c:pt>
                <c:pt idx="36">
                  <c:v>-21.2</c:v>
                </c:pt>
                <c:pt idx="37">
                  <c:v>-21.610000000000031</c:v>
                </c:pt>
                <c:pt idx="38">
                  <c:v>-21.89</c:v>
                </c:pt>
                <c:pt idx="39">
                  <c:v>-22.16</c:v>
                </c:pt>
                <c:pt idx="40">
                  <c:v>-22.16</c:v>
                </c:pt>
                <c:pt idx="41">
                  <c:v>-22.43</c:v>
                </c:pt>
                <c:pt idx="42">
                  <c:v>-22.69</c:v>
                </c:pt>
                <c:pt idx="43">
                  <c:v>-22.919999999999987</c:v>
                </c:pt>
                <c:pt idx="44">
                  <c:v>-23.14</c:v>
                </c:pt>
                <c:pt idx="45">
                  <c:v>-23.39</c:v>
                </c:pt>
                <c:pt idx="46">
                  <c:v>-23.39</c:v>
                </c:pt>
                <c:pt idx="47">
                  <c:v>-23.64</c:v>
                </c:pt>
                <c:pt idx="48">
                  <c:v>-23.88</c:v>
                </c:pt>
                <c:pt idx="49">
                  <c:v>-24.12</c:v>
                </c:pt>
                <c:pt idx="50">
                  <c:v>-24.4</c:v>
                </c:pt>
                <c:pt idx="51">
                  <c:v>-24.4</c:v>
                </c:pt>
                <c:pt idx="52">
                  <c:v>-24.68</c:v>
                </c:pt>
                <c:pt idx="53">
                  <c:v>-25.04</c:v>
                </c:pt>
                <c:pt idx="54">
                  <c:v>-25.04</c:v>
                </c:pt>
                <c:pt idx="55">
                  <c:v>-25.39</c:v>
                </c:pt>
                <c:pt idx="56">
                  <c:v>-25.759999999999987</c:v>
                </c:pt>
                <c:pt idx="57">
                  <c:v>-26.130000000000031</c:v>
                </c:pt>
                <c:pt idx="58">
                  <c:v>-26.130000000000031</c:v>
                </c:pt>
                <c:pt idx="59">
                  <c:v>-26.54</c:v>
                </c:pt>
                <c:pt idx="60">
                  <c:v>-26.939999999999987</c:v>
                </c:pt>
                <c:pt idx="61">
                  <c:v>-26.939999999999987</c:v>
                </c:pt>
                <c:pt idx="62">
                  <c:v>-27.37</c:v>
                </c:pt>
                <c:pt idx="63">
                  <c:v>-27.8</c:v>
                </c:pt>
                <c:pt idx="64">
                  <c:v>-27.8</c:v>
                </c:pt>
                <c:pt idx="65">
                  <c:v>-28.2</c:v>
                </c:pt>
                <c:pt idx="66">
                  <c:v>-28.6</c:v>
                </c:pt>
                <c:pt idx="67">
                  <c:v>-29.02</c:v>
                </c:pt>
                <c:pt idx="68">
                  <c:v>-29.02</c:v>
                </c:pt>
                <c:pt idx="69">
                  <c:v>-29.45</c:v>
                </c:pt>
                <c:pt idx="70">
                  <c:v>-29.779999999999987</c:v>
                </c:pt>
                <c:pt idx="71">
                  <c:v>-30.110000000000031</c:v>
                </c:pt>
                <c:pt idx="72">
                  <c:v>-30.110000000000031</c:v>
                </c:pt>
                <c:pt idx="73">
                  <c:v>-30.45</c:v>
                </c:pt>
                <c:pt idx="74">
                  <c:v>-30.79</c:v>
                </c:pt>
                <c:pt idx="75">
                  <c:v>-31.04</c:v>
                </c:pt>
                <c:pt idx="76">
                  <c:v>-31.04</c:v>
                </c:pt>
                <c:pt idx="77">
                  <c:v>-31.29</c:v>
                </c:pt>
                <c:pt idx="78">
                  <c:v>-31.479999999999986</c:v>
                </c:pt>
                <c:pt idx="79">
                  <c:v>-31.64</c:v>
                </c:pt>
                <c:pt idx="80">
                  <c:v>-31.8</c:v>
                </c:pt>
                <c:pt idx="81">
                  <c:v>-31.91</c:v>
                </c:pt>
                <c:pt idx="82">
                  <c:v>-32.020000000000003</c:v>
                </c:pt>
                <c:pt idx="83">
                  <c:v>-32.120000000000012</c:v>
                </c:pt>
                <c:pt idx="84">
                  <c:v>-32.230000000000011</c:v>
                </c:pt>
                <c:pt idx="85">
                  <c:v>-32.290000000000013</c:v>
                </c:pt>
                <c:pt idx="86">
                  <c:v>-32.370000000000005</c:v>
                </c:pt>
                <c:pt idx="87">
                  <c:v>-32.39</c:v>
                </c:pt>
                <c:pt idx="88">
                  <c:v>-32.47</c:v>
                </c:pt>
                <c:pt idx="89">
                  <c:v>-32.5</c:v>
                </c:pt>
                <c:pt idx="90">
                  <c:v>-32.620000000000012</c:v>
                </c:pt>
                <c:pt idx="91">
                  <c:v>-32.620000000000012</c:v>
                </c:pt>
                <c:pt idx="92">
                  <c:v>-32.67</c:v>
                </c:pt>
                <c:pt idx="93">
                  <c:v>-32.81</c:v>
                </c:pt>
                <c:pt idx="94">
                  <c:v>-32.97</c:v>
                </c:pt>
                <c:pt idx="95">
                  <c:v>-33.160000000000011</c:v>
                </c:pt>
                <c:pt idx="96">
                  <c:v>-33.270000000000003</c:v>
                </c:pt>
                <c:pt idx="97">
                  <c:v>-33.450000000000003</c:v>
                </c:pt>
                <c:pt idx="98">
                  <c:v>-33.450000000000003</c:v>
                </c:pt>
                <c:pt idx="99">
                  <c:v>-33.520000000000003</c:v>
                </c:pt>
                <c:pt idx="100">
                  <c:v>-34.300000000000004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idorendszerek!$K$1</c:f>
              <c:strCache>
                <c:ptCount val="1"/>
                <c:pt idx="0">
                  <c:v>UTC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idorendszerek!$K$2:$K$102</c:f>
              <c:numCache>
                <c:formatCode>General</c:formatCode>
                <c:ptCount val="101"/>
                <c:pt idx="1">
                  <c:v>-10</c:v>
                </c:pt>
                <c:pt idx="2">
                  <c:v>-11</c:v>
                </c:pt>
                <c:pt idx="3">
                  <c:v>-11</c:v>
                </c:pt>
                <c:pt idx="4">
                  <c:v>-12</c:v>
                </c:pt>
                <c:pt idx="5">
                  <c:v>-12</c:v>
                </c:pt>
                <c:pt idx="6">
                  <c:v>-12</c:v>
                </c:pt>
                <c:pt idx="7">
                  <c:v>-13</c:v>
                </c:pt>
                <c:pt idx="8">
                  <c:v>-13</c:v>
                </c:pt>
                <c:pt idx="9">
                  <c:v>-13</c:v>
                </c:pt>
                <c:pt idx="10">
                  <c:v>-14</c:v>
                </c:pt>
                <c:pt idx="11">
                  <c:v>-14</c:v>
                </c:pt>
                <c:pt idx="12">
                  <c:v>-14</c:v>
                </c:pt>
                <c:pt idx="13">
                  <c:v>-15</c:v>
                </c:pt>
                <c:pt idx="14">
                  <c:v>-15</c:v>
                </c:pt>
                <c:pt idx="15">
                  <c:v>-15</c:v>
                </c:pt>
                <c:pt idx="16">
                  <c:v>-16</c:v>
                </c:pt>
                <c:pt idx="17">
                  <c:v>-16</c:v>
                </c:pt>
                <c:pt idx="18">
                  <c:v>-16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-18</c:v>
                </c:pt>
                <c:pt idx="23">
                  <c:v>-18</c:v>
                </c:pt>
                <c:pt idx="24">
                  <c:v>-18</c:v>
                </c:pt>
                <c:pt idx="25">
                  <c:v>-19</c:v>
                </c:pt>
                <c:pt idx="26">
                  <c:v>-19</c:v>
                </c:pt>
                <c:pt idx="27">
                  <c:v>-19</c:v>
                </c:pt>
                <c:pt idx="28">
                  <c:v>-19</c:v>
                </c:pt>
                <c:pt idx="29">
                  <c:v>-20</c:v>
                </c:pt>
                <c:pt idx="30">
                  <c:v>-20</c:v>
                </c:pt>
                <c:pt idx="31">
                  <c:v>-20</c:v>
                </c:pt>
                <c:pt idx="32">
                  <c:v>-21</c:v>
                </c:pt>
                <c:pt idx="33">
                  <c:v>-21</c:v>
                </c:pt>
                <c:pt idx="34">
                  <c:v>-21</c:v>
                </c:pt>
                <c:pt idx="35">
                  <c:v>-22</c:v>
                </c:pt>
                <c:pt idx="36">
                  <c:v>-22</c:v>
                </c:pt>
                <c:pt idx="37">
                  <c:v>-22</c:v>
                </c:pt>
                <c:pt idx="38">
                  <c:v>-22</c:v>
                </c:pt>
                <c:pt idx="39">
                  <c:v>-22</c:v>
                </c:pt>
                <c:pt idx="40">
                  <c:v>-23</c:v>
                </c:pt>
                <c:pt idx="41">
                  <c:v>-23</c:v>
                </c:pt>
                <c:pt idx="42">
                  <c:v>-23</c:v>
                </c:pt>
                <c:pt idx="43">
                  <c:v>-23</c:v>
                </c:pt>
                <c:pt idx="44">
                  <c:v>-23</c:v>
                </c:pt>
                <c:pt idx="45">
                  <c:v>-23</c:v>
                </c:pt>
                <c:pt idx="46">
                  <c:v>-24</c:v>
                </c:pt>
                <c:pt idx="47">
                  <c:v>-24</c:v>
                </c:pt>
                <c:pt idx="48">
                  <c:v>-24</c:v>
                </c:pt>
                <c:pt idx="49">
                  <c:v>-24</c:v>
                </c:pt>
                <c:pt idx="50">
                  <c:v>-24</c:v>
                </c:pt>
                <c:pt idx="51">
                  <c:v>-25</c:v>
                </c:pt>
                <c:pt idx="52">
                  <c:v>-25</c:v>
                </c:pt>
                <c:pt idx="53">
                  <c:v>-25</c:v>
                </c:pt>
                <c:pt idx="54">
                  <c:v>-26</c:v>
                </c:pt>
                <c:pt idx="55">
                  <c:v>-26</c:v>
                </c:pt>
                <c:pt idx="56">
                  <c:v>-26</c:v>
                </c:pt>
                <c:pt idx="57">
                  <c:v>-26</c:v>
                </c:pt>
                <c:pt idx="58">
                  <c:v>-27</c:v>
                </c:pt>
                <c:pt idx="59">
                  <c:v>-27</c:v>
                </c:pt>
                <c:pt idx="60">
                  <c:v>-27</c:v>
                </c:pt>
                <c:pt idx="61">
                  <c:v>-28</c:v>
                </c:pt>
                <c:pt idx="62">
                  <c:v>-28</c:v>
                </c:pt>
                <c:pt idx="63">
                  <c:v>-28</c:v>
                </c:pt>
                <c:pt idx="64">
                  <c:v>-29</c:v>
                </c:pt>
                <c:pt idx="65">
                  <c:v>-29</c:v>
                </c:pt>
                <c:pt idx="66">
                  <c:v>-29</c:v>
                </c:pt>
                <c:pt idx="67">
                  <c:v>-29</c:v>
                </c:pt>
                <c:pt idx="68">
                  <c:v>-30</c:v>
                </c:pt>
                <c:pt idx="69">
                  <c:v>-30</c:v>
                </c:pt>
                <c:pt idx="70">
                  <c:v>-30</c:v>
                </c:pt>
                <c:pt idx="71">
                  <c:v>-30</c:v>
                </c:pt>
                <c:pt idx="72">
                  <c:v>-31</c:v>
                </c:pt>
                <c:pt idx="73">
                  <c:v>-31</c:v>
                </c:pt>
                <c:pt idx="74">
                  <c:v>-31</c:v>
                </c:pt>
                <c:pt idx="75">
                  <c:v>-31</c:v>
                </c:pt>
                <c:pt idx="76">
                  <c:v>-32</c:v>
                </c:pt>
                <c:pt idx="77">
                  <c:v>-32</c:v>
                </c:pt>
                <c:pt idx="78">
                  <c:v>-32</c:v>
                </c:pt>
                <c:pt idx="79">
                  <c:v>-32</c:v>
                </c:pt>
                <c:pt idx="80">
                  <c:v>-32</c:v>
                </c:pt>
                <c:pt idx="81">
                  <c:v>-32</c:v>
                </c:pt>
                <c:pt idx="82">
                  <c:v>-32</c:v>
                </c:pt>
                <c:pt idx="83">
                  <c:v>-32</c:v>
                </c:pt>
                <c:pt idx="84">
                  <c:v>-32</c:v>
                </c:pt>
                <c:pt idx="85">
                  <c:v>-32</c:v>
                </c:pt>
                <c:pt idx="86">
                  <c:v>-32</c:v>
                </c:pt>
                <c:pt idx="87">
                  <c:v>-32</c:v>
                </c:pt>
                <c:pt idx="88">
                  <c:v>-32</c:v>
                </c:pt>
                <c:pt idx="89">
                  <c:v>-32</c:v>
                </c:pt>
                <c:pt idx="90">
                  <c:v>-32</c:v>
                </c:pt>
                <c:pt idx="91">
                  <c:v>-33</c:v>
                </c:pt>
                <c:pt idx="92">
                  <c:v>-33</c:v>
                </c:pt>
                <c:pt idx="93">
                  <c:v>-33</c:v>
                </c:pt>
                <c:pt idx="94">
                  <c:v>-33</c:v>
                </c:pt>
                <c:pt idx="95">
                  <c:v>-33</c:v>
                </c:pt>
                <c:pt idx="96">
                  <c:v>-33</c:v>
                </c:pt>
                <c:pt idx="97">
                  <c:v>-33</c:v>
                </c:pt>
                <c:pt idx="98">
                  <c:v>-34</c:v>
                </c:pt>
                <c:pt idx="99">
                  <c:v>-34</c:v>
                </c:pt>
                <c:pt idx="100">
                  <c:v>-34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5662976"/>
        <c:axId val="-2065667328"/>
      </c:scatterChart>
      <c:valAx>
        <c:axId val="-2065662976"/>
        <c:scaling>
          <c:orientation val="minMax"/>
          <c:max val="41000"/>
          <c:min val="26200"/>
        </c:scaling>
        <c:delete val="0"/>
        <c:axPos val="b"/>
        <c:numFmt formatCode="yyyy" sourceLinked="0"/>
        <c:majorTickMark val="out"/>
        <c:minorTickMark val="none"/>
        <c:tickLblPos val="nextTo"/>
        <c:crossAx val="-2065667328"/>
        <c:crosses val="autoZero"/>
        <c:crossBetween val="midCat"/>
        <c:majorUnit val="1460"/>
      </c:valAx>
      <c:valAx>
        <c:axId val="-2065667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Időeltérés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56629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Időrendszerek kapcsolata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idorendszerek!$H$1</c:f>
              <c:strCache>
                <c:ptCount val="1"/>
                <c:pt idx="0">
                  <c:v>TT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idorendszerek!$H$2:$H$102</c:f>
              <c:numCache>
                <c:formatCode>0.00</c:formatCode>
                <c:ptCount val="101"/>
                <c:pt idx="1">
                  <c:v>32.184000000000005</c:v>
                </c:pt>
                <c:pt idx="2">
                  <c:v>32.184000000000005</c:v>
                </c:pt>
                <c:pt idx="3">
                  <c:v>32.184000000000005</c:v>
                </c:pt>
                <c:pt idx="4">
                  <c:v>32.184000000000005</c:v>
                </c:pt>
                <c:pt idx="5">
                  <c:v>32.184000000000005</c:v>
                </c:pt>
                <c:pt idx="6">
                  <c:v>32.184000000000005</c:v>
                </c:pt>
                <c:pt idx="7">
                  <c:v>32.184000000000005</c:v>
                </c:pt>
                <c:pt idx="8">
                  <c:v>32.184000000000005</c:v>
                </c:pt>
                <c:pt idx="9">
                  <c:v>32.184000000000005</c:v>
                </c:pt>
                <c:pt idx="10">
                  <c:v>32.184000000000005</c:v>
                </c:pt>
                <c:pt idx="11">
                  <c:v>32.184000000000005</c:v>
                </c:pt>
                <c:pt idx="12">
                  <c:v>32.184000000000005</c:v>
                </c:pt>
                <c:pt idx="13">
                  <c:v>32.184000000000005</c:v>
                </c:pt>
                <c:pt idx="14">
                  <c:v>32.184000000000005</c:v>
                </c:pt>
                <c:pt idx="15">
                  <c:v>32.184000000000005</c:v>
                </c:pt>
                <c:pt idx="16">
                  <c:v>32.184000000000005</c:v>
                </c:pt>
                <c:pt idx="17">
                  <c:v>32.184000000000005</c:v>
                </c:pt>
                <c:pt idx="18">
                  <c:v>32.184000000000005</c:v>
                </c:pt>
                <c:pt idx="19">
                  <c:v>32.184000000000005</c:v>
                </c:pt>
                <c:pt idx="20">
                  <c:v>32.184000000000005</c:v>
                </c:pt>
                <c:pt idx="21">
                  <c:v>32.184000000000005</c:v>
                </c:pt>
                <c:pt idx="22">
                  <c:v>32.184000000000005</c:v>
                </c:pt>
                <c:pt idx="23">
                  <c:v>32.184000000000005</c:v>
                </c:pt>
                <c:pt idx="24">
                  <c:v>32.184000000000005</c:v>
                </c:pt>
                <c:pt idx="25">
                  <c:v>32.184000000000005</c:v>
                </c:pt>
                <c:pt idx="26">
                  <c:v>32.184000000000005</c:v>
                </c:pt>
                <c:pt idx="27">
                  <c:v>32.184000000000005</c:v>
                </c:pt>
                <c:pt idx="28">
                  <c:v>32.184000000000005</c:v>
                </c:pt>
                <c:pt idx="29">
                  <c:v>32.184000000000005</c:v>
                </c:pt>
                <c:pt idx="30">
                  <c:v>32.184000000000005</c:v>
                </c:pt>
                <c:pt idx="31">
                  <c:v>32.184000000000005</c:v>
                </c:pt>
                <c:pt idx="32">
                  <c:v>32.184000000000005</c:v>
                </c:pt>
                <c:pt idx="33">
                  <c:v>32.184000000000005</c:v>
                </c:pt>
                <c:pt idx="34">
                  <c:v>32.184000000000005</c:v>
                </c:pt>
                <c:pt idx="35">
                  <c:v>32.184000000000005</c:v>
                </c:pt>
                <c:pt idx="36">
                  <c:v>32.184000000000005</c:v>
                </c:pt>
                <c:pt idx="37">
                  <c:v>32.184000000000005</c:v>
                </c:pt>
                <c:pt idx="38">
                  <c:v>32.184000000000005</c:v>
                </c:pt>
                <c:pt idx="39">
                  <c:v>32.184000000000005</c:v>
                </c:pt>
                <c:pt idx="40">
                  <c:v>32.184000000000005</c:v>
                </c:pt>
                <c:pt idx="41">
                  <c:v>32.184000000000005</c:v>
                </c:pt>
                <c:pt idx="42">
                  <c:v>32.184000000000005</c:v>
                </c:pt>
                <c:pt idx="43">
                  <c:v>32.184000000000005</c:v>
                </c:pt>
                <c:pt idx="44">
                  <c:v>32.184000000000005</c:v>
                </c:pt>
                <c:pt idx="45">
                  <c:v>32.184000000000005</c:v>
                </c:pt>
                <c:pt idx="46">
                  <c:v>32.184000000000005</c:v>
                </c:pt>
                <c:pt idx="47">
                  <c:v>32.184000000000005</c:v>
                </c:pt>
                <c:pt idx="48">
                  <c:v>32.184000000000005</c:v>
                </c:pt>
                <c:pt idx="49">
                  <c:v>32.184000000000005</c:v>
                </c:pt>
                <c:pt idx="50">
                  <c:v>32.184000000000005</c:v>
                </c:pt>
                <c:pt idx="51">
                  <c:v>32.184000000000005</c:v>
                </c:pt>
                <c:pt idx="52">
                  <c:v>32.184000000000005</c:v>
                </c:pt>
                <c:pt idx="53">
                  <c:v>32.184000000000005</c:v>
                </c:pt>
                <c:pt idx="54">
                  <c:v>32.184000000000005</c:v>
                </c:pt>
                <c:pt idx="55">
                  <c:v>32.184000000000005</c:v>
                </c:pt>
                <c:pt idx="56">
                  <c:v>32.184000000000005</c:v>
                </c:pt>
                <c:pt idx="57">
                  <c:v>32.184000000000005</c:v>
                </c:pt>
                <c:pt idx="58">
                  <c:v>32.184000000000005</c:v>
                </c:pt>
                <c:pt idx="59">
                  <c:v>32.184000000000005</c:v>
                </c:pt>
                <c:pt idx="60">
                  <c:v>32.184000000000005</c:v>
                </c:pt>
                <c:pt idx="61">
                  <c:v>32.184000000000005</c:v>
                </c:pt>
                <c:pt idx="62">
                  <c:v>32.184000000000005</c:v>
                </c:pt>
                <c:pt idx="63">
                  <c:v>32.184000000000005</c:v>
                </c:pt>
                <c:pt idx="64">
                  <c:v>32.184000000000005</c:v>
                </c:pt>
                <c:pt idx="65">
                  <c:v>32.184000000000005</c:v>
                </c:pt>
                <c:pt idx="66">
                  <c:v>32.184000000000005</c:v>
                </c:pt>
                <c:pt idx="67">
                  <c:v>32.184000000000005</c:v>
                </c:pt>
                <c:pt idx="68">
                  <c:v>32.184000000000005</c:v>
                </c:pt>
                <c:pt idx="69">
                  <c:v>32.184000000000005</c:v>
                </c:pt>
                <c:pt idx="70">
                  <c:v>32.184000000000005</c:v>
                </c:pt>
                <c:pt idx="71">
                  <c:v>32.184000000000005</c:v>
                </c:pt>
                <c:pt idx="72">
                  <c:v>32.184000000000005</c:v>
                </c:pt>
                <c:pt idx="73">
                  <c:v>32.184000000000005</c:v>
                </c:pt>
                <c:pt idx="74">
                  <c:v>32.184000000000005</c:v>
                </c:pt>
                <c:pt idx="75">
                  <c:v>32.184000000000005</c:v>
                </c:pt>
                <c:pt idx="76">
                  <c:v>32.184000000000005</c:v>
                </c:pt>
                <c:pt idx="77">
                  <c:v>32.184000000000005</c:v>
                </c:pt>
                <c:pt idx="78">
                  <c:v>32.184000000000005</c:v>
                </c:pt>
                <c:pt idx="79">
                  <c:v>32.184000000000005</c:v>
                </c:pt>
                <c:pt idx="80">
                  <c:v>32.184000000000005</c:v>
                </c:pt>
                <c:pt idx="81">
                  <c:v>32.184000000000005</c:v>
                </c:pt>
                <c:pt idx="82">
                  <c:v>32.184000000000005</c:v>
                </c:pt>
                <c:pt idx="83">
                  <c:v>32.184000000000005</c:v>
                </c:pt>
                <c:pt idx="84">
                  <c:v>32.184000000000005</c:v>
                </c:pt>
                <c:pt idx="85">
                  <c:v>32.184000000000005</c:v>
                </c:pt>
                <c:pt idx="86">
                  <c:v>32.184000000000005</c:v>
                </c:pt>
                <c:pt idx="87">
                  <c:v>32.184000000000005</c:v>
                </c:pt>
                <c:pt idx="88">
                  <c:v>32.184000000000005</c:v>
                </c:pt>
                <c:pt idx="89">
                  <c:v>32.184000000000005</c:v>
                </c:pt>
                <c:pt idx="90">
                  <c:v>32.184000000000005</c:v>
                </c:pt>
                <c:pt idx="91">
                  <c:v>32.184000000000005</c:v>
                </c:pt>
                <c:pt idx="92">
                  <c:v>32.184000000000005</c:v>
                </c:pt>
                <c:pt idx="93">
                  <c:v>32.184000000000005</c:v>
                </c:pt>
                <c:pt idx="94">
                  <c:v>32.184000000000005</c:v>
                </c:pt>
                <c:pt idx="95">
                  <c:v>32.184000000000005</c:v>
                </c:pt>
                <c:pt idx="96">
                  <c:v>32.184000000000005</c:v>
                </c:pt>
                <c:pt idx="97">
                  <c:v>32.184000000000005</c:v>
                </c:pt>
                <c:pt idx="98">
                  <c:v>32.184000000000005</c:v>
                </c:pt>
                <c:pt idx="99">
                  <c:v>32.184000000000005</c:v>
                </c:pt>
                <c:pt idx="100">
                  <c:v>32.184000000000005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idorendszerek!$I$1</c:f>
              <c:strCache>
                <c:ptCount val="1"/>
                <c:pt idx="0">
                  <c:v>TAI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idorendszerek!$I$2:$I$102</c:f>
              <c:numCache>
                <c:formatCode>General</c:formatCode>
                <c:ptCount val="10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idorendszerek!$J$1</c:f>
              <c:strCache>
                <c:ptCount val="1"/>
                <c:pt idx="0">
                  <c:v>UT1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idorendszerek!$J$2:$J$102</c:f>
              <c:numCache>
                <c:formatCode>General</c:formatCode>
                <c:ptCount val="101"/>
                <c:pt idx="1">
                  <c:v>-10.050000000000002</c:v>
                </c:pt>
                <c:pt idx="2">
                  <c:v>-10.050000000000002</c:v>
                </c:pt>
                <c:pt idx="3">
                  <c:v>-10.62</c:v>
                </c:pt>
                <c:pt idx="4">
                  <c:v>-10.62</c:v>
                </c:pt>
                <c:pt idx="5">
                  <c:v>-11.19</c:v>
                </c:pt>
                <c:pt idx="6">
                  <c:v>-11.75</c:v>
                </c:pt>
                <c:pt idx="7">
                  <c:v>-11.75</c:v>
                </c:pt>
                <c:pt idx="8">
                  <c:v>-12.31</c:v>
                </c:pt>
                <c:pt idx="9">
                  <c:v>-12.81</c:v>
                </c:pt>
                <c:pt idx="10">
                  <c:v>-12.81</c:v>
                </c:pt>
                <c:pt idx="11">
                  <c:v>-13.3</c:v>
                </c:pt>
                <c:pt idx="12">
                  <c:v>-13.79</c:v>
                </c:pt>
                <c:pt idx="13">
                  <c:v>-13.79</c:v>
                </c:pt>
                <c:pt idx="14">
                  <c:v>-14.28</c:v>
                </c:pt>
                <c:pt idx="15">
                  <c:v>-14.81</c:v>
                </c:pt>
                <c:pt idx="16">
                  <c:v>-14.81</c:v>
                </c:pt>
                <c:pt idx="17">
                  <c:v>-15.34</c:v>
                </c:pt>
                <c:pt idx="18">
                  <c:v>-15.850000000000017</c:v>
                </c:pt>
                <c:pt idx="19">
                  <c:v>-15.850000000000017</c:v>
                </c:pt>
                <c:pt idx="20">
                  <c:v>-16.350000000000001</c:v>
                </c:pt>
                <c:pt idx="21">
                  <c:v>-16.88</c:v>
                </c:pt>
                <c:pt idx="22">
                  <c:v>-16.88</c:v>
                </c:pt>
                <c:pt idx="23">
                  <c:v>-17.41</c:v>
                </c:pt>
                <c:pt idx="24">
                  <c:v>-17.89</c:v>
                </c:pt>
                <c:pt idx="25">
                  <c:v>-17.89</c:v>
                </c:pt>
                <c:pt idx="26">
                  <c:v>-18.36</c:v>
                </c:pt>
                <c:pt idx="27">
                  <c:v>-18.779999999999987</c:v>
                </c:pt>
                <c:pt idx="28">
                  <c:v>-19.2</c:v>
                </c:pt>
                <c:pt idx="29">
                  <c:v>-19.2</c:v>
                </c:pt>
                <c:pt idx="30">
                  <c:v>-19.600000000000001</c:v>
                </c:pt>
                <c:pt idx="31">
                  <c:v>-19.989999999999956</c:v>
                </c:pt>
                <c:pt idx="32">
                  <c:v>-19.989999999999956</c:v>
                </c:pt>
                <c:pt idx="33">
                  <c:v>-20.39</c:v>
                </c:pt>
                <c:pt idx="34">
                  <c:v>-20.779999999999987</c:v>
                </c:pt>
                <c:pt idx="35">
                  <c:v>-20.779999999999987</c:v>
                </c:pt>
                <c:pt idx="36">
                  <c:v>-21.2</c:v>
                </c:pt>
                <c:pt idx="37">
                  <c:v>-21.610000000000031</c:v>
                </c:pt>
                <c:pt idx="38">
                  <c:v>-21.89</c:v>
                </c:pt>
                <c:pt idx="39">
                  <c:v>-22.16</c:v>
                </c:pt>
                <c:pt idx="40">
                  <c:v>-22.16</c:v>
                </c:pt>
                <c:pt idx="41">
                  <c:v>-22.43</c:v>
                </c:pt>
                <c:pt idx="42">
                  <c:v>-22.69</c:v>
                </c:pt>
                <c:pt idx="43">
                  <c:v>-22.919999999999987</c:v>
                </c:pt>
                <c:pt idx="44">
                  <c:v>-23.14</c:v>
                </c:pt>
                <c:pt idx="45">
                  <c:v>-23.39</c:v>
                </c:pt>
                <c:pt idx="46">
                  <c:v>-23.39</c:v>
                </c:pt>
                <c:pt idx="47">
                  <c:v>-23.64</c:v>
                </c:pt>
                <c:pt idx="48">
                  <c:v>-23.88</c:v>
                </c:pt>
                <c:pt idx="49">
                  <c:v>-24.12</c:v>
                </c:pt>
                <c:pt idx="50">
                  <c:v>-24.4</c:v>
                </c:pt>
                <c:pt idx="51">
                  <c:v>-24.4</c:v>
                </c:pt>
                <c:pt idx="52">
                  <c:v>-24.68</c:v>
                </c:pt>
                <c:pt idx="53">
                  <c:v>-25.04</c:v>
                </c:pt>
                <c:pt idx="54">
                  <c:v>-25.04</c:v>
                </c:pt>
                <c:pt idx="55">
                  <c:v>-25.39</c:v>
                </c:pt>
                <c:pt idx="56">
                  <c:v>-25.759999999999987</c:v>
                </c:pt>
                <c:pt idx="57">
                  <c:v>-26.130000000000031</c:v>
                </c:pt>
                <c:pt idx="58">
                  <c:v>-26.130000000000031</c:v>
                </c:pt>
                <c:pt idx="59">
                  <c:v>-26.54</c:v>
                </c:pt>
                <c:pt idx="60">
                  <c:v>-26.939999999999987</c:v>
                </c:pt>
                <c:pt idx="61">
                  <c:v>-26.939999999999987</c:v>
                </c:pt>
                <c:pt idx="62">
                  <c:v>-27.37</c:v>
                </c:pt>
                <c:pt idx="63">
                  <c:v>-27.8</c:v>
                </c:pt>
                <c:pt idx="64">
                  <c:v>-27.8</c:v>
                </c:pt>
                <c:pt idx="65">
                  <c:v>-28.2</c:v>
                </c:pt>
                <c:pt idx="66">
                  <c:v>-28.6</c:v>
                </c:pt>
                <c:pt idx="67">
                  <c:v>-29.02</c:v>
                </c:pt>
                <c:pt idx="68">
                  <c:v>-29.02</c:v>
                </c:pt>
                <c:pt idx="69">
                  <c:v>-29.45</c:v>
                </c:pt>
                <c:pt idx="70">
                  <c:v>-29.779999999999987</c:v>
                </c:pt>
                <c:pt idx="71">
                  <c:v>-30.110000000000031</c:v>
                </c:pt>
                <c:pt idx="72">
                  <c:v>-30.110000000000031</c:v>
                </c:pt>
                <c:pt idx="73">
                  <c:v>-30.45</c:v>
                </c:pt>
                <c:pt idx="74">
                  <c:v>-30.79</c:v>
                </c:pt>
                <c:pt idx="75">
                  <c:v>-31.04</c:v>
                </c:pt>
                <c:pt idx="76">
                  <c:v>-31.04</c:v>
                </c:pt>
                <c:pt idx="77">
                  <c:v>-31.29</c:v>
                </c:pt>
                <c:pt idx="78">
                  <c:v>-31.479999999999986</c:v>
                </c:pt>
                <c:pt idx="79">
                  <c:v>-31.64</c:v>
                </c:pt>
                <c:pt idx="80">
                  <c:v>-31.8</c:v>
                </c:pt>
                <c:pt idx="81">
                  <c:v>-31.91</c:v>
                </c:pt>
                <c:pt idx="82">
                  <c:v>-32.020000000000003</c:v>
                </c:pt>
                <c:pt idx="83">
                  <c:v>-32.120000000000012</c:v>
                </c:pt>
                <c:pt idx="84">
                  <c:v>-32.230000000000011</c:v>
                </c:pt>
                <c:pt idx="85">
                  <c:v>-32.290000000000013</c:v>
                </c:pt>
                <c:pt idx="86">
                  <c:v>-32.370000000000005</c:v>
                </c:pt>
                <c:pt idx="87">
                  <c:v>-32.39</c:v>
                </c:pt>
                <c:pt idx="88">
                  <c:v>-32.47</c:v>
                </c:pt>
                <c:pt idx="89">
                  <c:v>-32.5</c:v>
                </c:pt>
                <c:pt idx="90">
                  <c:v>-32.620000000000012</c:v>
                </c:pt>
                <c:pt idx="91">
                  <c:v>-32.620000000000012</c:v>
                </c:pt>
                <c:pt idx="92">
                  <c:v>-32.67</c:v>
                </c:pt>
                <c:pt idx="93">
                  <c:v>-32.81</c:v>
                </c:pt>
                <c:pt idx="94">
                  <c:v>-32.97</c:v>
                </c:pt>
                <c:pt idx="95">
                  <c:v>-33.160000000000011</c:v>
                </c:pt>
                <c:pt idx="96">
                  <c:v>-33.270000000000003</c:v>
                </c:pt>
                <c:pt idx="97">
                  <c:v>-33.450000000000003</c:v>
                </c:pt>
                <c:pt idx="98">
                  <c:v>-33.450000000000003</c:v>
                </c:pt>
                <c:pt idx="99">
                  <c:v>-33.520000000000003</c:v>
                </c:pt>
                <c:pt idx="100">
                  <c:v>-34.300000000000004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idorendszerek!$K$1</c:f>
              <c:strCache>
                <c:ptCount val="1"/>
                <c:pt idx="0">
                  <c:v>UTC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idorendszerek!$K$2:$K$102</c:f>
              <c:numCache>
                <c:formatCode>General</c:formatCode>
                <c:ptCount val="101"/>
                <c:pt idx="1">
                  <c:v>-10</c:v>
                </c:pt>
                <c:pt idx="2">
                  <c:v>-11</c:v>
                </c:pt>
                <c:pt idx="3">
                  <c:v>-11</c:v>
                </c:pt>
                <c:pt idx="4">
                  <c:v>-12</c:v>
                </c:pt>
                <c:pt idx="5">
                  <c:v>-12</c:v>
                </c:pt>
                <c:pt idx="6">
                  <c:v>-12</c:v>
                </c:pt>
                <c:pt idx="7">
                  <c:v>-13</c:v>
                </c:pt>
                <c:pt idx="8">
                  <c:v>-13</c:v>
                </c:pt>
                <c:pt idx="9">
                  <c:v>-13</c:v>
                </c:pt>
                <c:pt idx="10">
                  <c:v>-14</c:v>
                </c:pt>
                <c:pt idx="11">
                  <c:v>-14</c:v>
                </c:pt>
                <c:pt idx="12">
                  <c:v>-14</c:v>
                </c:pt>
                <c:pt idx="13">
                  <c:v>-15</c:v>
                </c:pt>
                <c:pt idx="14">
                  <c:v>-15</c:v>
                </c:pt>
                <c:pt idx="15">
                  <c:v>-15</c:v>
                </c:pt>
                <c:pt idx="16">
                  <c:v>-16</c:v>
                </c:pt>
                <c:pt idx="17">
                  <c:v>-16</c:v>
                </c:pt>
                <c:pt idx="18">
                  <c:v>-16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-18</c:v>
                </c:pt>
                <c:pt idx="23">
                  <c:v>-18</c:v>
                </c:pt>
                <c:pt idx="24">
                  <c:v>-18</c:v>
                </c:pt>
                <c:pt idx="25">
                  <c:v>-19</c:v>
                </c:pt>
                <c:pt idx="26">
                  <c:v>-19</c:v>
                </c:pt>
                <c:pt idx="27">
                  <c:v>-19</c:v>
                </c:pt>
                <c:pt idx="28">
                  <c:v>-19</c:v>
                </c:pt>
                <c:pt idx="29">
                  <c:v>-20</c:v>
                </c:pt>
                <c:pt idx="30">
                  <c:v>-20</c:v>
                </c:pt>
                <c:pt idx="31">
                  <c:v>-20</c:v>
                </c:pt>
                <c:pt idx="32">
                  <c:v>-21</c:v>
                </c:pt>
                <c:pt idx="33">
                  <c:v>-21</c:v>
                </c:pt>
                <c:pt idx="34">
                  <c:v>-21</c:v>
                </c:pt>
                <c:pt idx="35">
                  <c:v>-22</c:v>
                </c:pt>
                <c:pt idx="36">
                  <c:v>-22</c:v>
                </c:pt>
                <c:pt idx="37">
                  <c:v>-22</c:v>
                </c:pt>
                <c:pt idx="38">
                  <c:v>-22</c:v>
                </c:pt>
                <c:pt idx="39">
                  <c:v>-22</c:v>
                </c:pt>
                <c:pt idx="40">
                  <c:v>-23</c:v>
                </c:pt>
                <c:pt idx="41">
                  <c:v>-23</c:v>
                </c:pt>
                <c:pt idx="42">
                  <c:v>-23</c:v>
                </c:pt>
                <c:pt idx="43">
                  <c:v>-23</c:v>
                </c:pt>
                <c:pt idx="44">
                  <c:v>-23</c:v>
                </c:pt>
                <c:pt idx="45">
                  <c:v>-23</c:v>
                </c:pt>
                <c:pt idx="46">
                  <c:v>-24</c:v>
                </c:pt>
                <c:pt idx="47">
                  <c:v>-24</c:v>
                </c:pt>
                <c:pt idx="48">
                  <c:v>-24</c:v>
                </c:pt>
                <c:pt idx="49">
                  <c:v>-24</c:v>
                </c:pt>
                <c:pt idx="50">
                  <c:v>-24</c:v>
                </c:pt>
                <c:pt idx="51">
                  <c:v>-25</c:v>
                </c:pt>
                <c:pt idx="52">
                  <c:v>-25</c:v>
                </c:pt>
                <c:pt idx="53">
                  <c:v>-25</c:v>
                </c:pt>
                <c:pt idx="54">
                  <c:v>-26</c:v>
                </c:pt>
                <c:pt idx="55">
                  <c:v>-26</c:v>
                </c:pt>
                <c:pt idx="56">
                  <c:v>-26</c:v>
                </c:pt>
                <c:pt idx="57">
                  <c:v>-26</c:v>
                </c:pt>
                <c:pt idx="58">
                  <c:v>-27</c:v>
                </c:pt>
                <c:pt idx="59">
                  <c:v>-27</c:v>
                </c:pt>
                <c:pt idx="60">
                  <c:v>-27</c:v>
                </c:pt>
                <c:pt idx="61">
                  <c:v>-28</c:v>
                </c:pt>
                <c:pt idx="62">
                  <c:v>-28</c:v>
                </c:pt>
                <c:pt idx="63">
                  <c:v>-28</c:v>
                </c:pt>
                <c:pt idx="64">
                  <c:v>-29</c:v>
                </c:pt>
                <c:pt idx="65">
                  <c:v>-29</c:v>
                </c:pt>
                <c:pt idx="66">
                  <c:v>-29</c:v>
                </c:pt>
                <c:pt idx="67">
                  <c:v>-29</c:v>
                </c:pt>
                <c:pt idx="68">
                  <c:v>-30</c:v>
                </c:pt>
                <c:pt idx="69">
                  <c:v>-30</c:v>
                </c:pt>
                <c:pt idx="70">
                  <c:v>-30</c:v>
                </c:pt>
                <c:pt idx="71">
                  <c:v>-30</c:v>
                </c:pt>
                <c:pt idx="72">
                  <c:v>-31</c:v>
                </c:pt>
                <c:pt idx="73">
                  <c:v>-31</c:v>
                </c:pt>
                <c:pt idx="74">
                  <c:v>-31</c:v>
                </c:pt>
                <c:pt idx="75">
                  <c:v>-31</c:v>
                </c:pt>
                <c:pt idx="76">
                  <c:v>-32</c:v>
                </c:pt>
                <c:pt idx="77">
                  <c:v>-32</c:v>
                </c:pt>
                <c:pt idx="78">
                  <c:v>-32</c:v>
                </c:pt>
                <c:pt idx="79">
                  <c:v>-32</c:v>
                </c:pt>
                <c:pt idx="80">
                  <c:v>-32</c:v>
                </c:pt>
                <c:pt idx="81">
                  <c:v>-32</c:v>
                </c:pt>
                <c:pt idx="82">
                  <c:v>-32</c:v>
                </c:pt>
                <c:pt idx="83">
                  <c:v>-32</c:v>
                </c:pt>
                <c:pt idx="84">
                  <c:v>-32</c:v>
                </c:pt>
                <c:pt idx="85">
                  <c:v>-32</c:v>
                </c:pt>
                <c:pt idx="86">
                  <c:v>-32</c:v>
                </c:pt>
                <c:pt idx="87">
                  <c:v>-32</c:v>
                </c:pt>
                <c:pt idx="88">
                  <c:v>-32</c:v>
                </c:pt>
                <c:pt idx="89">
                  <c:v>-32</c:v>
                </c:pt>
                <c:pt idx="90">
                  <c:v>-32</c:v>
                </c:pt>
                <c:pt idx="91">
                  <c:v>-33</c:v>
                </c:pt>
                <c:pt idx="92">
                  <c:v>-33</c:v>
                </c:pt>
                <c:pt idx="93">
                  <c:v>-33</c:v>
                </c:pt>
                <c:pt idx="94">
                  <c:v>-33</c:v>
                </c:pt>
                <c:pt idx="95">
                  <c:v>-33</c:v>
                </c:pt>
                <c:pt idx="96">
                  <c:v>-33</c:v>
                </c:pt>
                <c:pt idx="97">
                  <c:v>-33</c:v>
                </c:pt>
                <c:pt idx="98">
                  <c:v>-34</c:v>
                </c:pt>
                <c:pt idx="99">
                  <c:v>-34</c:v>
                </c:pt>
                <c:pt idx="100">
                  <c:v>-34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idorendszerek!$L$1</c:f>
              <c:strCache>
                <c:ptCount val="1"/>
                <c:pt idx="0">
                  <c:v>GPS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idorendszerek!$G$2:$G$102</c:f>
              <c:numCache>
                <c:formatCode>yyyy/mm/dd</c:formatCode>
                <c:ptCount val="101"/>
                <c:pt idx="1">
                  <c:v>26299</c:v>
                </c:pt>
                <c:pt idx="2">
                  <c:v>26299</c:v>
                </c:pt>
                <c:pt idx="3">
                  <c:v>26481</c:v>
                </c:pt>
                <c:pt idx="4">
                  <c:v>26481</c:v>
                </c:pt>
                <c:pt idx="5">
                  <c:v>26665</c:v>
                </c:pt>
                <c:pt idx="6">
                  <c:v>26846</c:v>
                </c:pt>
                <c:pt idx="7">
                  <c:v>26846</c:v>
                </c:pt>
                <c:pt idx="8">
                  <c:v>27030</c:v>
                </c:pt>
                <c:pt idx="9">
                  <c:v>27211</c:v>
                </c:pt>
                <c:pt idx="10">
                  <c:v>27211</c:v>
                </c:pt>
                <c:pt idx="11">
                  <c:v>27395</c:v>
                </c:pt>
                <c:pt idx="12">
                  <c:v>27576</c:v>
                </c:pt>
                <c:pt idx="13">
                  <c:v>27576</c:v>
                </c:pt>
                <c:pt idx="14">
                  <c:v>27760</c:v>
                </c:pt>
                <c:pt idx="15">
                  <c:v>27942</c:v>
                </c:pt>
                <c:pt idx="16">
                  <c:v>27942</c:v>
                </c:pt>
                <c:pt idx="17">
                  <c:v>28126</c:v>
                </c:pt>
                <c:pt idx="18">
                  <c:v>28307</c:v>
                </c:pt>
                <c:pt idx="19">
                  <c:v>28307</c:v>
                </c:pt>
                <c:pt idx="20">
                  <c:v>28491</c:v>
                </c:pt>
                <c:pt idx="21">
                  <c:v>28672</c:v>
                </c:pt>
                <c:pt idx="22">
                  <c:v>28672</c:v>
                </c:pt>
                <c:pt idx="23">
                  <c:v>28856</c:v>
                </c:pt>
                <c:pt idx="24">
                  <c:v>29037</c:v>
                </c:pt>
                <c:pt idx="25">
                  <c:v>29037</c:v>
                </c:pt>
                <c:pt idx="26">
                  <c:v>29221</c:v>
                </c:pt>
                <c:pt idx="27">
                  <c:v>29403</c:v>
                </c:pt>
                <c:pt idx="28">
                  <c:v>29587</c:v>
                </c:pt>
                <c:pt idx="29">
                  <c:v>29587</c:v>
                </c:pt>
                <c:pt idx="30">
                  <c:v>29768</c:v>
                </c:pt>
                <c:pt idx="31">
                  <c:v>29952</c:v>
                </c:pt>
                <c:pt idx="32">
                  <c:v>29952</c:v>
                </c:pt>
                <c:pt idx="33">
                  <c:v>30133</c:v>
                </c:pt>
                <c:pt idx="34">
                  <c:v>30317</c:v>
                </c:pt>
                <c:pt idx="35">
                  <c:v>30317</c:v>
                </c:pt>
                <c:pt idx="36">
                  <c:v>30498</c:v>
                </c:pt>
                <c:pt idx="37">
                  <c:v>30682</c:v>
                </c:pt>
                <c:pt idx="38">
                  <c:v>30864</c:v>
                </c:pt>
                <c:pt idx="39">
                  <c:v>31048</c:v>
                </c:pt>
                <c:pt idx="40">
                  <c:v>31048</c:v>
                </c:pt>
                <c:pt idx="41">
                  <c:v>31229</c:v>
                </c:pt>
                <c:pt idx="42">
                  <c:v>31413</c:v>
                </c:pt>
                <c:pt idx="43">
                  <c:v>31594</c:v>
                </c:pt>
                <c:pt idx="44">
                  <c:v>31778</c:v>
                </c:pt>
                <c:pt idx="45">
                  <c:v>31959</c:v>
                </c:pt>
                <c:pt idx="46">
                  <c:v>31959</c:v>
                </c:pt>
                <c:pt idx="47">
                  <c:v>32143</c:v>
                </c:pt>
                <c:pt idx="48">
                  <c:v>32325</c:v>
                </c:pt>
                <c:pt idx="49">
                  <c:v>32509</c:v>
                </c:pt>
                <c:pt idx="50">
                  <c:v>32690</c:v>
                </c:pt>
                <c:pt idx="51">
                  <c:v>32690</c:v>
                </c:pt>
                <c:pt idx="52">
                  <c:v>32874</c:v>
                </c:pt>
                <c:pt idx="53">
                  <c:v>33055</c:v>
                </c:pt>
                <c:pt idx="54">
                  <c:v>33055</c:v>
                </c:pt>
                <c:pt idx="55">
                  <c:v>33239</c:v>
                </c:pt>
                <c:pt idx="56">
                  <c:v>33420</c:v>
                </c:pt>
                <c:pt idx="57">
                  <c:v>33604</c:v>
                </c:pt>
                <c:pt idx="58">
                  <c:v>33604</c:v>
                </c:pt>
                <c:pt idx="59">
                  <c:v>33786</c:v>
                </c:pt>
                <c:pt idx="60">
                  <c:v>33970</c:v>
                </c:pt>
                <c:pt idx="61">
                  <c:v>33970</c:v>
                </c:pt>
                <c:pt idx="62">
                  <c:v>34151</c:v>
                </c:pt>
                <c:pt idx="63">
                  <c:v>34335</c:v>
                </c:pt>
                <c:pt idx="64">
                  <c:v>34335</c:v>
                </c:pt>
                <c:pt idx="65">
                  <c:v>34516</c:v>
                </c:pt>
                <c:pt idx="66">
                  <c:v>34700</c:v>
                </c:pt>
                <c:pt idx="67">
                  <c:v>34881</c:v>
                </c:pt>
                <c:pt idx="68">
                  <c:v>34881</c:v>
                </c:pt>
                <c:pt idx="69">
                  <c:v>35065</c:v>
                </c:pt>
                <c:pt idx="70">
                  <c:v>35247</c:v>
                </c:pt>
                <c:pt idx="71">
                  <c:v>35431</c:v>
                </c:pt>
                <c:pt idx="72">
                  <c:v>35431</c:v>
                </c:pt>
                <c:pt idx="73">
                  <c:v>35612</c:v>
                </c:pt>
                <c:pt idx="74">
                  <c:v>35796</c:v>
                </c:pt>
                <c:pt idx="75">
                  <c:v>35977</c:v>
                </c:pt>
                <c:pt idx="76">
                  <c:v>35977</c:v>
                </c:pt>
                <c:pt idx="77">
                  <c:v>36161</c:v>
                </c:pt>
                <c:pt idx="78">
                  <c:v>36342</c:v>
                </c:pt>
                <c:pt idx="79">
                  <c:v>36526</c:v>
                </c:pt>
                <c:pt idx="80">
                  <c:v>36708</c:v>
                </c:pt>
                <c:pt idx="81">
                  <c:v>36892</c:v>
                </c:pt>
                <c:pt idx="82">
                  <c:v>37073</c:v>
                </c:pt>
                <c:pt idx="83">
                  <c:v>37257</c:v>
                </c:pt>
                <c:pt idx="84">
                  <c:v>37438</c:v>
                </c:pt>
                <c:pt idx="85">
                  <c:v>37622</c:v>
                </c:pt>
                <c:pt idx="86">
                  <c:v>37803</c:v>
                </c:pt>
                <c:pt idx="87">
                  <c:v>37987</c:v>
                </c:pt>
                <c:pt idx="88">
                  <c:v>38169</c:v>
                </c:pt>
                <c:pt idx="89">
                  <c:v>38353</c:v>
                </c:pt>
                <c:pt idx="90">
                  <c:v>38534</c:v>
                </c:pt>
                <c:pt idx="91">
                  <c:v>38534</c:v>
                </c:pt>
                <c:pt idx="92">
                  <c:v>38718</c:v>
                </c:pt>
                <c:pt idx="93">
                  <c:v>38899</c:v>
                </c:pt>
                <c:pt idx="94">
                  <c:v>39083</c:v>
                </c:pt>
                <c:pt idx="95">
                  <c:v>39264</c:v>
                </c:pt>
                <c:pt idx="96">
                  <c:v>39448</c:v>
                </c:pt>
                <c:pt idx="97">
                  <c:v>39630</c:v>
                </c:pt>
                <c:pt idx="98">
                  <c:v>39630</c:v>
                </c:pt>
                <c:pt idx="99">
                  <c:v>39814</c:v>
                </c:pt>
                <c:pt idx="100">
                  <c:v>40179</c:v>
                </c:pt>
              </c:numCache>
            </c:numRef>
          </c:xVal>
          <c:yVal>
            <c:numRef>
              <c:f>idorendszerek!$L$2:$L$102</c:f>
              <c:numCache>
                <c:formatCode>General</c:formatCode>
                <c:ptCount val="101"/>
                <c:pt idx="26">
                  <c:v>-19</c:v>
                </c:pt>
                <c:pt idx="27">
                  <c:v>-19</c:v>
                </c:pt>
                <c:pt idx="28">
                  <c:v>-19</c:v>
                </c:pt>
                <c:pt idx="29">
                  <c:v>-19</c:v>
                </c:pt>
                <c:pt idx="30">
                  <c:v>-19</c:v>
                </c:pt>
                <c:pt idx="31">
                  <c:v>-19</c:v>
                </c:pt>
                <c:pt idx="32">
                  <c:v>-19</c:v>
                </c:pt>
                <c:pt idx="33">
                  <c:v>-19</c:v>
                </c:pt>
                <c:pt idx="34">
                  <c:v>-19</c:v>
                </c:pt>
                <c:pt idx="35">
                  <c:v>-19</c:v>
                </c:pt>
                <c:pt idx="36">
                  <c:v>-19</c:v>
                </c:pt>
                <c:pt idx="37">
                  <c:v>-19</c:v>
                </c:pt>
                <c:pt idx="38">
                  <c:v>-19</c:v>
                </c:pt>
                <c:pt idx="39">
                  <c:v>-19</c:v>
                </c:pt>
                <c:pt idx="40">
                  <c:v>-19</c:v>
                </c:pt>
                <c:pt idx="41">
                  <c:v>-19</c:v>
                </c:pt>
                <c:pt idx="42">
                  <c:v>-19</c:v>
                </c:pt>
                <c:pt idx="43">
                  <c:v>-19</c:v>
                </c:pt>
                <c:pt idx="44">
                  <c:v>-19</c:v>
                </c:pt>
                <c:pt idx="45">
                  <c:v>-19</c:v>
                </c:pt>
                <c:pt idx="46">
                  <c:v>-19</c:v>
                </c:pt>
                <c:pt idx="47">
                  <c:v>-19</c:v>
                </c:pt>
                <c:pt idx="48">
                  <c:v>-19</c:v>
                </c:pt>
                <c:pt idx="49">
                  <c:v>-19</c:v>
                </c:pt>
                <c:pt idx="50">
                  <c:v>-19</c:v>
                </c:pt>
                <c:pt idx="51">
                  <c:v>-19</c:v>
                </c:pt>
                <c:pt idx="52">
                  <c:v>-19</c:v>
                </c:pt>
                <c:pt idx="53">
                  <c:v>-19</c:v>
                </c:pt>
                <c:pt idx="54">
                  <c:v>-19</c:v>
                </c:pt>
                <c:pt idx="55">
                  <c:v>-19</c:v>
                </c:pt>
                <c:pt idx="56">
                  <c:v>-19</c:v>
                </c:pt>
                <c:pt idx="57">
                  <c:v>-19</c:v>
                </c:pt>
                <c:pt idx="58">
                  <c:v>-19</c:v>
                </c:pt>
                <c:pt idx="59">
                  <c:v>-19</c:v>
                </c:pt>
                <c:pt idx="60">
                  <c:v>-19</c:v>
                </c:pt>
                <c:pt idx="61">
                  <c:v>-19</c:v>
                </c:pt>
                <c:pt idx="62">
                  <c:v>-19</c:v>
                </c:pt>
                <c:pt idx="63">
                  <c:v>-19</c:v>
                </c:pt>
                <c:pt idx="64">
                  <c:v>-19</c:v>
                </c:pt>
                <c:pt idx="65">
                  <c:v>-19</c:v>
                </c:pt>
                <c:pt idx="66">
                  <c:v>-19</c:v>
                </c:pt>
                <c:pt idx="67">
                  <c:v>-19</c:v>
                </c:pt>
                <c:pt idx="68">
                  <c:v>-19</c:v>
                </c:pt>
                <c:pt idx="69">
                  <c:v>-19</c:v>
                </c:pt>
                <c:pt idx="70">
                  <c:v>-19</c:v>
                </c:pt>
                <c:pt idx="71">
                  <c:v>-19</c:v>
                </c:pt>
                <c:pt idx="72">
                  <c:v>-19</c:v>
                </c:pt>
                <c:pt idx="73">
                  <c:v>-19</c:v>
                </c:pt>
                <c:pt idx="74">
                  <c:v>-19</c:v>
                </c:pt>
                <c:pt idx="75">
                  <c:v>-19</c:v>
                </c:pt>
                <c:pt idx="76">
                  <c:v>-19</c:v>
                </c:pt>
                <c:pt idx="77">
                  <c:v>-19</c:v>
                </c:pt>
                <c:pt idx="78">
                  <c:v>-19</c:v>
                </c:pt>
                <c:pt idx="79">
                  <c:v>-19</c:v>
                </c:pt>
                <c:pt idx="80">
                  <c:v>-19</c:v>
                </c:pt>
                <c:pt idx="81">
                  <c:v>-19</c:v>
                </c:pt>
                <c:pt idx="82">
                  <c:v>-19</c:v>
                </c:pt>
                <c:pt idx="83">
                  <c:v>-19</c:v>
                </c:pt>
                <c:pt idx="84">
                  <c:v>-19</c:v>
                </c:pt>
                <c:pt idx="85">
                  <c:v>-19</c:v>
                </c:pt>
                <c:pt idx="86">
                  <c:v>-19</c:v>
                </c:pt>
                <c:pt idx="87">
                  <c:v>-19</c:v>
                </c:pt>
                <c:pt idx="88">
                  <c:v>-19</c:v>
                </c:pt>
                <c:pt idx="89">
                  <c:v>-19</c:v>
                </c:pt>
                <c:pt idx="90">
                  <c:v>-19</c:v>
                </c:pt>
                <c:pt idx="91">
                  <c:v>-19</c:v>
                </c:pt>
                <c:pt idx="92">
                  <c:v>-19</c:v>
                </c:pt>
                <c:pt idx="93">
                  <c:v>-19</c:v>
                </c:pt>
                <c:pt idx="94">
                  <c:v>-19</c:v>
                </c:pt>
                <c:pt idx="95">
                  <c:v>-19</c:v>
                </c:pt>
                <c:pt idx="96">
                  <c:v>-19</c:v>
                </c:pt>
                <c:pt idx="97">
                  <c:v>-19</c:v>
                </c:pt>
                <c:pt idx="98">
                  <c:v>-19</c:v>
                </c:pt>
                <c:pt idx="99">
                  <c:v>-19</c:v>
                </c:pt>
                <c:pt idx="100">
                  <c:v>-19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9117904"/>
        <c:axId val="-1819127696"/>
      </c:scatterChart>
      <c:valAx>
        <c:axId val="-1819117904"/>
        <c:scaling>
          <c:orientation val="minMax"/>
          <c:max val="41000"/>
          <c:min val="26200"/>
        </c:scaling>
        <c:delete val="0"/>
        <c:axPos val="b"/>
        <c:numFmt formatCode="yyyy" sourceLinked="0"/>
        <c:majorTickMark val="out"/>
        <c:minorTickMark val="none"/>
        <c:tickLblPos val="nextTo"/>
        <c:crossAx val="-1819127696"/>
        <c:crosses val="autoZero"/>
        <c:crossBetween val="midCat"/>
        <c:majorUnit val="1460"/>
      </c:valAx>
      <c:valAx>
        <c:axId val="-1819127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Időeltérés (s)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1819117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9161687061225958"/>
          <c:y val="0.35887441367288486"/>
          <c:w val="9.7884957226974739E-2"/>
          <c:h val="0.273113495994983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2016.09.12.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17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GNSS elmélete és felhasználása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GPST időrendszer. A műholdak koordinátái a mérés pillanatában. A műholdak által sugárzott jelek és adatok.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263805" y="188640"/>
            <a:ext cx="188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Az atomidő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76470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Bureau</a:t>
            </a:r>
            <a:r>
              <a:rPr lang="hu-HU" dirty="0" smtClean="0"/>
              <a:t> International des </a:t>
            </a:r>
            <a:r>
              <a:rPr lang="hu-HU" dirty="0" err="1" smtClean="0"/>
              <a:t>Poids</a:t>
            </a:r>
            <a:r>
              <a:rPr lang="hu-HU" dirty="0" smtClean="0"/>
              <a:t> et </a:t>
            </a:r>
            <a:r>
              <a:rPr lang="hu-HU" dirty="0" err="1" smtClean="0"/>
              <a:t>Measures</a:t>
            </a:r>
            <a:r>
              <a:rPr lang="hu-HU" dirty="0" smtClean="0"/>
              <a:t> (BIPM)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egysége az atomi másodperc (133 tömegszámú </a:t>
            </a:r>
            <a:r>
              <a:rPr lang="hu-HU" dirty="0" err="1" smtClean="0"/>
              <a:t>céziumatom</a:t>
            </a:r>
            <a:r>
              <a:rPr lang="hu-HU" dirty="0" smtClean="0"/>
              <a:t> két </a:t>
            </a:r>
            <a:r>
              <a:rPr lang="hu-HU" dirty="0" err="1" smtClean="0"/>
              <a:t>hiperfinom</a:t>
            </a:r>
            <a:r>
              <a:rPr lang="hu-HU" dirty="0" smtClean="0"/>
              <a:t> energiaszintje közötti átmenetkor fellépő sugárzás periódusidejének 9 192 631 770-szerese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megegyezik a Földi Idő (TT) másodpercével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gyakorlatban jelenleg mintegy 70 obszervatóriumban működtetett 200 atomóra idejének súlyozott középértéke</a:t>
            </a:r>
            <a:endParaRPr lang="hu-HU" dirty="0"/>
          </a:p>
        </p:txBody>
      </p:sp>
      <p:pic>
        <p:nvPicPr>
          <p:cNvPr id="6" name="Kép 5" descr="bipm_observatories_TA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362700" cy="45148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04048" y="2132856"/>
            <a:ext cx="280831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MKEH – Magyar Kereskedelmi Engedélyezési Hivatal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74269" y="188640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koordinált világidő (UTC)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76470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 közelíti az UT1 világidőt;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atomi másodpercen alapuló időskála;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az UT1-UTC éves átlagos eltérés nem haladhatja meg a 0.9 másodpercet -&gt; szökőmásodpercek bevezetése (</a:t>
            </a:r>
            <a:r>
              <a:rPr lang="hu-HU" dirty="0" err="1" smtClean="0"/>
              <a:t>leap</a:t>
            </a:r>
            <a:r>
              <a:rPr lang="hu-HU" dirty="0" smtClean="0"/>
              <a:t> </a:t>
            </a:r>
            <a:r>
              <a:rPr lang="hu-HU" dirty="0" err="1" smtClean="0"/>
              <a:t>seconds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25297" y="3861048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latin typeface="Cambria" pitchFamily="18" charset="0"/>
              </a:rPr>
              <a:t>TAI-UTC = 35mp (2013)</a:t>
            </a:r>
            <a:endParaRPr lang="hu-HU" i="1" dirty="0">
              <a:latin typeface="Cambria" pitchFamily="18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691680" y="2420888"/>
          <a:ext cx="6087244" cy="423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Egyenes összekötő nyíllal 15"/>
          <p:cNvCxnSpPr/>
          <p:nvPr/>
        </p:nvCxnSpPr>
        <p:spPr>
          <a:xfrm rot="5400000">
            <a:off x="5076056" y="4509120"/>
            <a:ext cx="30243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065144" y="188640"/>
            <a:ext cx="3078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GPST időrendszer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27584" y="836712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 alapja az atomi másodperc;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kezdőidőpont: 1980. 01.06. 0</a:t>
            </a:r>
            <a:r>
              <a:rPr lang="hu-HU" baseline="30000" dirty="0" smtClean="0"/>
              <a:t>h</a:t>
            </a:r>
            <a:r>
              <a:rPr lang="hu-HU" dirty="0" smtClean="0"/>
              <a:t> UTC (vasárnap!)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i="1" dirty="0" smtClean="0"/>
              <a:t>TAI – GPS = 19s</a:t>
            </a:r>
            <a:r>
              <a:rPr lang="hu-HU" dirty="0" smtClean="0"/>
              <a:t> (konstans eltérés, ne kelljen a műholdak óráiban a szökőmásodperceket állítani)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Jelenleg a szökőmásodpercek értéke: 16 s (2013) – navigációs üzenetekben is megkapjuk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3717032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idő meghatározása a GPS navigációs üzenetekből: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GPS hét (WN, </a:t>
            </a:r>
            <a:r>
              <a:rPr lang="hu-HU" dirty="0" err="1" smtClean="0"/>
              <a:t>GPSWeek</a:t>
            </a:r>
            <a:r>
              <a:rPr lang="hu-HU" dirty="0" smtClean="0"/>
              <a:t>): az 1980. január 6. óta eltelt hetek száma (pl.: 2010. szept. 7 -&gt; 1600-as GPS hét 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héten belüli időpont (TOW, Time Of </a:t>
            </a:r>
            <a:r>
              <a:rPr lang="hu-HU" dirty="0" err="1" smtClean="0"/>
              <a:t>Week</a:t>
            </a:r>
            <a:r>
              <a:rPr lang="hu-HU" dirty="0" smtClean="0"/>
              <a:t>): a hét kezdete (vasárnap 0</a:t>
            </a:r>
            <a:r>
              <a:rPr lang="hu-HU" baseline="30000" dirty="0" smtClean="0"/>
              <a:t>h</a:t>
            </a:r>
            <a:r>
              <a:rPr lang="hu-HU" dirty="0" smtClean="0"/>
              <a:t>) óta eltelt idő másodpercben.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059832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GPST = 604 800×WN + TOW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74269" y="188640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koordinált világidő (UTC)</a:t>
            </a:r>
            <a:endParaRPr lang="hu-HU" sz="2000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980728"/>
          <a:ext cx="7899471" cy="549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Egyenes összekötő nyíllal 6"/>
          <p:cNvCxnSpPr/>
          <p:nvPr/>
        </p:nvCxnSpPr>
        <p:spPr>
          <a:xfrm rot="5400000">
            <a:off x="4320766" y="2960154"/>
            <a:ext cx="194421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364088" y="2780928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latin typeface="Cambria" pitchFamily="18" charset="0"/>
              </a:rPr>
              <a:t>TT-TAI = 32,184 mp</a:t>
            </a:r>
            <a:endParaRPr lang="hu-HU" i="1" dirty="0">
              <a:latin typeface="Cambria" pitchFamily="18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4716810" y="4508326"/>
            <a:ext cx="11521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436096" y="4509120"/>
            <a:ext cx="178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latin typeface="Cambria" pitchFamily="18" charset="0"/>
              </a:rPr>
              <a:t>TAI-GPS = 19 mp</a:t>
            </a:r>
            <a:endParaRPr lang="hu-HU" i="1" dirty="0">
              <a:latin typeface="Cambria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625297" y="5949280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latin typeface="Cambria" pitchFamily="18" charset="0"/>
              </a:rPr>
              <a:t>TAI-UTC = 35mp (2013)</a:t>
            </a:r>
            <a:endParaRPr lang="hu-HU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55576" y="119675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Időrendszerek (a Föld forgásához kapcsolódó időrendszerek, a dinamikai idő, a nemzetközi atomidő, koordinált világidő, GPS idő, az időrendszerek kapcsolatai)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műholdak pályája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A mesterséges holdak mozgása az ellipszis alakú pályán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Kepler-féle pályaelemek átszámítása a Földhöz kötött térbeli derékszögű koordinátarendszerbe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A mesterséges holdak </a:t>
            </a:r>
            <a:r>
              <a:rPr lang="hu-HU" dirty="0" err="1" smtClean="0"/>
              <a:t>perturbált</a:t>
            </a:r>
            <a:r>
              <a:rPr lang="hu-HU" dirty="0" smtClean="0"/>
              <a:t> mozgása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A GPS-műholdak koordinátáinak számítása a fedélzeti pályaadatokból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Műholdpályák meghatározása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GPS műholdak által sugárzott jelek és adatok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30701" y="188640"/>
            <a:ext cx="151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Tartalom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007244" y="188640"/>
            <a:ext cx="313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műholdak pályája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95736" y="126876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Kepler-törvények: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Minden bolygó ellipszis alakú pályán mozog. Az ellipszis egyik gyújtópontjában a Nap áll.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Naptól a bolygóig húzott vezérsugár egyenlő idő alatt egyenlő területet súrol.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keringési idő négyzetének és a Naptól számított közepes távolság harmadik hatványának hányadosa a Naprendszer valamennyi bolygójára állandó.</a:t>
            </a:r>
            <a:endParaRPr lang="hu-HU" dirty="0"/>
          </a:p>
        </p:txBody>
      </p:sp>
      <p:pic>
        <p:nvPicPr>
          <p:cNvPr id="6" name="Kép 5" descr="250px-Johannes_Kepler_1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1424465" cy="195436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2708920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i="1" dirty="0" smtClean="0"/>
              <a:t>Johannes Kepler </a:t>
            </a:r>
          </a:p>
          <a:p>
            <a:pPr algn="ctr"/>
            <a:r>
              <a:rPr lang="hu-HU" sz="1400" i="1" dirty="0" smtClean="0"/>
              <a:t>(1571-1630)</a:t>
            </a:r>
            <a:endParaRPr lang="hu-HU" sz="1400" i="1" dirty="0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/>
        </p:nvGraphicFramePr>
        <p:xfrm>
          <a:off x="6948488" y="4437063"/>
          <a:ext cx="1152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558720" imgH="419040" progId="Equation.3">
                  <p:embed/>
                </p:oleObj>
              </mc:Choice>
              <mc:Fallback>
                <p:oleObj name="Equation" r:id="rId4" imgW="5587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437063"/>
                        <a:ext cx="11525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611560" y="59492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műholdakra is érvényesek, ha a Nap helyére a Földet, a bolygók helyére pedig a műholdakat képzeljük.</a:t>
            </a:r>
            <a:endParaRPr lang="hu-HU" dirty="0"/>
          </a:p>
        </p:txBody>
      </p:sp>
      <p:pic>
        <p:nvPicPr>
          <p:cNvPr id="12" name="Kép 11" descr="keple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412776"/>
            <a:ext cx="2016224" cy="1133864"/>
          </a:xfrm>
          <a:prstGeom prst="rect">
            <a:avLst/>
          </a:prstGeom>
        </p:spPr>
      </p:pic>
      <p:pic>
        <p:nvPicPr>
          <p:cNvPr id="14" name="Kép 13" descr="keple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852936"/>
            <a:ext cx="2027277" cy="1152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786367" y="188640"/>
            <a:ext cx="235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Kepler-pálya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9807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műhold mozgása (</a:t>
            </a:r>
            <a:r>
              <a:rPr lang="hu-HU" dirty="0" err="1" smtClean="0"/>
              <a:t>kéttest-probléma</a:t>
            </a:r>
            <a:r>
              <a:rPr lang="hu-HU" dirty="0" smtClean="0"/>
              <a:t> , Newton II. törvénye):</a:t>
            </a: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275856" y="1412776"/>
          <a:ext cx="2057498" cy="70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155600" imgH="393480" progId="Equation.3">
                  <p:embed/>
                </p:oleObj>
              </mc:Choice>
              <mc:Fallback>
                <p:oleObj name="Equation" r:id="rId3" imgW="1155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057498" cy="700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39552" y="242088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ahol: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43608" y="28529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Cambria" pitchFamily="18" charset="0"/>
              </a:rPr>
              <a:t>r</a:t>
            </a:r>
            <a:r>
              <a:rPr lang="hu-HU" dirty="0" smtClean="0"/>
              <a:t>	-	a két tömegpont helyzetének különbségvektora;</a:t>
            </a:r>
          </a:p>
          <a:p>
            <a:endParaRPr lang="hu-HU" dirty="0" smtClean="0"/>
          </a:p>
          <a:p>
            <a:r>
              <a:rPr lang="hu-HU" dirty="0" smtClean="0"/>
              <a:t>	-	a különbségvektor 2. időszerinti deriváltja </a:t>
            </a:r>
          </a:p>
          <a:p>
            <a:r>
              <a:rPr lang="hu-HU" dirty="0" smtClean="0"/>
              <a:t>		(relatív gyorsulásvektor);</a:t>
            </a:r>
          </a:p>
          <a:p>
            <a:endParaRPr lang="hu-HU" dirty="0" smtClean="0"/>
          </a:p>
          <a:p>
            <a:r>
              <a:rPr lang="hu-HU" i="1" dirty="0" smtClean="0">
                <a:latin typeface="Cambria" pitchFamily="18" charset="0"/>
              </a:rPr>
              <a:t>G</a:t>
            </a:r>
            <a:r>
              <a:rPr lang="hu-HU" dirty="0" smtClean="0"/>
              <a:t>	-	az univerzális gravitációs állandó (6,67428 × 10</a:t>
            </a:r>
            <a:r>
              <a:rPr lang="hu-HU" baseline="30000" dirty="0" smtClean="0"/>
              <a:t>-11</a:t>
            </a:r>
            <a:r>
              <a:rPr lang="hu-HU" dirty="0" smtClean="0"/>
              <a:t> m</a:t>
            </a:r>
            <a:r>
              <a:rPr lang="hu-HU" baseline="30000" dirty="0" smtClean="0"/>
              <a:t>3</a:t>
            </a:r>
            <a:r>
              <a:rPr lang="hu-HU" dirty="0" smtClean="0"/>
              <a:t>/kg/s</a:t>
            </a:r>
            <a:r>
              <a:rPr lang="hu-HU" baseline="30000" dirty="0" smtClean="0"/>
              <a:t>2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/>
        </p:nvGraphicFramePr>
        <p:xfrm>
          <a:off x="884317" y="3356992"/>
          <a:ext cx="78554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507960" imgH="419040" progId="Equation.3">
                  <p:embed/>
                </p:oleObj>
              </mc:Choice>
              <mc:Fallback>
                <p:oleObj name="Equation" r:id="rId5" imgW="507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17" y="3356992"/>
                        <a:ext cx="785541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899592" y="508518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Másodrendű homogén vektor-differenciálegyenlet -&gt; 6 integrálási állandót kell rögzíteni -&gt; ezek a Kepler-féle pályaelemek.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050187" y="188640"/>
            <a:ext cx="409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Kepler-féle pályaelemek</a:t>
            </a:r>
            <a:endParaRPr lang="hu-HU" sz="20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" y="829056"/>
            <a:ext cx="7897368" cy="519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47010" y="188640"/>
            <a:ext cx="539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műholdak helyzetének számítása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126876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számítás lépései:</a:t>
            </a:r>
          </a:p>
          <a:p>
            <a:endParaRPr lang="hu-HU" b="1" dirty="0" smtClean="0"/>
          </a:p>
          <a:p>
            <a:pPr marL="342900" indent="-342900">
              <a:buAutoNum type="arabicPeriod"/>
            </a:pPr>
            <a:r>
              <a:rPr lang="hu-HU" dirty="0" smtClean="0"/>
              <a:t>Pályasíkbeli koordináták számítása (a műhold helyzete az ellipszispályán)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pályasíkbeli koordináták transzformálása térbeli derékszögű koordinátarendszerekbe (pl. égi egyenlítői vagy horizonti koordinátarendszerekbe)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 smtClean="0"/>
          </a:p>
          <a:p>
            <a:r>
              <a:rPr lang="hu-HU" dirty="0" smtClean="0"/>
              <a:t>A számításokhoz a koordinátarendszereket úgy vesszük fel, hogy azok origója egybeessen a Föld tömegközéppontjával (így csak forgatásokat fog tartalmazni a transzformáció).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802153" y="188640"/>
            <a:ext cx="534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Pályasíkbeli koordináták számítása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1" y="134076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műhold pályasíkbeli pillanatnyi helyzetét egy szögmennyiséggel jellemezhetjük. </a:t>
            </a:r>
          </a:p>
          <a:p>
            <a:endParaRPr lang="hu-HU" dirty="0" smtClean="0"/>
          </a:p>
          <a:p>
            <a:r>
              <a:rPr lang="hu-HU" dirty="0" smtClean="0"/>
              <a:t>Ezt a szögmennyiséget háromféleképpen értelmezhetjük: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3568" y="2348880"/>
            <a:ext cx="3384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Valódi anomália (</a:t>
            </a:r>
            <a:r>
              <a:rPr lang="hu-HU" dirty="0" smtClean="0">
                <a:latin typeface="Symbol" pitchFamily="18" charset="2"/>
              </a:rPr>
              <a:t>u</a:t>
            </a:r>
            <a:r>
              <a:rPr lang="hu-HU" dirty="0" smtClean="0"/>
              <a:t>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Excentrikus anomália (</a:t>
            </a:r>
            <a:r>
              <a:rPr lang="hu-HU" b="1" i="1" dirty="0" smtClean="0">
                <a:latin typeface="Cambria" pitchFamily="18" charset="0"/>
              </a:rPr>
              <a:t>E</a:t>
            </a:r>
            <a:r>
              <a:rPr lang="hu-HU" dirty="0" smtClean="0"/>
              <a:t>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Középanomália (az időben lineárisan változó mennyiség)</a:t>
            </a:r>
          </a:p>
        </p:txBody>
      </p:sp>
      <p:pic>
        <p:nvPicPr>
          <p:cNvPr id="7" name="Kép 6" descr="anomal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476161" cy="406524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83568" y="4077072"/>
            <a:ext cx="206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Kepler III. törvénye:</a:t>
            </a:r>
            <a:endParaRPr lang="hu-HU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/>
        </p:nvGraphicFramePr>
        <p:xfrm>
          <a:off x="1907704" y="4437112"/>
          <a:ext cx="10350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4" imgW="660240" imgH="444240" progId="Equation.3">
                  <p:embed/>
                </p:oleObj>
              </mc:Choice>
              <mc:Fallback>
                <p:oleObj name="Equation" r:id="rId4" imgW="66024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437112"/>
                        <a:ext cx="103505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683568" y="5157192"/>
            <a:ext cx="27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átlagos szögsebesség (</a:t>
            </a:r>
            <a:r>
              <a:rPr lang="hu-HU" b="1" i="1" dirty="0" smtClean="0">
                <a:latin typeface="Cambria" pitchFamily="18" charset="0"/>
              </a:rPr>
              <a:t>n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259632" y="5517232"/>
          <a:ext cx="23256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6" imgW="1485720" imgH="507960" progId="Equation.3">
                  <p:embed/>
                </p:oleObj>
              </mc:Choice>
              <mc:Fallback>
                <p:oleObj name="Equation" r:id="rId6" imgW="148572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517232"/>
                        <a:ext cx="2325687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55576" y="119675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Időrendszerek (a Föld forgásához kapcsolódó időrendszerek, a dinamikai idő, a nemzetközi atomidő, koordinált világidő, GPS idő, az időrendszerek kapcsolatai)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 műholdak pályája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A mesterséges holdak mozgása az ellipszis alakú pályán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Kepler-féle pályaelemek átszámítása a Földhöz kötött térbeli derékszögű koordinátarendszerbe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A mesterséges holdak </a:t>
            </a:r>
            <a:r>
              <a:rPr lang="hu-HU" dirty="0" err="1" smtClean="0"/>
              <a:t>perturbált</a:t>
            </a:r>
            <a:r>
              <a:rPr lang="hu-HU" dirty="0" smtClean="0"/>
              <a:t> mozgása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A GPS-műholdak koordinátáinak számítása a fedélzeti pályaadatokból, illetve az almanachból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GPS műholdak által sugárzott jelek és adatok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30701" y="188640"/>
            <a:ext cx="151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Tartalom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anomal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3341482" cy="303473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802153" y="188640"/>
            <a:ext cx="534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Pályasíkbeli koordináták számítása</a:t>
            </a:r>
            <a:endParaRPr lang="hu-HU" sz="2000" b="1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201988" y="1412875"/>
          <a:ext cx="2244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4" imgW="1434960" imgH="228600" progId="Equation.3">
                  <p:embed/>
                </p:oleObj>
              </mc:Choice>
              <mc:Fallback>
                <p:oleObj name="Equation" r:id="rId4" imgW="14349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1412875"/>
                        <a:ext cx="22447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99592" y="1052736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középanomália: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99592" y="1916832"/>
            <a:ext cx="450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excentrikus és a középanomália kapcsolata:</a:t>
            </a:r>
            <a:endParaRPr lang="hu-HU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254375" y="2432373"/>
          <a:ext cx="2286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6" imgW="1460160" imgH="215640" progId="Equation.3">
                  <p:embed/>
                </p:oleObj>
              </mc:Choice>
              <mc:Fallback>
                <p:oleObj name="Equation" r:id="rId6" imgW="14601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2432373"/>
                        <a:ext cx="22860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012160" y="2420888"/>
            <a:ext cx="16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Kepler-egyenlet</a:t>
            </a:r>
            <a:endParaRPr lang="hu-HU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99592" y="29249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pályaszámítások során a középanomáliából számítjuk az excentrikus anomáliát, így a Kepler-egyenletet át kell rendeznünk:</a:t>
            </a:r>
            <a:endParaRPr lang="hu-HU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163317" y="3615631"/>
          <a:ext cx="22875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8" imgW="1460160" imgH="215640" progId="Equation.3">
                  <p:embed/>
                </p:oleObj>
              </mc:Choice>
              <mc:Fallback>
                <p:oleObj name="Equation" r:id="rId8" imgW="14601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317" y="3615631"/>
                        <a:ext cx="2287588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6012160" y="3573016"/>
            <a:ext cx="24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Megoldása: iteratív úton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églalap 30"/>
          <p:cNvSpPr/>
          <p:nvPr/>
        </p:nvSpPr>
        <p:spPr>
          <a:xfrm>
            <a:off x="5292080" y="4365104"/>
            <a:ext cx="259228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030771" y="188640"/>
            <a:ext cx="711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valódi és az excentrikus anomália kapcsolata</a:t>
            </a:r>
            <a:endParaRPr lang="hu-HU" sz="2000" b="1" dirty="0"/>
          </a:p>
        </p:txBody>
      </p:sp>
      <p:pic>
        <p:nvPicPr>
          <p:cNvPr id="5" name="Kép 4" descr="anomal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4476161" cy="4065243"/>
          </a:xfrm>
          <a:prstGeom prst="rect">
            <a:avLst/>
          </a:prstGeom>
        </p:spPr>
      </p:pic>
      <p:sp>
        <p:nvSpPr>
          <p:cNvPr id="6" name="Jobb oldali kapcsos zárójel 5"/>
          <p:cNvSpPr/>
          <p:nvPr/>
        </p:nvSpPr>
        <p:spPr>
          <a:xfrm rot="5400000">
            <a:off x="2123728" y="3068960"/>
            <a:ext cx="144016" cy="432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/>
        </p:nvGraphicFramePr>
        <p:xfrm>
          <a:off x="1979712" y="3356992"/>
          <a:ext cx="358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Equation" r:id="rId4" imgW="190440" imgH="139680" progId="Equation.3">
                  <p:embed/>
                </p:oleObj>
              </mc:Choice>
              <mc:Fallback>
                <p:oleObj name="Equation" r:id="rId4" imgW="19044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356992"/>
                        <a:ext cx="3587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Jobb oldali kapcsos zárójel 8"/>
          <p:cNvSpPr/>
          <p:nvPr/>
        </p:nvSpPr>
        <p:spPr>
          <a:xfrm rot="5400000">
            <a:off x="2663788" y="3104964"/>
            <a:ext cx="216024" cy="720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339752" y="3645024"/>
          <a:ext cx="8382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tion" r:id="rId6" imgW="444240" imgH="139680" progId="Equation.3">
                  <p:embed/>
                </p:oleObj>
              </mc:Choice>
              <mc:Fallback>
                <p:oleObj name="Equation" r:id="rId6" imgW="44424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645024"/>
                        <a:ext cx="8382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2555776" y="2564904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>
                <a:latin typeface="Cambria" pitchFamily="18" charset="0"/>
              </a:rPr>
              <a:t>r</a:t>
            </a:r>
            <a:endParaRPr lang="hu-HU" i="1" dirty="0">
              <a:latin typeface="Cambria" pitchFamily="18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572000" y="1196752"/>
          <a:ext cx="40719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8" imgW="2158920" imgH="215640" progId="Equation.3">
                  <p:embed/>
                </p:oleObj>
              </mc:Choice>
              <mc:Fallback>
                <p:oleObj name="Equation" r:id="rId8" imgW="21589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96752"/>
                        <a:ext cx="40719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72000" y="692696"/>
          <a:ext cx="37131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10" imgW="1968480" imgH="241200" progId="Equation.3">
                  <p:embed/>
                </p:oleObj>
              </mc:Choice>
              <mc:Fallback>
                <p:oleObj name="Equation" r:id="rId10" imgW="19684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92696"/>
                        <a:ext cx="37131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4572000" y="1916832"/>
            <a:ext cx="260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Négyzetösszeget képezve:</a:t>
            </a:r>
            <a:endParaRPr lang="hu-HU" dirty="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4860032" y="2420888"/>
          <a:ext cx="35941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12" imgW="1904760" imgH="507960" progId="Equation.3">
                  <p:embed/>
                </p:oleObj>
              </mc:Choice>
              <mc:Fallback>
                <p:oleObj name="Equation" r:id="rId12" imgW="190476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420888"/>
                        <a:ext cx="35941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gyenes összekötő 16"/>
          <p:cNvCxnSpPr/>
          <p:nvPr/>
        </p:nvCxnSpPr>
        <p:spPr>
          <a:xfrm flipV="1">
            <a:off x="5868144" y="2492896"/>
            <a:ext cx="576064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5940152" y="2996952"/>
            <a:ext cx="576064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940152" y="3429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endParaRPr lang="hu-HU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6732240" y="2852936"/>
            <a:ext cx="11521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6732240" y="3356992"/>
            <a:ext cx="2880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732240" y="3429000"/>
            <a:ext cx="9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00B050"/>
                </a:solidFill>
                <a:latin typeface="Cambria" pitchFamily="18" charset="0"/>
              </a:rPr>
              <a:t>e</a:t>
            </a:r>
            <a:r>
              <a:rPr lang="hu-HU" b="1" i="1" baseline="30000" dirty="0" smtClean="0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hu-HU" b="1" i="1" dirty="0" smtClean="0">
                <a:solidFill>
                  <a:srgbClr val="00B050"/>
                </a:solidFill>
                <a:latin typeface="Cambria" pitchFamily="18" charset="0"/>
              </a:rPr>
              <a:t>cos</a:t>
            </a:r>
            <a:r>
              <a:rPr lang="hu-HU" b="1" i="1" baseline="30000" dirty="0" smtClean="0">
                <a:solidFill>
                  <a:srgbClr val="00B050"/>
                </a:solidFill>
                <a:latin typeface="Cambria" pitchFamily="18" charset="0"/>
              </a:rPr>
              <a:t>2</a:t>
            </a:r>
            <a:r>
              <a:rPr lang="hu-HU" b="1" i="1" dirty="0" smtClean="0">
                <a:solidFill>
                  <a:srgbClr val="00B050"/>
                </a:solidFill>
                <a:latin typeface="Cambria" pitchFamily="18" charset="0"/>
              </a:rPr>
              <a:t>E</a:t>
            </a:r>
            <a:endParaRPr lang="hu-HU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508104" y="3933056"/>
          <a:ext cx="2276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14" imgW="1206360" imgH="241200" progId="Equation.3">
                  <p:embed/>
                </p:oleObj>
              </mc:Choice>
              <mc:Fallback>
                <p:oleObj name="Equation" r:id="rId14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933056"/>
                        <a:ext cx="22764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5652120" y="4509120"/>
          <a:ext cx="1917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16" imgW="1015920" imgH="215640" progId="Equation.3">
                  <p:embed/>
                </p:oleObj>
              </mc:Choice>
              <mc:Fallback>
                <p:oleObj name="Equation" r:id="rId16" imgW="10159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09120"/>
                        <a:ext cx="1917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zövegdoboz 28"/>
          <p:cNvSpPr txBox="1"/>
          <p:nvPr/>
        </p:nvSpPr>
        <p:spPr>
          <a:xfrm>
            <a:off x="467544" y="5157192"/>
            <a:ext cx="527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Írjuk fel az </a:t>
            </a:r>
            <a:r>
              <a:rPr lang="hu-HU" i="1" dirty="0" smtClean="0">
                <a:latin typeface="Cambria" pitchFamily="18" charset="0"/>
              </a:rPr>
              <a:t>r(1-cos</a:t>
            </a:r>
            <a:r>
              <a:rPr lang="hu-HU" i="1" dirty="0" smtClean="0">
                <a:latin typeface="Symbol" pitchFamily="18" charset="2"/>
              </a:rPr>
              <a:t>u</a:t>
            </a:r>
            <a:r>
              <a:rPr lang="hu-HU" i="1" dirty="0" smtClean="0">
                <a:latin typeface="Cambria" pitchFamily="18" charset="0"/>
              </a:rPr>
              <a:t>) </a:t>
            </a:r>
            <a:r>
              <a:rPr lang="hu-HU" dirty="0" smtClean="0">
                <a:latin typeface="Cambria" pitchFamily="18" charset="0"/>
              </a:rPr>
              <a:t>és a </a:t>
            </a:r>
            <a:r>
              <a:rPr lang="hu-HU" i="1" dirty="0" smtClean="0">
                <a:latin typeface="Cambria" pitchFamily="18" charset="0"/>
              </a:rPr>
              <a:t>r(1+</a:t>
            </a:r>
            <a:r>
              <a:rPr lang="hu-HU" i="1" dirty="0" err="1" smtClean="0">
                <a:latin typeface="Cambria" pitchFamily="18" charset="0"/>
              </a:rPr>
              <a:t>cos</a:t>
            </a:r>
            <a:r>
              <a:rPr lang="hu-HU" i="1" dirty="0" err="1" smtClean="0">
                <a:latin typeface="Symbol" pitchFamily="18" charset="2"/>
              </a:rPr>
              <a:t>u</a:t>
            </a:r>
            <a:r>
              <a:rPr lang="hu-HU" i="1" dirty="0" smtClean="0">
                <a:latin typeface="Cambria" pitchFamily="18" charset="0"/>
              </a:rPr>
              <a:t>) </a:t>
            </a:r>
            <a:r>
              <a:rPr lang="hu-HU" dirty="0" smtClean="0">
                <a:latin typeface="Cambria" pitchFamily="18" charset="0"/>
              </a:rPr>
              <a:t>összefüggéseket :</a:t>
            </a:r>
            <a:endParaRPr lang="hu-HU" dirty="0">
              <a:latin typeface="Cambria" pitchFamily="18" charset="0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2699792" y="5589240"/>
          <a:ext cx="35956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18" imgW="1904760" imgH="431640" progId="Equation.3">
                  <p:embed/>
                </p:oleObj>
              </mc:Choice>
              <mc:Fallback>
                <p:oleObj name="Equation" r:id="rId18" imgW="19047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589240"/>
                        <a:ext cx="359568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4427984" y="5229200"/>
            <a:ext cx="3240360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030771" y="188640"/>
            <a:ext cx="711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valódi és az excentrikus anomália kapcsolata</a:t>
            </a:r>
            <a:endParaRPr lang="hu-HU" sz="2000" b="1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843808" y="836712"/>
          <a:ext cx="35956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836712"/>
                        <a:ext cx="359568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67544" y="1844824"/>
            <a:ext cx="368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Osszuk el a két egyenletet egymással:</a:t>
            </a:r>
            <a:endParaRPr lang="hu-HU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131840" y="2276872"/>
          <a:ext cx="29241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5" imgW="1549080" imgH="393480" progId="Equation.3">
                  <p:embed/>
                </p:oleObj>
              </mc:Choice>
              <mc:Fallback>
                <p:oleObj name="Equation" r:id="rId5" imgW="1549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276872"/>
                        <a:ext cx="29241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467544" y="3212976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mivel:</a:t>
            </a:r>
            <a:endParaRPr lang="hu-HU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717675" y="3525838"/>
          <a:ext cx="56086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Equation" r:id="rId7" imgW="2971800" imgH="444240" progId="Equation.3">
                  <p:embed/>
                </p:oleObj>
              </mc:Choice>
              <mc:Fallback>
                <p:oleObj name="Equation" r:id="rId7" imgW="29718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3525838"/>
                        <a:ext cx="56086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67544" y="4581128"/>
            <a:ext cx="628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Így a valódi és az excentrikus anomália kapcsolatát leíró egyenlet:</a:t>
            </a:r>
            <a:endParaRPr lang="hu-HU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404938" y="5289550"/>
          <a:ext cx="6327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9" imgW="3352680" imgH="444240" progId="Equation.3">
                  <p:embed/>
                </p:oleObj>
              </mc:Choice>
              <mc:Fallback>
                <p:oleObj name="Equation" r:id="rId9" imgW="335268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289550"/>
                        <a:ext cx="63277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802153" y="188640"/>
            <a:ext cx="534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Pályasíkbeli koordináták számítása</a:t>
            </a:r>
            <a:endParaRPr lang="hu-HU" sz="2000" b="1" dirty="0"/>
          </a:p>
        </p:txBody>
      </p:sp>
      <p:pic>
        <p:nvPicPr>
          <p:cNvPr id="5" name="Kép 4" descr="anomal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476161" cy="4065243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355976" y="1700808"/>
          <a:ext cx="42418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4" imgW="2247840" imgH="482400" progId="Equation.3">
                  <p:embed/>
                </p:oleObj>
              </mc:Choice>
              <mc:Fallback>
                <p:oleObj name="Equation" r:id="rId4" imgW="224784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700808"/>
                        <a:ext cx="4241800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491880" y="1268760"/>
            <a:ext cx="477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valódi v. az excentrikus anomáliák segítségével: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35896" y="400506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műhold pályasíkbeli sebességének számítása (levezetés nélkül):</a:t>
            </a:r>
            <a:endParaRPr lang="hu-HU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148064" y="4653136"/>
          <a:ext cx="2706688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6" imgW="1434960" imgH="838080" progId="Equation.3">
                  <p:embed/>
                </p:oleObj>
              </mc:Choice>
              <mc:Fallback>
                <p:oleObj name="Equation" r:id="rId6" imgW="1434960" imgH="838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653136"/>
                        <a:ext cx="2706688" cy="157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72101"/>
            <a:ext cx="5001576" cy="329320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pályasíkbeli koordináták átszámítása Földhöz kötött térbeli derékszögű koordinátarendszerbe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126876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Rendelkezésünkre állnak a pályaellipszis tengelyeivel párhuzamos irányú, pályasíkbeli koordináták.</a:t>
            </a:r>
          </a:p>
          <a:p>
            <a:endParaRPr lang="hu-HU" dirty="0" smtClean="0"/>
          </a:p>
          <a:p>
            <a:r>
              <a:rPr lang="hu-HU" dirty="0" smtClean="0"/>
              <a:t>Ezt a síkkoordináta-rendszert be kell forgatni az égi egyenlítői koordinátarendszerbe: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965064" y="4941168"/>
            <a:ext cx="201622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pályasíkbeli koordináták átszámítása Földhöz kötött térbeli derékszögű koordinátarendszerbe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148064" y="980728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forgatás lépései: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Az </a:t>
            </a:r>
            <a:r>
              <a:rPr lang="hu-HU" b="1" dirty="0" smtClean="0">
                <a:solidFill>
                  <a:srgbClr val="FF0000"/>
                </a:solidFill>
              </a:rPr>
              <a:t>u</a:t>
            </a:r>
            <a:r>
              <a:rPr lang="hu-HU" b="1" baseline="-25000" dirty="0" smtClean="0">
                <a:solidFill>
                  <a:srgbClr val="FF0000"/>
                </a:solidFill>
              </a:rPr>
              <a:t>1</a:t>
            </a:r>
            <a:r>
              <a:rPr lang="hu-HU" b="1" dirty="0" smtClean="0">
                <a:solidFill>
                  <a:srgbClr val="FF0000"/>
                </a:solidFill>
              </a:rPr>
              <a:t>,u</a:t>
            </a:r>
            <a:r>
              <a:rPr lang="hu-HU" b="1" baseline="-25000" dirty="0" smtClean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,u</a:t>
            </a:r>
            <a:r>
              <a:rPr lang="hu-HU" b="1" baseline="-25000" dirty="0" smtClean="0">
                <a:solidFill>
                  <a:srgbClr val="FF0000"/>
                </a:solidFill>
              </a:rPr>
              <a:t>3</a:t>
            </a:r>
            <a:r>
              <a:rPr lang="hu-HU" dirty="0" smtClean="0"/>
              <a:t> rendszerből </a:t>
            </a:r>
            <a:r>
              <a:rPr lang="hu-HU" b="1" dirty="0" smtClean="0">
                <a:solidFill>
                  <a:srgbClr val="00B050"/>
                </a:solidFill>
              </a:rPr>
              <a:t>x,y,z</a:t>
            </a:r>
            <a:r>
              <a:rPr lang="hu-HU" dirty="0" smtClean="0"/>
              <a:t> koordinátarendszerbe a pályasíkban a </a:t>
            </a:r>
            <a:r>
              <a:rPr lang="hu-HU" i="1" dirty="0" smtClean="0"/>
              <a:t>z</a:t>
            </a:r>
            <a:r>
              <a:rPr lang="hu-HU" dirty="0" smtClean="0"/>
              <a:t> tengely körül (</a:t>
            </a:r>
            <a:r>
              <a:rPr lang="hu-HU" dirty="0" err="1" smtClean="0"/>
              <a:t>-</a:t>
            </a:r>
            <a:r>
              <a:rPr lang="hu-HU" dirty="0" err="1" smtClean="0">
                <a:latin typeface="Symbol" pitchFamily="18" charset="2"/>
              </a:rPr>
              <a:t>v</a:t>
            </a:r>
            <a:r>
              <a:rPr lang="hu-HU" dirty="0" smtClean="0"/>
              <a:t>)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Forgassuk be az </a:t>
            </a:r>
            <a:r>
              <a:rPr lang="hu-HU" b="1" dirty="0" err="1" smtClean="0">
                <a:solidFill>
                  <a:srgbClr val="00B050"/>
                </a:solidFill>
              </a:rPr>
              <a:t>xyz</a:t>
            </a:r>
            <a:r>
              <a:rPr lang="hu-HU" dirty="0" smtClean="0"/>
              <a:t> koordinátarendszert az égi egyenlítő síkjába az x tengely körül (</a:t>
            </a:r>
            <a:r>
              <a:rPr lang="hu-HU" b="1" i="1" dirty="0" err="1" smtClean="0">
                <a:latin typeface="Cambria" pitchFamily="18" charset="0"/>
              </a:rPr>
              <a:t>-i</a:t>
            </a:r>
            <a:r>
              <a:rPr lang="hu-HU" dirty="0" smtClean="0"/>
              <a:t>) mértékben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Forgassuk el a koordinátarendszert a z tengely körül </a:t>
            </a:r>
            <a:r>
              <a:rPr lang="hu-HU" b="1" i="1" dirty="0" smtClean="0">
                <a:latin typeface="Symbol" pitchFamily="18" charset="2"/>
              </a:rPr>
              <a:t>-W</a:t>
            </a:r>
            <a:r>
              <a:rPr lang="hu-HU" dirty="0" smtClean="0">
                <a:latin typeface="Symbol" pitchFamily="18" charset="2"/>
              </a:rPr>
              <a:t> </a:t>
            </a:r>
            <a:r>
              <a:rPr lang="hu-HU" dirty="0" smtClean="0"/>
              <a:t>mértékben</a:t>
            </a:r>
          </a:p>
          <a:p>
            <a:endParaRPr lang="hu-HU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/>
        </p:nvGraphicFramePr>
        <p:xfrm>
          <a:off x="539552" y="5013176"/>
          <a:ext cx="8214345" cy="151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5092560" imgH="939600" progId="Equation.3">
                  <p:embed/>
                </p:oleObj>
              </mc:Choice>
              <mc:Fallback>
                <p:oleObj name="Equation" r:id="rId3" imgW="509256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13176"/>
                        <a:ext cx="8214345" cy="1515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 descr="palyaszamit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4804920" cy="372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pályasíkbeli koordináták átszámítása Földhöz kötött térbeli derékszögű koordinátarendszerbe</a:t>
            </a:r>
            <a:endParaRPr lang="hu-HU" sz="2000" b="1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843808" y="1988840"/>
          <a:ext cx="346233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3" imgW="2145960" imgH="711000" progId="Equation.3">
                  <p:embed/>
                </p:oleObj>
              </mc:Choice>
              <mc:Fallback>
                <p:oleObj name="Equation" r:id="rId3" imgW="214596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988840"/>
                        <a:ext cx="3462337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51520" y="1340768"/>
            <a:ext cx="779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forgatási mátrix meghatározása után az égi egyenlítői koordináták számíthatóak: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528" y="3789040"/>
            <a:ext cx="493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sebességek transzformációja hasonlóan történik:</a:t>
            </a:r>
            <a:endParaRPr lang="hu-HU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843808" y="4365104"/>
          <a:ext cx="34623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5" imgW="2145960" imgH="711000" progId="Equation.3">
                  <p:embed/>
                </p:oleObj>
              </mc:Choice>
              <mc:Fallback>
                <p:oleObj name="Equation" r:id="rId5" imgW="214596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365104"/>
                        <a:ext cx="34623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palyaszami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8642" y="1772816"/>
            <a:ext cx="5984790" cy="463639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pályasíkbeli koordináták átszámítása Földhöz kötött térbeli derékszögű koordinátarendszerbe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helymeghatározáshoz azonban a Földdel együttforgó térbeli derékszögű koordinátarendszerbe célszerű a műhold pozícióját meghatározni, így egy 4. forgatásra is szükség van. </a:t>
            </a:r>
          </a:p>
          <a:p>
            <a:r>
              <a:rPr lang="hu-HU" dirty="0" smtClean="0"/>
              <a:t>Most a </a:t>
            </a:r>
            <a:r>
              <a:rPr lang="hu-HU" b="1" i="1" dirty="0" smtClean="0"/>
              <a:t>z</a:t>
            </a:r>
            <a:r>
              <a:rPr lang="hu-HU" dirty="0" smtClean="0"/>
              <a:t> tengely körül </a:t>
            </a:r>
            <a:r>
              <a:rPr lang="hu-HU" b="1" i="1" dirty="0" smtClean="0"/>
              <a:t>GAST</a:t>
            </a:r>
            <a:r>
              <a:rPr lang="hu-HU" dirty="0" smtClean="0"/>
              <a:t> mértékkel kell forgatni (vagy csak </a:t>
            </a:r>
            <a:r>
              <a:rPr lang="hu-HU" i="1" dirty="0" smtClean="0">
                <a:latin typeface="Symbol" pitchFamily="18" charset="2"/>
              </a:rPr>
              <a:t>W</a:t>
            </a:r>
            <a:r>
              <a:rPr lang="hu-HU" i="1" baseline="-25000" dirty="0" smtClean="0"/>
              <a:t>0</a:t>
            </a:r>
            <a:r>
              <a:rPr lang="hu-HU" dirty="0" smtClean="0"/>
              <a:t> értékkel forgatunk az előbbiekben)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perturbált</a:t>
            </a:r>
            <a:r>
              <a:rPr lang="hu-HU" sz="2800" b="1" dirty="0" smtClean="0"/>
              <a:t> pályamozgás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Kepler-törvények idealizált esetre vonatkoznak (pontszerűnek tekinthető testek, kizárólag tömegvonzásból eredő gyorsulások).</a:t>
            </a:r>
          </a:p>
          <a:p>
            <a:endParaRPr lang="hu-HU" dirty="0" smtClean="0"/>
          </a:p>
          <a:p>
            <a:r>
              <a:rPr lang="hu-HU" dirty="0" smtClean="0"/>
              <a:t>A műholdak esetén azonban ezek a feltételek nem teljesülnek, így a tényleges pályák sem Kepler pályák. </a:t>
            </a:r>
          </a:p>
          <a:p>
            <a:endParaRPr lang="hu-HU" dirty="0" smtClean="0"/>
          </a:p>
          <a:p>
            <a:r>
              <a:rPr lang="hu-HU" dirty="0" smtClean="0"/>
              <a:t>Ennek megfelelően a műholdak pályájának leírásához az alábbi differenciálegyenletet kellene megoldani: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563888" y="3429000"/>
          <a:ext cx="20288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3" imgW="1257120" imgH="393480" progId="Equation.3">
                  <p:embed/>
                </p:oleObj>
              </mc:Choice>
              <mc:Fallback>
                <p:oleObj name="Equation" r:id="rId3" imgW="12571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429000"/>
                        <a:ext cx="20288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835696" y="4293096"/>
          <a:ext cx="5769712" cy="2160240"/>
        </p:xfrm>
        <a:graphic>
          <a:graphicData uri="http://schemas.openxmlformats.org/drawingml/2006/table">
            <a:tbl>
              <a:tblPr/>
              <a:tblGrid>
                <a:gridCol w="4096700"/>
                <a:gridCol w="1673012"/>
              </a:tblGrid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 b="1">
                          <a:latin typeface="Calibri"/>
                          <a:ea typeface="Calibri"/>
                          <a:cs typeface="Times New Roman"/>
                        </a:rPr>
                        <a:t>perturbációs erők</a:t>
                      </a:r>
                      <a:endParaRPr lang="hu-H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 b="1">
                          <a:latin typeface="Calibri"/>
                          <a:ea typeface="Calibri"/>
                          <a:cs typeface="Times New Roman"/>
                        </a:rPr>
                        <a:t>gyorsulás (m/s</a:t>
                      </a:r>
                      <a:r>
                        <a:rPr lang="hu-HU" sz="1500" b="1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15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hu-H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„kéttest probléma”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0.59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A Föld lapultsága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5×10</a:t>
                      </a:r>
                      <a:r>
                        <a:rPr lang="hu-HU" sz="1500" baseline="30000">
                          <a:latin typeface="Calibri"/>
                          <a:ea typeface="Calibri"/>
                          <a:cs typeface="Times New Roman"/>
                        </a:rPr>
                        <a:t>-5</a:t>
                      </a:r>
                      <a:endParaRPr lang="hu-H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A Hold tömegvonzása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5×10</a:t>
                      </a:r>
                      <a:r>
                        <a:rPr lang="hu-HU" sz="1500" baseline="30000">
                          <a:latin typeface="Calibri"/>
                          <a:ea typeface="Calibri"/>
                          <a:cs typeface="Times New Roman"/>
                        </a:rPr>
                        <a:t>-6</a:t>
                      </a:r>
                      <a:endParaRPr lang="hu-H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A Nap tömegvonzása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2×10</a:t>
                      </a:r>
                      <a:r>
                        <a:rPr lang="hu-HU" sz="1500" baseline="30000">
                          <a:latin typeface="Calibri"/>
                          <a:ea typeface="Calibri"/>
                          <a:cs typeface="Times New Roman"/>
                        </a:rPr>
                        <a:t>-6</a:t>
                      </a:r>
                      <a:endParaRPr lang="hu-H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egyéb gravitációs hatások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3×10</a:t>
                      </a:r>
                      <a:r>
                        <a:rPr lang="hu-HU" sz="1500" baseline="30000">
                          <a:latin typeface="Calibri"/>
                          <a:ea typeface="Calibri"/>
                          <a:cs typeface="Times New Roman"/>
                        </a:rPr>
                        <a:t>-7</a:t>
                      </a:r>
                      <a:endParaRPr lang="hu-H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A Nap sugárnyomása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9×10</a:t>
                      </a:r>
                      <a:r>
                        <a:rPr lang="hu-HU" sz="1500" baseline="30000">
                          <a:latin typeface="Calibri"/>
                          <a:ea typeface="Calibri"/>
                          <a:cs typeface="Times New Roman"/>
                        </a:rPr>
                        <a:t>-8</a:t>
                      </a:r>
                      <a:endParaRPr lang="hu-H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latin typeface="Calibri"/>
                          <a:ea typeface="Calibri"/>
                          <a:cs typeface="Times New Roman"/>
                        </a:rPr>
                        <a:t>egyéb (árapály, közegellenállás, stb.)</a:t>
                      </a: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latin typeface="Calibri"/>
                          <a:ea typeface="Calibri"/>
                          <a:cs typeface="Times New Roman"/>
                        </a:rPr>
                        <a:t>1×10</a:t>
                      </a:r>
                      <a:r>
                        <a:rPr lang="hu-HU" sz="1500" baseline="30000" dirty="0">
                          <a:latin typeface="Calibri"/>
                          <a:ea typeface="Calibri"/>
                          <a:cs typeface="Times New Roman"/>
                        </a:rPr>
                        <a:t>-9</a:t>
                      </a:r>
                      <a:endParaRPr lang="hu-H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58" marR="9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perturbált</a:t>
            </a:r>
            <a:r>
              <a:rPr lang="hu-HU" sz="2800" b="1" dirty="0" smtClean="0"/>
              <a:t> pályamozgás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perturbáló</a:t>
            </a:r>
            <a:r>
              <a:rPr lang="hu-HU" dirty="0" smtClean="0"/>
              <a:t> erők hatására a Kepler-féle pályaelemek folyamatosan változnak. </a:t>
            </a:r>
          </a:p>
          <a:p>
            <a:endParaRPr lang="hu-HU" dirty="0" smtClean="0"/>
          </a:p>
          <a:p>
            <a:r>
              <a:rPr lang="hu-HU" dirty="0" smtClean="0"/>
              <a:t>Ennek megfelelően a rendszer által sugárzott pályaadatok az egyes pályaelemek változásairól is adnak információt.</a:t>
            </a:r>
          </a:p>
          <a:p>
            <a:endParaRPr lang="hu-HU" dirty="0" smtClean="0"/>
          </a:p>
          <a:p>
            <a:r>
              <a:rPr lang="hu-HU" dirty="0" smtClean="0"/>
              <a:t>A műhold mozgását rövid ideig leíró Kepler-pályákat simuló pályáknak nevezzük (</a:t>
            </a:r>
            <a:r>
              <a:rPr lang="hu-HU" dirty="0" err="1" smtClean="0"/>
              <a:t>osculating</a:t>
            </a:r>
            <a:r>
              <a:rPr lang="hu-HU" dirty="0" smtClean="0"/>
              <a:t> </a:t>
            </a:r>
            <a:r>
              <a:rPr lang="hu-HU" dirty="0" err="1" smtClean="0"/>
              <a:t>orbit</a:t>
            </a:r>
            <a:r>
              <a:rPr lang="hu-HU" dirty="0" smtClean="0"/>
              <a:t>).</a:t>
            </a:r>
          </a:p>
        </p:txBody>
      </p:sp>
      <p:pic>
        <p:nvPicPr>
          <p:cNvPr id="6" name="Kép 5" descr="felszallocsomo_perturba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215" y="3429000"/>
            <a:ext cx="4292785" cy="2293405"/>
          </a:xfrm>
          <a:prstGeom prst="rect">
            <a:avLst/>
          </a:prstGeom>
        </p:spPr>
      </p:pic>
      <p:pic>
        <p:nvPicPr>
          <p:cNvPr id="7" name="Kép 6" descr="felnagytengely_perturba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92605" cy="2304256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rot="5400000" flipH="1" flipV="1">
            <a:off x="5076056" y="4797152"/>
            <a:ext cx="1224136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491880" y="5805264"/>
            <a:ext cx="164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pályamódosítás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18317" y="188640"/>
            <a:ext cx="2725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Az időrendszerek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69269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Időpont:</a:t>
            </a:r>
            <a:r>
              <a:rPr lang="hu-HU" dirty="0" smtClean="0"/>
              <a:t> egy időbeli kiterjedés nélküli esemény bekövetkeztének pillanata.</a:t>
            </a:r>
          </a:p>
          <a:p>
            <a:endParaRPr lang="hu-HU" dirty="0" smtClean="0"/>
          </a:p>
          <a:p>
            <a:r>
              <a:rPr lang="hu-HU" b="1" dirty="0" smtClean="0"/>
              <a:t>Időtartam: </a:t>
            </a:r>
            <a:r>
              <a:rPr lang="hu-HU" dirty="0" smtClean="0"/>
              <a:t>Két időpont között eltelt idő, valamilyen egységben mérve.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177281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lehet az egység?</a:t>
            </a:r>
          </a:p>
          <a:p>
            <a:r>
              <a:rPr lang="hu-HU" dirty="0" smtClean="0"/>
              <a:t>Szükségképpen valamilyen </a:t>
            </a:r>
            <a:r>
              <a:rPr lang="hu-HU" dirty="0" err="1" smtClean="0"/>
              <a:t>periodikusan</a:t>
            </a:r>
            <a:r>
              <a:rPr lang="hu-HU" dirty="0" smtClean="0"/>
              <a:t> ismétlődő jelenség (a Föld forgása, a Föld Nap körüli keringése, vagy valamilyen egyéb periodikus jelenség, mint pl. a </a:t>
            </a:r>
            <a:r>
              <a:rPr lang="hu-HU" dirty="0" err="1" smtClean="0"/>
              <a:t>céziumatom</a:t>
            </a:r>
            <a:r>
              <a:rPr lang="hu-HU" dirty="0" smtClean="0"/>
              <a:t> sugárzása)</a:t>
            </a:r>
          </a:p>
          <a:p>
            <a:endParaRPr lang="hu-HU" dirty="0" smtClean="0"/>
          </a:p>
          <a:p>
            <a:r>
              <a:rPr lang="hu-HU" dirty="0" smtClean="0"/>
              <a:t>Ennek megfelelően az alábbi időrendszereket tekintjük át röviden: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Föld forgásához kapcsolódó időrendszerek: csillagidő (GAST, GMST) és a világidő (UT1)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Föld keringéséhez kapcsolódó időrendszerek: a dinamikai </a:t>
            </a:r>
            <a:r>
              <a:rPr lang="hu-HU" smtClean="0"/>
              <a:t>idő (TDT)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Atomi energiaszint-átmenethez kapcsolódó elektromágneses sugárzás periódusidejéhez kapcsolódó időrendszerek: atomidő (TAI), a koordinált világidő (UTC), GPS idő (GPST)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koordinátáinak számítása fedélzeti </a:t>
            </a:r>
          </a:p>
          <a:p>
            <a:pPr algn="r"/>
            <a:r>
              <a:rPr lang="hu-HU" sz="2800" b="1" dirty="0" smtClean="0"/>
              <a:t>pályaadatokból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467544" y="191683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29 10  8 12 16  0  0.0 0.141434837133D-03 0.284217094304D-11 0.000000000000D+00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0.250000000000D+02-0.676250000000D+02 0.427874979891D-08 0.287213446052D+01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-0.350549817085D-05 0.281945231836D-02 0.123549252748D-04 0.515369930267D+04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0.403200000000D+06 0.763684511185D-07-0.302590636608D+01 0.447034835815D-07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0.961245072676D+00 0.139343750000D+03-0.125352600200D+01-0.787889931075D-08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-0.500735120035D-09 0.100000000000D+01 0.159600000000D+04 0.000000000000D+00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0.000000000000D+00 0.000000000000D+00-0.884756445885D-08 0.250000000000D+02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0.000000000000D+00      </a:t>
            </a: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PRN YY MM DD HH mm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ss.s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órahiba,a0(s)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drift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a1(s/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drift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ráta a2(s/s2)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Efem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 adatok az. 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Crs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(méter)        </a:t>
            </a:r>
            <a:r>
              <a:rPr lang="hu-HU" sz="1200" dirty="0" err="1" smtClean="0">
                <a:latin typeface="Symbol" pitchFamily="18" charset="2"/>
                <a:cs typeface="Courier New" pitchFamily="49" charset="0"/>
              </a:rPr>
              <a:t>D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/s)	       M0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Cuc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     e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excentr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.)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Cus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(a)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(m))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ToE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(sec, a GPS héten)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Cic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  OMEGA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Cis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i0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 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Crc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(méter)    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omega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)   OMEGA DOT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/sec) 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IDOT (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/sec)        L2 kódok száma        GPS hét         L2 P adat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SV megbízhatóság (m)     SV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health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 TGD (sec)          IODC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Transm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 Time of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.      </a:t>
            </a: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Megjegyzések: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OMEGA – a GPS hét kezdetére vonatkozik és </a:t>
            </a: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TGD –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group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delay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 smtClean="0">
                <a:latin typeface="Courier New" pitchFamily="49" charset="0"/>
                <a:cs typeface="Courier New" pitchFamily="49" charset="0"/>
              </a:rPr>
              <a:t>differential</a:t>
            </a:r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hu-HU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539552" y="1484784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fedélzeti pályaadatok:</a:t>
            </a:r>
            <a:endParaRPr lang="hu-HU" dirty="0"/>
          </a:p>
        </p:txBody>
      </p:sp>
      <p:sp>
        <p:nvSpPr>
          <p:cNvPr id="23" name="Bal oldali kapcsos zárójel 22"/>
          <p:cNvSpPr/>
          <p:nvPr/>
        </p:nvSpPr>
        <p:spPr>
          <a:xfrm rot="5400000">
            <a:off x="1727684" y="2672916"/>
            <a:ext cx="144016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1547664" y="3284984"/>
            <a:ext cx="52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B0F0"/>
                </a:solidFill>
              </a:rPr>
              <a:t>ToC</a:t>
            </a: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koordinátáinak számítása fedélzeti </a:t>
            </a:r>
          </a:p>
          <a:p>
            <a:pPr algn="r"/>
            <a:r>
              <a:rPr lang="hu-HU" sz="2800" b="1" dirty="0" smtClean="0"/>
              <a:t>pályaadatokból</a:t>
            </a:r>
            <a:endParaRPr lang="hu-HU" sz="2000" b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4067944" y="1340768"/>
          <a:ext cx="933807" cy="64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3" imgW="622080" imgH="431640" progId="Equation.3">
                  <p:embed/>
                </p:oleObj>
              </mc:Choice>
              <mc:Fallback>
                <p:oleObj name="Equation" r:id="rId3" imgW="622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340768"/>
                        <a:ext cx="933807" cy="647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5576" y="1268760"/>
            <a:ext cx="16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középmozgás: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2132856"/>
            <a:ext cx="375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korrekciók érvényességi időtartama:</a:t>
            </a:r>
            <a:endParaRPr lang="hu-HU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067175" y="2644775"/>
          <a:ext cx="935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5" imgW="622080" imgH="228600" progId="Equation.3">
                  <p:embed/>
                </p:oleObj>
              </mc:Choice>
              <mc:Fallback>
                <p:oleObj name="Equation" r:id="rId5" imgW="6220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44775"/>
                        <a:ext cx="9350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827584" y="2996952"/>
            <a:ext cx="238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javított középmozgás:</a:t>
            </a:r>
            <a:endParaRPr lang="hu-HU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914775" y="3419475"/>
          <a:ext cx="12398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7" imgW="825480" imgH="241200" progId="Equation.3">
                  <p:embed/>
                </p:oleObj>
              </mc:Choice>
              <mc:Fallback>
                <p:oleObj name="Equation" r:id="rId7" imgW="825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419475"/>
                        <a:ext cx="12398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827584" y="3789040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középanomália:</a:t>
            </a:r>
            <a:endParaRPr lang="hu-HU" dirty="0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765550" y="4076700"/>
          <a:ext cx="15065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9" imgW="1002960" imgH="228600" progId="Equation.3">
                  <p:embed/>
                </p:oleObj>
              </mc:Choice>
              <mc:Fallback>
                <p:oleObj name="Equation" r:id="rId9" imgW="10029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4076700"/>
                        <a:ext cx="15065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827584" y="4509120"/>
            <a:ext cx="469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excentrikus anomália (fokozatos közelítéssel):</a:t>
            </a:r>
            <a:endParaRPr lang="hu-HU" dirty="0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932113" y="4941888"/>
          <a:ext cx="3108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11" imgW="2070000" imgH="228600" progId="Equation.3">
                  <p:embed/>
                </p:oleObj>
              </mc:Choice>
              <mc:Fallback>
                <p:oleObj name="Equation" r:id="rId11" imgW="20700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4941888"/>
                        <a:ext cx="31083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827584" y="5373216"/>
            <a:ext cx="191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valódi anomália:</a:t>
            </a:r>
            <a:endParaRPr lang="hu-HU" dirty="0"/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3208338" y="5541963"/>
          <a:ext cx="2651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13" imgW="1765080" imgH="482400" progId="Equation.3">
                  <p:embed/>
                </p:oleObj>
              </mc:Choice>
              <mc:Fallback>
                <p:oleObj name="Equation" r:id="rId13" imgW="176508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541963"/>
                        <a:ext cx="26511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koordinátáinak számítása fedélzeti </a:t>
            </a:r>
          </a:p>
          <a:p>
            <a:pPr algn="r"/>
            <a:r>
              <a:rPr lang="hu-HU" sz="2800" b="1" dirty="0" smtClean="0"/>
              <a:t>pályaadatokból</a:t>
            </a:r>
            <a:endParaRPr lang="hu-HU" sz="2000" b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4067944" y="1628800"/>
          <a:ext cx="1123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3" imgW="749160" imgH="228600" progId="Equation.3">
                  <p:embed/>
                </p:oleObj>
              </mc:Choice>
              <mc:Fallback>
                <p:oleObj name="Equation" r:id="rId3" imgW="749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628800"/>
                        <a:ext cx="1123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5576" y="1268760"/>
            <a:ext cx="37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műhold szöghelyzete a pályasíkban: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2060848"/>
            <a:ext cx="239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pályamenti</a:t>
            </a:r>
            <a:r>
              <a:rPr lang="hu-HU" dirty="0" smtClean="0"/>
              <a:t> korrekció:</a:t>
            </a:r>
            <a:endParaRPr lang="hu-HU" dirty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248025" y="2349500"/>
          <a:ext cx="2762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5" imgW="1841400" imgH="228600" progId="Equation.3">
                  <p:embed/>
                </p:oleObj>
              </mc:Choice>
              <mc:Fallback>
                <p:oleObj name="Equation" r:id="rId5" imgW="1841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2349500"/>
                        <a:ext cx="27622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755576" y="2780928"/>
            <a:ext cx="201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radiális korrekció:</a:t>
            </a:r>
            <a:endParaRPr lang="hu-HU" dirty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232150" y="3068638"/>
          <a:ext cx="270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7" imgW="1803240" imgH="228600" progId="Equation.3">
                  <p:embed/>
                </p:oleObj>
              </mc:Choice>
              <mc:Fallback>
                <p:oleObj name="Equation" r:id="rId7" imgW="18032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068638"/>
                        <a:ext cx="2705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755576" y="3501008"/>
            <a:ext cx="330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pályasíkra merőleges korrekció:</a:t>
            </a:r>
            <a:endParaRPr lang="hu-HU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232150" y="3860800"/>
          <a:ext cx="2647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9" imgW="1765080" imgH="228600" progId="Equation.3">
                  <p:embed/>
                </p:oleObj>
              </mc:Choice>
              <mc:Fallback>
                <p:oleObj name="Equation" r:id="rId9" imgW="17650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860800"/>
                        <a:ext cx="2647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755576" y="4221088"/>
            <a:ext cx="354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javított szöghelyzet a pályasíkban:</a:t>
            </a:r>
            <a:endParaRPr lang="hu-HU" dirty="0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4010025" y="4652963"/>
          <a:ext cx="1238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11" imgW="825480" imgH="228600" progId="Equation.3">
                  <p:embed/>
                </p:oleObj>
              </mc:Choice>
              <mc:Fallback>
                <p:oleObj name="Equation" r:id="rId11" imgW="825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652963"/>
                        <a:ext cx="12382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755576" y="5013176"/>
            <a:ext cx="31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javított geocentrikus távolság:</a:t>
            </a:r>
            <a:endParaRPr lang="hu-HU" dirty="0"/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3557588" y="5373688"/>
          <a:ext cx="2114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13" imgW="1409400" imgH="228600" progId="Equation.3">
                  <p:embed/>
                </p:oleObj>
              </mc:Choice>
              <mc:Fallback>
                <p:oleObj name="Equation" r:id="rId13" imgW="1409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373688"/>
                        <a:ext cx="21145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zövegdoboz 16"/>
          <p:cNvSpPr txBox="1"/>
          <p:nvPr/>
        </p:nvSpPr>
        <p:spPr>
          <a:xfrm>
            <a:off x="827584" y="5733256"/>
            <a:ext cx="20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javított inklináció:</a:t>
            </a:r>
            <a:endParaRPr lang="hu-HU" dirty="0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3792538" y="5897563"/>
          <a:ext cx="1657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15" imgW="1104840" imgH="393480" progId="Equation.3">
                  <p:embed/>
                </p:oleObj>
              </mc:Choice>
              <mc:Fallback>
                <p:oleObj name="Equation" r:id="rId15" imgW="11048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5897563"/>
                        <a:ext cx="16573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koordinátáinak számítása fedélzeti </a:t>
            </a:r>
          </a:p>
          <a:p>
            <a:pPr algn="r"/>
            <a:r>
              <a:rPr lang="hu-HU" sz="2800" b="1" dirty="0" smtClean="0"/>
              <a:t>pályaadatokból</a:t>
            </a:r>
            <a:endParaRPr lang="hu-HU" sz="2000" b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3995936" y="1628800"/>
          <a:ext cx="12382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3" imgW="825480" imgH="685800" progId="Equation.3">
                  <p:embed/>
                </p:oleObj>
              </mc:Choice>
              <mc:Fallback>
                <p:oleObj name="Equation" r:id="rId3" imgW="82548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628800"/>
                        <a:ext cx="12382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5576" y="1268760"/>
            <a:ext cx="411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geocentrikus koordináták a pályasíkban: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27584" y="2636912"/>
            <a:ext cx="367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felszálló csomópont javított hossza:</a:t>
            </a:r>
            <a:endParaRPr lang="hu-HU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895600" y="3101975"/>
          <a:ext cx="3581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5" imgW="2387520" imgH="545760" progId="Equation.3">
                  <p:embed/>
                </p:oleObj>
              </mc:Choice>
              <mc:Fallback>
                <p:oleObj name="Equation" r:id="rId5" imgW="238752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01975"/>
                        <a:ext cx="35814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827584" y="3933056"/>
            <a:ext cx="355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WGS-84 rendszerbeli koordináták:</a:t>
            </a:r>
            <a:endParaRPr lang="hu-HU" dirty="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203848" y="4437112"/>
          <a:ext cx="29527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7" imgW="1968480" imgH="685800" progId="Equation.3">
                  <p:embed/>
                </p:oleObj>
              </mc:Choice>
              <mc:Fallback>
                <p:oleObj name="Equation" r:id="rId7" imgW="196848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437112"/>
                        <a:ext cx="29527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827584" y="5517232"/>
            <a:ext cx="341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műholdóra-hiba meghatározása:</a:t>
            </a:r>
            <a:endParaRPr lang="hu-HU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275013" y="5957888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9" imgW="1879560" imgH="253800" progId="Equation.3">
                  <p:embed/>
                </p:oleObj>
              </mc:Choice>
              <mc:Fallback>
                <p:oleObj name="Equation" r:id="rId9" imgW="187956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5957888"/>
                        <a:ext cx="2819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7190645" y="3429000"/>
            <a:ext cx="195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>
                <a:latin typeface="Symbol" pitchFamily="18" charset="2"/>
              </a:rPr>
              <a:t>w</a:t>
            </a:r>
            <a:r>
              <a:rPr lang="hu-HU" i="1" baseline="-25000" dirty="0" err="1" smtClean="0"/>
              <a:t>E</a:t>
            </a:r>
            <a:r>
              <a:rPr lang="hu-HU" dirty="0" smtClean="0"/>
              <a:t> – A Föld forgási </a:t>
            </a:r>
          </a:p>
          <a:p>
            <a:r>
              <a:rPr lang="hu-HU" dirty="0" smtClean="0"/>
              <a:t>szögsebessége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43608" y="162880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excentricitás			e 		</a:t>
            </a:r>
            <a:r>
              <a:rPr lang="hu-HU" dirty="0" err="1" smtClean="0"/>
              <a:t>dimensionless</a:t>
            </a:r>
            <a:endParaRPr lang="hu-HU" dirty="0" smtClean="0"/>
          </a:p>
          <a:p>
            <a:r>
              <a:rPr lang="hu-HU" dirty="0" smtClean="0"/>
              <a:t>referencia epocha			t</a:t>
            </a:r>
            <a:r>
              <a:rPr lang="fr-FR" baseline="-25000" dirty="0" smtClean="0"/>
              <a:t>oa</a:t>
            </a:r>
            <a:r>
              <a:rPr lang="fr-FR" dirty="0" smtClean="0"/>
              <a:t> </a:t>
            </a:r>
            <a:r>
              <a:rPr lang="hu-HU" dirty="0" smtClean="0"/>
              <a:t>		</a:t>
            </a:r>
            <a:r>
              <a:rPr lang="fr-FR" dirty="0" smtClean="0"/>
              <a:t>seconds</a:t>
            </a:r>
          </a:p>
          <a:p>
            <a:r>
              <a:rPr lang="hu-HU" dirty="0" smtClean="0">
                <a:latin typeface="+mj-lt"/>
              </a:rPr>
              <a:t>inklináció javítása (0.3 </a:t>
            </a:r>
            <a:r>
              <a:rPr lang="hu-HU" dirty="0" err="1" smtClean="0">
                <a:latin typeface="+mj-lt"/>
              </a:rPr>
              <a:t>sc</a:t>
            </a:r>
            <a:r>
              <a:rPr lang="hu-HU" dirty="0" smtClean="0">
                <a:latin typeface="+mj-lt"/>
              </a:rPr>
              <a:t>=54°)	</a:t>
            </a:r>
            <a:r>
              <a:rPr lang="hu-HU" dirty="0" smtClean="0">
                <a:latin typeface="Symbol" pitchFamily="18" charset="2"/>
              </a:rPr>
              <a:t>d</a:t>
            </a:r>
            <a:r>
              <a:rPr lang="hu-HU" dirty="0" smtClean="0"/>
              <a:t>i	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/>
              <a:t>felszálló csomó hosszának vált.	OMEGADOT 	</a:t>
            </a:r>
            <a:r>
              <a:rPr lang="hu-HU" dirty="0" err="1" smtClean="0"/>
              <a:t>semi-circles</a:t>
            </a:r>
            <a:r>
              <a:rPr lang="hu-HU" dirty="0" smtClean="0"/>
              <a:t>/sec</a:t>
            </a:r>
          </a:p>
          <a:p>
            <a:r>
              <a:rPr lang="hu-HU" dirty="0" smtClean="0"/>
              <a:t>fél nagytengely gyöke 		(A)1/2		meters1/2</a:t>
            </a:r>
          </a:p>
          <a:p>
            <a:r>
              <a:rPr lang="hu-HU" dirty="0" smtClean="0"/>
              <a:t>felszálló csomó hossza (GPS hét 0</a:t>
            </a:r>
            <a:r>
              <a:rPr lang="hu-HU" baseline="30000" dirty="0" smtClean="0"/>
              <a:t>h</a:t>
            </a:r>
            <a:r>
              <a:rPr lang="hu-HU" dirty="0" smtClean="0"/>
              <a:t>)	(OMEGA)</a:t>
            </a:r>
            <a:r>
              <a:rPr lang="hu-HU" baseline="-25000" dirty="0" smtClean="0"/>
              <a:t>0</a:t>
            </a:r>
            <a:r>
              <a:rPr lang="hu-HU" dirty="0" smtClean="0"/>
              <a:t> 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>
                <a:latin typeface="+mj-lt"/>
              </a:rPr>
              <a:t>perigeum argumentuma 		</a:t>
            </a:r>
            <a:r>
              <a:rPr lang="hu-HU" i="1" dirty="0" smtClean="0">
                <a:latin typeface="Symbol" pitchFamily="18" charset="2"/>
              </a:rPr>
              <a:t>w</a:t>
            </a:r>
            <a:r>
              <a:rPr lang="hu-HU" dirty="0" smtClean="0"/>
              <a:t> 	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/>
              <a:t>Középanomália			M</a:t>
            </a:r>
            <a:r>
              <a:rPr lang="hu-HU" baseline="-25000" dirty="0" smtClean="0"/>
              <a:t>0</a:t>
            </a:r>
            <a:r>
              <a:rPr lang="hu-HU" dirty="0" smtClean="0"/>
              <a:t> 		</a:t>
            </a:r>
            <a:r>
              <a:rPr lang="hu-HU" dirty="0" err="1" smtClean="0"/>
              <a:t>semi-circles</a:t>
            </a:r>
            <a:endParaRPr lang="hu-HU" dirty="0" smtClean="0"/>
          </a:p>
          <a:p>
            <a:r>
              <a:rPr lang="hu-HU" dirty="0" smtClean="0"/>
              <a:t>Órahiba				af</a:t>
            </a:r>
            <a:r>
              <a:rPr lang="hu-HU" baseline="-25000" dirty="0" smtClean="0"/>
              <a:t>0</a:t>
            </a:r>
            <a:r>
              <a:rPr lang="hu-HU" dirty="0" smtClean="0"/>
              <a:t> 		</a:t>
            </a:r>
            <a:r>
              <a:rPr lang="hu-HU" dirty="0" err="1" smtClean="0"/>
              <a:t>seconds</a:t>
            </a:r>
            <a:endParaRPr lang="hu-HU" dirty="0" smtClean="0"/>
          </a:p>
          <a:p>
            <a:r>
              <a:rPr lang="hu-HU" dirty="0" smtClean="0"/>
              <a:t>Óra </a:t>
            </a:r>
            <a:r>
              <a:rPr lang="hu-HU" dirty="0" err="1" smtClean="0"/>
              <a:t>drift</a:t>
            </a:r>
            <a:r>
              <a:rPr lang="hu-HU" dirty="0" smtClean="0"/>
              <a:t>				af</a:t>
            </a:r>
            <a:r>
              <a:rPr lang="hu-HU" baseline="-25000" dirty="0" smtClean="0"/>
              <a:t>1</a:t>
            </a:r>
            <a:r>
              <a:rPr lang="hu-HU" dirty="0" smtClean="0"/>
              <a:t> 		sec/</a:t>
            </a:r>
            <a:r>
              <a:rPr lang="hu-HU" dirty="0" err="1" smtClean="0"/>
              <a:t>sec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koordinátáinak számítása az almanachból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052736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almanachban szereplő adatok: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1" y="52292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almanach néhány km-re jó pályát ad (előrejelzésre, illetve a vevőknél a műholdak beazonosításának felgyorsítására jó).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koordinátáinak számítása az almanachból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almanachban szereplő adatok: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39552" y="1772816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ID: 02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Health: 000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Eccentricity: 0.9679317474E-002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Time of Applicability(s): 233472.0000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Orbital Inclination(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 0.9398708344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Rate of Right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Ascen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(r/s): -0.8010829333E-008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SQRT(A) (m 1/2): 5153.576172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Right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Ascen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at Week(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 -0.2653320909E+001 Argument of Perigee(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 3.131176114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Mean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Anom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 0.6281801462E+000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Af0(s): 0.2880096436E-003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Af1(s/s): 0.3637978807E-011 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week: 577 </a:t>
            </a:r>
            <a:endParaRPr lang="hu-H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rot="10800000" flipV="1">
            <a:off x="5796136" y="2276872"/>
            <a:ext cx="100811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0800000">
            <a:off x="5508104" y="4797152"/>
            <a:ext cx="158417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948264" y="1916832"/>
            <a:ext cx="1779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GPS héten belüli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ref. epocha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164288" y="4437112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Óraparaméterek (órahiba, </a:t>
            </a:r>
            <a:r>
              <a:rPr lang="hu-HU" dirty="0" err="1" smtClean="0">
                <a:solidFill>
                  <a:srgbClr val="FF0000"/>
                </a:solidFill>
              </a:rPr>
              <a:t>drift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 rot="10800000">
            <a:off x="5868144" y="3068960"/>
            <a:ext cx="129614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164288" y="2708920"/>
            <a:ext cx="180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Ez már a javított i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koordinátáinak számítása az almanachból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2060848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középanomália:</a:t>
            </a: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419872" y="2348880"/>
          <a:ext cx="1883781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348880"/>
                        <a:ext cx="1883781" cy="37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3568" y="1196752"/>
            <a:ext cx="16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középmozgás:</a:t>
            </a:r>
            <a:endParaRPr lang="hu-HU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978275" y="1319213"/>
          <a:ext cx="9112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5" imgW="558720" imgH="431640" progId="Equation.3">
                  <p:embed/>
                </p:oleObj>
              </mc:Choice>
              <mc:Fallback>
                <p:oleObj name="Equation" r:id="rId5" imgW="5587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1319213"/>
                        <a:ext cx="9112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83568" y="292494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inklináció:</a:t>
            </a:r>
            <a:endParaRPr lang="hu-HU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792538" y="3325813"/>
          <a:ext cx="1138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7" imgW="698400" imgH="177480" progId="Equation.3">
                  <p:embed/>
                </p:oleObj>
              </mc:Choice>
              <mc:Fallback>
                <p:oleObj name="Equation" r:id="rId7" imgW="6984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325813"/>
                        <a:ext cx="11382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683568" y="3717032"/>
            <a:ext cx="25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felszálló csomó hossza:</a:t>
            </a:r>
            <a:endParaRPr lang="hu-HU" dirty="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915816" y="4149080"/>
          <a:ext cx="28559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9" imgW="1752480" imgH="228600" progId="Equation.3">
                  <p:embed/>
                </p:oleObj>
              </mc:Choice>
              <mc:Fallback>
                <p:oleObj name="Equation" r:id="rId9" imgW="17524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149080"/>
                        <a:ext cx="28559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683568" y="4725144"/>
            <a:ext cx="449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többi pályaparaméter (</a:t>
            </a:r>
            <a:r>
              <a:rPr lang="hu-HU" i="1" dirty="0" smtClean="0"/>
              <a:t>a</a:t>
            </a:r>
            <a:r>
              <a:rPr lang="hu-HU" dirty="0" smtClean="0"/>
              <a:t>, </a:t>
            </a:r>
            <a:r>
              <a:rPr lang="hu-HU" i="1" dirty="0" smtClean="0"/>
              <a:t>e</a:t>
            </a:r>
            <a:r>
              <a:rPr lang="hu-HU" dirty="0" smtClean="0"/>
              <a:t>, </a:t>
            </a:r>
            <a:r>
              <a:rPr lang="hu-HU" dirty="0" smtClean="0">
                <a:latin typeface="Symbol" pitchFamily="18" charset="2"/>
              </a:rPr>
              <a:t>w</a:t>
            </a:r>
            <a:r>
              <a:rPr lang="hu-HU" dirty="0" smtClean="0"/>
              <a:t>) nem változik.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3568" y="5301208"/>
            <a:ext cx="450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műholdórahiba</a:t>
            </a:r>
            <a:r>
              <a:rPr lang="hu-HU" dirty="0" smtClean="0"/>
              <a:t> kiszámítása az almanachból:</a:t>
            </a:r>
            <a:endParaRPr lang="hu-HU" dirty="0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417888" y="5754688"/>
          <a:ext cx="18621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Equation" r:id="rId11" imgW="1143000" imgH="241200" progId="Equation.3">
                  <p:embed/>
                </p:oleObj>
              </mc:Choice>
              <mc:Fallback>
                <p:oleObj name="Equation" r:id="rId11" imgW="11430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5754688"/>
                        <a:ext cx="1862137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6444209" y="4077072"/>
            <a:ext cx="26997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t</a:t>
            </a:r>
            <a:r>
              <a:rPr lang="hu-HU" i="1" baseline="-25000" dirty="0" smtClean="0"/>
              <a:t>0</a:t>
            </a:r>
            <a:r>
              <a:rPr lang="hu-HU" i="1" dirty="0" smtClean="0"/>
              <a:t> – a GPS hét kezdetének időpontja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55576" y="119675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Időrendszerek (a Föld forgásához kapcsolódó időrendszerek, a dinamikai idő, a nemzetközi atomidő, koordinált világidő, GPS idő, az időrendszerek kapcsolatai)</a:t>
            </a:r>
          </a:p>
          <a:p>
            <a:pPr marL="342900" indent="-342900">
              <a:buAutoNum type="arabicPeriod"/>
            </a:pPr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műholdak pályája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mesterséges holdak mozgása az ellipszis alakú pályán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Kepler-féle pályaelemek átszámítása a Földhöz kötött térbeli derékszögű koordinátarendszerbe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mesterséges holdak </a:t>
            </a:r>
            <a:r>
              <a:rPr lang="hu-HU" dirty="0" err="1" smtClean="0">
                <a:solidFill>
                  <a:schemeClr val="bg1">
                    <a:lumMod val="75000"/>
                  </a:schemeClr>
                </a:solidFill>
              </a:rPr>
              <a:t>perturbált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 mozgása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GPS-műholdak koordinátáinak számítása a fedélzeti pályaadatokból, illetve az almanachból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GPS műholdak által sugárzott jelek és adatok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30701" y="188640"/>
            <a:ext cx="151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Tartalom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GPS műholdak által sugárzott jelek és adatok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05273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GNSS technika rádiójelek vételén alapul. A továbbiak megértéséhez elevenítsünk fel néhány alapfogalmat az elektromágneses hullámok terjedésével kapcsolatban:</a:t>
            </a: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923928" y="1844824"/>
          <a:ext cx="1683824" cy="62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1054080" imgH="393480" progId="Equation.3">
                  <p:embed/>
                </p:oleObj>
              </mc:Choice>
              <mc:Fallback>
                <p:oleObj name="Equation" r:id="rId3" imgW="1054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844824"/>
                        <a:ext cx="1683824" cy="628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843808" y="2564904"/>
          <a:ext cx="4319026" cy="1484496"/>
        </p:xfrm>
        <a:graphic>
          <a:graphicData uri="http://schemas.openxmlformats.org/drawingml/2006/table">
            <a:tbl>
              <a:tblPr/>
              <a:tblGrid>
                <a:gridCol w="1466415"/>
                <a:gridCol w="1035636"/>
                <a:gridCol w="1816975"/>
              </a:tblGrid>
              <a:tr h="24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Calibri"/>
                          <a:ea typeface="Calibri"/>
                          <a:cs typeface="Times New Roman"/>
                        </a:rPr>
                        <a:t>fizikai mennyiség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jele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mértékegysége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frekvencia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Cambria"/>
                          <a:ea typeface="Calibri"/>
                          <a:cs typeface="Times New Roman"/>
                        </a:rPr>
                        <a:t>f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1/s (Hz)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körfrekvencia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Symbol"/>
                          <a:ea typeface="Calibri"/>
                          <a:cs typeface="Times New Roman"/>
                        </a:rPr>
                        <a:t>w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rad/s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fázis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Symbol"/>
                          <a:ea typeface="Calibri"/>
                          <a:cs typeface="Times New Roman"/>
                        </a:rPr>
                        <a:t>j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rad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hullámhossz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Symbol"/>
                          <a:ea typeface="Calibri"/>
                          <a:cs typeface="Times New Roman"/>
                        </a:rPr>
                        <a:t>l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periódusidő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Cambria"/>
                          <a:ea typeface="Calibri"/>
                          <a:cs typeface="Times New Roman"/>
                        </a:rPr>
                        <a:t>T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86637" marR="86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39552" y="4149080"/>
            <a:ext cx="710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ciklus: a 2</a:t>
            </a:r>
            <a:r>
              <a:rPr lang="hu-HU" dirty="0" smtClean="0">
                <a:latin typeface="Symbol" pitchFamily="18" charset="2"/>
              </a:rPr>
              <a:t>p</a:t>
            </a:r>
            <a:r>
              <a:rPr lang="hu-HU" dirty="0" smtClean="0"/>
              <a:t> radiánnak megfelelő fázistartomány (egy teljes hullámhossz)</a:t>
            </a:r>
            <a:endParaRPr lang="hu-HU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995936" y="4941168"/>
          <a:ext cx="14605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5" imgW="914400" imgH="888840" progId="Equation.3">
                  <p:embed/>
                </p:oleObj>
              </mc:Choice>
              <mc:Fallback>
                <p:oleObj name="Equation" r:id="rId5" imgW="914400" imgH="888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941168"/>
                        <a:ext cx="14605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539552" y="4653136"/>
            <a:ext cx="386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körfrekvencia és a fázis összefüggése: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Alapfogalmak</a:t>
            </a:r>
            <a:endParaRPr lang="hu-HU" sz="2000" b="1" dirty="0"/>
          </a:p>
        </p:txBody>
      </p:sp>
      <p:pic>
        <p:nvPicPr>
          <p:cNvPr id="6" name="Kép 5" descr="range_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4315968" cy="3328416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>
            <a:off x="5580112" y="1556792"/>
            <a:ext cx="3240360" cy="27363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092280" y="242088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endParaRPr lang="hu-HU" b="1" i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83568" y="14127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Konstans frekvenciát és 0 kezdőfázist feltételezve:</a:t>
            </a:r>
            <a:endParaRPr lang="hu-HU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763688" y="2132856"/>
          <a:ext cx="15827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4" imgW="990360" imgH="431640" progId="Equation.3">
                  <p:embed/>
                </p:oleObj>
              </mc:Choice>
              <mc:Fallback>
                <p:oleObj name="Equation" r:id="rId4" imgW="9903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132856"/>
                        <a:ext cx="15827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683568" y="321297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Mivel azonban a vevő és a műhold mozog egymáshoz képest:</a:t>
            </a:r>
            <a:endParaRPr lang="hu-HU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475656" y="4293096"/>
          <a:ext cx="22526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6" imgW="1409400" imgH="393480" progId="Equation.3">
                  <p:embed/>
                </p:oleObj>
              </mc:Choice>
              <mc:Fallback>
                <p:oleObj name="Equation" r:id="rId6" imgW="1409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293096"/>
                        <a:ext cx="225266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755576" y="5013176"/>
            <a:ext cx="4238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ahol</a:t>
            </a:r>
          </a:p>
          <a:p>
            <a:r>
              <a:rPr lang="hu-HU" i="1" dirty="0" smtClean="0">
                <a:latin typeface="Cambria" pitchFamily="18" charset="0"/>
              </a:rPr>
              <a:t> f</a:t>
            </a:r>
            <a:r>
              <a:rPr lang="hu-HU" i="1" baseline="-25000" dirty="0" smtClean="0">
                <a:latin typeface="Cambria" pitchFamily="18" charset="0"/>
              </a:rPr>
              <a:t>r</a:t>
            </a:r>
            <a:r>
              <a:rPr lang="hu-HU" dirty="0" smtClean="0"/>
              <a:t>	-	a vételi frekvencia</a:t>
            </a:r>
          </a:p>
          <a:p>
            <a:r>
              <a:rPr lang="hu-HU" i="1" dirty="0" smtClean="0">
                <a:latin typeface="Cambria" pitchFamily="18" charset="0"/>
              </a:rPr>
              <a:t>f</a:t>
            </a:r>
            <a:r>
              <a:rPr lang="hu-HU" i="1" baseline="-25000" dirty="0" smtClean="0">
                <a:latin typeface="Cambria" pitchFamily="18" charset="0"/>
              </a:rPr>
              <a:t>e</a:t>
            </a:r>
            <a:r>
              <a:rPr lang="hu-HU" dirty="0" smtClean="0"/>
              <a:t>	-	a kisugárzott frekvencia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93424" y="188640"/>
            <a:ext cx="585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Föld forgásán alapuló időrendszerek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620688"/>
            <a:ext cx="33843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Valódi Csillagidő (</a:t>
            </a:r>
            <a:r>
              <a:rPr lang="hu-HU" b="1" dirty="0" err="1" smtClean="0"/>
              <a:t>Apparent</a:t>
            </a:r>
            <a:r>
              <a:rPr lang="hu-HU" b="1" dirty="0" smtClean="0"/>
              <a:t> </a:t>
            </a:r>
            <a:r>
              <a:rPr lang="hu-HU" b="1" dirty="0" err="1" smtClean="0"/>
              <a:t>Sidereal</a:t>
            </a:r>
            <a:r>
              <a:rPr lang="hu-HU" b="1" dirty="0" smtClean="0"/>
              <a:t> Time)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 A helyi </a:t>
            </a:r>
            <a:r>
              <a:rPr lang="hu-HU" dirty="0" err="1" smtClean="0"/>
              <a:t>meridiánsík</a:t>
            </a:r>
            <a:r>
              <a:rPr lang="hu-HU" dirty="0" smtClean="0"/>
              <a:t> és a Tavaszpont által bezárt óraszög;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Tavaszpont felső kulminációjától számítjuk, növekedési értelme az óramutató járásával ellentétes (0-24h);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helyi idő;</a:t>
            </a:r>
          </a:p>
          <a:p>
            <a:endParaRPr lang="hu-HU" dirty="0" smtClean="0"/>
          </a:p>
          <a:p>
            <a:r>
              <a:rPr lang="hu-HU" b="1" dirty="0" smtClean="0"/>
              <a:t>Közepes csillagidő (</a:t>
            </a:r>
            <a:r>
              <a:rPr lang="hu-HU" b="1" dirty="0" err="1" smtClean="0"/>
              <a:t>Mean</a:t>
            </a:r>
            <a:r>
              <a:rPr lang="hu-HU" b="1" dirty="0" smtClean="0"/>
              <a:t> </a:t>
            </a:r>
            <a:r>
              <a:rPr lang="hu-HU" b="1" dirty="0" err="1" smtClean="0"/>
              <a:t>Sidereal</a:t>
            </a:r>
            <a:r>
              <a:rPr lang="hu-HU" b="1" dirty="0" smtClean="0"/>
              <a:t> Time)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helyi </a:t>
            </a:r>
            <a:r>
              <a:rPr lang="hu-HU" dirty="0" err="1" smtClean="0"/>
              <a:t>meridiánsík</a:t>
            </a:r>
            <a:r>
              <a:rPr lang="hu-HU" dirty="0" smtClean="0"/>
              <a:t> és a közepes Tavaszpont által bezárt óraszög;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Közepes Tavaszpont: nem tartalmazza a </a:t>
            </a:r>
            <a:r>
              <a:rPr lang="hu-HU" dirty="0" err="1" smtClean="0"/>
              <a:t>precessziózavar</a:t>
            </a:r>
            <a:r>
              <a:rPr lang="hu-HU" dirty="0" smtClean="0"/>
              <a:t> (csillagászati </a:t>
            </a:r>
            <a:r>
              <a:rPr lang="hu-HU" dirty="0" err="1" smtClean="0"/>
              <a:t>nutáció</a:t>
            </a:r>
            <a:r>
              <a:rPr lang="hu-HU" dirty="0" smtClean="0"/>
              <a:t>) okozta rövidperiódusú változásokat.</a:t>
            </a:r>
          </a:p>
          <a:p>
            <a:endParaRPr lang="hu-HU" dirty="0" smtClean="0"/>
          </a:p>
        </p:txBody>
      </p:sp>
      <p:pic>
        <p:nvPicPr>
          <p:cNvPr id="5" name="Kép 4" descr="idorendsze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268760"/>
            <a:ext cx="4998720" cy="446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műholdak által sugárzott mérőjelek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836712"/>
            <a:ext cx="443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műholdak oszcillátorainak alapfrekvenciája: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923928" y="1268760"/>
          <a:ext cx="1431404" cy="33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268760"/>
                        <a:ext cx="1431404" cy="330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1772816"/>
            <a:ext cx="21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Vivőhullámok adatai: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195736" y="2132856"/>
          <a:ext cx="24971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5" imgW="1726920" imgH="457200" progId="Equation.3">
                  <p:embed/>
                </p:oleObj>
              </mc:Choice>
              <mc:Fallback>
                <p:oleObj name="Equation" r:id="rId5" imgW="17269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32856"/>
                        <a:ext cx="249713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11560" y="2924944"/>
            <a:ext cx="663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vivőhullámokra ültetik a különböző mérőjeleket, és egyéb adatokat:</a:t>
            </a:r>
          </a:p>
        </p:txBody>
      </p:sp>
      <p:pic>
        <p:nvPicPr>
          <p:cNvPr id="10" name="Kép 9" descr="kodmodulal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3284984"/>
            <a:ext cx="6053328" cy="2977896"/>
          </a:xfrm>
          <a:prstGeom prst="rect">
            <a:avLst/>
          </a:prstGeom>
        </p:spPr>
      </p:pic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300192" y="2492896"/>
          <a:ext cx="2478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Equation" r:id="rId8" imgW="1714320" imgH="228600" progId="Equation.3">
                  <p:embed/>
                </p:oleObj>
              </mc:Choice>
              <mc:Fallback>
                <p:oleObj name="Equation" r:id="rId8" imgW="1714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492896"/>
                        <a:ext cx="2478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5868144" y="1772816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GPS modernizáció (</a:t>
            </a:r>
            <a:r>
              <a:rPr lang="hu-HU" dirty="0" err="1" smtClean="0"/>
              <a:t>Block-IIF</a:t>
            </a:r>
            <a:r>
              <a:rPr lang="hu-HU" dirty="0" smtClean="0"/>
              <a:t>, 2010. május 28.):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mérőjelek kódolása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7647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Kétfajta kód (mindkettő ál-véletlen zaj / PRN kód):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3568" y="134076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C/A (</a:t>
            </a:r>
            <a:r>
              <a:rPr lang="hu-HU" b="1" i="1" dirty="0" err="1" smtClean="0"/>
              <a:t>coarse</a:t>
            </a:r>
            <a:r>
              <a:rPr lang="hu-HU" b="1" i="1" dirty="0" smtClean="0"/>
              <a:t> </a:t>
            </a:r>
            <a:r>
              <a:rPr lang="hu-HU" b="1" i="1" dirty="0" err="1" smtClean="0"/>
              <a:t>acquisiton</a:t>
            </a:r>
            <a:r>
              <a:rPr lang="hu-HU" b="1" i="1" dirty="0" smtClean="0"/>
              <a:t>):</a:t>
            </a:r>
          </a:p>
          <a:p>
            <a:pPr>
              <a:buFontTx/>
              <a:buChar char="-"/>
            </a:pPr>
            <a:r>
              <a:rPr lang="hu-HU" dirty="0" smtClean="0"/>
              <a:t> frekvencia: </a:t>
            </a:r>
            <a:r>
              <a:rPr lang="hu-HU" i="1" dirty="0" smtClean="0">
                <a:latin typeface="Cambria" pitchFamily="18" charset="0"/>
              </a:rPr>
              <a:t>f</a:t>
            </a:r>
            <a:r>
              <a:rPr lang="hu-HU" i="1" baseline="-25000" dirty="0" smtClean="0">
                <a:latin typeface="Cambria" pitchFamily="18" charset="0"/>
              </a:rPr>
              <a:t>0</a:t>
            </a:r>
            <a:r>
              <a:rPr lang="hu-HU" dirty="0" smtClean="0"/>
              <a:t>/10=1.023 MHz (1540 teljes vivőhullám tartozik 1 kódértékhez)</a:t>
            </a:r>
          </a:p>
          <a:p>
            <a:pPr>
              <a:buFontTx/>
              <a:buChar char="-"/>
            </a:pPr>
            <a:r>
              <a:rPr lang="hu-HU" dirty="0" smtClean="0"/>
              <a:t> a teljes kódsorozat minden ezredmásodpercben megismétlődik (1023 bit);</a:t>
            </a:r>
          </a:p>
          <a:p>
            <a:pPr>
              <a:buFontTx/>
              <a:buChar char="-"/>
            </a:pPr>
            <a:r>
              <a:rPr lang="hu-HU" dirty="0" smtClean="0"/>
              <a:t> a kód képlete </a:t>
            </a:r>
            <a:r>
              <a:rPr lang="hu-HU" dirty="0" err="1" smtClean="0"/>
              <a:t>műholdspecifikus</a:t>
            </a:r>
            <a:r>
              <a:rPr lang="hu-HU" dirty="0" smtClean="0"/>
              <a:t>;</a:t>
            </a:r>
          </a:p>
          <a:p>
            <a:pPr>
              <a:buFontTx/>
              <a:buChar char="-"/>
            </a:pPr>
            <a:r>
              <a:rPr lang="hu-HU" dirty="0" smtClean="0"/>
              <a:t> csak az L1 vivőfázis modulálják (kivéve a </a:t>
            </a:r>
            <a:r>
              <a:rPr lang="hu-HU" dirty="0" err="1" smtClean="0"/>
              <a:t>Block</a:t>
            </a:r>
            <a:r>
              <a:rPr lang="hu-HU" dirty="0" smtClean="0"/>
              <a:t> IIR-M műholdak esetén – L2C)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28529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P (</a:t>
            </a:r>
            <a:r>
              <a:rPr lang="hu-HU" b="1" i="1" dirty="0" err="1" smtClean="0"/>
              <a:t>precise</a:t>
            </a:r>
            <a:r>
              <a:rPr lang="hu-HU" b="1" i="1" dirty="0" smtClean="0"/>
              <a:t>):</a:t>
            </a:r>
          </a:p>
          <a:p>
            <a:pPr>
              <a:buFontTx/>
              <a:buChar char="-"/>
            </a:pPr>
            <a:r>
              <a:rPr lang="hu-HU" dirty="0" smtClean="0"/>
              <a:t> frekvencia: </a:t>
            </a:r>
            <a:r>
              <a:rPr lang="hu-HU" i="1" dirty="0" smtClean="0">
                <a:latin typeface="Cambria" pitchFamily="18" charset="0"/>
              </a:rPr>
              <a:t>f</a:t>
            </a:r>
            <a:r>
              <a:rPr lang="hu-HU" i="1" baseline="-25000" dirty="0" smtClean="0">
                <a:latin typeface="Cambria" pitchFamily="18" charset="0"/>
              </a:rPr>
              <a:t>0</a:t>
            </a:r>
            <a:r>
              <a:rPr lang="hu-HU" dirty="0" smtClean="0"/>
              <a:t>=10.23 MHz; </a:t>
            </a:r>
          </a:p>
          <a:p>
            <a:pPr>
              <a:buFontTx/>
              <a:buChar char="-"/>
            </a:pPr>
            <a:r>
              <a:rPr lang="hu-HU" dirty="0" smtClean="0"/>
              <a:t> hosszú periódus (266 naponta ismétlődik meg);</a:t>
            </a:r>
          </a:p>
          <a:p>
            <a:pPr>
              <a:buFontTx/>
              <a:buChar char="-"/>
            </a:pPr>
            <a:r>
              <a:rPr lang="hu-HU" dirty="0" smtClean="0"/>
              <a:t> a 266 napos periódus egyhetes szakaszait rendelték hozzá az egyes műholdakhoz (PRN szám – </a:t>
            </a:r>
            <a:r>
              <a:rPr lang="hu-HU" dirty="0" err="1" smtClean="0"/>
              <a:t>max</a:t>
            </a:r>
            <a:r>
              <a:rPr lang="hu-HU" dirty="0" smtClean="0"/>
              <a:t>. 38 műhold)</a:t>
            </a:r>
          </a:p>
          <a:p>
            <a:pPr>
              <a:buFontTx/>
              <a:buChar char="-"/>
            </a:pPr>
            <a:r>
              <a:rPr lang="hu-HU" dirty="0" smtClean="0"/>
              <a:t> minden GPS héten újrakezdődik a kód generálása;</a:t>
            </a:r>
          </a:p>
          <a:p>
            <a:pPr>
              <a:buFontTx/>
              <a:buChar char="-"/>
            </a:pPr>
            <a:r>
              <a:rPr lang="hu-HU" dirty="0" smtClean="0"/>
              <a:t> L1 és L2 vivőfázist is modulálják vele;</a:t>
            </a:r>
          </a:p>
          <a:p>
            <a:pPr>
              <a:buFontTx/>
              <a:buChar char="-"/>
            </a:pPr>
            <a:r>
              <a:rPr lang="hu-HU" dirty="0" smtClean="0"/>
              <a:t> Anti </a:t>
            </a:r>
            <a:r>
              <a:rPr lang="hu-HU" dirty="0" err="1" smtClean="0"/>
              <a:t>spoofing</a:t>
            </a:r>
            <a:r>
              <a:rPr lang="hu-HU" dirty="0" smtClean="0"/>
              <a:t> (W kód)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508518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I5 és Q5 (kvadratúra összetevők)</a:t>
            </a:r>
          </a:p>
          <a:p>
            <a:pPr>
              <a:buFontTx/>
              <a:buChar char="-"/>
            </a:pPr>
            <a:r>
              <a:rPr lang="hu-HU" dirty="0" smtClean="0"/>
              <a:t> frekvencia: </a:t>
            </a:r>
            <a:r>
              <a:rPr lang="hu-HU" i="1" dirty="0" smtClean="0">
                <a:latin typeface="Cambria" pitchFamily="18" charset="0"/>
              </a:rPr>
              <a:t>f</a:t>
            </a:r>
            <a:r>
              <a:rPr lang="hu-HU" i="1" baseline="-25000" dirty="0" smtClean="0">
                <a:latin typeface="Cambria" pitchFamily="18" charset="0"/>
              </a:rPr>
              <a:t>0</a:t>
            </a:r>
            <a:r>
              <a:rPr lang="hu-HU" dirty="0" smtClean="0"/>
              <a:t>=10.23 MHz; </a:t>
            </a:r>
          </a:p>
          <a:p>
            <a:pPr>
              <a:buFontTx/>
              <a:buChar char="-"/>
            </a:pPr>
            <a:r>
              <a:rPr lang="hu-HU" dirty="0" smtClean="0"/>
              <a:t> a kódsorozat </a:t>
            </a:r>
            <a:r>
              <a:rPr lang="hu-HU" dirty="0" err="1" smtClean="0"/>
              <a:t>ezredmásodpercenként</a:t>
            </a:r>
            <a:r>
              <a:rPr lang="hu-HU" dirty="0" smtClean="0"/>
              <a:t> ismétlődik (10230 bit);</a:t>
            </a:r>
          </a:p>
          <a:p>
            <a:pPr>
              <a:buFontTx/>
              <a:buChar char="-"/>
            </a:pPr>
            <a:r>
              <a:rPr lang="hu-HU" dirty="0" smtClean="0"/>
              <a:t> Q5 nem tartalmazza a pályaadatokat.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navigation_m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852483" cy="22882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A műholdak által sugárzott navigációs adatok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Valamennyi műhold mindkét frekvencián sugároz navigációs üzeneteket 30s hosszú ún. </a:t>
            </a:r>
            <a:r>
              <a:rPr lang="hu-HU" dirty="0" err="1" smtClean="0"/>
              <a:t>frame-ekbe</a:t>
            </a:r>
            <a:r>
              <a:rPr lang="hu-HU" dirty="0" smtClean="0"/>
              <a:t> foglalva.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907704" y="4293096"/>
          <a:ext cx="5366310" cy="1594866"/>
        </p:xfrm>
        <a:graphic>
          <a:graphicData uri="http://schemas.openxmlformats.org/drawingml/2006/table">
            <a:tbl>
              <a:tblPr/>
              <a:tblGrid>
                <a:gridCol w="544905"/>
                <a:gridCol w="592612"/>
                <a:gridCol w="633611"/>
                <a:gridCol w="2538170"/>
                <a:gridCol w="1057012"/>
              </a:tblGrid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alrész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#1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#2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#3-#10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bitek száma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óraparaméterek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pályaadatok és korrekciók (1)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pályaadatok és korrekciók (2)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egyéb üzenetek, UTC, ionoszféra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almanach adatok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372200" y="3284984"/>
            <a:ext cx="252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Teljes navigációs üzenet: </a:t>
            </a:r>
          </a:p>
          <a:p>
            <a:pPr algn="ctr"/>
            <a:r>
              <a:rPr lang="hu-HU" dirty="0" smtClean="0"/>
              <a:t>12,5 perc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1.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pic>
        <p:nvPicPr>
          <p:cNvPr id="5" name="Kép 4" descr="subfra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316416" cy="3641890"/>
          </a:xfrm>
          <a:prstGeom prst="rect">
            <a:avLst/>
          </a:prstGeom>
        </p:spPr>
      </p:pic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059832" y="5085184"/>
          <a:ext cx="3403037" cy="39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4" imgW="2171520" imgH="253800" progId="Equation.3">
                  <p:embed/>
                </p:oleObj>
              </mc:Choice>
              <mc:Fallback>
                <p:oleObj name="Equation" r:id="rId4" imgW="21715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85184"/>
                        <a:ext cx="3403037" cy="398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3568" y="4869160"/>
            <a:ext cx="16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Műholdórahiba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3568" y="5445224"/>
            <a:ext cx="325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Műholdórahiba</a:t>
            </a:r>
            <a:r>
              <a:rPr lang="hu-HU" dirty="0" smtClean="0"/>
              <a:t> (L1 frekvencián):</a:t>
            </a:r>
            <a:endParaRPr lang="hu-HU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735388" y="5815013"/>
          <a:ext cx="20494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6" imgW="1307880" imgH="241200" progId="Equation.3">
                  <p:embed/>
                </p:oleObj>
              </mc:Choice>
              <mc:Fallback>
                <p:oleObj name="Equation" r:id="rId6" imgW="13078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5815013"/>
                        <a:ext cx="204946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1.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268760"/>
            <a:ext cx="274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Műholdadatok pontossága:</a:t>
            </a:r>
            <a:endParaRPr lang="hu-HU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/>
        </p:nvGraphicFramePr>
        <p:xfrm>
          <a:off x="2843808" y="1772816"/>
          <a:ext cx="31115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3" imgW="1688760" imgH="736560" progId="Equation.3">
                  <p:embed/>
                </p:oleObj>
              </mc:Choice>
              <mc:Fallback>
                <p:oleObj name="Equation" r:id="rId3" imgW="1688760" imgH="736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72816"/>
                        <a:ext cx="3111500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467544" y="3429000"/>
            <a:ext cx="4876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Műholdadatok állapota:</a:t>
            </a:r>
          </a:p>
          <a:p>
            <a:pPr lvl="2">
              <a:buFontTx/>
              <a:buChar char="-"/>
            </a:pPr>
            <a:r>
              <a:rPr lang="hu-HU" dirty="0" smtClean="0"/>
              <a:t> 0 = minden navigációs üzenet OK;</a:t>
            </a:r>
          </a:p>
          <a:p>
            <a:pPr lvl="2">
              <a:buFontTx/>
              <a:buChar char="-"/>
            </a:pPr>
            <a:r>
              <a:rPr lang="hu-HU" dirty="0" smtClean="0"/>
              <a:t> 1 = valamelyik navigációs üzenet hibás;</a:t>
            </a:r>
          </a:p>
          <a:p>
            <a:pPr lvl="2">
              <a:buFontTx/>
              <a:buChar char="-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2. és 3.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pic>
        <p:nvPicPr>
          <p:cNvPr id="5" name="Kép 4" descr="subframe2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1857"/>
            <a:ext cx="9144000" cy="483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2. és 3.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pic>
        <p:nvPicPr>
          <p:cNvPr id="5" name="Kép 4" descr="subframe2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316416" cy="541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4</a:t>
            </a:r>
            <a:r>
              <a:rPr lang="hu-HU" sz="2800" b="1" dirty="0" smtClean="0"/>
              <a:t>. és </a:t>
            </a:r>
            <a:r>
              <a:rPr lang="en-US" sz="2800" b="1" dirty="0" smtClean="0"/>
              <a:t>5</a:t>
            </a:r>
            <a:r>
              <a:rPr lang="hu-HU" sz="2800" b="1" dirty="0" smtClean="0"/>
              <a:t>. </a:t>
            </a:r>
            <a:r>
              <a:rPr lang="hu-HU" sz="2800" b="1" dirty="0" err="1" smtClean="0"/>
              <a:t>alrész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1520" y="1340768"/>
            <a:ext cx="87172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4. </a:t>
            </a:r>
            <a:r>
              <a:rPr lang="hu-HU" dirty="0" err="1" smtClean="0"/>
              <a:t>alrész</a:t>
            </a:r>
            <a:r>
              <a:rPr lang="hu-HU" dirty="0" smtClean="0"/>
              <a:t>:</a:t>
            </a:r>
          </a:p>
          <a:p>
            <a:pPr>
              <a:buFontTx/>
              <a:buChar char="-"/>
            </a:pPr>
            <a:r>
              <a:rPr lang="hu-HU" dirty="0" smtClean="0"/>
              <a:t>a 2,3,4,5,7,8,9 és 10. oldalon: a 25-32 műholdak almanach adatai</a:t>
            </a:r>
          </a:p>
          <a:p>
            <a:pPr>
              <a:buFontTx/>
              <a:buChar char="-"/>
            </a:pPr>
            <a:r>
              <a:rPr lang="hu-HU" dirty="0" smtClean="0"/>
              <a:t> 17. oldal: speciális üzenetek;</a:t>
            </a:r>
          </a:p>
          <a:p>
            <a:pPr>
              <a:buFontTx/>
              <a:buChar char="-"/>
            </a:pPr>
            <a:r>
              <a:rPr lang="hu-HU" dirty="0" smtClean="0"/>
              <a:t>18. oldal: ionoszféra és UTC adatok;</a:t>
            </a:r>
          </a:p>
          <a:p>
            <a:pPr>
              <a:buFontTx/>
              <a:buChar char="-"/>
            </a:pPr>
            <a:r>
              <a:rPr lang="hu-HU" dirty="0" smtClean="0"/>
              <a:t>25. oldal: műhold konfigurációk 32 műholdra;</a:t>
            </a:r>
          </a:p>
          <a:p>
            <a:pPr>
              <a:buFontTx/>
              <a:buChar char="-"/>
            </a:pPr>
            <a:r>
              <a:rPr lang="hu-HU" dirty="0" smtClean="0"/>
              <a:t>1, 6, 11,12,16,19,20,21,22,23 és 24. (titkos);</a:t>
            </a:r>
          </a:p>
          <a:p>
            <a:pPr>
              <a:buFontTx/>
              <a:buChar char="-"/>
            </a:pPr>
            <a:r>
              <a:rPr lang="hu-HU" dirty="0" smtClean="0"/>
              <a:t> 13, 14, 15: tartalék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dirty="0" smtClean="0"/>
              <a:t>5. </a:t>
            </a:r>
            <a:r>
              <a:rPr lang="hu-HU" dirty="0" err="1" smtClean="0"/>
              <a:t>alrész</a:t>
            </a:r>
            <a:r>
              <a:rPr lang="hu-HU" dirty="0" smtClean="0"/>
              <a:t>:</a:t>
            </a:r>
          </a:p>
          <a:p>
            <a:pPr>
              <a:buFontTx/>
              <a:buChar char="-"/>
            </a:pPr>
            <a:r>
              <a:rPr lang="hu-HU" dirty="0" smtClean="0"/>
              <a:t> 1-24 oldalak: az 1-24 műholdak almanach adatai;</a:t>
            </a:r>
          </a:p>
          <a:p>
            <a:pPr>
              <a:buFontTx/>
              <a:buChar char="-"/>
            </a:pPr>
            <a:r>
              <a:rPr lang="hu-HU" dirty="0" smtClean="0"/>
              <a:t> 25. oldal: műhold-állapot adatok az 1-24 műholdakra, almanach ref. epocha és ref. GPS hét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Köszönöm a figyelmet!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285502" y="188640"/>
            <a:ext cx="7858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Föld precessziós mozgása – </a:t>
            </a:r>
            <a:r>
              <a:rPr lang="hu-HU" sz="2800" b="1" dirty="0" err="1" smtClean="0"/>
              <a:t>luniszoláris</a:t>
            </a:r>
            <a:r>
              <a:rPr lang="hu-HU" sz="2800" b="1" dirty="0" smtClean="0"/>
              <a:t> precesszió</a:t>
            </a:r>
            <a:endParaRPr lang="hu-HU" sz="2000" b="1" dirty="0"/>
          </a:p>
        </p:txBody>
      </p:sp>
      <p:pic>
        <p:nvPicPr>
          <p:cNvPr id="5" name="Kép 4" descr="precess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696678" cy="5472608"/>
          </a:xfrm>
          <a:prstGeom prst="rect">
            <a:avLst/>
          </a:prstGeom>
        </p:spPr>
      </p:pic>
      <p:pic>
        <p:nvPicPr>
          <p:cNvPr id="6" name="Kép 5" descr="tavaszpont_precessz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445000" cy="36449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64088" y="5157192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50.37”/év óramutató járásával egyezően (kb. 26000 éves periódus)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452599" y="188640"/>
            <a:ext cx="769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Föld precessziós mozgása – planetáris precesszió</a:t>
            </a:r>
            <a:endParaRPr lang="hu-HU" sz="2000" b="1" dirty="0"/>
          </a:p>
        </p:txBody>
      </p:sp>
      <p:pic>
        <p:nvPicPr>
          <p:cNvPr id="4" name="Kép 3" descr="planetaris_precess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764704"/>
            <a:ext cx="5465085" cy="38884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27584" y="494116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az ekliptika és az égi egyenlítő hajlásszöge 22° és 24.5° között ingadozik az ekliptika síkjának változása miatt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kb. 40000 éves periódus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92764" y="188640"/>
            <a:ext cx="6151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</a:t>
            </a:r>
            <a:r>
              <a:rPr lang="hu-HU" sz="2800" b="1" dirty="0" err="1" smtClean="0"/>
              <a:t>normálprecesszió</a:t>
            </a:r>
            <a:r>
              <a:rPr lang="hu-HU" sz="2800" b="1" dirty="0" smtClean="0"/>
              <a:t> és a </a:t>
            </a:r>
            <a:r>
              <a:rPr lang="hu-HU" sz="2800" b="1" dirty="0" err="1" smtClean="0"/>
              <a:t>precessziózavar</a:t>
            </a:r>
            <a:endParaRPr lang="hu-HU" sz="2800" b="1" dirty="0" smtClean="0"/>
          </a:p>
          <a:p>
            <a:pPr algn="r"/>
            <a:r>
              <a:rPr lang="hu-HU" sz="2800" b="1" dirty="0" smtClean="0"/>
              <a:t>(csillagászati </a:t>
            </a:r>
            <a:r>
              <a:rPr lang="hu-HU" sz="2800" b="1" dirty="0" err="1" smtClean="0"/>
              <a:t>nutáció</a:t>
            </a:r>
            <a:r>
              <a:rPr lang="hu-HU" sz="2800" b="1" dirty="0" smtClean="0"/>
              <a:t>)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112474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Normálprecesszió</a:t>
            </a:r>
            <a:r>
              <a:rPr lang="hu-HU" dirty="0" smtClean="0"/>
              <a:t> = </a:t>
            </a:r>
            <a:r>
              <a:rPr lang="hu-HU" dirty="0" err="1" smtClean="0"/>
              <a:t>luniszoláris</a:t>
            </a:r>
            <a:r>
              <a:rPr lang="hu-HU" dirty="0" smtClean="0"/>
              <a:t> + planetáris precesszió</a:t>
            </a:r>
          </a:p>
          <a:p>
            <a:endParaRPr lang="hu-HU" dirty="0" smtClean="0"/>
          </a:p>
          <a:p>
            <a:r>
              <a:rPr lang="hu-HU" dirty="0" smtClean="0"/>
              <a:t>Ezt figyelembe veszik a Közepes Tavaszpont definiálásánál.</a:t>
            </a:r>
            <a:endParaRPr lang="hu-HU" dirty="0"/>
          </a:p>
        </p:txBody>
      </p:sp>
      <p:pic>
        <p:nvPicPr>
          <p:cNvPr id="6" name="Kép 5" descr="precesszioza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4851752" cy="30963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5733256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Tavaszpont időegyenlítése (</a:t>
            </a:r>
            <a:r>
              <a:rPr lang="hu-HU" dirty="0" err="1" smtClean="0"/>
              <a:t>Equation</a:t>
            </a:r>
            <a:r>
              <a:rPr lang="hu-HU" dirty="0" smtClean="0"/>
              <a:t> of </a:t>
            </a:r>
            <a:r>
              <a:rPr lang="hu-HU" dirty="0" err="1" smtClean="0"/>
              <a:t>equinoxes</a:t>
            </a:r>
            <a:r>
              <a:rPr lang="hu-HU" dirty="0" smtClean="0"/>
              <a:t> - </a:t>
            </a:r>
            <a:r>
              <a:rPr lang="hu-HU" dirty="0" err="1" smtClean="0"/>
              <a:t>ee</a:t>
            </a:r>
            <a:r>
              <a:rPr lang="hu-HU" dirty="0" smtClean="0"/>
              <a:t>): a </a:t>
            </a:r>
            <a:r>
              <a:rPr lang="hu-HU" dirty="0" err="1" smtClean="0"/>
              <a:t>precessziózavart</a:t>
            </a:r>
            <a:r>
              <a:rPr lang="hu-HU" dirty="0" smtClean="0"/>
              <a:t> írja le, ez az eltérés a közepes és a valódi Tavaszpont helyzete között.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23528" y="2276872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Precessziózavar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Nap deklinációjának változásából eredő periódus (féléves)</a:t>
            </a:r>
          </a:p>
          <a:p>
            <a:pPr>
              <a:buFontTx/>
              <a:buChar char="-"/>
            </a:pPr>
            <a:r>
              <a:rPr lang="hu-HU" dirty="0" smtClean="0"/>
              <a:t> a Föld ellipszis pályájából eredő periódus (éves)</a:t>
            </a:r>
          </a:p>
          <a:p>
            <a:pPr>
              <a:buFontTx/>
              <a:buChar char="-"/>
            </a:pPr>
            <a:r>
              <a:rPr lang="hu-HU" dirty="0" smtClean="0"/>
              <a:t> a Hold deklinációjának változásából eredő periódus (14 napos)</a:t>
            </a:r>
          </a:p>
          <a:p>
            <a:pPr>
              <a:buFontTx/>
              <a:buChar char="-"/>
            </a:pPr>
            <a:r>
              <a:rPr lang="hu-HU" dirty="0" smtClean="0"/>
              <a:t> a Hold ellipszis pályájából eredő periódus (28 napos)</a:t>
            </a:r>
          </a:p>
          <a:p>
            <a:pPr>
              <a:buFontTx/>
              <a:buChar char="-"/>
            </a:pPr>
            <a:r>
              <a:rPr lang="hu-HU" dirty="0" smtClean="0"/>
              <a:t> a Hold pályasíkjának változása (18.6 éves periódus)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dorendsze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268760"/>
            <a:ext cx="4998720" cy="446532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91698" y="188640"/>
            <a:ext cx="255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világidő (UT1)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90872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szoláris idő (a Nap látszólagos mozgásán alapul)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i="1" dirty="0" smtClean="0">
                <a:latin typeface="Symbol" pitchFamily="18" charset="2"/>
              </a:rPr>
              <a:t>a</a:t>
            </a:r>
            <a:r>
              <a:rPr lang="hu-HU" i="1" dirty="0" smtClean="0"/>
              <a:t>(T) </a:t>
            </a:r>
            <a:r>
              <a:rPr lang="hu-HU" dirty="0" smtClean="0"/>
              <a:t>– megegyezéses képlet (</a:t>
            </a:r>
            <a:r>
              <a:rPr lang="hu-HU" dirty="0" err="1" smtClean="0"/>
              <a:t>lsd</a:t>
            </a:r>
            <a:r>
              <a:rPr lang="hu-HU" dirty="0" smtClean="0"/>
              <a:t>. Globális helymeghatározás)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639340" y="188640"/>
            <a:ext cx="250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dinamikai idő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836712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előbbi időrendszerek hátránya, hogy nem egyenletes időrendszerek (a Föld forgása sem egyenletes).</a:t>
            </a:r>
          </a:p>
          <a:p>
            <a:endParaRPr lang="hu-HU" dirty="0" smtClean="0"/>
          </a:p>
          <a:p>
            <a:r>
              <a:rPr lang="hu-HU" b="1" dirty="0" smtClean="0"/>
              <a:t>Földi Dinamikai idő (korábban </a:t>
            </a:r>
            <a:r>
              <a:rPr lang="hu-HU" b="1" dirty="0" err="1" smtClean="0"/>
              <a:t>efemerisz</a:t>
            </a:r>
            <a:r>
              <a:rPr lang="hu-HU" b="1" dirty="0" smtClean="0"/>
              <a:t> idő) – TDT (</a:t>
            </a:r>
            <a:r>
              <a:rPr lang="hu-HU" b="1" dirty="0" err="1" smtClean="0"/>
              <a:t>Terrestrial</a:t>
            </a:r>
            <a:r>
              <a:rPr lang="hu-HU" b="1" dirty="0" smtClean="0"/>
              <a:t> </a:t>
            </a:r>
            <a:r>
              <a:rPr lang="hu-HU" b="1" dirty="0" err="1" smtClean="0"/>
              <a:t>Dynamic</a:t>
            </a:r>
            <a:r>
              <a:rPr lang="hu-HU" b="1" dirty="0" smtClean="0"/>
              <a:t> Time)</a:t>
            </a:r>
          </a:p>
          <a:p>
            <a:endParaRPr lang="hu-HU" b="1" dirty="0" smtClean="0"/>
          </a:p>
          <a:p>
            <a:r>
              <a:rPr lang="hu-HU" dirty="0" smtClean="0"/>
              <a:t>A Föld Nap körül keringéséből vezetik le (kezdőpontja az 1900 tropikus év kezdete, időskálája az 1900 tropikus év hossza).</a:t>
            </a:r>
          </a:p>
          <a:p>
            <a:endParaRPr lang="hu-HU" dirty="0" smtClean="0"/>
          </a:p>
          <a:p>
            <a:r>
              <a:rPr lang="hu-HU" dirty="0" smtClean="0"/>
              <a:t>Kvázi </a:t>
            </a:r>
            <a:r>
              <a:rPr lang="hu-HU" dirty="0" err="1" smtClean="0"/>
              <a:t>inerciaidő</a:t>
            </a:r>
            <a:r>
              <a:rPr lang="hu-HU" dirty="0" smtClean="0"/>
              <a:t>, a Föld körül keringő műholdak pályaszámításához használják fel.</a:t>
            </a:r>
          </a:p>
          <a:p>
            <a:endParaRPr lang="hu-HU" dirty="0" smtClean="0"/>
          </a:p>
          <a:p>
            <a:r>
              <a:rPr lang="hu-HU" dirty="0" smtClean="0"/>
              <a:t>1991-ben leváltotta a </a:t>
            </a:r>
            <a:r>
              <a:rPr lang="hu-HU" b="1" dirty="0" smtClean="0"/>
              <a:t>Földi idő (</a:t>
            </a:r>
            <a:r>
              <a:rPr lang="hu-HU" b="1" dirty="0" err="1" smtClean="0"/>
              <a:t>terrestrial</a:t>
            </a:r>
            <a:r>
              <a:rPr lang="hu-HU" b="1" dirty="0" smtClean="0"/>
              <a:t> </a:t>
            </a:r>
            <a:r>
              <a:rPr lang="hu-HU" b="1" dirty="0" err="1" smtClean="0"/>
              <a:t>time</a:t>
            </a:r>
            <a:r>
              <a:rPr lang="hu-HU" b="1" dirty="0" smtClean="0"/>
              <a:t> – TT)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b="1" dirty="0" err="1" smtClean="0"/>
              <a:t>Baricentrikus</a:t>
            </a:r>
            <a:r>
              <a:rPr lang="hu-HU" b="1" dirty="0" smtClean="0"/>
              <a:t> dinamikai idő – BDT (</a:t>
            </a:r>
            <a:r>
              <a:rPr lang="hu-HU" b="1" dirty="0" err="1" smtClean="0"/>
              <a:t>Barycentric</a:t>
            </a:r>
            <a:r>
              <a:rPr lang="hu-HU" b="1" dirty="0" smtClean="0"/>
              <a:t> </a:t>
            </a:r>
            <a:r>
              <a:rPr lang="hu-HU" b="1" dirty="0" err="1" smtClean="0"/>
              <a:t>Dynamic</a:t>
            </a:r>
            <a:r>
              <a:rPr lang="hu-HU" b="1" dirty="0" smtClean="0"/>
              <a:t> Time)</a:t>
            </a:r>
          </a:p>
          <a:p>
            <a:endParaRPr lang="hu-HU" dirty="0" smtClean="0"/>
          </a:p>
          <a:p>
            <a:r>
              <a:rPr lang="hu-HU" dirty="0" err="1" smtClean="0"/>
              <a:t>Inerciaidő</a:t>
            </a:r>
            <a:r>
              <a:rPr lang="hu-HU" dirty="0" smtClean="0"/>
              <a:t>. Az newtoni mechanika időfüggő mozgásegyenleteinek megoldásához használják.</a:t>
            </a:r>
          </a:p>
          <a:p>
            <a:endParaRPr lang="hu-HU" dirty="0" smtClean="0"/>
          </a:p>
          <a:p>
            <a:r>
              <a:rPr lang="hu-HU" dirty="0" smtClean="0"/>
              <a:t>Ma már elsősorban az atomidő vette át a szerepüket: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63888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TT = IAT + 32.184s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2480</Words>
  <Application>Microsoft Office PowerPoint</Application>
  <PresentationFormat>Diavetítés a képernyőre (4:3 oldalarány)</PresentationFormat>
  <Paragraphs>443</Paragraphs>
  <Slides>48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</vt:lpstr>
      <vt:lpstr>Courier New</vt:lpstr>
      <vt:lpstr>Symbol</vt:lpstr>
      <vt:lpstr>Times New Roman</vt:lpstr>
      <vt:lpstr>Office-téma</vt:lpstr>
      <vt:lpstr>Equation</vt:lpstr>
      <vt:lpstr>GNSS elmélete és felhasználása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elmélete és felhasználása</dc:title>
  <cp:lastModifiedBy>Rozsa Szabolcs</cp:lastModifiedBy>
  <cp:revision>127</cp:revision>
  <dcterms:modified xsi:type="dcterms:W3CDTF">2016-09-12T20:13:53Z</dcterms:modified>
</cp:coreProperties>
</file>