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7" r:id="rId2"/>
    <p:sldId id="380" r:id="rId3"/>
    <p:sldId id="381" r:id="rId4"/>
    <p:sldId id="382" r:id="rId5"/>
    <p:sldId id="383" r:id="rId6"/>
    <p:sldId id="384" r:id="rId7"/>
    <p:sldId id="385" r:id="rId8"/>
    <p:sldId id="386" r:id="rId9"/>
    <p:sldId id="387" r:id="rId10"/>
    <p:sldId id="388" r:id="rId11"/>
    <p:sldId id="316" r:id="rId12"/>
    <p:sldId id="317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329" r:id="rId22"/>
    <p:sldId id="397" r:id="rId23"/>
    <p:sldId id="398" r:id="rId24"/>
    <p:sldId id="399" r:id="rId25"/>
    <p:sldId id="258" r:id="rId26"/>
    <p:sldId id="304" r:id="rId27"/>
    <p:sldId id="305" r:id="rId28"/>
    <p:sldId id="309" r:id="rId29"/>
    <p:sldId id="306" r:id="rId30"/>
    <p:sldId id="307" r:id="rId31"/>
    <p:sldId id="310" r:id="rId32"/>
    <p:sldId id="328" r:id="rId33"/>
    <p:sldId id="308" r:id="rId34"/>
    <p:sldId id="264" r:id="rId35"/>
    <p:sldId id="265" r:id="rId36"/>
    <p:sldId id="266" r:id="rId37"/>
    <p:sldId id="267" r:id="rId38"/>
    <p:sldId id="268" r:id="rId39"/>
    <p:sldId id="330" r:id="rId40"/>
    <p:sldId id="343" r:id="rId41"/>
    <p:sldId id="344" r:id="rId42"/>
    <p:sldId id="345" r:id="rId43"/>
    <p:sldId id="346" r:id="rId44"/>
    <p:sldId id="347" r:id="rId45"/>
    <p:sldId id="348" r:id="rId46"/>
    <p:sldId id="331" r:id="rId47"/>
    <p:sldId id="342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1" r:id="rId58"/>
    <p:sldId id="275" r:id="rId59"/>
    <p:sldId id="349" r:id="rId60"/>
    <p:sldId id="350" r:id="rId61"/>
    <p:sldId id="351" r:id="rId62"/>
    <p:sldId id="352" r:id="rId63"/>
    <p:sldId id="365" r:id="rId64"/>
    <p:sldId id="362" r:id="rId65"/>
    <p:sldId id="400" r:id="rId66"/>
    <p:sldId id="401" r:id="rId67"/>
    <p:sldId id="318" r:id="rId68"/>
    <p:sldId id="319" r:id="rId69"/>
    <p:sldId id="320" r:id="rId70"/>
    <p:sldId id="321" r:id="rId71"/>
    <p:sldId id="324" r:id="rId72"/>
    <p:sldId id="322" r:id="rId73"/>
    <p:sldId id="323" r:id="rId74"/>
    <p:sldId id="407" r:id="rId75"/>
    <p:sldId id="325" r:id="rId76"/>
    <p:sldId id="326" r:id="rId77"/>
    <p:sldId id="327" r:id="rId78"/>
    <p:sldId id="408" r:id="rId79"/>
    <p:sldId id="409" r:id="rId80"/>
    <p:sldId id="410" r:id="rId81"/>
    <p:sldId id="411" r:id="rId82"/>
    <p:sldId id="412" r:id="rId83"/>
    <p:sldId id="413" r:id="rId84"/>
    <p:sldId id="414" r:id="rId85"/>
    <p:sldId id="415" r:id="rId86"/>
    <p:sldId id="416" r:id="rId87"/>
    <p:sldId id="417" r:id="rId88"/>
    <p:sldId id="353" r:id="rId89"/>
    <p:sldId id="354" r:id="rId90"/>
    <p:sldId id="355" r:id="rId91"/>
    <p:sldId id="356" r:id="rId92"/>
    <p:sldId id="357" r:id="rId93"/>
    <p:sldId id="358" r:id="rId94"/>
    <p:sldId id="418" r:id="rId95"/>
    <p:sldId id="359" r:id="rId96"/>
    <p:sldId id="360" r:id="rId97"/>
    <p:sldId id="361" r:id="rId9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5849" autoAdjust="0"/>
  </p:normalViewPr>
  <p:slideViewPr>
    <p:cSldViewPr snapToGrid="0">
      <p:cViewPr varScale="1">
        <p:scale>
          <a:sx n="109" d="100"/>
          <a:sy n="109" d="100"/>
        </p:scale>
        <p:origin x="162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49A39-E4F8-463D-BA0E-1237A51E09E8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4302D-A538-48F8-9E3A-EF6E66E674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6172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3277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3A7A3D-A759-4E3C-878B-7996B9DD158D}" type="slidenum">
              <a:rPr lang="hu-HU" altLang="hu-HU" smtClean="0">
                <a:latin typeface="Stylus BT" pitchFamily="34" charset="0"/>
              </a:rPr>
              <a:pPr eaLnBrk="1" hangingPunct="1">
                <a:spcBef>
                  <a:spcPct val="0"/>
                </a:spcBef>
              </a:pPr>
              <a:t>79</a:t>
            </a:fld>
            <a:endParaRPr lang="hu-HU" altLang="hu-HU">
              <a:latin typeface="Stylus BT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0628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7195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75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482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6778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08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550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94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525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456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17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8EDEB-F04B-42A6-ACA3-514B42C5E219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518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5.png"/><Relationship Id="rId4" Type="http://schemas.openxmlformats.org/officeDocument/2006/relationships/oleObject" Target="../embeddings/oleObject3.bin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gif"/><Relationship Id="rId3" Type="http://schemas.openxmlformats.org/officeDocument/2006/relationships/image" Target="../media/image97.gif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gif"/><Relationship Id="rId5" Type="http://schemas.openxmlformats.org/officeDocument/2006/relationships/image" Target="../media/image99.gif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hu.wikipedia.org/w/index.php?title=Diff%C3%BAzi%C3%B3j%C3%A1t&amp;action=edit&amp;redlink=1" TargetMode="External"/><Relationship Id="rId4" Type="http://schemas.openxmlformats.org/officeDocument/2006/relationships/image" Target="../media/image13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340768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TÉRKÉP TERVEZÉS, KÉSZÍTÉS</a:t>
            </a: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JELKULCSOS ÁBRÁZOLÁS</a:t>
            </a:r>
          </a:p>
          <a:p>
            <a:pPr algn="ctr"/>
            <a:endParaRPr lang="hu-H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GENERALIZÁLÁS</a:t>
            </a:r>
          </a:p>
          <a:p>
            <a:pPr algn="ctr"/>
            <a:endParaRPr lang="hu-H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248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76238" y="10096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Stylus BT" pitchFamily="34" charset="0"/>
            </a:endParaRP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0" y="1824776"/>
            <a:ext cx="914400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Térképszerkesztés (elv) – Térképtervezés (gyakorlat)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térképész szaktudás, rutin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tematikától függően: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jelkulcs (grafikus attribútumok, „túlzott” digitális szabadság)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tartalom definiálása (digitális térképi modell)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végtermék megtervezése: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anyagi, emberi erőforrás,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technikai lehetőségek figyelembevételével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 ELŐÁLLÍTÁSÁNAK FOLYAMATA</a:t>
            </a:r>
          </a:p>
        </p:txBody>
      </p:sp>
    </p:spTree>
    <p:extLst>
      <p:ext uri="{BB962C8B-B14F-4D97-AF65-F5344CB8AC3E}">
        <p14:creationId xmlns:p14="http://schemas.microsoft.com/office/powerpoint/2010/main" val="1099403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376238" y="10096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Stylus BT" pitchFamily="34" charset="0"/>
            </a:endParaRP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0" y="1817540"/>
            <a:ext cx="87137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Csoportosítási szempontok:</a:t>
            </a: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2457175"/>
            <a:ext cx="6989342" cy="44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VETÜLETI RENDSZER MEGVÁLASZTÁSA</a:t>
            </a:r>
          </a:p>
        </p:txBody>
      </p:sp>
    </p:spTree>
    <p:extLst>
      <p:ext uri="{BB962C8B-B14F-4D97-AF65-F5344CB8AC3E}">
        <p14:creationId xmlns:p14="http://schemas.microsoft.com/office/powerpoint/2010/main" val="4154097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76238" y="10096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Stylus BT" pitchFamily="34" charset="0"/>
            </a:endParaRP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85573" y="5775820"/>
            <a:ext cx="87137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ábrázolandó terület – képfelület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térkép célja – torzulási viszony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terület helyzete – képfelület helyzete</a:t>
            </a: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46" y="1745545"/>
            <a:ext cx="6647711" cy="402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VETÜLETI RENDSZER MEGVÁLASZTÁSA</a:t>
            </a:r>
          </a:p>
        </p:txBody>
      </p:sp>
    </p:spTree>
    <p:extLst>
      <p:ext uri="{BB962C8B-B14F-4D97-AF65-F5344CB8AC3E}">
        <p14:creationId xmlns:p14="http://schemas.microsoft.com/office/powerpoint/2010/main" val="1599373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400" y="1655831"/>
            <a:ext cx="3745285" cy="48944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5" y="2797504"/>
            <a:ext cx="5074024" cy="24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VETÜLETI RENDSZER MEGVÁLASZTÁSA</a:t>
            </a:r>
          </a:p>
        </p:txBody>
      </p:sp>
    </p:spTree>
    <p:extLst>
      <p:ext uri="{BB962C8B-B14F-4D97-AF65-F5344CB8AC3E}">
        <p14:creationId xmlns:p14="http://schemas.microsoft.com/office/powerpoint/2010/main" val="2635927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VETÜLETI RENDSZER MEGVÁLASZTÁSA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1614196"/>
            <a:ext cx="3191070" cy="3191070"/>
          </a:xfrm>
          <a:prstGeom prst="rect">
            <a:avLst/>
          </a:prstGeom>
        </p:spPr>
      </p:pic>
      <p:pic>
        <p:nvPicPr>
          <p:cNvPr id="6" name="Picture 2" descr="(The True Size Of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72" y="1614196"/>
            <a:ext cx="3371940" cy="310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mg.washingtonpost.com/wp-apps/imrs.php?src=https://img.washingtonpost.com/blogs/worldviews/files/2015/08/australia.png&amp;w=14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0" y="4972682"/>
            <a:ext cx="1999202" cy="178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em talÃ¡lhatÃ³ automatikus leÃ­rÃ¡s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77" y="3911762"/>
            <a:ext cx="1754156" cy="28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119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376238" y="10096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Stylus BT" pitchFamily="34" charset="0"/>
            </a:endParaRP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0" y="1654302"/>
            <a:ext cx="4248841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SZEMPONTOK: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térbeli objektum, jelenség geometriai formája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térbeli eloszlása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leíró adatok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információterheltség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méretarány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kapcsolat más adathalmazzal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Stylus BT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  MEGVÁLASZTÁSA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" y="4409843"/>
            <a:ext cx="4387672" cy="231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21589"/>
            <a:ext cx="4572000" cy="26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67" y="1572821"/>
            <a:ext cx="4382848" cy="254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68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9" y="1446780"/>
            <a:ext cx="7561263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  MEGVÁLASZTÁSA</a:t>
            </a:r>
          </a:p>
        </p:txBody>
      </p:sp>
    </p:spTree>
    <p:extLst>
      <p:ext uri="{BB962C8B-B14F-4D97-AF65-F5344CB8AC3E}">
        <p14:creationId xmlns:p14="http://schemas.microsoft.com/office/powerpoint/2010/main" val="3916540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76238" y="10096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Stylus BT" pitchFamily="34" charset="0"/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100232" y="2066642"/>
            <a:ext cx="8943535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Egyes elemek térbeli elhelyezésének megtervezése: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fő térkép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járulékos elemek (cím, jelmagyarázat, méretarány, aránymérték, kivágatok)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Kritériumok: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egyértelműség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(célnak megfelelő, világos, érthető)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sorrend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(megfelelő térképen belüli sorrend)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vizuális egyensúly 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(ne tolódjon el bizonyos elemek felé)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kontraszt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(sötét-világos elemekkel, színekel jobb térkép olvashatóság)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egységesség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(megírás, jelmagyarázat, jelek)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Stylus BT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 TÉRKÉPLAP  MEGFORMÁLÁSA</a:t>
            </a:r>
          </a:p>
        </p:txBody>
      </p:sp>
    </p:spTree>
    <p:extLst>
      <p:ext uri="{BB962C8B-B14F-4D97-AF65-F5344CB8AC3E}">
        <p14:creationId xmlns:p14="http://schemas.microsoft.com/office/powerpoint/2010/main" val="1200229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4" y="1754506"/>
            <a:ext cx="8113713" cy="500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 TÉRKÉPLAP  MEGFORMÁLÁSA</a:t>
            </a:r>
          </a:p>
        </p:txBody>
      </p:sp>
    </p:spTree>
    <p:extLst>
      <p:ext uri="{BB962C8B-B14F-4D97-AF65-F5344CB8AC3E}">
        <p14:creationId xmlns:p14="http://schemas.microsoft.com/office/powerpoint/2010/main" val="2595266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71" y="1614365"/>
            <a:ext cx="6222699" cy="294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 TÉRKÉPLAP  MEGFORMÁLÁSA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0" y="3993514"/>
            <a:ext cx="2472212" cy="286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87" y="4340575"/>
            <a:ext cx="3463503" cy="240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233910" y="3993514"/>
            <a:ext cx="2355381" cy="27528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5314383" y="4255128"/>
            <a:ext cx="3545707" cy="25470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3538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MILYEN A JÓ TÉRKÉP?</a:t>
            </a:r>
          </a:p>
        </p:txBody>
      </p:sp>
      <p:sp>
        <p:nvSpPr>
          <p:cNvPr id="5" name="Téglalap 4"/>
          <p:cNvSpPr/>
          <p:nvPr/>
        </p:nvSpPr>
        <p:spPr>
          <a:xfrm>
            <a:off x="310473" y="1560389"/>
            <a:ext cx="7782900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TÉRKÉP CÉLJA:</a:t>
            </a:r>
          </a:p>
          <a:p>
            <a:endParaRPr 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nagyon különböző lehet: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pontosan bemutatni 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térbeli viszonyokat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(általános térképek)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célközönség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számára (tematikus térképek)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cél határozza meg a térkép tartalmát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más-más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fontossági sorrend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 objektumok között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milyen grafikus változókat alkalmazunk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 egyes objektumokat, objektumcsoportokat hogyan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generalizáljuk</a:t>
            </a:r>
          </a:p>
        </p:txBody>
      </p:sp>
      <p:sp>
        <p:nvSpPr>
          <p:cNvPr id="6" name="Téglalap 5"/>
          <p:cNvSpPr/>
          <p:nvPr/>
        </p:nvSpPr>
        <p:spPr>
          <a:xfrm>
            <a:off x="387172" y="4747209"/>
            <a:ext cx="776988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TÉRKÉP OLVASÓJA:</a:t>
            </a:r>
          </a:p>
          <a:p>
            <a:endParaRPr 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fogja a térképet használni?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milyen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szakmai háttér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rel rendelkezik a térképolvasó?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rendszeresen használ térképet vagy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nehézkesen boldogul 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térbeli információ</a:t>
            </a:r>
          </a:p>
          <a:p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     absztrakciójával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136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54" y="1770156"/>
            <a:ext cx="4315749" cy="194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1" y="1770156"/>
            <a:ext cx="4594194" cy="207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 TÉRKÉPLAP  MEGFORMÁLÁSA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74" y="3983162"/>
            <a:ext cx="4906851" cy="2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629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239728" y="3610987"/>
            <a:ext cx="6154249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DIGITÁLIS TÉRKÉP MEGRAJZOLÁSA, MEGJELENÍTÉSE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megjelenítés a képernyőn: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1" hangingPunct="1">
              <a:spcBef>
                <a:spcPct val="0"/>
              </a:spcBef>
              <a:buFontTx/>
              <a:buChar char="-"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ellenőrzés (jelkulcs, elvárások) – további feldolgozás</a:t>
            </a:r>
          </a:p>
          <a:p>
            <a:pPr lvl="2" eaLnBrk="1" hangingPunct="1">
              <a:spcBef>
                <a:spcPct val="0"/>
              </a:spcBef>
              <a:buFontTx/>
              <a:buChar char="-"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végtermék –  softcopy – web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971550" y="27813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Stylus BT" pitchFamily="34" charset="0"/>
            </a:endParaRP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1" y="2964656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 3 LÉPÉS (ELŐKÉSZÍTÉS, TERVEZÉS, KIVITELEZÉS) =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		 			INTERAKTÍV TÉRKÉPTERVEZÉS</a:t>
            </a: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192873" y="5489001"/>
            <a:ext cx="63979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GIS: interaktív előállítás, adatbázis kapcsolat, elemzések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elemzések, lekérdezések térképei: köztes, egyedi termék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külalakja nem jelentős</a:t>
            </a:r>
          </a:p>
        </p:txBody>
      </p: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239728" y="1709407"/>
            <a:ext cx="501130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HAGYOMÁNYOS TÉRKÉPEZÉS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a végleges tisztázati rajz (mérettartó rajz-, karc fólia)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a nyomdai előkészítés, a litográfia, a sokszorosítás alapja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GRAFIAKAI   KIVITELEZÉS</a:t>
            </a:r>
          </a:p>
        </p:txBody>
      </p:sp>
    </p:spTree>
    <p:extLst>
      <p:ext uri="{BB962C8B-B14F-4D97-AF65-F5344CB8AC3E}">
        <p14:creationId xmlns:p14="http://schemas.microsoft.com/office/powerpoint/2010/main" val="2289379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116013" y="1659002"/>
            <a:ext cx="652614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- tipikusan nyomdászati szakmunka, nem a térképész végzi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- hasznosak az ismeretek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- nyomdai műveletek: szerelés, montírozás, anyag-, vegyszerigény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- tisztázati eredeti – nyomdakész fólia, film (ahány szín annyi darab)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NYOMDAI   ELŐKÉSZÍTÉS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2202"/>
            <a:ext cx="90868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2528060" y="4160382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8031058" y="4160382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6199177" y="4160382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4402723" y="416038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hu-H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71" y="4611195"/>
            <a:ext cx="7184679" cy="214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53497" y="549966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OVERPRINT</a:t>
            </a:r>
          </a:p>
        </p:txBody>
      </p:sp>
    </p:spTree>
    <p:extLst>
      <p:ext uri="{BB962C8B-B14F-4D97-AF65-F5344CB8AC3E}">
        <p14:creationId xmlns:p14="http://schemas.microsoft.com/office/powerpoint/2010/main" val="2924378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NYOMDAI   ELŐKÉSZÍTÉS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34" y="1598500"/>
            <a:ext cx="5280057" cy="98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16458" y="3503691"/>
            <a:ext cx="186301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Műszaki jelek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Vágójelek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Ragasztási tükör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Illesztőjelek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Hajtogatási jelek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05" y="2585109"/>
            <a:ext cx="4780229" cy="230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945" y="5013455"/>
            <a:ext cx="5842786" cy="172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746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NYOMDAI  BEÁLLÍTÁSOK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16870" y="1887802"/>
            <a:ext cx="494122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FELBONTÁS (LEVILÁGÍTÁS)  DPI</a:t>
            </a:r>
          </a:p>
          <a:p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NYOMDAI RÁCS (RASZTER)   LPI</a:t>
            </a:r>
          </a:p>
          <a:p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ÁRNYALATGAZDAGSÁG:</a:t>
            </a:r>
          </a:p>
          <a:p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300 DPI / 150 LPI  = 4 ÁRNYALAT (2*2 RASZTER)</a:t>
            </a: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256 ÁRNYALAT (16*16 RASZER) = 2400 DPI / 150LPI</a:t>
            </a:r>
          </a:p>
          <a:p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MOARE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830" y="1815001"/>
            <a:ext cx="3320075" cy="180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12" y="4445251"/>
            <a:ext cx="4284256" cy="23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188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63374" y="1543821"/>
            <a:ext cx="914400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térképeken a tereptárgyakat felülnézetben, síkra vetítve ábrázoljuk. Alaprajz szerinti ábrázolás.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 alaprajz nem mindig fejezi ki az objektum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jelentését vagy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jelentőségét.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ábrázolás során a tereptárgyak jelentésének egyértelmű kifejezésére és jelentőségük kihangsúlyozására jeleket használunk!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Az alaprajz vagy jel alkalmazása több tényező függvénye: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tárgynak a valóságban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nincs megfelelő kiterjedésű alaprajza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(pl. geodéziai alappont, forrás, kút, egyedülálló fa, villamos távvezeték)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 méretaránya olyan mértékű kicsinyítést követel meg, hogy a tárgy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alaprajza a térképen ponttá, vagy vékony vonallá zsugorodik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(pl. gyárkémény, kápolna, meddőhányó, vízimalom, erdészlak, út, patak)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 alaprajz mérete ugyan még megfelelő méretű a térkép méretarányában, de a formája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nem fejezi ki a tárgy jelentését, vagy jelentőségét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(pl. híd, siló, temető, melegház, transzformátortelep, támfal, stb.)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JELKULCSOS ÁBRÁZOLÁS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SAJÁTOSSÁGOK</a:t>
            </a:r>
          </a:p>
        </p:txBody>
      </p:sp>
    </p:spTree>
    <p:extLst>
      <p:ext uri="{BB962C8B-B14F-4D97-AF65-F5344CB8AC3E}">
        <p14:creationId xmlns:p14="http://schemas.microsoft.com/office/powerpoint/2010/main" val="2968089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62962" y="1595238"/>
            <a:ext cx="88180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Topográfiai térképezés:</a:t>
            </a:r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felmérőnek esetenként kell eldöntenie, hogy az adott méretarányban a szóban forgó tereptárgyat hogyan ábrázolja. 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A grafikus ábrázolás korlátai:</a:t>
            </a:r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0,1 mm-nél vékonyabb vonalat a térképeken nem alkalmazunk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	Mind a rajzolásnál, mind a térképolvasásnál gondot okoz az ennél vékonyabb vonal.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0,2 mm-nél közelebb - az olvashatóság érdekében - nem rajzolunk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	Ez 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rajztérköz.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Ha a méretarány 1:10.000, akkor a legvékonyabb vonal 1 m-nek, a 	rajztérköz pedig 2 m-nek felel meg a „valóságban”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JELKULCSOS ÁBRÁZOLÁS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SAJÁTOSSÁGOK</a:t>
            </a:r>
          </a:p>
        </p:txBody>
      </p:sp>
    </p:spTree>
    <p:extLst>
      <p:ext uri="{BB962C8B-B14F-4D97-AF65-F5344CB8AC3E}">
        <p14:creationId xmlns:p14="http://schemas.microsoft.com/office/powerpoint/2010/main" val="899782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JELKULCSOS ÁBRÁZOLÁS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SAJÁTOSSÁGOK</a:t>
            </a:r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610345"/>
              </p:ext>
            </p:extLst>
          </p:nvPr>
        </p:nvGraphicFramePr>
        <p:xfrm>
          <a:off x="258024" y="2478001"/>
          <a:ext cx="8229600" cy="182880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méretarány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vonalvastagság 0,1 mm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rajztérköz 0,2 mm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hu-HU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1:10.000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1,0 m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2,0 m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hu-HU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1:25.000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2,5 m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5,0 m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hu-HU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1:50.000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5,0 m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10,0 m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hu-HU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1:100.000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10,0 m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20,0 m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églalap 5"/>
          <p:cNvSpPr/>
          <p:nvPr/>
        </p:nvSpPr>
        <p:spPr>
          <a:xfrm>
            <a:off x="378753" y="1922527"/>
            <a:ext cx="2531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rajzi felbontóképesség:</a:t>
            </a:r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258024" y="4741814"/>
            <a:ext cx="834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ENNEK FÜGGVÉNYÉBEN KELL A TEREPET ÁLTALÁNOSÍTANI, GENERALIZÁLNI, MÁR A FELMÉRÉS SORÁN!</a:t>
            </a:r>
          </a:p>
        </p:txBody>
      </p:sp>
    </p:spTree>
    <p:extLst>
      <p:ext uri="{BB962C8B-B14F-4D97-AF65-F5344CB8AC3E}">
        <p14:creationId xmlns:p14="http://schemas.microsoft.com/office/powerpoint/2010/main" val="4253084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11a-4%20t%20%fat%20m%e9r%20fel%fc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6796" r="1700" b="24693"/>
          <a:stretch>
            <a:fillRect/>
          </a:stretch>
        </p:blipFill>
        <p:spPr bwMode="auto">
          <a:xfrm>
            <a:off x="255588" y="2019300"/>
            <a:ext cx="8669337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1379972" y="4483100"/>
            <a:ext cx="64364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EGY 6 M SZÉLES ÚT MÉRETEN FELÜLI ÁBRÁZOLÁSÁNAK</a:t>
            </a:r>
          </a:p>
          <a:p>
            <a:pPr algn="ctr"/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MÉRTÉKE A MÉRETARÁNY FÜGGVÉNYÉBEN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JELKULCSOS ÁBRÁZOLÁS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SAJÁTOSSÁGOK</a:t>
            </a:r>
          </a:p>
        </p:txBody>
      </p:sp>
    </p:spTree>
    <p:extLst>
      <p:ext uri="{BB962C8B-B14F-4D97-AF65-F5344CB8AC3E}">
        <p14:creationId xmlns:p14="http://schemas.microsoft.com/office/powerpoint/2010/main" val="981055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JELKULCSOS ÁBRÁZOLÁS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KÖVETKEZMÉNYEK</a:t>
            </a:r>
          </a:p>
        </p:txBody>
      </p:sp>
      <p:sp>
        <p:nvSpPr>
          <p:cNvPr id="2" name="Téglalap 1"/>
          <p:cNvSpPr/>
          <p:nvPr/>
        </p:nvSpPr>
        <p:spPr>
          <a:xfrm>
            <a:off x="0" y="2036285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rajzi felbontóképességgel definiált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 méretnél kisebb, de jelentős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, a térképi tartalom szempontjából fontos részleteket természetesen ábrázolni kell.</a:t>
            </a:r>
          </a:p>
          <a:p>
            <a:pPr algn="just"/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Ebből adódik, hogy ezeket 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tereptárgyakat csak méreten felül tudjuk ábrázolni! </a:t>
            </a:r>
          </a:p>
          <a:p>
            <a:pPr algn="just"/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Ha egy ilyen tereptárgy közelében a táblázatban szereplő méreteknél kisebb távolságra másik tereptárgy is található, akkor ezek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takarni fogják egymást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Ezért ezeket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elemeket el kell mozdítani a felmért helyükről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, ezt nevezzük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eltolásnak. </a:t>
            </a:r>
          </a:p>
          <a:p>
            <a:pPr algn="just"/>
            <a:endParaRPr 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Sok esetben egy tereptárgy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jelentésének kifejezése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, illetve egy tereptárgy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jelentőségének hangsúlyozása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is további eltolást eredményezhet!</a:t>
            </a:r>
          </a:p>
        </p:txBody>
      </p:sp>
    </p:spTree>
    <p:extLst>
      <p:ext uri="{BB962C8B-B14F-4D97-AF65-F5344CB8AC3E}">
        <p14:creationId xmlns:p14="http://schemas.microsoft.com/office/powerpoint/2010/main" val="2261759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MILYEN A JÓ TÉRKÉP?</a:t>
            </a:r>
          </a:p>
        </p:txBody>
      </p:sp>
      <p:sp>
        <p:nvSpPr>
          <p:cNvPr id="7" name="Téglalap 6"/>
          <p:cNvSpPr/>
          <p:nvPr/>
        </p:nvSpPr>
        <p:spPr>
          <a:xfrm>
            <a:off x="287584" y="1480878"/>
            <a:ext cx="855875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HOL HASZNÁLJÁK A TÉRKÉPET:</a:t>
            </a:r>
          </a:p>
          <a:p>
            <a:endParaRPr 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milyen közegben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jelenik meg?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önmagában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: falitérkép, autóstérkép, turistatérkép, várostérkép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dokumentum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részeként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: újságokban, tudományos folyóiratokban, </a:t>
            </a:r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     kutatási eredmények melléktermékeként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több térkép jelenik meg egy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egységes egész részeként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: atlasz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így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különböző szerkesztési elvek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vannak (pl. színhasználat, a betűtípusok és méretek) </a:t>
            </a:r>
          </a:p>
        </p:txBody>
      </p:sp>
      <p:sp>
        <p:nvSpPr>
          <p:cNvPr id="8" name="Téglalap 7"/>
          <p:cNvSpPr/>
          <p:nvPr/>
        </p:nvSpPr>
        <p:spPr>
          <a:xfrm>
            <a:off x="292623" y="4122981"/>
            <a:ext cx="810350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RENDELKEZÉSRE ÁLLÓ ADATOK, ERŐFORRÁSOK:</a:t>
            </a:r>
          </a:p>
          <a:p>
            <a:endParaRPr 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adatforráso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k nem teljesek, hiányosak, elévültek, esetleg korlátozottak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 adatokat nehéz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„lefordítani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” a térkép nyelvére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megfelelő megjelenítéshez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kategorizálnunk kell, vagy módosítanunk (tervezés!)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rendelkezésre álló idő, emberi és anyagi lehetőségek, infrastruktúra </a:t>
            </a:r>
          </a:p>
        </p:txBody>
      </p:sp>
    </p:spTree>
    <p:extLst>
      <p:ext uri="{BB962C8B-B14F-4D97-AF65-F5344CB8AC3E}">
        <p14:creationId xmlns:p14="http://schemas.microsoft.com/office/powerpoint/2010/main" val="2582915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JELKULCSOS ÁBRÁZOLÁS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KÖVETKEZMÉNYEK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80" y="1597104"/>
            <a:ext cx="6953040" cy="517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759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AutoShape 3"/>
          <p:cNvSpPr>
            <a:spLocks noChangeArrowheads="1"/>
          </p:cNvSpPr>
          <p:nvPr/>
        </p:nvSpPr>
        <p:spPr bwMode="auto">
          <a:xfrm>
            <a:off x="4666377" y="1738266"/>
            <a:ext cx="3794997" cy="4981598"/>
          </a:xfrm>
          <a:prstGeom prst="roundRect">
            <a:avLst>
              <a:gd name="adj" fmla="val 12542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/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533399" y="2258530"/>
            <a:ext cx="3581400" cy="4308933"/>
          </a:xfrm>
          <a:prstGeom prst="roundRect">
            <a:avLst>
              <a:gd name="adj" fmla="val 14120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451152" y="2298604"/>
            <a:ext cx="20764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FOGALMA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588545" y="1737504"/>
            <a:ext cx="32807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 JELKULCS RÉSZEI</a:t>
            </a:r>
          </a:p>
        </p:txBody>
      </p:sp>
      <p:sp>
        <p:nvSpPr>
          <p:cNvPr id="39943" name="AutoShape 7"/>
          <p:cNvSpPr>
            <a:spLocks noChangeArrowheads="1"/>
          </p:cNvSpPr>
          <p:nvPr/>
        </p:nvSpPr>
        <p:spPr bwMode="auto">
          <a:xfrm>
            <a:off x="679823" y="2698714"/>
            <a:ext cx="3511176" cy="820749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006848" y="2823150"/>
            <a:ext cx="20920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azonos tárgyakat azonos jelekkel</a:t>
            </a:r>
          </a:p>
        </p:txBody>
      </p:sp>
      <p:sp>
        <p:nvSpPr>
          <p:cNvPr id="39962" name="AutoShape 26"/>
          <p:cNvSpPr>
            <a:spLocks noChangeArrowheads="1"/>
          </p:cNvSpPr>
          <p:nvPr/>
        </p:nvSpPr>
        <p:spPr bwMode="auto">
          <a:xfrm>
            <a:off x="469151" y="3788928"/>
            <a:ext cx="3721847" cy="1025936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39963" name="Text Box 27"/>
          <p:cNvSpPr txBox="1">
            <a:spLocks noChangeArrowheads="1"/>
          </p:cNvSpPr>
          <p:nvPr/>
        </p:nvSpPr>
        <p:spPr bwMode="auto">
          <a:xfrm>
            <a:off x="1867645" y="3841876"/>
            <a:ext cx="224715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szakmákban, országok szerint megegyezés alapján</a:t>
            </a:r>
          </a:p>
        </p:txBody>
      </p:sp>
      <p:sp>
        <p:nvSpPr>
          <p:cNvPr id="39981" name="AutoShape 45"/>
          <p:cNvSpPr>
            <a:spLocks noChangeArrowheads="1"/>
          </p:cNvSpPr>
          <p:nvPr/>
        </p:nvSpPr>
        <p:spPr bwMode="auto">
          <a:xfrm>
            <a:off x="661893" y="5060914"/>
            <a:ext cx="3300506" cy="820749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2060387" y="5185350"/>
            <a:ext cx="18258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igazítás a valósághoz</a:t>
            </a:r>
          </a:p>
        </p:txBody>
      </p:sp>
      <p:sp>
        <p:nvSpPr>
          <p:cNvPr id="40000" name="AutoShape 64"/>
          <p:cNvSpPr>
            <a:spLocks noChangeArrowheads="1"/>
          </p:cNvSpPr>
          <p:nvPr/>
        </p:nvSpPr>
        <p:spPr bwMode="auto">
          <a:xfrm>
            <a:off x="4888751" y="2122799"/>
            <a:ext cx="3721847" cy="752353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40001" name="Text Box 65"/>
          <p:cNvSpPr txBox="1">
            <a:spLocks noChangeArrowheads="1"/>
          </p:cNvSpPr>
          <p:nvPr/>
        </p:nvSpPr>
        <p:spPr bwMode="auto">
          <a:xfrm>
            <a:off x="6211045" y="2178839"/>
            <a:ext cx="22471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egyezményes jelek gyűjteménye</a:t>
            </a:r>
          </a:p>
        </p:txBody>
      </p:sp>
      <p:sp>
        <p:nvSpPr>
          <p:cNvPr id="40019" name="AutoShape 83"/>
          <p:cNvSpPr>
            <a:spLocks noChangeArrowheads="1"/>
          </p:cNvSpPr>
          <p:nvPr/>
        </p:nvSpPr>
        <p:spPr bwMode="auto">
          <a:xfrm>
            <a:off x="4900705" y="3113399"/>
            <a:ext cx="3862294" cy="752353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40020" name="Text Box 84"/>
          <p:cNvSpPr txBox="1">
            <a:spLocks noChangeArrowheads="1"/>
          </p:cNvSpPr>
          <p:nvPr/>
        </p:nvSpPr>
        <p:spPr bwMode="auto">
          <a:xfrm>
            <a:off x="6228975" y="3169439"/>
            <a:ext cx="24578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használatot magya- rázó szöveges rész</a:t>
            </a:r>
          </a:p>
        </p:txBody>
      </p:sp>
      <p:sp>
        <p:nvSpPr>
          <p:cNvPr id="40038" name="AutoShape 102"/>
          <p:cNvSpPr>
            <a:spLocks noChangeArrowheads="1"/>
          </p:cNvSpPr>
          <p:nvPr/>
        </p:nvSpPr>
        <p:spPr bwMode="auto">
          <a:xfrm>
            <a:off x="4888751" y="4111803"/>
            <a:ext cx="3721847" cy="820749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40039" name="Text Box 103"/>
          <p:cNvSpPr txBox="1">
            <a:spLocks noChangeArrowheads="1"/>
          </p:cNvSpPr>
          <p:nvPr/>
        </p:nvSpPr>
        <p:spPr bwMode="auto">
          <a:xfrm>
            <a:off x="6287245" y="4236239"/>
            <a:ext cx="22471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térképi rövidítések jegyzéke</a:t>
            </a:r>
          </a:p>
        </p:txBody>
      </p:sp>
      <p:sp>
        <p:nvSpPr>
          <p:cNvPr id="40059" name="AutoShape 123"/>
          <p:cNvSpPr>
            <a:spLocks noChangeArrowheads="1"/>
          </p:cNvSpPr>
          <p:nvPr/>
        </p:nvSpPr>
        <p:spPr bwMode="auto">
          <a:xfrm>
            <a:off x="4888751" y="5155191"/>
            <a:ext cx="3721847" cy="615562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40060" name="Text Box 124"/>
          <p:cNvSpPr txBox="1">
            <a:spLocks noChangeArrowheads="1"/>
          </p:cNvSpPr>
          <p:nvPr/>
        </p:nvSpPr>
        <p:spPr bwMode="auto">
          <a:xfrm>
            <a:off x="6287245" y="5139116"/>
            <a:ext cx="22471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írásfajták gyűjteménye</a:t>
            </a:r>
          </a:p>
        </p:txBody>
      </p:sp>
      <p:sp>
        <p:nvSpPr>
          <p:cNvPr id="40078" name="AutoShape 142"/>
          <p:cNvSpPr>
            <a:spLocks noChangeArrowheads="1"/>
          </p:cNvSpPr>
          <p:nvPr/>
        </p:nvSpPr>
        <p:spPr bwMode="auto">
          <a:xfrm>
            <a:off x="4888751" y="5993391"/>
            <a:ext cx="3721847" cy="615562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40079" name="Text Box 143"/>
          <p:cNvSpPr txBox="1">
            <a:spLocks noChangeArrowheads="1"/>
          </p:cNvSpPr>
          <p:nvPr/>
        </p:nvSpPr>
        <p:spPr bwMode="auto">
          <a:xfrm>
            <a:off x="6287245" y="5977316"/>
            <a:ext cx="22471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keretminta, megírások</a:t>
            </a:r>
          </a:p>
        </p:txBody>
      </p:sp>
      <p:grpSp>
        <p:nvGrpSpPr>
          <p:cNvPr id="40097" name="Group 161"/>
          <p:cNvGrpSpPr>
            <a:grpSpLocks/>
          </p:cNvGrpSpPr>
          <p:nvPr/>
        </p:nvGrpSpPr>
        <p:grpSpPr bwMode="auto">
          <a:xfrm>
            <a:off x="4820023" y="3234583"/>
            <a:ext cx="1123576" cy="478770"/>
            <a:chOff x="4222" y="1008"/>
            <a:chExt cx="1114" cy="451"/>
          </a:xfrm>
        </p:grpSpPr>
        <p:sp>
          <p:nvSpPr>
            <p:cNvPr id="40098" name="Freeform 162"/>
            <p:cNvSpPr>
              <a:spLocks/>
            </p:cNvSpPr>
            <p:nvPr/>
          </p:nvSpPr>
          <p:spPr bwMode="auto">
            <a:xfrm>
              <a:off x="4230" y="1166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099" name="Freeform 163"/>
            <p:cNvSpPr>
              <a:spLocks/>
            </p:cNvSpPr>
            <p:nvPr/>
          </p:nvSpPr>
          <p:spPr bwMode="auto">
            <a:xfrm>
              <a:off x="4225" y="108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00" name="Freeform 164"/>
            <p:cNvSpPr>
              <a:spLocks/>
            </p:cNvSpPr>
            <p:nvPr/>
          </p:nvSpPr>
          <p:spPr bwMode="auto">
            <a:xfrm>
              <a:off x="4222" y="100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0101" name="Group 165"/>
          <p:cNvGrpSpPr>
            <a:grpSpLocks/>
          </p:cNvGrpSpPr>
          <p:nvPr/>
        </p:nvGrpSpPr>
        <p:grpSpPr bwMode="auto">
          <a:xfrm>
            <a:off x="4820023" y="4301383"/>
            <a:ext cx="1123576" cy="478770"/>
            <a:chOff x="4222" y="1008"/>
            <a:chExt cx="1114" cy="451"/>
          </a:xfrm>
        </p:grpSpPr>
        <p:sp>
          <p:nvSpPr>
            <p:cNvPr id="40102" name="Freeform 166"/>
            <p:cNvSpPr>
              <a:spLocks/>
            </p:cNvSpPr>
            <p:nvPr/>
          </p:nvSpPr>
          <p:spPr bwMode="auto">
            <a:xfrm>
              <a:off x="4230" y="1166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03" name="Freeform 167"/>
            <p:cNvSpPr>
              <a:spLocks/>
            </p:cNvSpPr>
            <p:nvPr/>
          </p:nvSpPr>
          <p:spPr bwMode="auto">
            <a:xfrm>
              <a:off x="4225" y="108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04" name="Freeform 168"/>
            <p:cNvSpPr>
              <a:spLocks/>
            </p:cNvSpPr>
            <p:nvPr/>
          </p:nvSpPr>
          <p:spPr bwMode="auto">
            <a:xfrm>
              <a:off x="4222" y="100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0105" name="Group 169"/>
          <p:cNvGrpSpPr>
            <a:grpSpLocks/>
          </p:cNvGrpSpPr>
          <p:nvPr/>
        </p:nvGrpSpPr>
        <p:grpSpPr bwMode="auto">
          <a:xfrm>
            <a:off x="4896223" y="5215783"/>
            <a:ext cx="1123576" cy="478770"/>
            <a:chOff x="4222" y="1008"/>
            <a:chExt cx="1114" cy="451"/>
          </a:xfrm>
        </p:grpSpPr>
        <p:sp>
          <p:nvSpPr>
            <p:cNvPr id="40106" name="Freeform 170"/>
            <p:cNvSpPr>
              <a:spLocks/>
            </p:cNvSpPr>
            <p:nvPr/>
          </p:nvSpPr>
          <p:spPr bwMode="auto">
            <a:xfrm>
              <a:off x="4230" y="1166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07" name="Freeform 171"/>
            <p:cNvSpPr>
              <a:spLocks/>
            </p:cNvSpPr>
            <p:nvPr/>
          </p:nvSpPr>
          <p:spPr bwMode="auto">
            <a:xfrm>
              <a:off x="4225" y="108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08" name="Freeform 172"/>
            <p:cNvSpPr>
              <a:spLocks/>
            </p:cNvSpPr>
            <p:nvPr/>
          </p:nvSpPr>
          <p:spPr bwMode="auto">
            <a:xfrm>
              <a:off x="4222" y="100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0109" name="Group 173"/>
          <p:cNvGrpSpPr>
            <a:grpSpLocks/>
          </p:cNvGrpSpPr>
          <p:nvPr/>
        </p:nvGrpSpPr>
        <p:grpSpPr bwMode="auto">
          <a:xfrm>
            <a:off x="4896223" y="6053983"/>
            <a:ext cx="1123576" cy="478770"/>
            <a:chOff x="4222" y="1008"/>
            <a:chExt cx="1114" cy="451"/>
          </a:xfrm>
        </p:grpSpPr>
        <p:sp>
          <p:nvSpPr>
            <p:cNvPr id="40110" name="Freeform 174"/>
            <p:cNvSpPr>
              <a:spLocks/>
            </p:cNvSpPr>
            <p:nvPr/>
          </p:nvSpPr>
          <p:spPr bwMode="auto">
            <a:xfrm>
              <a:off x="4230" y="1166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11" name="Freeform 175"/>
            <p:cNvSpPr>
              <a:spLocks/>
            </p:cNvSpPr>
            <p:nvPr/>
          </p:nvSpPr>
          <p:spPr bwMode="auto">
            <a:xfrm>
              <a:off x="4225" y="108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12" name="Freeform 176"/>
            <p:cNvSpPr>
              <a:spLocks/>
            </p:cNvSpPr>
            <p:nvPr/>
          </p:nvSpPr>
          <p:spPr bwMode="auto">
            <a:xfrm>
              <a:off x="4222" y="100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0113" name="Group 177"/>
          <p:cNvGrpSpPr>
            <a:grpSpLocks/>
          </p:cNvGrpSpPr>
          <p:nvPr/>
        </p:nvGrpSpPr>
        <p:grpSpPr bwMode="auto">
          <a:xfrm>
            <a:off x="629023" y="5174294"/>
            <a:ext cx="1123576" cy="478770"/>
            <a:chOff x="3312" y="2784"/>
            <a:chExt cx="768" cy="384"/>
          </a:xfrm>
        </p:grpSpPr>
        <p:sp>
          <p:nvSpPr>
            <p:cNvPr id="40114" name="Freeform 178"/>
            <p:cNvSpPr>
              <a:spLocks/>
            </p:cNvSpPr>
            <p:nvPr/>
          </p:nvSpPr>
          <p:spPr bwMode="auto">
            <a:xfrm>
              <a:off x="3318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15" name="Freeform 179"/>
            <p:cNvSpPr>
              <a:spLocks/>
            </p:cNvSpPr>
            <p:nvPr/>
          </p:nvSpPr>
          <p:spPr bwMode="auto">
            <a:xfrm>
              <a:off x="3314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16" name="Freeform 180"/>
            <p:cNvSpPr>
              <a:spLocks/>
            </p:cNvSpPr>
            <p:nvPr/>
          </p:nvSpPr>
          <p:spPr bwMode="auto">
            <a:xfrm>
              <a:off x="3312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17" name="Line 181"/>
            <p:cNvSpPr>
              <a:spLocks noChangeShapeType="1"/>
            </p:cNvSpPr>
            <p:nvPr/>
          </p:nvSpPr>
          <p:spPr bwMode="auto">
            <a:xfrm flipH="1" flipV="1">
              <a:off x="3390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18" name="Line 182"/>
            <p:cNvSpPr>
              <a:spLocks noChangeShapeType="1"/>
            </p:cNvSpPr>
            <p:nvPr/>
          </p:nvSpPr>
          <p:spPr bwMode="auto">
            <a:xfrm flipH="1" flipV="1">
              <a:off x="3468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19" name="Line 183"/>
            <p:cNvSpPr>
              <a:spLocks noChangeShapeType="1"/>
            </p:cNvSpPr>
            <p:nvPr/>
          </p:nvSpPr>
          <p:spPr bwMode="auto">
            <a:xfrm flipH="1" flipV="1">
              <a:off x="3558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20" name="Line 184"/>
            <p:cNvSpPr>
              <a:spLocks noChangeShapeType="1"/>
            </p:cNvSpPr>
            <p:nvPr/>
          </p:nvSpPr>
          <p:spPr bwMode="auto">
            <a:xfrm flipH="1" flipV="1">
              <a:off x="3628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21" name="Line 185"/>
            <p:cNvSpPr>
              <a:spLocks noChangeShapeType="1"/>
            </p:cNvSpPr>
            <p:nvPr/>
          </p:nvSpPr>
          <p:spPr bwMode="auto">
            <a:xfrm flipV="1">
              <a:off x="3407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22" name="Line 186"/>
            <p:cNvSpPr>
              <a:spLocks noChangeShapeType="1"/>
            </p:cNvSpPr>
            <p:nvPr/>
          </p:nvSpPr>
          <p:spPr bwMode="auto">
            <a:xfrm flipV="1">
              <a:off x="3487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23" name="Line 187"/>
            <p:cNvSpPr>
              <a:spLocks noChangeShapeType="1"/>
            </p:cNvSpPr>
            <p:nvPr/>
          </p:nvSpPr>
          <p:spPr bwMode="auto">
            <a:xfrm flipV="1">
              <a:off x="3580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0124" name="Group 188"/>
          <p:cNvGrpSpPr>
            <a:grpSpLocks/>
          </p:cNvGrpSpPr>
          <p:nvPr/>
        </p:nvGrpSpPr>
        <p:grpSpPr bwMode="auto">
          <a:xfrm>
            <a:off x="476623" y="4031294"/>
            <a:ext cx="1123576" cy="478770"/>
            <a:chOff x="4222" y="1008"/>
            <a:chExt cx="1114" cy="451"/>
          </a:xfrm>
        </p:grpSpPr>
        <p:sp>
          <p:nvSpPr>
            <p:cNvPr id="40125" name="Freeform 189"/>
            <p:cNvSpPr>
              <a:spLocks/>
            </p:cNvSpPr>
            <p:nvPr/>
          </p:nvSpPr>
          <p:spPr bwMode="auto">
            <a:xfrm>
              <a:off x="4230" y="1166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26" name="Freeform 190"/>
            <p:cNvSpPr>
              <a:spLocks/>
            </p:cNvSpPr>
            <p:nvPr/>
          </p:nvSpPr>
          <p:spPr bwMode="auto">
            <a:xfrm>
              <a:off x="4225" y="108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127" name="Freeform 191"/>
            <p:cNvSpPr>
              <a:spLocks/>
            </p:cNvSpPr>
            <p:nvPr/>
          </p:nvSpPr>
          <p:spPr bwMode="auto">
            <a:xfrm>
              <a:off x="4222" y="100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0128" name="Group 192"/>
          <p:cNvGrpSpPr>
            <a:grpSpLocks/>
          </p:cNvGrpSpPr>
          <p:nvPr/>
        </p:nvGrpSpPr>
        <p:grpSpPr bwMode="auto">
          <a:xfrm>
            <a:off x="629023" y="2888294"/>
            <a:ext cx="1123576" cy="478770"/>
            <a:chOff x="432" y="3120"/>
            <a:chExt cx="768" cy="336"/>
          </a:xfrm>
        </p:grpSpPr>
        <p:grpSp>
          <p:nvGrpSpPr>
            <p:cNvPr id="40129" name="Group 193"/>
            <p:cNvGrpSpPr>
              <a:grpSpLocks/>
            </p:cNvGrpSpPr>
            <p:nvPr/>
          </p:nvGrpSpPr>
          <p:grpSpPr bwMode="auto">
            <a:xfrm>
              <a:off x="432" y="3120"/>
              <a:ext cx="768" cy="336"/>
              <a:chOff x="4222" y="1008"/>
              <a:chExt cx="1114" cy="451"/>
            </a:xfrm>
          </p:grpSpPr>
          <p:sp>
            <p:nvSpPr>
              <p:cNvPr id="40130" name="Freeform 194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0131" name="Freeform 195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0132" name="Freeform 196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40133" name="Oval 197"/>
            <p:cNvSpPr>
              <a:spLocks noChangeArrowheads="1"/>
            </p:cNvSpPr>
            <p:nvPr/>
          </p:nvSpPr>
          <p:spPr bwMode="auto">
            <a:xfrm>
              <a:off x="672" y="3168"/>
              <a:ext cx="288" cy="96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40134" name="Group 198"/>
          <p:cNvGrpSpPr>
            <a:grpSpLocks/>
          </p:cNvGrpSpPr>
          <p:nvPr/>
        </p:nvGrpSpPr>
        <p:grpSpPr bwMode="auto">
          <a:xfrm>
            <a:off x="4820023" y="2243983"/>
            <a:ext cx="1123576" cy="478770"/>
            <a:chOff x="432" y="3120"/>
            <a:chExt cx="768" cy="336"/>
          </a:xfrm>
        </p:grpSpPr>
        <p:grpSp>
          <p:nvGrpSpPr>
            <p:cNvPr id="40135" name="Group 199"/>
            <p:cNvGrpSpPr>
              <a:grpSpLocks/>
            </p:cNvGrpSpPr>
            <p:nvPr/>
          </p:nvGrpSpPr>
          <p:grpSpPr bwMode="auto">
            <a:xfrm>
              <a:off x="432" y="3120"/>
              <a:ext cx="768" cy="336"/>
              <a:chOff x="4222" y="1008"/>
              <a:chExt cx="1114" cy="451"/>
            </a:xfrm>
          </p:grpSpPr>
          <p:sp>
            <p:nvSpPr>
              <p:cNvPr id="40136" name="Freeform 200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0137" name="Freeform 201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0138" name="Freeform 202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40139" name="Oval 203"/>
            <p:cNvSpPr>
              <a:spLocks noChangeArrowheads="1"/>
            </p:cNvSpPr>
            <p:nvPr/>
          </p:nvSpPr>
          <p:spPr bwMode="auto">
            <a:xfrm>
              <a:off x="672" y="3168"/>
              <a:ext cx="288" cy="96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68" name="Téglalap 6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JELKULCSOS ÁBRÁZOLÁS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AZ EGYEZMÉNYES JELEK ÉS A JELKULCS</a:t>
            </a:r>
          </a:p>
        </p:txBody>
      </p:sp>
    </p:spTree>
    <p:extLst>
      <p:ext uri="{BB962C8B-B14F-4D97-AF65-F5344CB8AC3E}">
        <p14:creationId xmlns:p14="http://schemas.microsoft.com/office/powerpoint/2010/main" val="3857291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4572000" y="1574542"/>
            <a:ext cx="4117975" cy="5181600"/>
          </a:xfrm>
          <a:prstGeom prst="roundRect">
            <a:avLst>
              <a:gd name="adj" fmla="val 12542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/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304800" y="1574542"/>
            <a:ext cx="3886200" cy="4645025"/>
          </a:xfrm>
          <a:prstGeom prst="roundRect">
            <a:avLst>
              <a:gd name="adj" fmla="val 14120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781732" y="1653917"/>
            <a:ext cx="29450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JELKULCS FOGALMA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4970463" y="1653917"/>
            <a:ext cx="3271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EGYÉB SAJÁTOSSÁGOK</a:t>
            </a: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28600" y="2184142"/>
            <a:ext cx="4198938" cy="1011238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1619250" y="2187317"/>
            <a:ext cx="2971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grafikai szimbólumok a jelenségek, tárgyak ábrázolására - </a:t>
            </a:r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térképjelek</a:t>
            </a:r>
          </a:p>
        </p:txBody>
      </p:sp>
      <p:grpSp>
        <p:nvGrpSpPr>
          <p:cNvPr id="46091" name="Group 11"/>
          <p:cNvGrpSpPr>
            <a:grpSpLocks/>
          </p:cNvGrpSpPr>
          <p:nvPr/>
        </p:nvGrpSpPr>
        <p:grpSpPr bwMode="auto">
          <a:xfrm>
            <a:off x="381000" y="2336542"/>
            <a:ext cx="1219200" cy="533400"/>
            <a:chOff x="3312" y="3408"/>
            <a:chExt cx="768" cy="384"/>
          </a:xfrm>
        </p:grpSpPr>
        <p:grpSp>
          <p:nvGrpSpPr>
            <p:cNvPr id="46092" name="Group 12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46093" name="Freeform 13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6094" name="Freeform 14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6095" name="Freeform 15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46096" name="Freeform 16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097" name="Freeform 17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098" name="Freeform 18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099" name="Freeform 19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00" name="Freeform 20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01" name="Line 21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02" name="Line 22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03" name="Line 23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04" name="Line 24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05" name="Line 25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06" name="Line 26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07" name="Line 27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6108" name="AutoShape 28"/>
          <p:cNvSpPr>
            <a:spLocks noChangeArrowheads="1"/>
          </p:cNvSpPr>
          <p:nvPr/>
        </p:nvSpPr>
        <p:spPr bwMode="auto">
          <a:xfrm>
            <a:off x="250825" y="4708267"/>
            <a:ext cx="4114800" cy="1233488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46109" name="Text Box 29"/>
          <p:cNvSpPr txBox="1">
            <a:spLocks noChangeArrowheads="1"/>
          </p:cNvSpPr>
          <p:nvPr/>
        </p:nvSpPr>
        <p:spPr bwMode="auto">
          <a:xfrm>
            <a:off x="1714500" y="4789230"/>
            <a:ext cx="26670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tartalmát, a </a:t>
            </a:r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térképjeleket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magyarázó gyűjtemény a </a:t>
            </a:r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jelkulcs</a:t>
            </a:r>
          </a:p>
        </p:txBody>
      </p:sp>
      <p:grpSp>
        <p:nvGrpSpPr>
          <p:cNvPr id="46110" name="Group 30"/>
          <p:cNvGrpSpPr>
            <a:grpSpLocks/>
          </p:cNvGrpSpPr>
          <p:nvPr/>
        </p:nvGrpSpPr>
        <p:grpSpPr bwMode="auto">
          <a:xfrm>
            <a:off x="417513" y="5078155"/>
            <a:ext cx="1219200" cy="533400"/>
            <a:chOff x="3312" y="3408"/>
            <a:chExt cx="768" cy="384"/>
          </a:xfrm>
        </p:grpSpPr>
        <p:grpSp>
          <p:nvGrpSpPr>
            <p:cNvPr id="46111" name="Group 31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46112" name="Freeform 32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6113" name="Freeform 33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6114" name="Freeform 34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46115" name="Freeform 35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16" name="Freeform 36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17" name="Freeform 37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18" name="Freeform 38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19" name="Freeform 39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20" name="Line 40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21" name="Line 41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22" name="Line 42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23" name="Line 43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24" name="Line 44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25" name="Line 45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26" name="Line 46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6127" name="AutoShape 47"/>
          <p:cNvSpPr>
            <a:spLocks noChangeArrowheads="1"/>
          </p:cNvSpPr>
          <p:nvPr/>
        </p:nvSpPr>
        <p:spPr bwMode="auto">
          <a:xfrm>
            <a:off x="4643438" y="2184142"/>
            <a:ext cx="3967162" cy="1011238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46128" name="Text Box 48"/>
          <p:cNvSpPr txBox="1">
            <a:spLocks noChangeArrowheads="1"/>
          </p:cNvSpPr>
          <p:nvPr/>
        </p:nvSpPr>
        <p:spPr bwMode="auto">
          <a:xfrm>
            <a:off x="6084888" y="2187317"/>
            <a:ext cx="251936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azonos tereptárgyakat azonos jellel –</a:t>
            </a:r>
          </a:p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egyezményes jelek</a:t>
            </a:r>
          </a:p>
        </p:txBody>
      </p:sp>
      <p:grpSp>
        <p:nvGrpSpPr>
          <p:cNvPr id="46129" name="Group 49"/>
          <p:cNvGrpSpPr>
            <a:grpSpLocks/>
          </p:cNvGrpSpPr>
          <p:nvPr/>
        </p:nvGrpSpPr>
        <p:grpSpPr bwMode="auto">
          <a:xfrm>
            <a:off x="4787900" y="2331780"/>
            <a:ext cx="1219200" cy="533400"/>
            <a:chOff x="3312" y="3408"/>
            <a:chExt cx="768" cy="384"/>
          </a:xfrm>
        </p:grpSpPr>
        <p:grpSp>
          <p:nvGrpSpPr>
            <p:cNvPr id="46130" name="Group 50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46131" name="Freeform 51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6132" name="Freeform 52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6133" name="Freeform 53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46134" name="Freeform 54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35" name="Freeform 55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36" name="Freeform 56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37" name="Freeform 57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38" name="Freeform 58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39" name="Line 59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40" name="Line 60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41" name="Line 61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42" name="Line 62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43" name="Line 63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44" name="Line 64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45" name="Line 65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6165" name="AutoShape 85"/>
          <p:cNvSpPr>
            <a:spLocks noChangeArrowheads="1"/>
          </p:cNvSpPr>
          <p:nvPr/>
        </p:nvSpPr>
        <p:spPr bwMode="auto">
          <a:xfrm>
            <a:off x="4643438" y="4492367"/>
            <a:ext cx="4176712" cy="2087563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46166" name="Text Box 86"/>
          <p:cNvSpPr txBox="1">
            <a:spLocks noChangeArrowheads="1"/>
          </p:cNvSpPr>
          <p:nvPr/>
        </p:nvSpPr>
        <p:spPr bwMode="auto">
          <a:xfrm>
            <a:off x="6156325" y="4492367"/>
            <a:ext cx="26638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az egyezményes jelek gyűjteménye 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jelkulcs szövegi része 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használható rövidítések jegyzéke 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használható írásfajták gyűjteménye </a:t>
            </a:r>
          </a:p>
        </p:txBody>
      </p:sp>
      <p:sp>
        <p:nvSpPr>
          <p:cNvPr id="46169" name="AutoShape 89"/>
          <p:cNvSpPr>
            <a:spLocks noChangeArrowheads="1"/>
          </p:cNvSpPr>
          <p:nvPr/>
        </p:nvSpPr>
        <p:spPr bwMode="auto">
          <a:xfrm>
            <a:off x="179388" y="3403342"/>
            <a:ext cx="4176712" cy="1143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46170" name="Text Box 90"/>
          <p:cNvSpPr txBox="1">
            <a:spLocks noChangeArrowheads="1"/>
          </p:cNvSpPr>
          <p:nvPr/>
        </p:nvSpPr>
        <p:spPr bwMode="auto">
          <a:xfrm>
            <a:off x="1547813" y="3627180"/>
            <a:ext cx="2879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térképjelek többfélék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(képszerű, mértani, egyéb)</a:t>
            </a:r>
          </a:p>
        </p:txBody>
      </p:sp>
      <p:grpSp>
        <p:nvGrpSpPr>
          <p:cNvPr id="46171" name="Group 91"/>
          <p:cNvGrpSpPr>
            <a:grpSpLocks/>
          </p:cNvGrpSpPr>
          <p:nvPr/>
        </p:nvGrpSpPr>
        <p:grpSpPr bwMode="auto">
          <a:xfrm>
            <a:off x="4787900" y="5211505"/>
            <a:ext cx="1219200" cy="533400"/>
            <a:chOff x="3312" y="3408"/>
            <a:chExt cx="768" cy="384"/>
          </a:xfrm>
        </p:grpSpPr>
        <p:grpSp>
          <p:nvGrpSpPr>
            <p:cNvPr id="46172" name="Group 92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46173" name="Freeform 93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6174" name="Freeform 94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6175" name="Freeform 95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46176" name="Freeform 96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77" name="Freeform 97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78" name="Freeform 98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79" name="Freeform 99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80" name="Freeform 100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81" name="Line 101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82" name="Line 102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83" name="Line 103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84" name="Line 104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85" name="Line 105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86" name="Line 106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87" name="Line 107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6188" name="AutoShape 108"/>
          <p:cNvSpPr>
            <a:spLocks noChangeArrowheads="1"/>
          </p:cNvSpPr>
          <p:nvPr/>
        </p:nvSpPr>
        <p:spPr bwMode="auto">
          <a:xfrm>
            <a:off x="4643438" y="3411280"/>
            <a:ext cx="4191000" cy="936625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46189" name="Text Box 109"/>
          <p:cNvSpPr txBox="1">
            <a:spLocks noChangeArrowheads="1"/>
          </p:cNvSpPr>
          <p:nvPr/>
        </p:nvSpPr>
        <p:spPr bwMode="auto">
          <a:xfrm>
            <a:off x="6243638" y="3563680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jelkulcs jeleket ábrázol és magyaráz</a:t>
            </a:r>
          </a:p>
        </p:txBody>
      </p:sp>
      <p:grpSp>
        <p:nvGrpSpPr>
          <p:cNvPr id="46190" name="Group 110"/>
          <p:cNvGrpSpPr>
            <a:grpSpLocks/>
          </p:cNvGrpSpPr>
          <p:nvPr/>
        </p:nvGrpSpPr>
        <p:grpSpPr bwMode="auto">
          <a:xfrm>
            <a:off x="4859338" y="3627180"/>
            <a:ext cx="1219200" cy="533400"/>
            <a:chOff x="3312" y="2784"/>
            <a:chExt cx="768" cy="384"/>
          </a:xfrm>
        </p:grpSpPr>
        <p:sp>
          <p:nvSpPr>
            <p:cNvPr id="46191" name="Freeform 111"/>
            <p:cNvSpPr>
              <a:spLocks/>
            </p:cNvSpPr>
            <p:nvPr/>
          </p:nvSpPr>
          <p:spPr bwMode="auto">
            <a:xfrm>
              <a:off x="3318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92" name="Freeform 112"/>
            <p:cNvSpPr>
              <a:spLocks/>
            </p:cNvSpPr>
            <p:nvPr/>
          </p:nvSpPr>
          <p:spPr bwMode="auto">
            <a:xfrm>
              <a:off x="3314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93" name="Freeform 113"/>
            <p:cNvSpPr>
              <a:spLocks/>
            </p:cNvSpPr>
            <p:nvPr/>
          </p:nvSpPr>
          <p:spPr bwMode="auto">
            <a:xfrm>
              <a:off x="3312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94" name="Line 114"/>
            <p:cNvSpPr>
              <a:spLocks noChangeShapeType="1"/>
            </p:cNvSpPr>
            <p:nvPr/>
          </p:nvSpPr>
          <p:spPr bwMode="auto">
            <a:xfrm flipH="1" flipV="1">
              <a:off x="3390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95" name="Line 115"/>
            <p:cNvSpPr>
              <a:spLocks noChangeShapeType="1"/>
            </p:cNvSpPr>
            <p:nvPr/>
          </p:nvSpPr>
          <p:spPr bwMode="auto">
            <a:xfrm flipH="1" flipV="1">
              <a:off x="3468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96" name="Line 116"/>
            <p:cNvSpPr>
              <a:spLocks noChangeShapeType="1"/>
            </p:cNvSpPr>
            <p:nvPr/>
          </p:nvSpPr>
          <p:spPr bwMode="auto">
            <a:xfrm flipH="1" flipV="1">
              <a:off x="3558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97" name="Line 117"/>
            <p:cNvSpPr>
              <a:spLocks noChangeShapeType="1"/>
            </p:cNvSpPr>
            <p:nvPr/>
          </p:nvSpPr>
          <p:spPr bwMode="auto">
            <a:xfrm flipH="1" flipV="1">
              <a:off x="3628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98" name="Line 118"/>
            <p:cNvSpPr>
              <a:spLocks noChangeShapeType="1"/>
            </p:cNvSpPr>
            <p:nvPr/>
          </p:nvSpPr>
          <p:spPr bwMode="auto">
            <a:xfrm flipV="1">
              <a:off x="3407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99" name="Line 119"/>
            <p:cNvSpPr>
              <a:spLocks noChangeShapeType="1"/>
            </p:cNvSpPr>
            <p:nvPr/>
          </p:nvSpPr>
          <p:spPr bwMode="auto">
            <a:xfrm flipV="1">
              <a:off x="3487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200" name="Line 120"/>
            <p:cNvSpPr>
              <a:spLocks noChangeShapeType="1"/>
            </p:cNvSpPr>
            <p:nvPr/>
          </p:nvSpPr>
          <p:spPr bwMode="auto">
            <a:xfrm flipV="1">
              <a:off x="3580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6201" name="Group 121"/>
          <p:cNvGrpSpPr>
            <a:grpSpLocks/>
          </p:cNvGrpSpPr>
          <p:nvPr/>
        </p:nvGrpSpPr>
        <p:grpSpPr bwMode="auto">
          <a:xfrm>
            <a:off x="323850" y="3700205"/>
            <a:ext cx="1219200" cy="533400"/>
            <a:chOff x="432" y="3120"/>
            <a:chExt cx="768" cy="336"/>
          </a:xfrm>
        </p:grpSpPr>
        <p:grpSp>
          <p:nvGrpSpPr>
            <p:cNvPr id="46202" name="Group 122"/>
            <p:cNvGrpSpPr>
              <a:grpSpLocks/>
            </p:cNvGrpSpPr>
            <p:nvPr/>
          </p:nvGrpSpPr>
          <p:grpSpPr bwMode="auto">
            <a:xfrm>
              <a:off x="432" y="3120"/>
              <a:ext cx="768" cy="336"/>
              <a:chOff x="4222" y="1008"/>
              <a:chExt cx="1114" cy="451"/>
            </a:xfrm>
          </p:grpSpPr>
          <p:sp>
            <p:nvSpPr>
              <p:cNvPr id="46203" name="Freeform 123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6204" name="Freeform 124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6205" name="Freeform 125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46206" name="Oval 126"/>
            <p:cNvSpPr>
              <a:spLocks noChangeArrowheads="1"/>
            </p:cNvSpPr>
            <p:nvPr/>
          </p:nvSpPr>
          <p:spPr bwMode="auto">
            <a:xfrm>
              <a:off x="672" y="3168"/>
              <a:ext cx="288" cy="96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06" name="Téglalap 10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JELKULCSOS ÁBRÁZOLÁS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JELKULCS</a:t>
            </a:r>
          </a:p>
        </p:txBody>
      </p:sp>
    </p:spTree>
    <p:extLst>
      <p:ext uri="{BB962C8B-B14F-4D97-AF65-F5344CB8AC3E}">
        <p14:creationId xmlns:p14="http://schemas.microsoft.com/office/powerpoint/2010/main" val="697123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2" b="12138"/>
          <a:stretch>
            <a:fillRect/>
          </a:stretch>
        </p:blipFill>
        <p:spPr bwMode="auto">
          <a:xfrm>
            <a:off x="4904054" y="1564174"/>
            <a:ext cx="3876097" cy="278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JELKULCSOS ÁBRÁZOLÁS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TÖRTÉNET</a:t>
            </a:r>
          </a:p>
        </p:txBody>
      </p:sp>
      <p:pic>
        <p:nvPicPr>
          <p:cNvPr id="3" name="Picture 4" descr="itinerar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3" y="1672818"/>
            <a:ext cx="4481467" cy="167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6" t="13928" r="1454" b="6035"/>
          <a:stretch>
            <a:fillRect/>
          </a:stretch>
        </p:blipFill>
        <p:spPr bwMode="auto">
          <a:xfrm>
            <a:off x="2444474" y="3765961"/>
            <a:ext cx="3105300" cy="250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9" t="6433" r="13953" b="11794"/>
          <a:stretch>
            <a:fillRect/>
          </a:stretch>
        </p:blipFill>
        <p:spPr bwMode="auto">
          <a:xfrm>
            <a:off x="253495" y="3765961"/>
            <a:ext cx="2508187" cy="250356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2324" r="15442" b="46855"/>
          <a:stretch>
            <a:fillRect/>
          </a:stretch>
        </p:blipFill>
        <p:spPr bwMode="auto">
          <a:xfrm>
            <a:off x="5613145" y="4844179"/>
            <a:ext cx="3440317" cy="181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759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jelkulc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07" y="1469178"/>
            <a:ext cx="8102851" cy="444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AutoShape 6"/>
          <p:cNvSpPr>
            <a:spLocks noChangeArrowheads="1"/>
          </p:cNvSpPr>
          <p:nvPr/>
        </p:nvSpPr>
        <p:spPr bwMode="auto">
          <a:xfrm>
            <a:off x="1063188" y="6117259"/>
            <a:ext cx="1862530" cy="430948"/>
          </a:xfrm>
          <a:prstGeom prst="wedgeRoundRectCallout">
            <a:avLst>
              <a:gd name="adj1" fmla="val -58825"/>
              <a:gd name="adj2" fmla="val -146893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JELLEMZŐ SZÍN ÉS ALAKZAT</a:t>
            </a:r>
          </a:p>
        </p:txBody>
      </p:sp>
      <p:sp>
        <p:nvSpPr>
          <p:cNvPr id="49159" name="AutoShape 7"/>
          <p:cNvSpPr>
            <a:spLocks noChangeArrowheads="1"/>
          </p:cNvSpPr>
          <p:nvPr/>
        </p:nvSpPr>
        <p:spPr bwMode="auto">
          <a:xfrm>
            <a:off x="4027944" y="2220687"/>
            <a:ext cx="1862530" cy="448088"/>
          </a:xfrm>
          <a:prstGeom prst="wedgeRoundRectCallout">
            <a:avLst>
              <a:gd name="adj1" fmla="val -67627"/>
              <a:gd name="adj2" fmla="val 18575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„BIZONYTALAN”</a:t>
            </a:r>
          </a:p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KÖRVONALAK</a:t>
            </a:r>
          </a:p>
        </p:txBody>
      </p:sp>
      <p:sp>
        <p:nvSpPr>
          <p:cNvPr id="49160" name="AutoShape 8"/>
          <p:cNvSpPr>
            <a:spLocks noChangeArrowheads="1"/>
          </p:cNvSpPr>
          <p:nvPr/>
        </p:nvSpPr>
        <p:spPr bwMode="auto">
          <a:xfrm>
            <a:off x="6646328" y="6058552"/>
            <a:ext cx="1862530" cy="430948"/>
          </a:xfrm>
          <a:prstGeom prst="wedgeRoundRectCallout">
            <a:avLst>
              <a:gd name="adj1" fmla="val -54231"/>
              <a:gd name="adj2" fmla="val -13868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KIEGÉSZÍTŐ</a:t>
            </a:r>
          </a:p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MEGÍRÁSOK</a:t>
            </a:r>
          </a:p>
        </p:txBody>
      </p:sp>
      <p:sp>
        <p:nvSpPr>
          <p:cNvPr id="49161" name="AutoShape 9"/>
          <p:cNvSpPr>
            <a:spLocks noChangeArrowheads="1"/>
          </p:cNvSpPr>
          <p:nvPr/>
        </p:nvSpPr>
        <p:spPr bwMode="auto">
          <a:xfrm>
            <a:off x="4457432" y="3865839"/>
            <a:ext cx="1505217" cy="346603"/>
          </a:xfrm>
          <a:prstGeom prst="wedgeRoundRectCallout">
            <a:avLst>
              <a:gd name="adj1" fmla="val 64693"/>
              <a:gd name="adj2" fmla="val -100252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IZO-VONALAK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JELKULCSOS ÁBRÁZOLÁS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JELEK TULAJDONSÁGAI</a:t>
            </a:r>
          </a:p>
        </p:txBody>
      </p:sp>
    </p:spTree>
    <p:extLst>
      <p:ext uri="{BB962C8B-B14F-4D97-AF65-F5344CB8AC3E}">
        <p14:creationId xmlns:p14="http://schemas.microsoft.com/office/powerpoint/2010/main" val="3828607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jelkulcs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030" y="1450524"/>
            <a:ext cx="6757940" cy="538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121298" y="1721112"/>
            <a:ext cx="1964879" cy="408580"/>
          </a:xfrm>
          <a:prstGeom prst="wedgeRoundRectCallout">
            <a:avLst>
              <a:gd name="adj1" fmla="val 39351"/>
              <a:gd name="adj2" fmla="val 13796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JELLEMZŐ ALAKZAT,</a:t>
            </a:r>
          </a:p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„EGYÉNI” SZÍN</a:t>
            </a:r>
          </a:p>
        </p:txBody>
      </p:sp>
      <p:sp>
        <p:nvSpPr>
          <p:cNvPr id="50182" name="AutoShape 6"/>
          <p:cNvSpPr>
            <a:spLocks noChangeArrowheads="1"/>
          </p:cNvSpPr>
          <p:nvPr/>
        </p:nvSpPr>
        <p:spPr bwMode="auto">
          <a:xfrm>
            <a:off x="3227499" y="3463038"/>
            <a:ext cx="1955111" cy="408580"/>
          </a:xfrm>
          <a:prstGeom prst="wedgeRoundRectCallout">
            <a:avLst>
              <a:gd name="adj1" fmla="val 63300"/>
              <a:gd name="adj2" fmla="val -11080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A JELENTŐSÉG</a:t>
            </a:r>
          </a:p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HANGSÚLYOZÁSA</a:t>
            </a:r>
          </a:p>
        </p:txBody>
      </p:sp>
      <p:sp>
        <p:nvSpPr>
          <p:cNvPr id="50183" name="AutoShape 7"/>
          <p:cNvSpPr>
            <a:spLocks noChangeArrowheads="1"/>
          </p:cNvSpPr>
          <p:nvPr/>
        </p:nvSpPr>
        <p:spPr bwMode="auto">
          <a:xfrm>
            <a:off x="3379099" y="5188153"/>
            <a:ext cx="1651912" cy="408580"/>
          </a:xfrm>
          <a:prstGeom prst="wedgeRoundRectCallout">
            <a:avLst>
              <a:gd name="adj1" fmla="val -124686"/>
              <a:gd name="adj2" fmla="val 5735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JELLEMZŐ </a:t>
            </a:r>
          </a:p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MÉRETEK</a:t>
            </a:r>
          </a:p>
        </p:txBody>
      </p:sp>
      <p:sp>
        <p:nvSpPr>
          <p:cNvPr id="50184" name="AutoShape 8"/>
          <p:cNvSpPr>
            <a:spLocks noChangeArrowheads="1"/>
          </p:cNvSpPr>
          <p:nvPr/>
        </p:nvSpPr>
        <p:spPr bwMode="auto">
          <a:xfrm>
            <a:off x="3379099" y="2300605"/>
            <a:ext cx="1730325" cy="302389"/>
          </a:xfrm>
          <a:prstGeom prst="wedgeRoundRectCallout">
            <a:avLst>
              <a:gd name="adj1" fmla="val 64907"/>
              <a:gd name="adj2" fmla="val -12542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JELLEMZŐ SZÍN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JELKULCSOS ÁBRÁZOLÁS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JELEK</a:t>
            </a:r>
          </a:p>
        </p:txBody>
      </p:sp>
    </p:spTree>
    <p:extLst>
      <p:ext uri="{BB962C8B-B14F-4D97-AF65-F5344CB8AC3E}">
        <p14:creationId xmlns:p14="http://schemas.microsoft.com/office/powerpoint/2010/main" val="309269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286000" y="1719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55" y="1509987"/>
            <a:ext cx="7125076" cy="532896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223822" y="2214207"/>
            <a:ext cx="1670865" cy="465688"/>
          </a:xfrm>
          <a:prstGeom prst="wedgeRoundRectCallout">
            <a:avLst>
              <a:gd name="adj1" fmla="val 99658"/>
              <a:gd name="adj2" fmla="val 46515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JELLEMZŐ SZÍN ÉS ALAKZAT</a:t>
            </a:r>
          </a:p>
        </p:txBody>
      </p:sp>
      <p:sp>
        <p:nvSpPr>
          <p:cNvPr id="34822" name="AutoShape 6"/>
          <p:cNvSpPr>
            <a:spLocks noChangeArrowheads="1"/>
          </p:cNvSpPr>
          <p:nvPr/>
        </p:nvSpPr>
        <p:spPr bwMode="auto">
          <a:xfrm>
            <a:off x="783596" y="3655063"/>
            <a:ext cx="1670865" cy="465688"/>
          </a:xfrm>
          <a:prstGeom prst="wedgeRoundRectCallout">
            <a:avLst>
              <a:gd name="adj1" fmla="val 69866"/>
              <a:gd name="adj2" fmla="val 62625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„BIZONYTALAN”</a:t>
            </a:r>
          </a:p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KÖRVONALAK</a:t>
            </a:r>
          </a:p>
        </p:txBody>
      </p:sp>
      <p:sp>
        <p:nvSpPr>
          <p:cNvPr id="34823" name="AutoShape 7"/>
          <p:cNvSpPr>
            <a:spLocks noChangeArrowheads="1"/>
          </p:cNvSpPr>
          <p:nvPr/>
        </p:nvSpPr>
        <p:spPr bwMode="auto">
          <a:xfrm>
            <a:off x="6971347" y="4015726"/>
            <a:ext cx="1670865" cy="465688"/>
          </a:xfrm>
          <a:prstGeom prst="wedgeRoundRectCallout">
            <a:avLst>
              <a:gd name="adj1" fmla="val -87085"/>
              <a:gd name="adj2" fmla="val -16839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KIEGÉSZÍTŐ</a:t>
            </a:r>
          </a:p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MEGÍRÁSOK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JELKULCSOS ÁBRÁZOLÁS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JELEK TULAJDONSÁGAI</a:t>
            </a:r>
          </a:p>
        </p:txBody>
      </p:sp>
    </p:spTree>
    <p:extLst>
      <p:ext uri="{BB962C8B-B14F-4D97-AF65-F5344CB8AC3E}">
        <p14:creationId xmlns:p14="http://schemas.microsoft.com/office/powerpoint/2010/main" val="2146275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86000" y="1719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8" y="1674376"/>
            <a:ext cx="8944824" cy="488676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5845" name="AutoShape 5"/>
          <p:cNvSpPr>
            <a:spLocks noChangeArrowheads="1"/>
          </p:cNvSpPr>
          <p:nvPr/>
        </p:nvSpPr>
        <p:spPr bwMode="auto">
          <a:xfrm>
            <a:off x="3067286" y="6221995"/>
            <a:ext cx="3325812" cy="540945"/>
          </a:xfrm>
          <a:prstGeom prst="wedgeRoundRectCallout">
            <a:avLst>
              <a:gd name="adj1" fmla="val 46014"/>
              <a:gd name="adj2" fmla="val -10372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PROBLÉMA:</a:t>
            </a:r>
          </a:p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A SOKFAJTA JELZÉS ELŐÁLLÍTÁSA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JELKULCSOS ÁBRÁZOLÁS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JELEK TULAJDONSÁGAI</a:t>
            </a:r>
          </a:p>
        </p:txBody>
      </p:sp>
    </p:spTree>
    <p:extLst>
      <p:ext uri="{BB962C8B-B14F-4D97-AF65-F5344CB8AC3E}">
        <p14:creationId xmlns:p14="http://schemas.microsoft.com/office/powerpoint/2010/main" val="1701348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regeszeti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" b="11954"/>
          <a:stretch>
            <a:fillRect/>
          </a:stretch>
        </p:blipFill>
        <p:spPr bwMode="auto">
          <a:xfrm>
            <a:off x="298765" y="1431073"/>
            <a:ext cx="5739850" cy="532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5531667" y="2646566"/>
            <a:ext cx="35761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Régészeti topográfia jelkulcs</a:t>
            </a:r>
          </a:p>
        </p:txBody>
      </p:sp>
      <p:sp>
        <p:nvSpPr>
          <p:cNvPr id="54278" name="AutoShape 6"/>
          <p:cNvSpPr>
            <a:spLocks noChangeArrowheads="1"/>
          </p:cNvSpPr>
          <p:nvPr/>
        </p:nvSpPr>
        <p:spPr bwMode="auto">
          <a:xfrm>
            <a:off x="5989402" y="3383324"/>
            <a:ext cx="2660650" cy="938213"/>
          </a:xfrm>
          <a:prstGeom prst="wedgeRoundRectCallout">
            <a:avLst>
              <a:gd name="adj1" fmla="val -22671"/>
              <a:gd name="adj2" fmla="val -4492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ÁLTALÁBAN MEGHATÁROZOTT ALAKÚ JELEK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JELKULCSOS ÁBRÁZOLÁS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JELEK TULAJDONSÁGAI</a:t>
            </a:r>
          </a:p>
        </p:txBody>
      </p:sp>
    </p:spTree>
    <p:extLst>
      <p:ext uri="{BB962C8B-B14F-4D97-AF65-F5344CB8AC3E}">
        <p14:creationId xmlns:p14="http://schemas.microsoft.com/office/powerpoint/2010/main" val="872453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613372" y="2059726"/>
            <a:ext cx="777240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 generalizálás az 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egyik legfontosabb</a:t>
            </a: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egyben az egyik legbonyolultabb térképészeti folyamat.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Egy 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térképlap</a:t>
            </a: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(legyen szó akár egy digitális térkép valamilyen megjelenési formájáról) 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információközlő képessége korlátozott</a:t>
            </a: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felhasználó</a:t>
            </a: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egy bizonyos méretnél vékonyabb vonalat, egy bizonyos méretnél kisebb szöveget 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nem képes érzékelni, értelmezni</a:t>
            </a: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Tehát a megjelenítés érdekében a térképi információk közül 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ki kell válogatnunk </a:t>
            </a: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azt az információmennyiséget, melyet a térkép befogadóképessége lehetővé tesz.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Ezt a kiválogatási, szűrési folyamatot nevezzük generalizálásnak.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 A GENERALIZÁLÁS?</a:t>
            </a:r>
          </a:p>
        </p:txBody>
      </p:sp>
    </p:spTree>
    <p:extLst>
      <p:ext uri="{BB962C8B-B14F-4D97-AF65-F5344CB8AC3E}">
        <p14:creationId xmlns:p14="http://schemas.microsoft.com/office/powerpoint/2010/main" val="3110219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MILYEN A JÓ TÉRKÉP?</a:t>
            </a:r>
          </a:p>
        </p:txBody>
      </p:sp>
      <p:sp>
        <p:nvSpPr>
          <p:cNvPr id="3" name="Téglalap 2"/>
          <p:cNvSpPr/>
          <p:nvPr/>
        </p:nvSpPr>
        <p:spPr>
          <a:xfrm>
            <a:off x="287584" y="1480878"/>
            <a:ext cx="561185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TÉRKÉP, MINT INFORMÁCIÓKÖZLŐ ESZKÖZ:</a:t>
            </a:r>
          </a:p>
          <a:p>
            <a:endParaRPr 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térbeli, földrajzi információk átadása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vizualizált adatok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gyors megértés (kép vs. szó)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terepi tájékozódás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87584" y="3639493"/>
            <a:ext cx="8706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Kényes egyensúly az ABSZTRAKCIÓ, a KOMPLEXITÁS és az információtartalom között!</a:t>
            </a:r>
          </a:p>
        </p:txBody>
      </p:sp>
      <p:sp>
        <p:nvSpPr>
          <p:cNvPr id="5" name="Lefelé nyíl 4"/>
          <p:cNvSpPr/>
          <p:nvPr/>
        </p:nvSpPr>
        <p:spPr>
          <a:xfrm rot="1913566">
            <a:off x="2987644" y="4074059"/>
            <a:ext cx="262550" cy="389299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Lefelé nyíl 5"/>
          <p:cNvSpPr/>
          <p:nvPr/>
        </p:nvSpPr>
        <p:spPr>
          <a:xfrm rot="19942576">
            <a:off x="4842096" y="4052933"/>
            <a:ext cx="262550" cy="389299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1592587" y="4463358"/>
            <a:ext cx="20567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egyszerűség</a:t>
            </a:r>
          </a:p>
          <a:p>
            <a:pPr algn="ctr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érthetőség (?)</a:t>
            </a:r>
          </a:p>
          <a:p>
            <a:pPr algn="ctr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átláthatóság</a:t>
            </a:r>
          </a:p>
          <a:p>
            <a:pPr algn="ctr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értelmezhetőség (?)</a:t>
            </a:r>
          </a:p>
          <a:p>
            <a:pPr algn="ctr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kevesebb info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4335516" y="4463358"/>
            <a:ext cx="22172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összetettség</a:t>
            </a:r>
          </a:p>
          <a:p>
            <a:pPr algn="ctr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érthetőség (?)</a:t>
            </a:r>
          </a:p>
          <a:p>
            <a:pPr algn="ctr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nehezebb átláthatóság</a:t>
            </a:r>
          </a:p>
          <a:p>
            <a:pPr algn="ctr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értelmezhetőség (?)</a:t>
            </a:r>
          </a:p>
          <a:p>
            <a:pPr algn="ctr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több info</a:t>
            </a:r>
          </a:p>
        </p:txBody>
      </p:sp>
    </p:spTree>
    <p:extLst>
      <p:ext uri="{BB962C8B-B14F-4D97-AF65-F5344CB8AC3E}">
        <p14:creationId xmlns:p14="http://schemas.microsoft.com/office/powerpoint/2010/main" val="2566768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-2" y="2554139"/>
            <a:ext cx="9144002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Generalizálási modellek:</a:t>
            </a:r>
          </a:p>
          <a:p>
            <a:pPr algn="just"/>
            <a:endParaRPr lang="hu-HU" alt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Arthur Robinson (1978):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egyik első hivatalos vázlat a generalizálás könnyebb érthetősége céljából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két fő lépésre: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első a kiválasztás (előkészítő lépés): azonosítani a megtartandó és elhagyandó objektumokat az adatbázisban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második maga a generalizálás: további három folyamatot hordoz magában az egyszerűsítést, a klasszifikálást és a szimbolizálást</a:t>
            </a:r>
          </a:p>
          <a:p>
            <a:pPr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Tina Kilpeläinen (1997):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feltételezi egy kartográfiai alapadatbázis (legnagyobb méretarányú, legrészletesebb) az úgynevezett digitális terepmodell (Digital Landscape Model) létezését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ebből eljárások sorozatával jönnek létre a digitális kartográfiai modellek (Digital Cartographic Model)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Minden méretarányhoz külön másodlagos DLM készül (Topo.modell), majd generalizálás és kartografálás után a már térképen megjeleníthető adatok készülnek el DCM (Karto.modell)</a:t>
            </a: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3543" y="1387376"/>
            <a:ext cx="91209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Generalizálás:</a:t>
            </a: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Max Eckert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német kartográfus (1908): „A generalizálásban rejlik a tudományos térképkészítés nehézsége, mivel nem engedi a kartográfusnak, hogy csupán az objektív tényekre hagyatkozzon, hanem szükségessé teszi számára azok szubjektív értelmezését.” </a:t>
            </a: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 A GENERALIZÁLÁS?</a:t>
            </a:r>
          </a:p>
        </p:txBody>
      </p:sp>
    </p:spTree>
    <p:extLst>
      <p:ext uri="{BB962C8B-B14F-4D97-AF65-F5344CB8AC3E}">
        <p14:creationId xmlns:p14="http://schemas.microsoft.com/office/powerpoint/2010/main" val="4016455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-2" y="1401614"/>
            <a:ext cx="9144002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Generalizálási modellek:</a:t>
            </a:r>
          </a:p>
          <a:p>
            <a:pPr algn="just"/>
            <a:endParaRPr lang="hu-HU" alt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McMaster és Shea (1992):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törekvésük egy minden részletre kiterjedő generalizálási folyamat kialakítása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három fő komponens: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Miért kell generalizálni? (elvi célok kitűzése) </a:t>
            </a:r>
          </a:p>
          <a:p>
            <a:pPr lvl="3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komplexitás csökkentése, a térbeli és tulajdonságbeli pontosság valamint az esztétikai minőség és a logikai hierarchia megtartása, végül a generalizálási szabályoknak következetességének biztosítása 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Mikor kell generalizálni? (a generalizálás szükségességének felismerése)</a:t>
            </a:r>
          </a:p>
          <a:p>
            <a:pPr lvl="3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zsúfoltság, az egybeolvadás, az ellentmondás, a komplexitás, a következetlenség és az érzékelhetőség nehézsége 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Hogyan kell generalizálni? (a generalizálás alapvető műveleteinek használata)</a:t>
            </a:r>
          </a:p>
          <a:p>
            <a:pPr lvl="3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ismerni az alapvető műveleteket</a:t>
            </a:r>
          </a:p>
          <a:p>
            <a:pPr lvl="3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folyamat lebontható logikai eljárások sorozatára, melyek csoportosíthatóak aszerint, hogy milyen típusú térképi objektumra alkalmazhatóak (pontszerű, vonalas vagy felületi), vagy, hogy raszteres vagy vektoros állományokra használhatók-e fel. A vektor alapú operátorok többnyire jóval összetettebbek, mint a raszter alapú generalizálási műveletek.  </a:t>
            </a:r>
          </a:p>
          <a:p>
            <a:pPr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 A GENERALIZÁLÁS?</a:t>
            </a:r>
          </a:p>
        </p:txBody>
      </p:sp>
    </p:spTree>
    <p:extLst>
      <p:ext uri="{BB962C8B-B14F-4D97-AF65-F5344CB8AC3E}">
        <p14:creationId xmlns:p14="http://schemas.microsoft.com/office/powerpoint/2010/main" val="11726237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4" y="1986389"/>
            <a:ext cx="4246023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731" y="2266950"/>
            <a:ext cx="3302711" cy="438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2" y="1401614"/>
            <a:ext cx="9144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Generalizálási 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modellek:                        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McMaster és Shea (1992):</a:t>
            </a:r>
          </a:p>
          <a:p>
            <a:pPr marL="0" indent="0"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 A GENERALIZÁLÁS?</a:t>
            </a:r>
          </a:p>
        </p:txBody>
      </p:sp>
    </p:spTree>
    <p:extLst>
      <p:ext uri="{BB962C8B-B14F-4D97-AF65-F5344CB8AC3E}">
        <p14:creationId xmlns:p14="http://schemas.microsoft.com/office/powerpoint/2010/main" val="9627220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2" y="1401614"/>
            <a:ext cx="9144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Generalizálási 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modellek:                                   A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TKIS (1985)</a:t>
            </a:r>
          </a:p>
          <a:p>
            <a:pPr marL="0" indent="0"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001" y="2295525"/>
            <a:ext cx="58483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églalap 8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 A GENERALIZÁLÁS?</a:t>
            </a:r>
          </a:p>
        </p:txBody>
      </p:sp>
    </p:spTree>
    <p:extLst>
      <p:ext uri="{BB962C8B-B14F-4D97-AF65-F5344CB8AC3E}">
        <p14:creationId xmlns:p14="http://schemas.microsoft.com/office/powerpoint/2010/main" val="4205196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392089"/>
            <a:ext cx="511874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Generalizálási modellek:</a:t>
            </a:r>
          </a:p>
          <a:p>
            <a:pPr algn="just"/>
            <a:endParaRPr lang="hu-HU" alt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Klinghammer (2010):</a:t>
            </a:r>
          </a:p>
          <a:p>
            <a:pPr marL="0" indent="0"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folyamatok </a:t>
            </a:r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nem függetlenek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egymástól, és ezért hatásukban sem különíthetők el teljesen egymástól  (lásd: nagyobbítás, eltolás)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folyamatok alkalmazásánál az objektumok </a:t>
            </a:r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meghatározott sorrendjét kell követni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. A topográfiai térképeknél például a vízrajzzal és a közlekedési hálózattal kezdik a generalizálást, ezt követi a településhálózat átdolgozása, a domborzati formákra pedig a síkrajzi generalizálás után kerül sor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szabályokat </a:t>
            </a:r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az új térkép méretarányától és céljától függően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különböző súllyal és sorrendben kell alkalmazni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156" y="1689000"/>
            <a:ext cx="3656219" cy="467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 A GENERALIZÁLÁS?</a:t>
            </a:r>
          </a:p>
        </p:txBody>
      </p:sp>
    </p:spTree>
    <p:extLst>
      <p:ext uri="{BB962C8B-B14F-4D97-AF65-F5344CB8AC3E}">
        <p14:creationId xmlns:p14="http://schemas.microsoft.com/office/powerpoint/2010/main" val="1575871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392089"/>
            <a:ext cx="511874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Generalizálási modellek:</a:t>
            </a:r>
          </a:p>
          <a:p>
            <a:pPr algn="just"/>
            <a:endParaRPr lang="hu-HU" alt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Töpfer-féle gyökszabály:</a:t>
            </a:r>
          </a:p>
          <a:p>
            <a:pPr marL="0" indent="0"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mennyiségi oldalról közelíti meg a generalizálást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csak topográfiai térképeknél alkalmazható, kisebb méretarányú térképek esetén nem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3700413"/>
            <a:ext cx="1676552" cy="9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05" y="5143499"/>
            <a:ext cx="4695989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 A GENERALIZÁLÁS?</a:t>
            </a:r>
          </a:p>
        </p:txBody>
      </p:sp>
    </p:spTree>
    <p:extLst>
      <p:ext uri="{BB962C8B-B14F-4D97-AF65-F5344CB8AC3E}">
        <p14:creationId xmlns:p14="http://schemas.microsoft.com/office/powerpoint/2010/main" val="18983686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79387" y="2030679"/>
            <a:ext cx="8785225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Hagyományosan 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az alaptérkép – levezetett térkép kapcsolatban </a:t>
            </a: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jelentkezik, de már az alaptérkép is generalizált !!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 forrástérkép kicsinyítése miatt az ábrázolás helyességét, teljességét 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korlátozni kell</a:t>
            </a: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!!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Digitális térképezés: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Objektumgeneralizálás: </a:t>
            </a: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szemantikus és geometriai megoldás a cél, az érthetőség és a felfoghatóság érdekében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Kartográfiai generalizálás: </a:t>
            </a: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hatásos kommunikáció érdekében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Generalizálási küszöb: </a:t>
            </a: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az a momentum amikor egy meghatározott egységre eső, adott térképi elemet egy új minőségi fogalommal helyettesítünk!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Stylus BT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 A GENERALIZÁLÁS?</a:t>
            </a:r>
          </a:p>
        </p:txBody>
      </p:sp>
    </p:spTree>
    <p:extLst>
      <p:ext uri="{BB962C8B-B14F-4D97-AF65-F5344CB8AC3E}">
        <p14:creationId xmlns:p14="http://schemas.microsoft.com/office/powerpoint/2010/main" val="3816432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0" y="1768128"/>
            <a:ext cx="9143999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just"/>
            <a:r>
              <a:rPr 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Adatmennyiség kiválogatása, amely még ábrázolható (megfelel a méretaránynak és a térkép céljának). </a:t>
            </a:r>
          </a:p>
          <a:p>
            <a:pPr marL="285750" indent="-285750" algn="just"/>
            <a:r>
              <a:rPr 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Térképi tartalom egyszerűsítése, összefogása, fogalmi átalakítása. </a:t>
            </a:r>
          </a:p>
          <a:p>
            <a:pPr marL="285750" indent="-285750" algn="just"/>
            <a:r>
              <a:rPr 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Kiválogatási folyamat – az információmennyiség egy szűrőn megy keresztül.</a:t>
            </a:r>
          </a:p>
          <a:p>
            <a:pPr algn="just">
              <a:buNone/>
            </a:pPr>
            <a:endParaRPr 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 generalizálás szakaszai a generalizálási küszöbhöz köthetőek. A </a:t>
            </a:r>
            <a:r>
              <a:rPr 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eneralizálási küszöb </a:t>
            </a: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az a momentum amikor az egyik ábrázolási módszerről áttérünk a másikra:</a:t>
            </a:r>
          </a:p>
          <a:p>
            <a:pPr>
              <a:buNone/>
            </a:pPr>
            <a:endParaRPr lang="hu-HU" sz="2000"/>
          </a:p>
          <a:p>
            <a:pPr>
              <a:buNone/>
            </a:pPr>
            <a:r>
              <a:rPr lang="hu-HU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1. generalizálási küszöb: </a:t>
            </a:r>
            <a:r>
              <a:rPr 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Mennyiségi elemet új minőségi fogalommal helyettesítünk</a:t>
            </a:r>
          </a:p>
          <a:p>
            <a:pPr>
              <a:buNone/>
            </a:pPr>
            <a:endParaRPr 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u-HU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2. generalizálási küszöb:</a:t>
            </a:r>
            <a:r>
              <a:rPr 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Minőségi tények halmazát mennyiségi értékkel helyettesítünk</a:t>
            </a:r>
          </a:p>
          <a:p>
            <a:pPr>
              <a:buNone/>
            </a:pPr>
            <a:r>
              <a:rPr 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hu-HU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3. generalizálási küszöb: </a:t>
            </a:r>
            <a:r>
              <a:rPr 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Egyedi mennyiségi ábrázolásról áttérünk a meghatározott intervallu-</a:t>
            </a:r>
          </a:p>
          <a:p>
            <a:pPr>
              <a:buNone/>
            </a:pPr>
            <a:r>
              <a:rPr 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   mokba sorolt csoportos, mennyiségi ábrázolásra, illetve a relatív területi ábrázolásra.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GENERALIZÁLÁS FOLYAMATA</a:t>
            </a:r>
          </a:p>
        </p:txBody>
      </p:sp>
    </p:spTree>
    <p:extLst>
      <p:ext uri="{BB962C8B-B14F-4D97-AF65-F5344CB8AC3E}">
        <p14:creationId xmlns:p14="http://schemas.microsoft.com/office/powerpoint/2010/main" val="20933772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GENERALIZÁLÁS FOLYAMATA</a:t>
            </a: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915679" y="2802048"/>
            <a:ext cx="7050493" cy="2551088"/>
            <a:chOff x="899239" y="1686121"/>
            <a:chExt cx="7050493" cy="2551088"/>
          </a:xfrm>
        </p:grpSpPr>
        <p:sp>
          <p:nvSpPr>
            <p:cNvPr id="2" name="Text Box 11"/>
            <p:cNvSpPr txBox="1">
              <a:spLocks noChangeArrowheads="1"/>
            </p:cNvSpPr>
            <p:nvPr/>
          </p:nvSpPr>
          <p:spPr bwMode="auto">
            <a:xfrm>
              <a:off x="899239" y="2113551"/>
              <a:ext cx="3161342" cy="2123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Mérhető jelölésekről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Egységre tartozó fogalmakról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Minőségi információkról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Közvetlen vonatkozásokról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hu-HU" sz="2000">
                <a:latin typeface="Stylus BT" pitchFamily="34" charset="0"/>
              </a:endParaRPr>
            </a:p>
          </p:txBody>
        </p:sp>
        <p:sp>
          <p:nvSpPr>
            <p:cNvPr id="5" name="Téglalap 4"/>
            <p:cNvSpPr/>
            <p:nvPr/>
          </p:nvSpPr>
          <p:spPr>
            <a:xfrm>
              <a:off x="5020725" y="2110816"/>
              <a:ext cx="2929007" cy="1815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hu-HU" altLang="hu-HU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Egyezményes jelekre</a:t>
              </a:r>
            </a:p>
            <a:p>
              <a:pPr>
                <a:spcBef>
                  <a:spcPct val="0"/>
                </a:spcBef>
              </a:pPr>
              <a:endPara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</a:pPr>
              <a:r>
                <a:rPr lang="hu-HU" altLang="hu-HU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Fogalmi osztályokra (taxonómia)</a:t>
              </a:r>
            </a:p>
            <a:p>
              <a:pPr>
                <a:spcBef>
                  <a:spcPct val="0"/>
                </a:spcBef>
              </a:pPr>
              <a:endPara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</a:pPr>
              <a:r>
                <a:rPr lang="hu-HU" altLang="hu-HU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Mennyiségi információkra</a:t>
              </a:r>
            </a:p>
            <a:p>
              <a:pPr>
                <a:spcBef>
                  <a:spcPct val="0"/>
                </a:spcBef>
              </a:pPr>
              <a:endPara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</a:pPr>
              <a:r>
                <a:rPr lang="hu-HU" altLang="hu-HU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Relatív vonatkozásokra</a:t>
              </a:r>
            </a:p>
          </p:txBody>
        </p:sp>
        <p:sp>
          <p:nvSpPr>
            <p:cNvPr id="6" name="Téglalap 5"/>
            <p:cNvSpPr/>
            <p:nvPr/>
          </p:nvSpPr>
          <p:spPr>
            <a:xfrm>
              <a:off x="3973116" y="1686121"/>
              <a:ext cx="11977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hu-HU" altLang="hu-HU">
                  <a:latin typeface="Times New Roman" panose="02020603050405020304" pitchFamily="18" charset="0"/>
                  <a:cs typeface="Times New Roman" panose="02020603050405020304" pitchFamily="18" charset="0"/>
                </a:rPr>
                <a:t>ÁTTÉRÉS</a:t>
              </a:r>
            </a:p>
          </p:txBody>
        </p:sp>
        <p:sp>
          <p:nvSpPr>
            <p:cNvPr id="7" name="Jobbra nyíl 6"/>
            <p:cNvSpPr/>
            <p:nvPr/>
          </p:nvSpPr>
          <p:spPr>
            <a:xfrm>
              <a:off x="4341136" y="2716040"/>
              <a:ext cx="461727" cy="172016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Jobbra nyíl 7"/>
            <p:cNvSpPr/>
            <p:nvPr/>
          </p:nvSpPr>
          <p:spPr>
            <a:xfrm>
              <a:off x="4341136" y="3175380"/>
              <a:ext cx="461727" cy="172016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Jobbra nyíl 8"/>
            <p:cNvSpPr/>
            <p:nvPr/>
          </p:nvSpPr>
          <p:spPr>
            <a:xfrm>
              <a:off x="4341134" y="3663636"/>
              <a:ext cx="461727" cy="172016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Jobbra nyíl 9"/>
            <p:cNvSpPr/>
            <p:nvPr/>
          </p:nvSpPr>
          <p:spPr>
            <a:xfrm>
              <a:off x="4325889" y="2204518"/>
              <a:ext cx="461727" cy="172016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954888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55662" y="1684948"/>
            <a:ext cx="77724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Tisztán </a:t>
            </a:r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mértani</a:t>
            </a:r>
            <a:r>
              <a:rPr lang="hu-HU" alt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generalizálás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None/>
            </a:pPr>
            <a:r>
              <a:rPr lang="hu-HU" alt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     - Egyszerűsítés</a:t>
            </a:r>
          </a:p>
          <a:p>
            <a:pPr lvl="1" eaLnBrk="1" hangingPunct="1">
              <a:spcBef>
                <a:spcPct val="0"/>
              </a:spcBef>
              <a:buNone/>
            </a:pPr>
            <a:r>
              <a:rPr lang="hu-HU" alt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     - Nagyobbítás</a:t>
            </a:r>
          </a:p>
          <a:p>
            <a:pPr lvl="1" eaLnBrk="1" hangingPunct="1">
              <a:spcBef>
                <a:spcPct val="0"/>
              </a:spcBef>
              <a:buNone/>
            </a:pPr>
            <a:r>
              <a:rPr lang="hu-HU" alt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     - Eltolás</a:t>
            </a:r>
          </a:p>
          <a:p>
            <a:pPr lvl="1" algn="ctr" eaLnBrk="1" hangingPunct="1">
              <a:spcBef>
                <a:spcPct val="0"/>
              </a:spcBef>
              <a:buFontTx/>
              <a:buChar char="•"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Mértani-mennyiségi</a:t>
            </a:r>
            <a:r>
              <a:rPr lang="hu-HU" alt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generalizálás</a:t>
            </a:r>
          </a:p>
          <a:p>
            <a:pPr lvl="1" algn="ctr" eaLnBrk="1" hangingPunct="1">
              <a:spcBef>
                <a:spcPct val="0"/>
              </a:spcBef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None/>
            </a:pPr>
            <a:r>
              <a:rPr lang="hu-HU" alt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     - Összevonás</a:t>
            </a:r>
          </a:p>
          <a:p>
            <a:pPr lvl="1" eaLnBrk="1" hangingPunct="1">
              <a:spcBef>
                <a:spcPct val="0"/>
              </a:spcBef>
              <a:buNone/>
            </a:pPr>
            <a:r>
              <a:rPr lang="hu-HU" alt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     - Kiválasztás</a:t>
            </a:r>
          </a:p>
          <a:p>
            <a:pPr lvl="1" algn="ctr" eaLnBrk="1" hangingPunct="1">
              <a:spcBef>
                <a:spcPct val="0"/>
              </a:spcBef>
              <a:buFontTx/>
              <a:buChar char="•"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Minőségi </a:t>
            </a:r>
            <a:r>
              <a:rPr lang="hu-HU" alt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None/>
            </a:pPr>
            <a:r>
              <a:rPr lang="hu-HU" alt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     - Tipizálás</a:t>
            </a:r>
          </a:p>
          <a:p>
            <a:pPr lvl="1" eaLnBrk="1" hangingPunct="1">
              <a:spcBef>
                <a:spcPct val="0"/>
              </a:spcBef>
              <a:buNone/>
            </a:pPr>
            <a:r>
              <a:rPr lang="hu-HU" alt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     - Hangsúlyozás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  GENERALIZÁLÁSI   ELJÁRÁSOK   CSOPORTOSÍTÁSA</a:t>
            </a:r>
          </a:p>
        </p:txBody>
      </p:sp>
    </p:spTree>
    <p:extLst>
      <p:ext uri="{BB962C8B-B14F-4D97-AF65-F5344CB8AC3E}">
        <p14:creationId xmlns:p14="http://schemas.microsoft.com/office/powerpoint/2010/main" val="312439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76238" y="10096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Stylus BT" pitchFamily="34" charset="0"/>
            </a:endParaRP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0" y="1924176"/>
            <a:ext cx="9144000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tylus B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tylus B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tylus B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tylus B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tylus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tylus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tylus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tylus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tylus BT" pitchFamily="34" charset="0"/>
              </a:defRPr>
            </a:lvl9pPr>
          </a:lstStyle>
          <a:p>
            <a:pPr algn="just" eaLnBrk="1" hangingPunct="1">
              <a:defRPr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 tervezésének fogalma a térképen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bemutatott térbeli adat közvetítéséhez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és az ehhez kapcsolódó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megfelelő eszköz használatához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kötödik, és magába foglalja 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grafikus elemek logikus felépítését és megfelelő elrendezését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, a rendelkezésre álló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térképi felületen. </a:t>
            </a:r>
          </a:p>
          <a:p>
            <a:pPr eaLnBrk="1" hangingPunct="1">
              <a:defRPr/>
            </a:pPr>
            <a:endParaRPr lang="hu-HU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hu-HU" alt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LÉPÉSEI:</a:t>
            </a:r>
          </a:p>
          <a:p>
            <a:pPr eaLnBrk="1" hangingPunct="1">
              <a:defRPr/>
            </a:pPr>
            <a:endParaRPr lang="hu-HU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forrás adatok kritikai elemzése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pontosság, megbízhatóság, teljesség biztosítása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egyenletes adatok a teljes területen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megfelelő szintű  teljes területen </a:t>
            </a:r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egységes generalizálá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térképi </a:t>
            </a:r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jelek kiválasztása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grafikus formák egymással összhangban legyenek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kiegyensúlyozott térképi elemek, </a:t>
            </a:r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harmonikus vizualizáció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bemutatni kívánt különbségek kontrasztok megjelenjenek</a:t>
            </a:r>
          </a:p>
          <a:p>
            <a:pPr marL="285750" indent="-285750" eaLnBrk="1" hangingPunct="1">
              <a:buFontTx/>
              <a:buChar char="-"/>
              <a:defRPr/>
            </a:pPr>
            <a:endParaRPr lang="hu-HU" altLang="hu-HU" b="1" dirty="0"/>
          </a:p>
        </p:txBody>
      </p:sp>
      <p:sp>
        <p:nvSpPr>
          <p:cNvPr id="5" name="Téglalap 4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  TERVEZÉSE</a:t>
            </a:r>
          </a:p>
        </p:txBody>
      </p:sp>
    </p:spTree>
    <p:extLst>
      <p:ext uri="{BB962C8B-B14F-4D97-AF65-F5344CB8AC3E}">
        <p14:creationId xmlns:p14="http://schemas.microsoft.com/office/powerpoint/2010/main" val="1080178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2004549"/>
            <a:ext cx="3810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 felesleges kis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részletek leegyszerűsítése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84087" y="1588506"/>
            <a:ext cx="2178113" cy="42626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hu-HU" sz="1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EGYSZERŰSÍTÉS</a:t>
            </a:r>
          </a:p>
        </p:txBody>
      </p:sp>
      <p:pic>
        <p:nvPicPr>
          <p:cNvPr id="4" name="Picture 5" descr="1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95" y="2769196"/>
            <a:ext cx="4327410" cy="91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to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00" y="2061172"/>
            <a:ext cx="4110038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églalap 5"/>
          <p:cNvSpPr>
            <a:spLocks noChangeArrowheads="1"/>
          </p:cNvSpPr>
          <p:nvPr/>
        </p:nvSpPr>
        <p:spPr bwMode="auto">
          <a:xfrm>
            <a:off x="89693" y="3824323"/>
            <a:ext cx="4697413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 zsúfoltságának elkerülése, áttekinthetőségének fokozása érdekében a térképi elemek méreten felüli ábrázolása mellett, ezzel egyidejűleg alkalmazzák a minimális méret alá süllyedő kisebb részletek elhagyását is.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Az út apró kanyarjainak, a szintvonal kisebb kiszögelléseinek a többsége elmarad, a vonalak futása, a formák egyszerűsödnek oly módon, hogy azért a jellemző töréspontok, kiugrások megmaradnak.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mellékelt térképen jó példa az egyszerűsítésre az egyedi házak ábrázolása (mindegyik csak téglalap, nincsenek kiszögellések).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TISZTÁN </a:t>
            </a:r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MÉRTANI</a:t>
            </a: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GENERALIZÁLÁS</a:t>
            </a:r>
          </a:p>
        </p:txBody>
      </p:sp>
    </p:spTree>
    <p:extLst>
      <p:ext uri="{BB962C8B-B14F-4D97-AF65-F5344CB8AC3E}">
        <p14:creationId xmlns:p14="http://schemas.microsoft.com/office/powerpoint/2010/main" val="32974089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1701" y="2151037"/>
            <a:ext cx="51735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Nagyobbítás, szélesítés = méreten felüli ábrázolás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7462" y="1654648"/>
            <a:ext cx="2145460" cy="417884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hu-HU" sz="1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NAGYOBBÍTÁS</a:t>
            </a:r>
          </a:p>
          <a:p>
            <a:pPr algn="l">
              <a:defRPr/>
            </a:pPr>
            <a:endParaRPr lang="hu-HU" sz="2000" dirty="0">
              <a:solidFill>
                <a:schemeClr val="tx1"/>
              </a:solidFill>
              <a:latin typeface="Stylus BT" pitchFamily="34" charset="0"/>
              <a:ea typeface="+mn-ea"/>
              <a:cs typeface="+mn-cs"/>
            </a:endParaRPr>
          </a:p>
        </p:txBody>
      </p:sp>
      <p:pic>
        <p:nvPicPr>
          <p:cNvPr id="4" name="Picture 7" descr="elteb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20" y="2602582"/>
            <a:ext cx="4183063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1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1" y="2520369"/>
            <a:ext cx="4442442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églalap 6"/>
          <p:cNvSpPr>
            <a:spLocks noChangeArrowheads="1"/>
          </p:cNvSpPr>
          <p:nvPr/>
        </p:nvSpPr>
        <p:spPr bwMode="auto">
          <a:xfrm>
            <a:off x="171701" y="3695462"/>
            <a:ext cx="46609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nagyobbítás lényege az ún. méreten felüli ábrázolás.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Sok fontos, elsősorban vonalas térképi elem mérete egy méret­arány küszöböt elérve már olyan vékony lenne, hogy a technológiai és érzékelési korlátok miatt nem lehetne ábrázolni. Földrajzi jellege, fontossága miatt azonban az objektum valódi terepi kiterjedésénél nagyobb helyet elfoglalva, megnagyobbítva kerül ábrázolásra.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Egy autópálya teljes szélessége kb. 30 m. Ez 1:10.000 méretarányban ez kb. 3,3 mm, 1:25.000 méretarányban már alig több, mint 1 mm. 1:100.000 méretarányban valójában csak 0,33 mm-t foglalna el, de 1:200.000-ben éppen csak eléri a minimális rajzi vonalvastagságot.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TISZTÁN </a:t>
            </a:r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MÉRTANI</a:t>
            </a: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GENERALIZÁLÁS</a:t>
            </a:r>
          </a:p>
        </p:txBody>
      </p:sp>
    </p:spTree>
    <p:extLst>
      <p:ext uri="{BB962C8B-B14F-4D97-AF65-F5344CB8AC3E}">
        <p14:creationId xmlns:p14="http://schemas.microsoft.com/office/powerpoint/2010/main" val="5613376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2409" y="2234176"/>
            <a:ext cx="45410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Általában a nagyobbítás, a méreten felüli ábrázolás  következménye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52410" y="1467416"/>
            <a:ext cx="1345948" cy="44286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hu-HU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ELTOLÁS</a:t>
            </a:r>
          </a:p>
        </p:txBody>
      </p:sp>
      <p:pic>
        <p:nvPicPr>
          <p:cNvPr id="4" name="Picture 6" descr="elto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306" y="3117056"/>
            <a:ext cx="3971925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1-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117056"/>
            <a:ext cx="4541081" cy="132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églalap 5"/>
          <p:cNvSpPr>
            <a:spLocks noChangeArrowheads="1"/>
          </p:cNvSpPr>
          <p:nvPr/>
        </p:nvSpPr>
        <p:spPr bwMode="auto">
          <a:xfrm>
            <a:off x="252413" y="4825686"/>
            <a:ext cx="4572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Általában akkor alkalmazzuk ezt az eljárást, ha vonalas térképi elemek a terepen egymástól olyan kis távolságban húzódnak, hogy valós helyzetük a térképen már nem ábrázolható.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méreten felüli ábrázolás folytán az egyik jel a térképen elfoglalhatja a vele párhuzamosan futó jel helyét.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TISZTÁN </a:t>
            </a:r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MÉRTANI</a:t>
            </a: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GENERALIZÁLÁS</a:t>
            </a:r>
          </a:p>
        </p:txBody>
      </p:sp>
    </p:spTree>
    <p:extLst>
      <p:ext uri="{BB962C8B-B14F-4D97-AF65-F5344CB8AC3E}">
        <p14:creationId xmlns:p14="http://schemas.microsoft.com/office/powerpoint/2010/main" val="27670277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0825" y="2568166"/>
            <a:ext cx="45291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Egyedi ábrázolás helyett, aggregáció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50824" y="1910281"/>
            <a:ext cx="2048755" cy="43866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hu-HU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ÖSSZEVONÁS</a:t>
            </a:r>
          </a:p>
        </p:txBody>
      </p:sp>
      <p:pic>
        <p:nvPicPr>
          <p:cNvPr id="4" name="Picture 6" descr="1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" y="3104018"/>
            <a:ext cx="465135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bpcart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29" y="1814513"/>
            <a:ext cx="3984625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églalap 5"/>
          <p:cNvSpPr>
            <a:spLocks noChangeArrowheads="1"/>
          </p:cNvSpPr>
          <p:nvPr/>
        </p:nvSpPr>
        <p:spPr bwMode="auto">
          <a:xfrm>
            <a:off x="84137" y="4863762"/>
            <a:ext cx="4572000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Az összevonás lényege, hogy egy adott méretarány küszöböt átlépve bizonyos térképi elemek már egyedileg nem ábrázolhatók, helyettük egy más összevont térképjelet használunk.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Például a házak egyedi ábrázolásáról áttérünk a háztömbökre. 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MÉRTANI-MENNYISÉGI</a:t>
            </a: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GENERALIZÁLÁS</a:t>
            </a:r>
          </a:p>
        </p:txBody>
      </p:sp>
    </p:spTree>
    <p:extLst>
      <p:ext uri="{BB962C8B-B14F-4D97-AF65-F5344CB8AC3E}">
        <p14:creationId xmlns:p14="http://schemas.microsoft.com/office/powerpoint/2010/main" val="36839496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9563" y="2891434"/>
            <a:ext cx="4348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 legjellegzetesebb forma megtartása, egyebek elhagyása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84086" y="2119265"/>
            <a:ext cx="1843889" cy="41570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hu-HU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KIVÁLASZTÁS</a:t>
            </a:r>
          </a:p>
        </p:txBody>
      </p:sp>
      <p:pic>
        <p:nvPicPr>
          <p:cNvPr id="4" name="Picture 6" descr="1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76" y="1915341"/>
            <a:ext cx="4183062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kivalaszt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72" y="3537766"/>
            <a:ext cx="3155133" cy="315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églalap 5"/>
          <p:cNvSpPr>
            <a:spLocks noChangeArrowheads="1"/>
          </p:cNvSpPr>
          <p:nvPr/>
        </p:nvSpPr>
        <p:spPr bwMode="auto">
          <a:xfrm>
            <a:off x="309563" y="3791532"/>
            <a:ext cx="45720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Ezt a módszert elsősorban akkor alkalmazzuk, ha a terepen sok egymás melletti kis formánál a méretarány csökkenésével csak a legjellemzőbbeket tartjuk meg.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Az egyik legfontosabb és matematikai formulákba legkevésbé önthető módszerről van szó.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A kiválasztás helyességének kritériuma, hogy a térkép ezek után is helyesen adja vissza az adott terület földrajzi jellegét.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mellékelt térképen például az utak közül csak a legjellegzetesebbeket, a legfontosabbakat ábrázoljuk. Az utak kanyarjai közül is szintén csak ezeket hagyjuk meg.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MÉRTANI-MENNYISÉGI</a:t>
            </a: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GENERALIZÁLÁS</a:t>
            </a:r>
          </a:p>
        </p:txBody>
      </p:sp>
    </p:spTree>
    <p:extLst>
      <p:ext uri="{BB962C8B-B14F-4D97-AF65-F5344CB8AC3E}">
        <p14:creationId xmlns:p14="http://schemas.microsoft.com/office/powerpoint/2010/main" val="13262650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99931" y="2794503"/>
            <a:ext cx="41322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Az objektumokat tipizáljuk, rendezzük és jelekké fogjuk össze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02606" y="2236960"/>
            <a:ext cx="4048519" cy="44286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hu-HU" sz="1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KLASSZIFIKÁLÁS, TIPIZÁLÁS</a:t>
            </a:r>
            <a:endParaRPr lang="hu-HU" sz="18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6" descr="1-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04391"/>
            <a:ext cx="37052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ipiz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931" y="3379788"/>
            <a:ext cx="4229194" cy="309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églalap 5"/>
          <p:cNvSpPr>
            <a:spLocks noChangeArrowheads="1"/>
          </p:cNvSpPr>
          <p:nvPr/>
        </p:nvSpPr>
        <p:spPr bwMode="auto">
          <a:xfrm>
            <a:off x="199931" y="5210969"/>
            <a:ext cx="45720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valóság ábrázolása a térképkészítő által meghatározott jelkulcson, mint szűrőn keresztül történik.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terepen lévő elemeket tipizálni kell, be kell sorolni őket a megfelelő jelkulcsi kategóriákba (út- és településkategóriák).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MINŐSÉGI</a:t>
            </a: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GENERALIZÁLÁS</a:t>
            </a:r>
          </a:p>
        </p:txBody>
      </p:sp>
    </p:spTree>
    <p:extLst>
      <p:ext uri="{BB962C8B-B14F-4D97-AF65-F5344CB8AC3E}">
        <p14:creationId xmlns:p14="http://schemas.microsoft.com/office/powerpoint/2010/main" val="2634785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0849" y="2070226"/>
            <a:ext cx="385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Hasonló objektumok közül a jellemzőbbeket kiemelten jelöljük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08076" y="1555876"/>
            <a:ext cx="2205830" cy="3429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hu-HU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HANGSÚLYOZÁS</a:t>
            </a:r>
          </a:p>
        </p:txBody>
      </p:sp>
      <p:pic>
        <p:nvPicPr>
          <p:cNvPr id="4" name="Picture 6" descr="1-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35" y="2778251"/>
            <a:ext cx="3713414" cy="16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b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750" y="2577975"/>
            <a:ext cx="4129088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églalap 5"/>
          <p:cNvSpPr>
            <a:spLocks noChangeArrowheads="1"/>
          </p:cNvSpPr>
          <p:nvPr/>
        </p:nvSpPr>
        <p:spPr bwMode="auto">
          <a:xfrm>
            <a:off x="171450" y="4395788"/>
            <a:ext cx="45720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terepen hasonlónak tűnő tárgyakat bizonyos földrajzi jellemzők kiemelése érdekében hangsúlyosan ábrázoljuk.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Például kisebb várostérképek esetében a településről kivezető ún. átmenő utak jelölése az egyéb utaktól markánsabb, holott esetleg a valóságban lehetnek azoknál szélesebb, de csak helyi jelentőségű utak.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Ugyanígy hangsúlyosan ábrázoljuk például a speciális funkciókat ellátó épületeket is (műemlék, önkormányzat, turistaház).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MINŐSÉGI</a:t>
            </a: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GENERALIZÁLÁS</a:t>
            </a:r>
          </a:p>
        </p:txBody>
      </p:sp>
    </p:spTree>
    <p:extLst>
      <p:ext uri="{BB962C8B-B14F-4D97-AF65-F5344CB8AC3E}">
        <p14:creationId xmlns:p14="http://schemas.microsoft.com/office/powerpoint/2010/main" val="18009629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79387" y="1919869"/>
            <a:ext cx="8783637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Mérethez kötött generalizálás: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nincs nagy különbség a forrás- és levezetett térkép között, közel azonos tartalom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	egyszerűsítés, nagyobbítás, eltolás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Szabad generalizálás: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nagy méretarány különbség, korlátozott ábrázolási helyesség, olvashatóság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	összevonás, kiválasztás, klasszifikálás, hangsúlyozás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Tematikához kötött generalizálás: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meghatározott objektumokat akarunk kihangsúlyozva vagy elnyomva ábrázolni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	kiválasztás, klasszifikálás, hangsúlyozás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Stylus BT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  GENERALIZÁLÁS   TÍPUSAI</a:t>
            </a:r>
          </a:p>
        </p:txBody>
      </p:sp>
    </p:spTree>
    <p:extLst>
      <p:ext uri="{BB962C8B-B14F-4D97-AF65-F5344CB8AC3E}">
        <p14:creationId xmlns:p14="http://schemas.microsoft.com/office/powerpoint/2010/main" val="28691151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1662254"/>
            <a:ext cx="8713787" cy="508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   SOR</a:t>
            </a:r>
          </a:p>
        </p:txBody>
      </p:sp>
    </p:spTree>
    <p:extLst>
      <p:ext uri="{BB962C8B-B14F-4D97-AF65-F5344CB8AC3E}">
        <p14:creationId xmlns:p14="http://schemas.microsoft.com/office/powerpoint/2010/main" val="30893700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1" y="1389206"/>
            <a:ext cx="5322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 létrehozása ArcGIS környezetben: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38" y="2487905"/>
            <a:ext cx="6817056" cy="406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" y="1805827"/>
            <a:ext cx="24003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églalap 8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   GIS-BEN</a:t>
            </a:r>
          </a:p>
        </p:txBody>
      </p:sp>
    </p:spTree>
    <p:extLst>
      <p:ext uri="{BB962C8B-B14F-4D97-AF65-F5344CB8AC3E}">
        <p14:creationId xmlns:p14="http://schemas.microsoft.com/office/powerpoint/2010/main" val="1669212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églalap 24"/>
          <p:cNvSpPr/>
          <p:nvPr/>
        </p:nvSpPr>
        <p:spPr>
          <a:xfrm>
            <a:off x="6089147" y="5595213"/>
            <a:ext cx="662474" cy="20239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 25"/>
          <p:cNvSpPr/>
          <p:nvPr/>
        </p:nvSpPr>
        <p:spPr>
          <a:xfrm>
            <a:off x="2990020" y="5564441"/>
            <a:ext cx="662474" cy="20239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/>
          <p:cNvSpPr/>
          <p:nvPr/>
        </p:nvSpPr>
        <p:spPr>
          <a:xfrm>
            <a:off x="4154755" y="4696078"/>
            <a:ext cx="662474" cy="20239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4154755" y="3523592"/>
            <a:ext cx="662474" cy="20239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kerekített téglalap 9"/>
          <p:cNvSpPr/>
          <p:nvPr/>
        </p:nvSpPr>
        <p:spPr>
          <a:xfrm>
            <a:off x="172016" y="1470264"/>
            <a:ext cx="8627952" cy="211851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402844" y="1470264"/>
            <a:ext cx="1896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TÉRKÉPI ALAP</a:t>
            </a:r>
            <a:endParaRPr lang="hu-HU" b="1"/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 ELŐÁLLÍTÁSÁNAK FOLYAMATA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262551" y="1785499"/>
            <a:ext cx="4146486" cy="1718189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ELŐKÉSZÍTÉS</a:t>
            </a:r>
          </a:p>
          <a:p>
            <a:endParaRPr lang="hu-HU" sz="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TÉRKÉPPEL KAPCSOLATOS I</a:t>
            </a:r>
            <a:r>
              <a:rPr lang="hu-HU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GÉNYEK</a:t>
            </a:r>
            <a:r>
              <a:rPr lang="hu-H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MEGHATÁROZÁSA</a:t>
            </a:r>
          </a:p>
          <a:p>
            <a:pPr algn="ctr"/>
            <a:endParaRPr lang="hu-HU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TÉRKÉPI ALAPPAL SZEMBEN TÁMASZTOTT </a:t>
            </a:r>
            <a:r>
              <a:rPr lang="hu-HU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KÖVETELMÉNYEK</a:t>
            </a:r>
            <a:r>
              <a:rPr lang="hu-H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MEGHATÁROZÁSA</a:t>
            </a:r>
          </a:p>
        </p:txBody>
      </p:sp>
      <p:sp>
        <p:nvSpPr>
          <p:cNvPr id="6" name="Lekerekített téglalap 5"/>
          <p:cNvSpPr/>
          <p:nvPr/>
        </p:nvSpPr>
        <p:spPr>
          <a:xfrm>
            <a:off x="4561437" y="1785499"/>
            <a:ext cx="4146486" cy="1718189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DOKUMENTÁCIÓS FÁZIS</a:t>
            </a:r>
          </a:p>
          <a:p>
            <a:endParaRPr lang="hu-HU" sz="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FORRÁSANYAGOK</a:t>
            </a:r>
            <a:r>
              <a:rPr lang="hu-H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BEGYŰJTÉSE, AZ ANYAGOK ELEMZÉSE ÉS KIVÁLASZTÁSA</a:t>
            </a:r>
          </a:p>
          <a:p>
            <a:pPr algn="ctr"/>
            <a:endParaRPr lang="hu-HU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GENERALIZÁLÁSI</a:t>
            </a:r>
            <a:r>
              <a:rPr lang="hu-H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FOLYAMATOK MEGHATÁROZÁSA</a:t>
            </a:r>
          </a:p>
        </p:txBody>
      </p:sp>
      <p:sp>
        <p:nvSpPr>
          <p:cNvPr id="12" name="Lekerekített téglalap 11"/>
          <p:cNvSpPr/>
          <p:nvPr/>
        </p:nvSpPr>
        <p:spPr>
          <a:xfrm>
            <a:off x="1389706" y="3682213"/>
            <a:ext cx="6038662" cy="108157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1471150" y="3701625"/>
            <a:ext cx="2679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GRAFIKUS TERVEZÉS</a:t>
            </a:r>
            <a:endParaRPr lang="hu-HU" b="1"/>
          </a:p>
        </p:txBody>
      </p:sp>
      <p:sp>
        <p:nvSpPr>
          <p:cNvPr id="14" name="Lekerekített téglalap 13"/>
          <p:cNvSpPr/>
          <p:nvPr/>
        </p:nvSpPr>
        <p:spPr>
          <a:xfrm>
            <a:off x="2220363" y="4011722"/>
            <a:ext cx="4531258" cy="706693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SPECIÁLIS </a:t>
            </a:r>
            <a:r>
              <a:rPr lang="hu-HU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TEMATIKUS JELEK </a:t>
            </a:r>
            <a:r>
              <a:rPr lang="hu-H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DEFINIÁLÁSA</a:t>
            </a:r>
          </a:p>
          <a:p>
            <a:pPr algn="ctr"/>
            <a:endParaRPr lang="hu-HU" sz="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ÁBRÁZOLÁSI RENDSZER </a:t>
            </a:r>
            <a:r>
              <a:rPr lang="hu-H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KIVÁLASZTÁSÁRA</a:t>
            </a:r>
          </a:p>
        </p:txBody>
      </p:sp>
      <p:sp>
        <p:nvSpPr>
          <p:cNvPr id="15" name="Lekerekített téglalap 14"/>
          <p:cNvSpPr/>
          <p:nvPr/>
        </p:nvSpPr>
        <p:spPr>
          <a:xfrm>
            <a:off x="1389706" y="4847748"/>
            <a:ext cx="6038662" cy="77256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1471150" y="4867140"/>
            <a:ext cx="2456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VÉGLEGES TÉRKÉP</a:t>
            </a:r>
            <a:endParaRPr lang="hu-HU" b="1"/>
          </a:p>
        </p:txBody>
      </p:sp>
      <p:sp>
        <p:nvSpPr>
          <p:cNvPr id="17" name="Lekerekített téglalap 16"/>
          <p:cNvSpPr/>
          <p:nvPr/>
        </p:nvSpPr>
        <p:spPr>
          <a:xfrm>
            <a:off x="2299582" y="5211095"/>
            <a:ext cx="4531258" cy="353346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ÁLTALÁNOS CÉLÚ </a:t>
            </a:r>
            <a:r>
              <a:rPr lang="hu-HU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GRAFIKUS SZOFTVER / GIS</a:t>
            </a:r>
          </a:p>
        </p:txBody>
      </p:sp>
      <p:grpSp>
        <p:nvGrpSpPr>
          <p:cNvPr id="20" name="Csoportba foglalás 19"/>
          <p:cNvGrpSpPr/>
          <p:nvPr/>
        </p:nvGrpSpPr>
        <p:grpSpPr>
          <a:xfrm>
            <a:off x="5433162" y="5708353"/>
            <a:ext cx="2013868" cy="518303"/>
            <a:chOff x="2136733" y="5509273"/>
            <a:chExt cx="2013868" cy="518303"/>
          </a:xfrm>
        </p:grpSpPr>
        <p:sp>
          <p:nvSpPr>
            <p:cNvPr id="18" name="Lekerekített téglalap 17"/>
            <p:cNvSpPr/>
            <p:nvPr/>
          </p:nvSpPr>
          <p:spPr>
            <a:xfrm>
              <a:off x="2136733" y="5509273"/>
              <a:ext cx="2013868" cy="518303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" name="Téglalap 18"/>
            <p:cNvSpPr/>
            <p:nvPr/>
          </p:nvSpPr>
          <p:spPr>
            <a:xfrm>
              <a:off x="2414128" y="5584651"/>
              <a:ext cx="14414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SOFTCOPY</a:t>
              </a:r>
              <a:endParaRPr lang="hu-HU" b="1"/>
            </a:p>
          </p:txBody>
        </p:sp>
      </p:grpSp>
      <p:grpSp>
        <p:nvGrpSpPr>
          <p:cNvPr id="24" name="Csoportba foglalás 23"/>
          <p:cNvGrpSpPr/>
          <p:nvPr/>
        </p:nvGrpSpPr>
        <p:grpSpPr>
          <a:xfrm>
            <a:off x="1362862" y="5719783"/>
            <a:ext cx="3916790" cy="1081577"/>
            <a:chOff x="233811" y="5719783"/>
            <a:chExt cx="3916790" cy="1081577"/>
          </a:xfrm>
        </p:grpSpPr>
        <p:sp>
          <p:nvSpPr>
            <p:cNvPr id="21" name="Lekerekített téglalap 20"/>
            <p:cNvSpPr/>
            <p:nvPr/>
          </p:nvSpPr>
          <p:spPr>
            <a:xfrm>
              <a:off x="233811" y="5719783"/>
              <a:ext cx="3916790" cy="1081577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" name="Téglalap 21"/>
            <p:cNvSpPr/>
            <p:nvPr/>
          </p:nvSpPr>
          <p:spPr>
            <a:xfrm>
              <a:off x="315255" y="5739195"/>
              <a:ext cx="16508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NYOMTATÁS</a:t>
              </a:r>
              <a:endParaRPr lang="hu-HU" b="1"/>
            </a:p>
          </p:txBody>
        </p:sp>
        <p:sp>
          <p:nvSpPr>
            <p:cNvPr id="23" name="Lekerekített téglalap 22"/>
            <p:cNvSpPr/>
            <p:nvPr/>
          </p:nvSpPr>
          <p:spPr>
            <a:xfrm>
              <a:off x="1064468" y="6049292"/>
              <a:ext cx="3003679" cy="70669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SZÍNRE BONTÁS, LEVILÁGÍTÁS</a:t>
              </a:r>
            </a:p>
            <a:p>
              <a:pPr algn="ctr"/>
              <a:endParaRPr lang="hu-H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hu-HU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„PRINT – TO – PLATE” (CTP)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43659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" y="1805827"/>
            <a:ext cx="24003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463064" y="1837541"/>
            <a:ext cx="14285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Merge divided roads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257" y="2210972"/>
            <a:ext cx="2750717" cy="159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6651796" y="1823700"/>
            <a:ext cx="11673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Smooth Polygon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33" y="4857191"/>
            <a:ext cx="3371097" cy="158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2353416" y="4608776"/>
            <a:ext cx="13933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Thin Road Network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74" y="4277072"/>
            <a:ext cx="2333498" cy="251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zövegdoboz 13"/>
          <p:cNvSpPr txBox="1"/>
          <p:nvPr/>
        </p:nvSpPr>
        <p:spPr>
          <a:xfrm>
            <a:off x="6223449" y="4020912"/>
            <a:ext cx="20697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Create Cartographic Partitions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72" y="2267823"/>
            <a:ext cx="2562337" cy="153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-1" y="1389206"/>
            <a:ext cx="5322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 létrehozása ArcGIS környezetben:</a:t>
            </a:r>
          </a:p>
        </p:txBody>
      </p:sp>
      <p:sp>
        <p:nvSpPr>
          <p:cNvPr id="18" name="Téglalap 1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   GIS-BEN</a:t>
            </a:r>
          </a:p>
        </p:txBody>
      </p:sp>
    </p:spTree>
    <p:extLst>
      <p:ext uri="{BB962C8B-B14F-4D97-AF65-F5344CB8AC3E}">
        <p14:creationId xmlns:p14="http://schemas.microsoft.com/office/powerpoint/2010/main" val="82441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6568"/>
            <a:ext cx="2434266" cy="106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58" y="1801655"/>
            <a:ext cx="3878663" cy="169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5" y="4380794"/>
            <a:ext cx="3689484" cy="177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34" y="4382044"/>
            <a:ext cx="2971304" cy="168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zövegdoboz 25"/>
          <p:cNvSpPr txBox="1"/>
          <p:nvPr/>
        </p:nvSpPr>
        <p:spPr>
          <a:xfrm>
            <a:off x="144378" y="2006833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Szövegdoboz 26"/>
          <p:cNvSpPr txBox="1"/>
          <p:nvPr/>
        </p:nvSpPr>
        <p:spPr>
          <a:xfrm>
            <a:off x="154003" y="2605318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162887" y="2389462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5653366" y="1596955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6495887" y="4119184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1933072" y="4119184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-1" y="1389206"/>
            <a:ext cx="5322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 létrehozása ArcGIS környezetben:</a:t>
            </a:r>
          </a:p>
        </p:txBody>
      </p:sp>
      <p:sp>
        <p:nvSpPr>
          <p:cNvPr id="18" name="Téglalap 1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   GIS-BEN</a:t>
            </a:r>
          </a:p>
        </p:txBody>
      </p:sp>
    </p:spTree>
    <p:extLst>
      <p:ext uri="{BB962C8B-B14F-4D97-AF65-F5344CB8AC3E}">
        <p14:creationId xmlns:p14="http://schemas.microsoft.com/office/powerpoint/2010/main" val="32136044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-1" y="1389206"/>
            <a:ext cx="5322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hu-HU" altLang="hu-HU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ScaleMaster</a:t>
            </a:r>
            <a:r>
              <a:rPr lang="hu-HU" altLang="hu-H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églalap 1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   GIS-BEN</a:t>
            </a:r>
          </a:p>
        </p:txBody>
      </p:sp>
      <p:grpSp>
        <p:nvGrpSpPr>
          <p:cNvPr id="3" name="Csoportba foglalás 2"/>
          <p:cNvGrpSpPr/>
          <p:nvPr/>
        </p:nvGrpSpPr>
        <p:grpSpPr>
          <a:xfrm>
            <a:off x="-1" y="1346709"/>
            <a:ext cx="9144001" cy="1626586"/>
            <a:chOff x="-1" y="1346709"/>
            <a:chExt cx="9144001" cy="1626586"/>
          </a:xfrm>
        </p:grpSpPr>
        <p:sp>
          <p:nvSpPr>
            <p:cNvPr id="14" name="Téglalap 13"/>
            <p:cNvSpPr/>
            <p:nvPr/>
          </p:nvSpPr>
          <p:spPr>
            <a:xfrm>
              <a:off x="-1" y="1990725"/>
              <a:ext cx="556351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hu-HU" alt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Kiindulási adatok: egyetemi hallgatók által készített térképek </a:t>
              </a: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5037" y="1346709"/>
              <a:ext cx="2588963" cy="1626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Csoportba foglalás 3"/>
          <p:cNvGrpSpPr/>
          <p:nvPr/>
        </p:nvGrpSpPr>
        <p:grpSpPr>
          <a:xfrm>
            <a:off x="-1" y="2658567"/>
            <a:ext cx="7293168" cy="2038922"/>
            <a:chOff x="-1" y="2658567"/>
            <a:chExt cx="7293168" cy="2038922"/>
          </a:xfrm>
        </p:grpSpPr>
        <p:sp>
          <p:nvSpPr>
            <p:cNvPr id="2" name="Téglalap 1"/>
            <p:cNvSpPr/>
            <p:nvPr/>
          </p:nvSpPr>
          <p:spPr>
            <a:xfrm>
              <a:off x="-1" y="2658567"/>
              <a:ext cx="57618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A térképeken végrehajtott változtatások statisztikája, tipizálása</a:t>
              </a:r>
            </a:p>
            <a:p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(jelkulcs, domborzat, színek, megírások)</a:t>
              </a:r>
            </a:p>
          </p:txBody>
        </p:sp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48098"/>
              <a:ext cx="3667690" cy="1041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0309" y="3029614"/>
              <a:ext cx="3172858" cy="166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Csoportba foglalás 4"/>
          <p:cNvGrpSpPr/>
          <p:nvPr/>
        </p:nvGrpSpPr>
        <p:grpSpPr>
          <a:xfrm>
            <a:off x="0" y="3273489"/>
            <a:ext cx="8923662" cy="3371828"/>
            <a:chOff x="0" y="3273489"/>
            <a:chExt cx="8923662" cy="3371828"/>
          </a:xfrm>
        </p:grpSpPr>
        <p:sp>
          <p:nvSpPr>
            <p:cNvPr id="21" name="Téglalap 20"/>
            <p:cNvSpPr/>
            <p:nvPr/>
          </p:nvSpPr>
          <p:spPr>
            <a:xfrm>
              <a:off x="0" y="4860330"/>
              <a:ext cx="576182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Ötlet: geometria mellett a megjelenítés módosítása</a:t>
              </a: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5631" y="3273489"/>
              <a:ext cx="4148031" cy="3371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38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-1" y="1389206"/>
            <a:ext cx="5322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hu-HU" altLang="hu-HU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ScaleMaster</a:t>
            </a:r>
            <a:r>
              <a:rPr lang="hu-HU" altLang="hu-H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diagram:</a:t>
            </a:r>
          </a:p>
        </p:txBody>
      </p:sp>
      <p:sp>
        <p:nvSpPr>
          <p:cNvPr id="18" name="Téglalap 1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GENERALIZÁLÁS</a:t>
            </a:r>
          </a:p>
          <a:p>
            <a:pPr algn="ctr">
              <a:spcBef>
                <a:spcPct val="0"/>
              </a:spcBef>
            </a:pPr>
            <a:endParaRPr lang="hu-HU" alt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   GIS-BEN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494"/>
            <a:ext cx="4472848" cy="213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848" y="1864606"/>
            <a:ext cx="4535235" cy="197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12" y="3918242"/>
            <a:ext cx="3899357" cy="148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12" y="5406950"/>
            <a:ext cx="3779197" cy="14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81" y="3945767"/>
            <a:ext cx="3846325" cy="150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81" y="5589306"/>
            <a:ext cx="3954635" cy="126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136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9120931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algn="just"/>
            <a:endParaRPr lang="hu-HU" alt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két legfontosabb operátor: az egyszerűsítés és a simítás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vonalas elem tulajdonképpen egy „Polyline”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Egyszerűsítési operátorok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lényege, hogy a lehető legtöbb pontot törölje, a geometria lehető legjobb megtartása mellett 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független-pont eljárások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lokális csoport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korlátozottan kiterjesztett lokális módszerű eljárások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nem-korlátozottan kiterjesztett lokális módszerű eljárások 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globális eljárások </a:t>
            </a: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A simítási algoritmusok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feladata, hogy az eredendően töredezett vonalaknak növelje az esztétikai minőségét azáltal, hogy egy folyamatosabb, a szemnek sokkalta kellemesebb futású vonalat hoz létre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lokálistól a globálisig (mint az egyszerűsítésnél)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pont átlagolás csoport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matematikai közelítések csoportja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tolerancia algoritmusok</a:t>
            </a:r>
          </a:p>
          <a:p>
            <a:pPr lvl="2" algn="just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gyakorlatban </a:t>
            </a:r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az eljárások kombinálása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jellemző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Karikatúraszerű megjelenítés: jellemző kanyarulatok kihangsúlyozása, egyes részek elhagyása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„All in one” eljárások</a:t>
            </a: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</p:spTree>
    <p:extLst>
      <p:ext uri="{BB962C8B-B14F-4D97-AF65-F5344CB8AC3E}">
        <p14:creationId xmlns:p14="http://schemas.microsoft.com/office/powerpoint/2010/main" val="15685233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4641649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Egyszerűsítési operátorok</a:t>
            </a:r>
          </a:p>
          <a:p>
            <a:pPr marL="0" indent="0" algn="just"/>
            <a:endParaRPr lang="hu-HU" alt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N-edik pont algoritmus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egyszerű eljárás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független-pont eljárás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vonal első és utolsó pontj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1600">
                <a:latin typeface="Times New Roman" panose="02020603050405020304" pitchFamily="18" charset="0"/>
                <a:cs typeface="Times New Roman" panose="02020603050405020304" pitchFamily="18" charset="0"/>
              </a:rPr>
              <a:t> mindig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megmarad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közbülső pontok közül pedig csak minden (egy előre megadott) n szám többszöröseinek megfelelőek maradnak meg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Durva (torz) egyszerűsítés</a:t>
            </a: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2766993"/>
            <a:ext cx="38385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5757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464164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Egyszerűsítési operátorok</a:t>
            </a:r>
          </a:p>
          <a:p>
            <a:pPr marL="0" indent="0" algn="just"/>
            <a:endParaRPr lang="hu-HU" alt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Merőleges távolság eljárás 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egyszerű eljárás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lokális eljárás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első ponttól kezdve, minden pontnak vizsgálja az utána következő pont távolságát, az első és a harmadik ponton átmenő egyenestől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ha ez a távolság kisebb, mint egy megadott határérték, úgy törlésre kerül, és az utána lévő ponttól indul újra az eljárás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számos összetettebb eljárás alapja </a:t>
            </a: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1412776"/>
            <a:ext cx="41052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3941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464164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Egyszerűsítési operátorok</a:t>
            </a:r>
          </a:p>
          <a:p>
            <a:pPr marL="0" indent="0" algn="just"/>
            <a:endParaRPr lang="hu-HU" alt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Sugaras távolság eljárás </a:t>
            </a:r>
          </a:p>
          <a:p>
            <a:pPr marL="0" indent="0"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lokális eljárás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egy megadott értéknek megfelelő sugarú körben vizsgálja a vonal többi pontját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>
                <a:latin typeface="Times New Roman" panose="02020603050405020304" pitchFamily="18" charset="0"/>
                <a:cs typeface="Times New Roman" panose="02020603050405020304" pitchFamily="18" charset="0"/>
              </a:rPr>
              <a:t>amelyik a körön belül van, azt eltávolítja a vonalból</a:t>
            </a: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addig vizsgál egy pontot, míg meg nem találja az első olyan soron következő pontot, mely már kívül esik a körön, ez lesz az úgy tesztpont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számos összetettebb eljárás alapja </a:t>
            </a: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952625"/>
            <a:ext cx="3886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7474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4641649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Egyszerűsítési operátorok</a:t>
            </a:r>
          </a:p>
          <a:p>
            <a:pPr marL="0" indent="0" algn="just"/>
            <a:endParaRPr lang="hu-HU" alt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Lang-algoritmus 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korlátozottan kiterjesztett lokális eljárás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meg kell adni , hogy az aktuális kulcsponttól számolt hányadik pontig vizsgálja az eljárás a vonalat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első ponttól az előre megadott értéknek megfelelő pontig egyenest húz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megvizsgálja, hogy van-e olyan pont, ami a határértéken kívül esik. Ha igen, akkor csökkenti a vizsgált pontok terjedelmét egyel, egészen addig, amíg már nem talál a határértéken túli pontot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ha ezt elérte, akkor minden pontot, ami a határértéken belülre esik töröl, majd beállítja az utolsó vizsgálat végpontját, mint új kulcspontot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akkor van vége, ha már nem talál a határértéken kívül eső pontot </a:t>
            </a: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995488"/>
            <a:ext cx="38100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4341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4641649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Egyszerűsítési operátorok</a:t>
            </a:r>
          </a:p>
          <a:p>
            <a:pPr marL="0" indent="0" algn="just"/>
            <a:endParaRPr lang="hu-HU" alt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Visvalingam–Whyatt-algoritmus</a:t>
            </a:r>
          </a:p>
          <a:p>
            <a:pPr marL="0" indent="0" algn="just"/>
            <a:r>
              <a:rPr lang="hu-HU" sz="1600" b="1"/>
              <a:t> </a:t>
            </a:r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globáli eljárás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egy minden ponthoz hozzárendelt, úgynevezett hatékony terület alapján értékel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minden pont hatékony területe a vele szomszédos pontokkal együtt alkotott háromszög területe (elsőnek, utolsónak nincs)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kiszámol minden közbülső ponthoz tartozó  hatékony területet, és a nulla területűeket (egyenest szakaszt alkotó pontok, melyek nem a szakasz végpontjai) eltávolítja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majd megkeresi a legkisebb területhez tartozó pontot és törli a vonalból és újraszámolja a háromszögek területeit és újból törli a legkisebbet egészen addig amíg a legkisebb hatékony terület nagyobb, mint a meghatározott tolerancia </a:t>
            </a: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649" y="2562093"/>
            <a:ext cx="4500676" cy="260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288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 ELŐÁLLÍTÁSÁNAK FOLYAMATA</a:t>
            </a:r>
          </a:p>
        </p:txBody>
      </p:sp>
      <p:graphicFrame>
        <p:nvGraphicFramePr>
          <p:cNvPr id="2" name="Objektum 1"/>
          <p:cNvGraphicFramePr>
            <a:graphicFrameLocks noChangeAspect="1"/>
          </p:cNvGraphicFramePr>
          <p:nvPr/>
        </p:nvGraphicFramePr>
        <p:xfrm>
          <a:off x="167488" y="1834618"/>
          <a:ext cx="8799599" cy="4131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9209524" imgH="4323810" progId="PBrush">
                  <p:embed/>
                </p:oleObj>
              </mc:Choice>
              <mc:Fallback>
                <p:oleObj name="Bitkép" r:id="rId2" imgW="9209524" imgH="4323810" progId="PBrush">
                  <p:embed/>
                  <p:pic>
                    <p:nvPicPr>
                      <p:cNvPr id="2" name="Objektum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488" y="1834618"/>
                        <a:ext cx="8799599" cy="4131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25735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4641649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Egyszerűsítési operátorok</a:t>
            </a:r>
          </a:p>
          <a:p>
            <a:pPr marL="0" indent="0" algn="just"/>
            <a:endParaRPr lang="hu-HU" alt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Reumann–Witkam-algoritmus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nem-korlátozottan kiterjesztett lokális eljárás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alapja, hogy két szomszédos pont közti egyenestől való távolság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első két pontjával kezdődik, meghosszabbítván a két pont közötti egyenes szakaszt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második pont utáni pont, illetve pontok a tolerancián belül helyezkednek-e el. Ha nem, akkor a második pont megtartásra kerül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ellenkező esetben sorban törlődnek a pontok, melyek nem haladják meg a toleranciát, egészen addig amíg, találunk olyat, mely a határértéken kívül esik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egy új pontot hozunk létre ami a meghosszabbított egyenesünk, valamint az első határértéken kívüli ponton, és az előtte lévő ponton átmenő egyenes metszéspontja </a:t>
            </a: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293" y="1544747"/>
            <a:ext cx="4160956" cy="475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5215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464164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Egyszerűsítési operátorok</a:t>
            </a:r>
          </a:p>
          <a:p>
            <a:pPr marL="0" indent="0" algn="just"/>
            <a:endParaRPr lang="hu-HU" alt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Opheim-algoritmus 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korlátozottan kiterjesztett lokális eljárás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figyeli a két pont közti egyenestől mért távolságot, de ezt kiegészíti még két keresési paraméterrel, egy minimum és egy maximum távolsággal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töröl minden pontot, ami a vizsgált ponttól a minimális határértéken belül van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Ezután megkeresi a legutolsó pontot, mely az előbb említett határ és a meghatározott maximális tolerancia területén belülre esik és töröli az összes közbülső pontot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végül beállítja az előbb meghagyott utolsó pontot, mint az új vizsgálati pontot</a:t>
            </a: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99" y="1377752"/>
            <a:ext cx="42291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8692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4641649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Egyszerűsítési operátorok</a:t>
            </a:r>
          </a:p>
          <a:p>
            <a:pPr marL="0" indent="0" algn="just"/>
            <a:endParaRPr lang="hu-HU" altLang="hu-HU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Ramer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–Douglas–</a:t>
            </a:r>
            <a:r>
              <a:rPr lang="hu-H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Peucker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-algoritmus </a:t>
            </a:r>
          </a:p>
          <a:p>
            <a:pPr marL="0" indent="0" algn="just"/>
            <a:endParaRPr lang="hu-HU" alt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globáli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eljárás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gyakran használt operátor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globális algoritmus, mely egyeneseket helyettesít be a vonal megadott részletei helyére és egy előre meghatározott tolerancia alapján vizsgálja az egyes pontok távolságát ezektől az egyenesektől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első és utolsó pont összekötése, majd megvizsgálja az összes közbülső pontot, és ha mindegyik egy megadott határértéken belül van, akkor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törli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azokat megtartva csak a kulcs- és a végpontot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van pont, amely kívül esik a határértéken, akkor megkeresi az egyenestől legtávolabbi pontot és felveszi kulcspontnak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akkor van vége, ha már nem talál több pontot a határértéken kívül </a:t>
            </a:r>
            <a:endParaRPr lang="hu-HU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508" y="1142747"/>
            <a:ext cx="2934942" cy="465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831" y="5987996"/>
            <a:ext cx="2734296" cy="8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006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4641649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Egyszerűsítési operátorok</a:t>
            </a:r>
          </a:p>
          <a:p>
            <a:pPr marL="0" indent="0" algn="just"/>
            <a:endParaRPr lang="hu-HU" altLang="hu-HU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Wang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-algoritmus (BEND)</a:t>
            </a:r>
          </a:p>
          <a:p>
            <a:pPr marL="0" indent="0" algn="just"/>
            <a:endParaRPr lang="hu-HU" alt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gyakran használt operátor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felosztja a vonalat kanyarulatokra, melyeket különböző tulajdonságaik alapján vizsgál, és egy bizonyos referencia félkörrel hasonlítja össze őket, melynek átmérőjét a felhasználó adja meg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miután felismerte az összes kanyarulatot, a legkisebbel kezdve egymás után eltávolítja azokat, és az alapvonalukkal (a kezdő és a végpontot összekötő vonal) helyettesíti azokat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akkor fejeződik be az algoritmus, ha már nincs olyan kanyarulat, mely a referencia területnél kisebb területű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globális eljárások közé tartozik </a:t>
            </a:r>
            <a:endParaRPr lang="hu-HU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761" y="1412776"/>
            <a:ext cx="13811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71" y="2832001"/>
            <a:ext cx="3162784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5701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9144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Egyszerűsítési operátorok</a:t>
            </a:r>
          </a:p>
          <a:p>
            <a:pPr marL="0" indent="0" algn="just"/>
            <a:endParaRPr 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Problémás lehet: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Megszűnhet az egymással eredetileg érintkező vonalak kapcsolata 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Azoknál az eljárásoknál nem fordulhat elő, amelyek megtartják a kezdő- és végpontokat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egyszerűsített vonalak érinthetik, metszhetik egymást az eredeti adatokkal ellentétben</a:t>
            </a: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" y="4100521"/>
            <a:ext cx="3748088" cy="267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4745036" y="5113231"/>
            <a:ext cx="2617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lphaLcParenR"/>
            </a:pPr>
            <a:r>
              <a:rPr 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Eredeti vonalak</a:t>
            </a:r>
          </a:p>
          <a:p>
            <a:pPr marL="228600" indent="-228600">
              <a:buFont typeface="+mj-lt"/>
              <a:buAutoNum type="alphaLcParenR"/>
            </a:pPr>
            <a:r>
              <a:rPr 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Merőleges távolság eljárás </a:t>
            </a:r>
          </a:p>
          <a:p>
            <a:pPr marL="228600" indent="-228600">
              <a:buFont typeface="+mj-lt"/>
              <a:buAutoNum type="alphaLcParenR"/>
            </a:pPr>
            <a:r>
              <a:rPr 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Douglas–Peucker-algoritmus</a:t>
            </a:r>
          </a:p>
        </p:txBody>
      </p:sp>
    </p:spTree>
    <p:extLst>
      <p:ext uri="{BB962C8B-B14F-4D97-AF65-F5344CB8AC3E}">
        <p14:creationId xmlns:p14="http://schemas.microsoft.com/office/powerpoint/2010/main" val="6329024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4641649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Simítási operátorok</a:t>
            </a:r>
          </a:p>
          <a:p>
            <a:pPr marL="0" indent="0" algn="just"/>
            <a:endParaRPr lang="hu-HU" alt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McMaster csúsztatott átlag algoritmusa</a:t>
            </a: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pont átlagolási módszer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megadnunk egy számot, ami meghatározza, hogy egy adott ponttól számított hányadik szomszédig átlagoljon az eljárás (magát a pontot is beleszámítva)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ha ez az érték például három, akkor az első vizsgált pont a harmadik pont lesz a vonalban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eljárás kiszámolja a pont és két-két szomszédja koordinátáinak átlagát és felveszi ezt a pontot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ezután egy másik előre meghatározott számnak megfelelően az új pontot a vizsgált ponthoz képest eltolja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ennek következtében minden pont a szomszédjai felé fog eltolódni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első és utolsó n pont megőrzi az eredeti helyzetét (nincs elég szomszéd)</a:t>
            </a: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</p:spTree>
    <p:extLst>
      <p:ext uri="{BB962C8B-B14F-4D97-AF65-F5344CB8AC3E}">
        <p14:creationId xmlns:p14="http://schemas.microsoft.com/office/powerpoint/2010/main" val="31902775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464164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Simítási operátorok</a:t>
            </a:r>
          </a:p>
          <a:p>
            <a:pPr marL="0" indent="0" algn="just"/>
            <a:endParaRPr 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McMaster távolsággal súlyozott átlag algoritmusa 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azonos a csúsztatott átlaggal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átlagolt pont helyzetét súlyozottan befolyásolja, hogy milyen messze helyezkedik el az átlagolásban részvett pontoktól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súly értéke a vizsgálatban részvett pontoknak az átlagolt ponttól való távolságának reciproka, így minél közelebb van egy pont a simított ponthoz annál nagyobb „erővel húzza” azt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első és utolsó n pont (ahol n az előre megadott érték) nem kerül feldolgozásra, mivel nincs elég szomszédos pont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ezek a pontok megőrzik az eredeti helyzetüket</a:t>
            </a: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</p:spTree>
    <p:extLst>
      <p:ext uri="{BB962C8B-B14F-4D97-AF65-F5344CB8AC3E}">
        <p14:creationId xmlns:p14="http://schemas.microsoft.com/office/powerpoint/2010/main" val="17339720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-1" y="1412776"/>
            <a:ext cx="9143999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Simítási operátorok</a:t>
            </a:r>
          </a:p>
          <a:p>
            <a:pPr marL="0" indent="0" algn="just"/>
            <a:endParaRPr 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Chaiken-algoritmus</a:t>
            </a:r>
            <a:r>
              <a:rPr lang="hu-HU" sz="1600" b="1"/>
              <a:t> 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geometriai eljárás, melynek célja, hogy lekerekítse az adott vonalat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veszi a vonal minden pontja közti egyeneseket, majd ezeket felosztja olyan arányban, hogy az egyenes mindkét végétől ugyanakkora távolsátra legyenek az új pontok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új pontokat összeköti, majd az ezeken kívül eső részt (mely tartalmazza az eredeti pontot) törli, ezáltal simítva a vonalat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eljárást kívánt mennyiségben megismételhetjük, DE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minden egyes iteráció után a pontok száma kb. duplázódik, és a számítási idő jelentősen megnő </a:t>
            </a: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58" y="4832370"/>
            <a:ext cx="7733231" cy="187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1258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4"/>
          <p:cNvGraphicFramePr>
            <a:graphicFrameLocks noChangeAspect="1"/>
          </p:cNvGraphicFramePr>
          <p:nvPr/>
        </p:nvGraphicFramePr>
        <p:xfrm>
          <a:off x="771948" y="3851275"/>
          <a:ext cx="2319338" cy="209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2438095" imgH="2200582" progId="Paint.Picture">
                  <p:embed/>
                </p:oleObj>
              </mc:Choice>
              <mc:Fallback>
                <p:oleObj name="Bitkép" r:id="rId2" imgW="2438095" imgH="2200582" progId="Paint.Picture">
                  <p:embed/>
                  <p:pic>
                    <p:nvPicPr>
                      <p:cNvPr id="266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948" y="3851275"/>
                        <a:ext cx="2319338" cy="209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2" name="Object 10"/>
          <p:cNvGraphicFramePr>
            <a:graphicFrameLocks noChangeAspect="1"/>
          </p:cNvGraphicFramePr>
          <p:nvPr/>
        </p:nvGraphicFramePr>
        <p:xfrm>
          <a:off x="6010131" y="3103275"/>
          <a:ext cx="17811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4" imgW="1781424" imgH="390580" progId="Paint.Picture">
                  <p:embed/>
                </p:oleObj>
              </mc:Choice>
              <mc:Fallback>
                <p:oleObj name="Bitkép" r:id="rId4" imgW="1781424" imgH="390580" progId="Paint.Picture">
                  <p:embed/>
                  <p:pic>
                    <p:nvPicPr>
                      <p:cNvPr id="2663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131" y="3103275"/>
                        <a:ext cx="178117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3" name="Object 11"/>
          <p:cNvGraphicFramePr>
            <a:graphicFrameLocks noChangeAspect="1"/>
          </p:cNvGraphicFramePr>
          <p:nvPr/>
        </p:nvGraphicFramePr>
        <p:xfrm>
          <a:off x="4925656" y="3685402"/>
          <a:ext cx="3906982" cy="2936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6" imgW="2952381" imgH="2219635" progId="Paint.Picture">
                  <p:embed/>
                </p:oleObj>
              </mc:Choice>
              <mc:Fallback>
                <p:oleObj name="Bitkép" r:id="rId6" imgW="2952381" imgH="2219635" progId="Paint.Picture">
                  <p:embed/>
                  <p:pic>
                    <p:nvPicPr>
                      <p:cNvPr id="2663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5656" y="3685402"/>
                        <a:ext cx="3906982" cy="29367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1412776"/>
            <a:ext cx="464164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Simítási operátorok</a:t>
            </a:r>
          </a:p>
          <a:p>
            <a:pPr marL="0" indent="0" algn="just"/>
            <a:endParaRPr 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Bézier-görbe</a:t>
            </a:r>
            <a:r>
              <a:rPr lang="hu-HU" sz="1600" b="1"/>
              <a:t> 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AB szakasz osztása u : 1 - u arányban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AC = A +  u * (B - A) = (1 - u) * A + u * B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</p:spTree>
    <p:extLst>
      <p:ext uri="{BB962C8B-B14F-4D97-AF65-F5344CB8AC3E}">
        <p14:creationId xmlns:p14="http://schemas.microsoft.com/office/powerpoint/2010/main" val="580875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24" y="5765548"/>
            <a:ext cx="2256270" cy="94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884" y="5844577"/>
            <a:ext cx="2311110" cy="96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232" y="2185620"/>
            <a:ext cx="2154382" cy="89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232" y="3388155"/>
            <a:ext cx="2149764" cy="89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Kép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101" y="3046725"/>
            <a:ext cx="2236788" cy="93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Kép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24" y="4528560"/>
            <a:ext cx="2256270" cy="9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Kép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80" y="4417890"/>
            <a:ext cx="2381972" cy="99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0" y="1412776"/>
            <a:ext cx="464164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Simítási operátorok</a:t>
            </a:r>
          </a:p>
          <a:p>
            <a:pPr marL="0" indent="0" algn="just"/>
            <a:endParaRPr 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Bézier-görbe</a:t>
            </a:r>
            <a:r>
              <a:rPr lang="hu-HU" sz="1600" b="1"/>
              <a:t> 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széles körben használt grafikai megoldás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görbék összetettségét a fokszámuk adja meg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</p:spTree>
    <p:extLst>
      <p:ext uri="{BB962C8B-B14F-4D97-AF65-F5344CB8AC3E}">
        <p14:creationId xmlns:p14="http://schemas.microsoft.com/office/powerpoint/2010/main" val="2636614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447675" y="2809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0" y="1878826"/>
            <a:ext cx="4825497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Előnyök: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új technológia, digitális kartográfia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jobb minőség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  nagyobb pontosság (terepi mérés koordinátáinak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	   tárolása)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	-  végtermék minősége sokkal jobb (homogenitás)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nagyobb gyorsaság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	- „egyszemélyes térképkészítés”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	- technológiából adódó gyorsaság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	- módosítható jelkulcs (azonos alap, több termék)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	- egyszerű, gyors karbantartás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	- „print on demand”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 ELŐÁLLÍTÁSÁNAK FOLYAMATA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789284" y="1877899"/>
            <a:ext cx="4354716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Hátrányok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új technológia  -  régi lépések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- naprakész tudás igénye (időtényező)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- „egyszerű” megoldás (igénytelen térképek)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- GIS – kartográfiai minőség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- nagyobb pontosság (hamis illúzió!!!)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- görbe vonalak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	- sokszögvonal (sűrű pontfelvétel)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	- Bézier-görbe, B-spline</a:t>
            </a:r>
          </a:p>
        </p:txBody>
      </p:sp>
    </p:spTree>
    <p:extLst>
      <p:ext uri="{BB962C8B-B14F-4D97-AF65-F5344CB8AC3E}">
        <p14:creationId xmlns:p14="http://schemas.microsoft.com/office/powerpoint/2010/main" val="27978394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9143999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Simítási operátorok</a:t>
            </a:r>
          </a:p>
          <a:p>
            <a:pPr marL="0" indent="0" algn="just"/>
            <a:endParaRPr 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Self-Organized Map (SOM) algoritmus</a:t>
            </a:r>
            <a:r>
              <a:rPr lang="hu-HU" sz="1600" b="1"/>
              <a:t> 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Önszerveződő térképek (pl. képfeldolgozás)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legelterjedtebb felügyelet nélküli tanulást végző mesterséges neurális háló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n-dimenziós input-mintákat (n&gt;2) osztályozva, egy kisebb dimenziós (n=2 általában) kimeneti réteg elemeihez rendeli hozzá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hasonló mintákat a kiviteli réteg szomszédos elemeihez társítja, vagyis a minták input-térben való eloszlásán kívül, a köztük lévő topológiát is megtanulja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Tanulási és térképezési folyamatrész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Tanulás:</a:t>
            </a: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2" name="Picture 2" descr="https://upload.wikimedia.org/wikipedia/commons/thumb/9/91/Somtraining.svg/1000px-Somtraining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8" y="5043665"/>
            <a:ext cx="4497254" cy="121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476750" y="4550539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feldolgozóegységek versengő tanulást végeznek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modell az egyes input-minták esetén megkeresi a leghasonlóbb, vagyis a nyertes neuron súlyvektorát (általában euklideszi-távolság)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nyertes, valamint a topológiailag hozzá egy bizonyos szomszédsági körön belül elhelyezkedő neuronok súlyvektorainak értékét megváltoztatja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input-minta értéke felé tolja el</a:t>
            </a:r>
          </a:p>
        </p:txBody>
      </p:sp>
    </p:spTree>
    <p:extLst>
      <p:ext uri="{BB962C8B-B14F-4D97-AF65-F5344CB8AC3E}">
        <p14:creationId xmlns:p14="http://schemas.microsoft.com/office/powerpoint/2010/main" val="5932275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914399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Simítási operátorok</a:t>
            </a:r>
          </a:p>
          <a:p>
            <a:pPr marL="0" indent="0" algn="just"/>
            <a:endParaRPr 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Self-Organized Map (SOM) algoritmus</a:t>
            </a:r>
            <a:r>
              <a:rPr lang="hu-HU" sz="1600" b="1"/>
              <a:t> 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48" y="5307942"/>
            <a:ext cx="3912051" cy="155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" y="2931454"/>
            <a:ext cx="370522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églalap 8"/>
          <p:cNvSpPr/>
          <p:nvPr/>
        </p:nvSpPr>
        <p:spPr>
          <a:xfrm>
            <a:off x="1024855" y="2716010"/>
            <a:ext cx="22746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EREDETI VONAL (40 PONT)</a:t>
            </a:r>
          </a:p>
        </p:txBody>
      </p:sp>
      <p:sp>
        <p:nvSpPr>
          <p:cNvPr id="10" name="Téglalap 9"/>
          <p:cNvSpPr/>
          <p:nvPr/>
        </p:nvSpPr>
        <p:spPr>
          <a:xfrm>
            <a:off x="845801" y="5002010"/>
            <a:ext cx="26327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EREDETI PONTOK KOORDINÁTÁI, MINT A TANULÁSI FOLYAMAT BEMENETI VEKTORAI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610" y="2274229"/>
            <a:ext cx="3381375" cy="147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5117006" y="1997230"/>
            <a:ext cx="321458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A KIMENETI VEKTOROK  14  PONTHOZ (NEURONOK)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447" y="3751446"/>
            <a:ext cx="36957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églalap 13"/>
          <p:cNvSpPr/>
          <p:nvPr/>
        </p:nvSpPr>
        <p:spPr>
          <a:xfrm>
            <a:off x="4997943" y="5913694"/>
            <a:ext cx="3452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AZ EREDETI VONAL (KÉK)  40 PONT</a:t>
            </a:r>
          </a:p>
          <a:p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AZ EGYSZERŰSÍTETT VONAL  (PIROS) 14  PONT</a:t>
            </a:r>
          </a:p>
          <a:p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A SOM REPREZENTÁCIÓJA (NEURONOK) (FEKETE)14 PONT</a:t>
            </a:r>
          </a:p>
          <a:p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TÁVOLSÁGOK (ZÖLD)</a:t>
            </a:r>
          </a:p>
        </p:txBody>
      </p:sp>
    </p:spTree>
    <p:extLst>
      <p:ext uri="{BB962C8B-B14F-4D97-AF65-F5344CB8AC3E}">
        <p14:creationId xmlns:p14="http://schemas.microsoft.com/office/powerpoint/2010/main" val="3809447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9143999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Simítási operátorok</a:t>
            </a:r>
          </a:p>
          <a:p>
            <a:pPr marL="0" indent="0" algn="just"/>
            <a:endParaRPr 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Self-Organized Map (SOM) algoritmus</a:t>
            </a:r>
            <a:r>
              <a:rPr lang="hu-HU" sz="1600" b="1"/>
              <a:t> 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Esettanulmány:</a:t>
            </a: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1:50K térkép digitalizálva (15 méterenként) és letisztítva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2415 pont maradt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cél méretarányok: 100K, 250K, 500K, 1M, 2M, 5M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eredményül kapott pontszámok meghatározása: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ahol vonalak esetén x = 2, n a pontok száma, M a méretarányszám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324" y="1412776"/>
            <a:ext cx="2105338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4462463"/>
            <a:ext cx="1662112" cy="37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5314950"/>
            <a:ext cx="37338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3063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111" y="1609725"/>
            <a:ext cx="4147701" cy="497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412776"/>
            <a:ext cx="914399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Simítási operátorok</a:t>
            </a:r>
          </a:p>
          <a:p>
            <a:pPr marL="0" indent="0" algn="just"/>
            <a:endParaRPr 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Self-Organized Map (SOM) algoritmus</a:t>
            </a:r>
            <a:r>
              <a:rPr lang="hu-HU" sz="1600" b="1"/>
              <a:t> 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Esettanulmány: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</p:spTree>
    <p:extLst>
      <p:ext uri="{BB962C8B-B14F-4D97-AF65-F5344CB8AC3E}">
        <p14:creationId xmlns:p14="http://schemas.microsoft.com/office/powerpoint/2010/main" val="17791215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412776"/>
            <a:ext cx="9143999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Felületi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Egyszerűsítési és simítási operátorok</a:t>
            </a:r>
          </a:p>
          <a:p>
            <a:pPr marL="0" indent="0" algn="just"/>
            <a:endParaRPr 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poligonok körvonalát alkotó önmagukba visszatérő vonalak egyszerűsítése, simítása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alkalmasak a vonalaknál használt algoritmusok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vonalas elemeknél csak az egyes vonalak összefutása, kapcsolata fontos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felületi elemeknél az egymás mellett fekvő </a:t>
            </a:r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poligonok topológiája kiemelten fontos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(átfedés, lyuk)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hibalehetőségek: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rossz paraméterezés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túl egyszerűsített alakzatok (körből – sokszög)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konkáv alakzatok felismerhetelensége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194999"/>
            <a:ext cx="3434820" cy="211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3377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412776"/>
            <a:ext cx="914399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Felületi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Poligon approximáció</a:t>
            </a:r>
          </a:p>
          <a:p>
            <a:pPr marL="0" indent="0" algn="just"/>
            <a:endParaRPr 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Két megközelítés:</a:t>
            </a: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min # megközelítés: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/>
                <a:cs typeface="Times New Roman"/>
              </a:rPr>
              <a:t>Adott</a:t>
            </a:r>
            <a:r>
              <a:rPr lang="en-US" sz="1600">
                <a:latin typeface="Times New Roman"/>
                <a:cs typeface="Times New Roman"/>
              </a:rPr>
              <a:t> </a:t>
            </a:r>
            <a:r>
              <a:rPr lang="hu-HU" sz="1600">
                <a:latin typeface="Times New Roman"/>
                <a:cs typeface="Times New Roman"/>
              </a:rPr>
              <a:t> „ P” poligon</a:t>
            </a:r>
            <a:r>
              <a:rPr lang="en-US" sz="1600">
                <a:latin typeface="Times New Roman"/>
                <a:cs typeface="Times New Roman"/>
              </a:rPr>
              <a:t>, </a:t>
            </a:r>
            <a:r>
              <a:rPr lang="hu-HU" sz="1600">
                <a:latin typeface="Times New Roman"/>
                <a:cs typeface="Times New Roman"/>
              </a:rPr>
              <a:t>közelítsük egy másik</a:t>
            </a:r>
            <a:r>
              <a:rPr lang="en-US" sz="1600">
                <a:latin typeface="Times New Roman"/>
                <a:cs typeface="Times New Roman"/>
              </a:rPr>
              <a:t> </a:t>
            </a:r>
            <a:r>
              <a:rPr lang="hu-HU" sz="1600">
                <a:latin typeface="Times New Roman"/>
                <a:cs typeface="Times New Roman"/>
              </a:rPr>
              <a:t> „ </a:t>
            </a:r>
            <a:r>
              <a:rPr lang="en-US" sz="1600">
                <a:latin typeface="Times New Roman"/>
                <a:cs typeface="Times New Roman"/>
              </a:rPr>
              <a:t>Q</a:t>
            </a:r>
            <a:r>
              <a:rPr lang="hu-HU" sz="1600">
                <a:latin typeface="Times New Roman"/>
                <a:cs typeface="Times New Roman"/>
              </a:rPr>
              <a:t>” poligonnal úgy, hogy minimális „ M” számú</a:t>
            </a:r>
            <a:r>
              <a:rPr lang="en-US" sz="1600">
                <a:latin typeface="Times New Roman"/>
                <a:cs typeface="Times New Roman"/>
              </a:rPr>
              <a:t> </a:t>
            </a:r>
            <a:r>
              <a:rPr lang="hu-HU" sz="1600">
                <a:latin typeface="Times New Roman"/>
                <a:cs typeface="Times New Roman"/>
              </a:rPr>
              <a:t>élből álljon és a közelítés hibája</a:t>
            </a:r>
            <a:r>
              <a:rPr lang="en-US" sz="1600">
                <a:latin typeface="Times New Roman"/>
                <a:cs typeface="Times New Roman"/>
              </a:rPr>
              <a:t> </a:t>
            </a:r>
            <a:r>
              <a:rPr lang="hu-HU" sz="1600">
                <a:latin typeface="Times New Roman"/>
                <a:cs typeface="Times New Roman"/>
              </a:rPr>
              <a:t> „ </a:t>
            </a:r>
            <a:r>
              <a:rPr lang="en-US" sz="1600">
                <a:latin typeface="Times New Roman"/>
                <a:cs typeface="Times New Roman"/>
              </a:rPr>
              <a:t>E(P)</a:t>
            </a:r>
            <a:r>
              <a:rPr lang="hu-HU" sz="1600">
                <a:latin typeface="Times New Roman"/>
                <a:cs typeface="Times New Roman"/>
              </a:rPr>
              <a:t>” 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hu-HU" sz="1600">
                <a:latin typeface="Times New Roman"/>
                <a:cs typeface="Times New Roman"/>
              </a:rPr>
              <a:t>ne haladja meg az adott maximális „ e” hibát </a:t>
            </a:r>
            <a:endParaRPr lang="hu-HU" altLang="hu-HU" sz="1600">
              <a:latin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hu-HU" altLang="hu-HU" sz="1600">
                <a:latin typeface="Times New Roman"/>
                <a:cs typeface="Times New Roman"/>
              </a:rPr>
              <a:t>e megközelítés</a:t>
            </a: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/>
                <a:cs typeface="Times New Roman"/>
              </a:rPr>
              <a:t>Adott</a:t>
            </a:r>
            <a:r>
              <a:rPr lang="en-US" sz="1600">
                <a:latin typeface="Times New Roman"/>
                <a:cs typeface="Times New Roman"/>
              </a:rPr>
              <a:t> </a:t>
            </a:r>
            <a:r>
              <a:rPr lang="hu-HU" sz="1600">
                <a:latin typeface="Times New Roman"/>
                <a:cs typeface="Times New Roman"/>
              </a:rPr>
              <a:t> „ P” poligon</a:t>
            </a:r>
            <a:r>
              <a:rPr lang="en-US" sz="1600">
                <a:latin typeface="Times New Roman"/>
                <a:cs typeface="Times New Roman"/>
              </a:rPr>
              <a:t>, </a:t>
            </a:r>
            <a:r>
              <a:rPr lang="hu-HU" sz="1600">
                <a:latin typeface="Times New Roman"/>
                <a:cs typeface="Times New Roman"/>
              </a:rPr>
              <a:t>közelítsük egy másik</a:t>
            </a:r>
            <a:r>
              <a:rPr lang="en-US" sz="1600">
                <a:latin typeface="Times New Roman"/>
                <a:cs typeface="Times New Roman"/>
              </a:rPr>
              <a:t> </a:t>
            </a:r>
            <a:r>
              <a:rPr lang="hu-HU" sz="1600">
                <a:latin typeface="Times New Roman"/>
                <a:cs typeface="Times New Roman"/>
              </a:rPr>
              <a:t> „ </a:t>
            </a:r>
            <a:r>
              <a:rPr lang="en-US" sz="1600">
                <a:latin typeface="Times New Roman"/>
                <a:cs typeface="Times New Roman"/>
              </a:rPr>
              <a:t>Q</a:t>
            </a:r>
            <a:r>
              <a:rPr lang="hu-HU" sz="1600">
                <a:latin typeface="Times New Roman"/>
                <a:cs typeface="Times New Roman"/>
              </a:rPr>
              <a:t>” poligonnal úgy, hogy adott „ M” számú</a:t>
            </a:r>
            <a:r>
              <a:rPr lang="en-US" sz="1600">
                <a:latin typeface="Times New Roman"/>
                <a:cs typeface="Times New Roman"/>
              </a:rPr>
              <a:t> </a:t>
            </a:r>
            <a:r>
              <a:rPr lang="hu-HU" sz="1600">
                <a:latin typeface="Times New Roman"/>
                <a:cs typeface="Times New Roman"/>
              </a:rPr>
              <a:t>élből álljon és a közelítés hibája</a:t>
            </a:r>
            <a:r>
              <a:rPr lang="en-US" sz="1600">
                <a:latin typeface="Times New Roman"/>
                <a:cs typeface="Times New Roman"/>
              </a:rPr>
              <a:t> </a:t>
            </a:r>
            <a:r>
              <a:rPr lang="hu-HU" sz="1600">
                <a:latin typeface="Times New Roman"/>
                <a:cs typeface="Times New Roman"/>
              </a:rPr>
              <a:t> „ </a:t>
            </a:r>
            <a:r>
              <a:rPr lang="en-US" sz="1600">
                <a:latin typeface="Times New Roman"/>
                <a:cs typeface="Times New Roman"/>
              </a:rPr>
              <a:t>E(P)</a:t>
            </a:r>
            <a:r>
              <a:rPr lang="hu-HU" sz="1600">
                <a:latin typeface="Times New Roman"/>
                <a:cs typeface="Times New Roman"/>
              </a:rPr>
              <a:t>”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hu-HU" sz="1600">
                <a:latin typeface="Times New Roman"/>
                <a:cs typeface="Times New Roman"/>
              </a:rPr>
              <a:t>minimális legyen</a:t>
            </a:r>
            <a:endParaRPr lang="hu-HU" altLang="hu-HU" sz="1600">
              <a:latin typeface="Times New Roman"/>
              <a:cs typeface="Times New Roman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</p:spTree>
    <p:extLst>
      <p:ext uri="{BB962C8B-B14F-4D97-AF65-F5344CB8AC3E}">
        <p14:creationId xmlns:p14="http://schemas.microsoft.com/office/powerpoint/2010/main" val="32816470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412776"/>
            <a:ext cx="914399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Felületi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Poligon approximáció</a:t>
            </a:r>
          </a:p>
          <a:p>
            <a:pPr marL="0" indent="0" algn="just"/>
            <a:endParaRPr 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Sokféle algoritmus, minden szempontból kielégétő megoldás nélkül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Probléma: az optimális kezdőpont megadása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hu-HU" altLang="hu-HU" sz="1600">
                <a:latin typeface="Times New Roman"/>
                <a:cs typeface="Times New Roman"/>
              </a:rPr>
              <a:t>e megközelítés:</a:t>
            </a: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191986"/>
            <a:ext cx="5849120" cy="238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0" y="5903378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MIN e  KÖZELÍTÉS  M = 5  VONAL SZEGMENSSEL:  BAL OLDALON ROSSZ , JOBB OLDALON AZ OPTIMÁLIS KEZDŐPONTTAL (KÖR)</a:t>
            </a:r>
          </a:p>
        </p:txBody>
      </p:sp>
    </p:spTree>
    <p:extLst>
      <p:ext uri="{BB962C8B-B14F-4D97-AF65-F5344CB8AC3E}">
        <p14:creationId xmlns:p14="http://schemas.microsoft.com/office/powerpoint/2010/main" val="12358558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412776"/>
            <a:ext cx="914399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Felületi elemek generalizálása:</a:t>
            </a:r>
          </a:p>
          <a:p>
            <a:pPr marL="0" indent="0" algn="just"/>
            <a:endParaRPr lang="hu-HU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Poligon approximáció</a:t>
            </a:r>
          </a:p>
          <a:p>
            <a:pPr marL="0" indent="0" algn="just"/>
            <a:endParaRPr 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Sokféle algoritmus, minden szempontból kielégítő megoldás nélkül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hu-HU" altLang="hu-HU" sz="1600" dirty="0">
                <a:latin typeface="Times New Roman"/>
                <a:cs typeface="Times New Roman"/>
              </a:rPr>
              <a:t># megközelítés:</a:t>
            </a:r>
            <a:endParaRPr lang="hu-HU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590337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100">
                <a:latin typeface="Times New Roman" panose="02020603050405020304" pitchFamily="18" charset="0"/>
                <a:cs typeface="Times New Roman" panose="02020603050405020304" pitchFamily="18" charset="0"/>
              </a:rPr>
              <a:t>egy pont pár  az  őket összekötő éllel akkor szerepel az eredmény poligonban, ha az él és az érintett eredeti görbe szakasz közötti közelítési e hibanál kisebb a hibája. ez lesz egy „digramma” az optimális megoldás a legrövidebb út a digrammákon keresztül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096823"/>
            <a:ext cx="5643563" cy="229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0291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412776"/>
            <a:ext cx="9143999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Pontszerű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Ponthalmazból poligon generálás</a:t>
            </a:r>
          </a:p>
          <a:p>
            <a:pPr marL="0" indent="0" algn="just"/>
            <a:endParaRPr 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Alapvető lépés pl. összevonás esetén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Konvex burok meghatározási probléma: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keressük azt a legkisebb konvex sokszöget, ami mindegyik pontot tartalmazza</a:t>
            </a: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Sok algoritmus itt is</a:t>
            </a: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Graham pásztázás</a:t>
            </a:r>
          </a:p>
          <a:p>
            <a:pPr marL="0" indent="0" algn="just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églalap 5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213543"/>
            <a:ext cx="1444712" cy="130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églalap 8"/>
          <p:cNvSpPr/>
          <p:nvPr/>
        </p:nvSpPr>
        <p:spPr>
          <a:xfrm>
            <a:off x="107228" y="5640185"/>
            <a:ext cx="2007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KIINDULÓ CSÚCS MEGKERESÉSE:</a:t>
            </a:r>
          </a:p>
          <a:p>
            <a:pPr algn="ctr"/>
            <a:endParaRPr lang="hu-HU" sz="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LEGALSÓ ÉS LEGBALOLDALIBB 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976" y="4031775"/>
            <a:ext cx="1671732" cy="149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églalap 9"/>
          <p:cNvSpPr/>
          <p:nvPr/>
        </p:nvSpPr>
        <p:spPr>
          <a:xfrm>
            <a:off x="2621829" y="5640184"/>
            <a:ext cx="2019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RENDEZÉS FORGÁSIRÁNY SZERINT:</a:t>
            </a:r>
          </a:p>
          <a:p>
            <a:pPr algn="ctr"/>
            <a:endParaRPr lang="hu-HU" sz="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A KIINDULÓ CSÚCSBÓL "NÉZVE" 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261" y="3900215"/>
            <a:ext cx="1739743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886" y="1387059"/>
            <a:ext cx="3190875" cy="130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églalap 12"/>
          <p:cNvSpPr/>
          <p:nvPr/>
        </p:nvSpPr>
        <p:spPr>
          <a:xfrm>
            <a:off x="5172074" y="5501684"/>
            <a:ext cx="3876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PÁSZTÁZÁS A RENDEZÉS SZERINT:</a:t>
            </a:r>
          </a:p>
          <a:p>
            <a:pPr algn="ctr"/>
            <a:endParaRPr lang="hu-HU" sz="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EGYSZERRE MINDIG </a:t>
            </a:r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HÁROM PONTOT </a:t>
            </a:r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VIZSGÁLUNK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AZ "ÚJ" PONTRÓL ELDÖNTJÜK, HOGY HA BEVENNÉNK A KONVEX BUROKBA, AKKOR A BENNE VÉGZŐDŐ ÉL "</a:t>
            </a:r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BALRA" VAGY "JOBBRA" FORDULNA</a:t>
            </a:r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 AZ ELŐZŐ ÉLHEZ KÉPEST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BAL KANYARNÁL FELVESSZÜK </a:t>
            </a:r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AZ ÚJ PONTOT A KONVEX BUROKBA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JOBB KANYAR </a:t>
            </a:r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ESETÉN A HÁROM VIZSGÁLT PONT KÖZÜL </a:t>
            </a:r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A KÖZÉPSŐ NEM TARTOZIK</a:t>
            </a:r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 A KONVEX BUROKHOZ</a:t>
            </a:r>
          </a:p>
        </p:txBody>
      </p:sp>
    </p:spTree>
    <p:extLst>
      <p:ext uri="{BB962C8B-B14F-4D97-AF65-F5344CB8AC3E}">
        <p14:creationId xmlns:p14="http://schemas.microsoft.com/office/powerpoint/2010/main" val="30878255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412776"/>
            <a:ext cx="5610225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Pontszerű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Ponthalmazból poligon generálás</a:t>
            </a: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Gift wrapping algoritmus</a:t>
            </a: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Kezdőpont: a bal szélső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2. pont úgy kiválasztva, hogy a P</a:t>
            </a:r>
            <a:r>
              <a:rPr lang="hu-HU" altLang="hu-HU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hu-HU" altLang="hu-HU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egyestől minden további pont jobbra essen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Ezt a lépést addig ismételjük, amíg körbe nem érünk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Graham-nél gyorsabb</a:t>
            </a:r>
          </a:p>
        </p:txBody>
      </p:sp>
      <p:sp>
        <p:nvSpPr>
          <p:cNvPr id="6" name="Téglalap 5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12290" name="Picture 2" descr="https://upload.wikimedia.org/wikipedia/commons/9/9c/Animation_depicting_the_gift_wrapping_algorith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3499420"/>
            <a:ext cx="3092450" cy="309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531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0" y="1691553"/>
            <a:ext cx="32944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Előkészítés (előkészítő szerkesztés):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0" y="2017768"/>
            <a:ext cx="66814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Anyaggyűjtés, előzetes adatgyűjtés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topográfiai alapadatok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tematikus alapadatok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0" y="3004745"/>
            <a:ext cx="23198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Adatgyűjtés, adatbevitel</a:t>
            </a: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0" y="3521626"/>
            <a:ext cx="914399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Méretarány</a:t>
            </a: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függvényében</a:t>
            </a: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elsődleges</a:t>
            </a: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és </a:t>
            </a:r>
            <a:r>
              <a:rPr lang="en-US" alt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másodlagos</a:t>
            </a: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források</a:t>
            </a: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terepi felmérés  (mérőállomás)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GPS  (változatos pontosság)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fotogrammetria (geometria +  attribútum, terepi ellenőrzés, térkép felújítás)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műholdas távérzékelés (geometriai, spektrális felbontás)</a:t>
            </a:r>
            <a:endParaRPr lang="en-US" altLang="hu-HU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endParaRPr lang="en-US" altLang="hu-HU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hu-HU" altLang="hu-HU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analóg térképek digitalizálása (szkennelés, digitalizáló tábla)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digitális állományok átvétele  (geometria, táblázat, szöveg, pontosság?!)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Digitális: adatintegrálás, nem ideális eset (különböző az adatgyűjtés módszerek, időpontja, térbeli eloszlása)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489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TÉRKÉPTERVEZÉS, SZERKESZTÉS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 ELŐÁLLÍTÁSÁNAK FOLYAMATA</a:t>
            </a:r>
          </a:p>
        </p:txBody>
      </p:sp>
    </p:spTree>
    <p:extLst>
      <p:ext uri="{BB962C8B-B14F-4D97-AF65-F5344CB8AC3E}">
        <p14:creationId xmlns:p14="http://schemas.microsoft.com/office/powerpoint/2010/main" val="9672648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412776"/>
            <a:ext cx="9143999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Pontszerű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Ponthalmazból poligon generálás</a:t>
            </a: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Chan algoritmus</a:t>
            </a: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n: P poligonban lévő pontok száma (input)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h: a kimeneti konvex poligon pontjainak száma (output)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feltételezzük, hogy ismerjük h-t és legyen m = 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 pontjainak önkényes felosztása legfeljebb 1+ n/m darab Q halmazra amelyben egyenként legfeljebb m darab pont lehet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minden Q-hoz létrehozni a konvex burkot (pl. Graham módszer), egymást átfedő poligonok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Ezután a Gift wrapping futtatása a létrehozott burkok segítségével, ahol már elég csak a Q poligonok szélső pontjait vizsgálni a végső konvex poligon éleinek meghatározásához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előzőeknél gyorsabb futási idő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1260123"/>
            <a:ext cx="3357562" cy="29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1715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412776"/>
            <a:ext cx="561975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Pontszerű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Ponthalmazból poligon generálás</a:t>
            </a: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K-legközelebbi szomszéd algoritmus</a:t>
            </a: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sok esetben problémás a konvex megoldás (konkáv megoldás kell)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nem reprezentálja megfelelően az eredeti pontok eloszlását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míg konvex esetben egyértelmű a burok, addig konkáv esetben több „legjobb” megoldás is létezhet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74" y="1710535"/>
            <a:ext cx="2238725" cy="175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335" y="3958588"/>
            <a:ext cx="2457801" cy="25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5021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412776"/>
            <a:ext cx="561975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Pontszerű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Ponthalmazból poligon generálás</a:t>
            </a: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K-legközelebbi szomszéd algoritmus</a:t>
            </a: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82" y="3040536"/>
            <a:ext cx="1808485" cy="206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878" y="3040536"/>
            <a:ext cx="1787726" cy="198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églalap 9"/>
          <p:cNvSpPr/>
          <p:nvPr/>
        </p:nvSpPr>
        <p:spPr>
          <a:xfrm>
            <a:off x="496565" y="5139587"/>
            <a:ext cx="2007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KIINDULÓ CSÚCS MEGKERESÉSE:</a:t>
            </a:r>
          </a:p>
          <a:p>
            <a:pPr algn="ctr"/>
            <a:endParaRPr lang="hu-HU" sz="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LEGALSÓ ÉS LEGBALOLDALIBB </a:t>
            </a:r>
          </a:p>
        </p:txBody>
      </p:sp>
      <p:sp>
        <p:nvSpPr>
          <p:cNvPr id="11" name="Téglalap 10"/>
          <p:cNvSpPr/>
          <p:nvPr/>
        </p:nvSpPr>
        <p:spPr>
          <a:xfrm>
            <a:off x="3571985" y="5122813"/>
            <a:ext cx="2007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PONT KIVÁLASZTÁSA:</a:t>
            </a:r>
          </a:p>
          <a:p>
            <a:pPr algn="ctr"/>
            <a:endParaRPr lang="hu-HU" sz="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K = 3  LEGKÖZELEBBI PONT KÖZÜL AZ, AMELYIKNEK A LEGNAGYOBB AZ „A” PONTON KERESZTÜL HÚZOTT VÍZSZINTESTŐL MÉRT  SZÖGE AZ ÓRAMUTATÓVAL ELLENTÉTES IRÁNYBAN 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85" y="3090481"/>
            <a:ext cx="1721194" cy="19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églalap 12"/>
          <p:cNvSpPr/>
          <p:nvPr/>
        </p:nvSpPr>
        <p:spPr>
          <a:xfrm>
            <a:off x="6674081" y="5122814"/>
            <a:ext cx="20073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3. PONT KIVÁLASZTÁSA:</a:t>
            </a:r>
          </a:p>
          <a:p>
            <a:pPr algn="ctr"/>
            <a:endParaRPr lang="hu-HU" sz="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„A” PONT MÁR KIMARAD</a:t>
            </a:r>
          </a:p>
          <a:p>
            <a:pPr algn="ctr"/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KÖVETKEZŐ 3 PONT KIVÁLASZTÁSA</a:t>
            </a:r>
          </a:p>
          <a:p>
            <a:pPr algn="ctr"/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LEGNAGYOBB SZÖG AZ „AC” EGYENESTŐL MÉRVE </a:t>
            </a:r>
          </a:p>
          <a:p>
            <a:pPr algn="ctr"/>
            <a:endParaRPr lang="hu-HU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„K” NÖVELÉSÉVEL FINOMODIK AZ EREDMÉNY POLIGON, </a:t>
            </a:r>
          </a:p>
          <a:p>
            <a:pPr algn="ctr"/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DE „K” NEM LEHET NAGYOBB A MARADÉK PONTOK SZÁMÁNÁL EGY-EGY LÉPÉS SORÁN</a:t>
            </a:r>
          </a:p>
        </p:txBody>
      </p:sp>
    </p:spTree>
    <p:extLst>
      <p:ext uri="{BB962C8B-B14F-4D97-AF65-F5344CB8AC3E}">
        <p14:creationId xmlns:p14="http://schemas.microsoft.com/office/powerpoint/2010/main" val="1286427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" y="1412776"/>
            <a:ext cx="56197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Pontszerű elemek generalizálása:</a:t>
            </a:r>
          </a:p>
          <a:p>
            <a:pPr marL="0" indent="0" algn="just"/>
            <a:endParaRPr 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Ponthalmazból poligon generálás</a:t>
            </a: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K-legközelebbi szomszéd algoritmus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Hibalehetőségek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39975" y="773415"/>
            <a:ext cx="3803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AUTOMATIKUS GENERALIZÁLÁS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878" y="3168510"/>
            <a:ext cx="1678378" cy="196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1736314" y="5298447"/>
            <a:ext cx="2226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KERESZTEZŐ ÉLEK:</a:t>
            </a:r>
          </a:p>
          <a:p>
            <a:pPr algn="ctr"/>
            <a:endParaRPr lang="hu-HU" sz="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A PONTOK KÖZÜL AZ EGGYEL KISEBB SZÖGÉRTÉKKEL RENDELKEZŐ</a:t>
            </a:r>
          </a:p>
          <a:p>
            <a:pPr algn="ctr"/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VAGY</a:t>
            </a:r>
          </a:p>
          <a:p>
            <a:pPr algn="ctr"/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„K” ÉRTÉKÉNEK NÖVELÉSE</a:t>
            </a:r>
          </a:p>
        </p:txBody>
      </p:sp>
      <p:sp>
        <p:nvSpPr>
          <p:cNvPr id="13" name="Téglalap 12"/>
          <p:cNvSpPr/>
          <p:nvPr/>
        </p:nvSpPr>
        <p:spPr>
          <a:xfrm>
            <a:off x="5353641" y="4984122"/>
            <a:ext cx="2580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EGYENETLEN ELOSZLÁSÚ PONTOK:</a:t>
            </a:r>
          </a:p>
          <a:p>
            <a:pPr algn="ctr"/>
            <a:endParaRPr lang="hu-HU" sz="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„„K” ÉRTÉKÉNEK NÖVELÉSE</a:t>
            </a:r>
          </a:p>
          <a:p>
            <a:pPr algn="ctr"/>
            <a:endParaRPr lang="hu-HU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ELLENŐRIZNI, HOGY MINDEN PONT  BENT VAN-E A Z EREDMÉNY POLIGONBAN?</a:t>
            </a:r>
          </a:p>
          <a:p>
            <a:pPr algn="ctr"/>
            <a:endParaRPr lang="hu-HU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REKURZÍVAN ALKALMAZNI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68510"/>
            <a:ext cx="2943225" cy="150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9842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914399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Fraktálgeometria: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Mandelbrot a fraktál (szabálytalan, tört, darabos) szó megalkotója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fraktálok geometriája a skálafüggetlen (akárhányszoros nagyítás után is megmaradó) egyenetlenség tudománya, de nincs egységes definíciója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önhasonlóság, érdesség, végtelen komplexitás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szabályos és véletlen fraktálok (természeti jelenségek)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természetes objektumok esetén is megfigyelhető (statisztikai értelemben önhasonlóak)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„Milyen hosszú Nagy-Britannia tengerpartja?” (végtelen?)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ha csak egy részletét látjuk, nem tudjuk megmondani a méretarányt!</a:t>
            </a: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80757" y="748015"/>
            <a:ext cx="1582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FRAKTÁLOK</a:t>
            </a:r>
          </a:p>
        </p:txBody>
      </p:sp>
      <p:pic>
        <p:nvPicPr>
          <p:cNvPr id="9218" name="Picture 2" descr="8-5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7" y="4055755"/>
            <a:ext cx="4352924" cy="27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343400"/>
            <a:ext cx="2362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6775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914399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Fraktálgeometria: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Koch görbe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80757" y="748015"/>
            <a:ext cx="1582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FRAKTÁLOK</a:t>
            </a:r>
          </a:p>
        </p:txBody>
      </p:sp>
      <p:pic>
        <p:nvPicPr>
          <p:cNvPr id="10242" name="Picture 2" descr="von_Koch_cu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30" y="1923176"/>
            <a:ext cx="1527969" cy="18805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upload.wikimedia.org/wikipedia/commons/thumb/4/4f/Fractal_Broccoli.jpg/300px-Fractal_Brocco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835" y="1951385"/>
            <a:ext cx="2469824" cy="185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" y="4007382"/>
            <a:ext cx="91439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„látszólag” szabálytalan jelenségek leírása, szimulációja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6" descr="https://upload.wikimedia.org/wikipedia/commons/thumb/3/3d/Of7_p0001_15h.jpg/250px-Of7_p0001_15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1" y="4411182"/>
            <a:ext cx="1812530" cy="161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143375" y="4306294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Diffúziólimitált aggregáció: egy diszkrét jellegű rendszerben olyan folyamat, melynek során a rendszer elemei egy adott kezdeti „mozgási energiával” rendelkezve, szabadon mozoghatnak a térben, ám mozgás során veszítenek energiájukból és lassulnak (nulla energiánál megállnak). A mozgási energiát a rendszertérben szabadon diffundáló tápanyagból való tápanyagfelvételellel kell pótolniuk. A mozgási energiájukat elvesztett elemek makrostruktúrákat hoznak létre. A lehorgonyzást végső soron a tápanyag </a:t>
            </a:r>
            <a:r>
              <a:rPr lang="hu-HU" sz="1200">
                <a:latin typeface="Times New Roman" panose="02020603050405020304" pitchFamily="18" charset="0"/>
                <a:cs typeface="Times New Roman" panose="02020603050405020304" pitchFamily="18" charset="0"/>
                <a:hlinkClick r:id="rId5" tooltip="Diffúzióját (a lap nem létezik)"/>
              </a:rPr>
              <a:t>diffúzióját</a:t>
            </a:r>
            <a:r>
              <a:rPr 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 leíró differenciálegyenlet szabályozza: ahol sok tápanyag van, ott sok éhes száj gyűlik össze, ám, ha többen vannak, gyorsabban meg is eszik a tápanyagot, és többé nem képesek mozdulni</a:t>
            </a:r>
          </a:p>
        </p:txBody>
      </p:sp>
    </p:spTree>
    <p:extLst>
      <p:ext uri="{BB962C8B-B14F-4D97-AF65-F5344CB8AC3E}">
        <p14:creationId xmlns:p14="http://schemas.microsoft.com/office/powerpoint/2010/main" val="33439268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914399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Fraktálgeometria:</a:t>
            </a:r>
          </a:p>
          <a:p>
            <a:pPr algn="just"/>
            <a:endParaRPr lang="hu-HU" altLang="hu-HU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megszokott dimenziófogalmak (pont 0D, vonal 1D, sík 2D) mellett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fraktálok leírására tört dimenziókat lehet definiálni (pl. partvonal 1,29 D) ez a fraktáldimenzió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számítására a legelterjedtebb módszer a „Cellaszámlálás (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box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counting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)”: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meghatározandó struktúrát egy „s” oldalú rácshálóba helyezzük, majd megszámoljuk azokat a cellákat, amelyek tartalmazzák a struktúra bármely részét: „N(s)”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majd több lépésben csökkentjük „s” értékét és megadjuk a hozzá tartozó „N(s)”-t.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ábrázoljuk a kapott számpárokat egy log(N(s))/log(1/s) diagramban, és a ponthalmazra illesztünk egy egyenest. Ennek az egyenesnek a meredeksége (D) lesz cella-számlálási (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box-counting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dimenzió</a:t>
            </a: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80757" y="748015"/>
            <a:ext cx="1582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FRAKTÁLOK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7321"/>
            <a:ext cx="1962150" cy="25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71721"/>
            <a:ext cx="3028950" cy="219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71721"/>
            <a:ext cx="2448382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6334125"/>
            <a:ext cx="45910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5550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1412776"/>
            <a:ext cx="91439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Fraktálgeometria:</a:t>
            </a:r>
          </a:p>
          <a:p>
            <a:pPr marL="0" indent="0" algn="just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lehetséges alkalmazási területei a térképészetben, térinformatikában</a:t>
            </a:r>
          </a:p>
        </p:txBody>
      </p:sp>
      <p:sp>
        <p:nvSpPr>
          <p:cNvPr id="3" name="Téglalap 2"/>
          <p:cNvSpPr/>
          <p:nvPr/>
        </p:nvSpPr>
        <p:spPr>
          <a:xfrm>
            <a:off x="-1" y="180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TÉRKÉPEZÉS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80757" y="748015"/>
            <a:ext cx="1582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FRAKTÁLOK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522" y="3672511"/>
            <a:ext cx="3431076" cy="254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3564626" y="2927226"/>
            <a:ext cx="2435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3D KÉP GENERALIZÁLÁSA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77" y="3034394"/>
            <a:ext cx="2291495" cy="340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6588961" y="2120545"/>
            <a:ext cx="2435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SZABÁLYTALAN FRAKTÁLLAL</a:t>
            </a:r>
          </a:p>
          <a:p>
            <a:pPr algn="ctr"/>
            <a:r>
              <a:rPr 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PARTVONAL MODELLEZÉS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3672511"/>
            <a:ext cx="2638442" cy="265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39700" y="2834894"/>
            <a:ext cx="2435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TELEPÜLÉS FEJLŐDÉS</a:t>
            </a:r>
          </a:p>
          <a:p>
            <a:pPr algn="ctr"/>
            <a:r>
              <a:rPr 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SZIMULÁCIÓJA</a:t>
            </a:r>
          </a:p>
        </p:txBody>
      </p:sp>
    </p:spTree>
    <p:extLst>
      <p:ext uri="{BB962C8B-B14F-4D97-AF65-F5344CB8AC3E}">
        <p14:creationId xmlns:p14="http://schemas.microsoft.com/office/powerpoint/2010/main" val="1962530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5993</Words>
  <Application>Microsoft Office PowerPoint</Application>
  <PresentationFormat>Diavetítés a képernyőre (4:3 oldalarány)</PresentationFormat>
  <Paragraphs>1157</Paragraphs>
  <Slides>97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97</vt:i4>
      </vt:variant>
    </vt:vector>
  </HeadingPairs>
  <TitlesOfParts>
    <vt:vector size="103" baseType="lpstr">
      <vt:lpstr>Arial</vt:lpstr>
      <vt:lpstr>Calibri</vt:lpstr>
      <vt:lpstr>Stylus BT</vt:lpstr>
      <vt:lpstr>Times New Roman</vt:lpstr>
      <vt:lpstr>Office-téma</vt:lpstr>
      <vt:lpstr>Bitkép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Juhasz</dc:creator>
  <cp:lastModifiedBy>juhasz</cp:lastModifiedBy>
  <cp:revision>85</cp:revision>
  <dcterms:created xsi:type="dcterms:W3CDTF">2015-08-04T13:06:02Z</dcterms:created>
  <dcterms:modified xsi:type="dcterms:W3CDTF">2021-08-24T11:02:58Z</dcterms:modified>
</cp:coreProperties>
</file>