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37"/>
  </p:notesMasterIdLst>
  <p:handoutMasterIdLst>
    <p:handoutMasterId r:id="rId38"/>
  </p:handoutMasterIdLst>
  <p:sldIdLst>
    <p:sldId id="288" r:id="rId4"/>
    <p:sldId id="258" r:id="rId5"/>
    <p:sldId id="259" r:id="rId6"/>
    <p:sldId id="546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7" r:id="rId31"/>
    <p:sldId id="286" r:id="rId32"/>
    <p:sldId id="283" r:id="rId33"/>
    <p:sldId id="284" r:id="rId34"/>
    <p:sldId id="285" r:id="rId35"/>
    <p:sldId id="545" r:id="rId36"/>
  </p:sldIdLst>
  <p:sldSz cx="10080625" cy="5670550"/>
  <p:notesSz cx="7772400" cy="100584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33" d="100"/>
          <a:sy n="133" d="100"/>
        </p:scale>
        <p:origin x="55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>
            <a:extLst>
              <a:ext uri="{FF2B5EF4-FFF2-40B4-BE49-F238E27FC236}">
                <a16:creationId xmlns:a16="http://schemas.microsoft.com/office/drawing/2014/main" id="{0CB49ABF-3F21-42BD-B0CE-72B3C189351A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372837" cy="502563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t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4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2BE58B7C-BB57-4229-B44E-B864F2FD0D2D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4399196" y="0"/>
            <a:ext cx="3372837" cy="502563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t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4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F3DC9E8A-A4CB-4C30-917E-C36AAC597E38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9555480"/>
            <a:ext cx="3372837" cy="502563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b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4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F636B31D-5AC0-40F4-9AA1-D7CD94EC7CE4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4399196" y="9555480"/>
            <a:ext cx="3372837" cy="502563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b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5A53DC1-910A-4AC6-9E1A-D35D5C63E9C6}" type="slidenum">
              <a:t>‹#›</a:t>
            </a:fld>
            <a:endParaRPr lang="hu-HU" sz="14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7983526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950E4B7D-9BC5-45B5-9231-5689230A2D4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533515" y="764282"/>
            <a:ext cx="6704636" cy="3771360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BAF58AF2-630E-4847-9F26-16422CC426B9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777240" y="4777557"/>
            <a:ext cx="6217563" cy="452592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lvl="0"/>
            <a:endParaRPr lang="hu-HU"/>
          </a:p>
        </p:txBody>
      </p:sp>
      <p:sp>
        <p:nvSpPr>
          <p:cNvPr id="4" name="Élőfej helye 3">
            <a:extLst>
              <a:ext uri="{FF2B5EF4-FFF2-40B4-BE49-F238E27FC236}">
                <a16:creationId xmlns:a16="http://schemas.microsoft.com/office/drawing/2014/main" id="{9B599FAE-2EAE-4B32-A371-D753217C4C9B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372837" cy="50256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u-HU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hu-HU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BE7EC269-C0AE-4EA1-A1AA-C74B2F70A6C8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4399196" y="0"/>
            <a:ext cx="3372837" cy="50256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u-HU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C42AF256-3D80-42FF-BCB9-0F5A0433FCCE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9555480"/>
            <a:ext cx="3372837" cy="50256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u-HU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BC2B0DC7-349F-4A43-97DA-CDECAB96853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4399196" y="9555480"/>
            <a:ext cx="3372837" cy="50256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u-HU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fld id="{00708079-D874-4279-9929-FF93090539AE}" type="slidenum"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077680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5999" marR="0" lvl="0" indent="-215999" defTabSz="914400" rtl="0" fontAlgn="auto" hangingPunct="0">
      <a:lnSpc>
        <a:spcPct val="100000"/>
      </a:lnSpc>
      <a:spcBef>
        <a:spcPts val="0"/>
      </a:spcBef>
      <a:spcAft>
        <a:spcPts val="0"/>
      </a:spcAft>
      <a:buNone/>
      <a:tabLst/>
      <a:defRPr lang="hu-HU" sz="2000" b="0" i="0" u="none" strike="noStrike" kern="1200" cap="none" spc="0" baseline="0">
        <a:solidFill>
          <a:srgbClr val="000000"/>
        </a:solidFill>
        <a:highlight>
          <a:scrgbClr r="0" g="0" b="0">
            <a:alpha val="0"/>
          </a:scrgbClr>
        </a:highlight>
        <a:uFillTx/>
        <a:latin typeface="Liberation Sans" pitchFamily="18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F1388648-9199-4660-AAB7-08221CC19711}"/>
              </a:ext>
            </a:extLst>
          </p:cNvPr>
          <p:cNvSpPr txBox="1"/>
          <p:nvPr/>
        </p:nvSpPr>
        <p:spPr>
          <a:xfrm>
            <a:off x="4402442" y="9553678"/>
            <a:ext cx="3367799" cy="5025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3588188-44BD-4045-AE40-5C60FAD7D5C7}" type="slidenum">
              <a:t>2</a:t>
            </a:fld>
            <a:endParaRPr lang="hu-HU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DejaVu Sans" pitchFamily="2"/>
              <a:cs typeface="DejaVu Sans" pitchFamily="2"/>
            </a:endParaRPr>
          </a:p>
        </p:txBody>
      </p:sp>
      <p:sp>
        <p:nvSpPr>
          <p:cNvPr id="3" name="Dia számának helye 6">
            <a:extLst>
              <a:ext uri="{FF2B5EF4-FFF2-40B4-BE49-F238E27FC236}">
                <a16:creationId xmlns:a16="http://schemas.microsoft.com/office/drawing/2014/main" id="{45B02C7A-5204-4492-8D8C-2FB5C6C7F284}"/>
              </a:ext>
            </a:extLst>
          </p:cNvPr>
          <p:cNvSpPr txBox="1"/>
          <p:nvPr/>
        </p:nvSpPr>
        <p:spPr>
          <a:xfrm>
            <a:off x="4399196" y="9555480"/>
            <a:ext cx="3372837" cy="5025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4E0311E-C838-4903-9A5A-D91E1A454595}" type="slidenum">
              <a:t>2</a:t>
            </a:fld>
            <a:endParaRPr lang="hu-HU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4" name="Rectangle 2_1">
            <a:extLst>
              <a:ext uri="{FF2B5EF4-FFF2-40B4-BE49-F238E27FC236}">
                <a16:creationId xmlns:a16="http://schemas.microsoft.com/office/drawing/2014/main" id="{D38E4E46-0011-4CD4-AC1A-8ED82E8802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71463" y="844550"/>
            <a:ext cx="7502525" cy="4221163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5" name="Rectangle 3_1">
            <a:extLst>
              <a:ext uri="{FF2B5EF4-FFF2-40B4-BE49-F238E27FC236}">
                <a16:creationId xmlns:a16="http://schemas.microsoft.com/office/drawing/2014/main" id="{8B810EF3-3C2B-44CA-89BD-6BA062F1F52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lIns="91440" tIns="45720" rIns="91440" bIns="45720"/>
          <a:lstStyle/>
          <a:p>
            <a:endParaRPr lang="hu-H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6">
            <a:extLst>
              <a:ext uri="{FF2B5EF4-FFF2-40B4-BE49-F238E27FC236}">
                <a16:creationId xmlns:a16="http://schemas.microsoft.com/office/drawing/2014/main" id="{63DBAA9A-7FED-4FFB-8332-952343C35B13}"/>
              </a:ext>
            </a:extLst>
          </p:cNvPr>
          <p:cNvSpPr txBox="1"/>
          <p:nvPr/>
        </p:nvSpPr>
        <p:spPr>
          <a:xfrm>
            <a:off x="4399196" y="9555480"/>
            <a:ext cx="3372837" cy="5025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82917E2-584E-4FC0-9521-E6DE78486523}" type="slidenum">
              <a:t>11</a:t>
            </a:fld>
            <a:endParaRPr lang="hu-HU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3" name="Diakép helye 1">
            <a:extLst>
              <a:ext uri="{FF2B5EF4-FFF2-40B4-BE49-F238E27FC236}">
                <a16:creationId xmlns:a16="http://schemas.microsoft.com/office/drawing/2014/main" id="{35C1F35C-5EB7-428D-A928-75E474F733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5963" y="841375"/>
            <a:ext cx="7375525" cy="41481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Jegyzetek helye 2">
            <a:extLst>
              <a:ext uri="{FF2B5EF4-FFF2-40B4-BE49-F238E27FC236}">
                <a16:creationId xmlns:a16="http://schemas.microsoft.com/office/drawing/2014/main" id="{8DE01A24-3FF8-4EA4-B70D-DB8B773BF98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880558" y="5255276"/>
            <a:ext cx="7046640" cy="4978441"/>
          </a:xfrm>
        </p:spPr>
        <p:txBody>
          <a:bodyPr>
            <a:spAutoFit/>
          </a:bodyPr>
          <a:lstStyle/>
          <a:p>
            <a:endParaRPr lang="hu-H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6">
            <a:extLst>
              <a:ext uri="{FF2B5EF4-FFF2-40B4-BE49-F238E27FC236}">
                <a16:creationId xmlns:a16="http://schemas.microsoft.com/office/drawing/2014/main" id="{7C28983E-DFE5-4E63-91B5-8329015EFDF8}"/>
              </a:ext>
            </a:extLst>
          </p:cNvPr>
          <p:cNvSpPr txBox="1"/>
          <p:nvPr/>
        </p:nvSpPr>
        <p:spPr>
          <a:xfrm>
            <a:off x="4399196" y="9555480"/>
            <a:ext cx="3372837" cy="5025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EB861E5-5286-49F3-A818-771A5BD41596}" type="slidenum">
              <a:t>12</a:t>
            </a:fld>
            <a:endParaRPr lang="hu-HU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3" name="Diakép helye 1">
            <a:extLst>
              <a:ext uri="{FF2B5EF4-FFF2-40B4-BE49-F238E27FC236}">
                <a16:creationId xmlns:a16="http://schemas.microsoft.com/office/drawing/2014/main" id="{00DE7838-8B78-410F-8F62-484CC00DD3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5963" y="841375"/>
            <a:ext cx="7375525" cy="41481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Jegyzetek helye 2">
            <a:extLst>
              <a:ext uri="{FF2B5EF4-FFF2-40B4-BE49-F238E27FC236}">
                <a16:creationId xmlns:a16="http://schemas.microsoft.com/office/drawing/2014/main" id="{9E625F99-11F0-4FF3-81E2-446FD3F2E63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880558" y="5255276"/>
            <a:ext cx="7046640" cy="4978441"/>
          </a:xfrm>
        </p:spPr>
        <p:txBody>
          <a:bodyPr>
            <a:spAutoFit/>
          </a:bodyPr>
          <a:lstStyle/>
          <a:p>
            <a:endParaRPr lang="hu-H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6">
            <a:extLst>
              <a:ext uri="{FF2B5EF4-FFF2-40B4-BE49-F238E27FC236}">
                <a16:creationId xmlns:a16="http://schemas.microsoft.com/office/drawing/2014/main" id="{A48FA91F-ECA4-4EFA-BEC0-C82D85CFB797}"/>
              </a:ext>
            </a:extLst>
          </p:cNvPr>
          <p:cNvSpPr txBox="1"/>
          <p:nvPr/>
        </p:nvSpPr>
        <p:spPr>
          <a:xfrm>
            <a:off x="4399196" y="9555480"/>
            <a:ext cx="3372837" cy="5025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ECD797E-2327-4E5A-8E3E-4757A566C698}" type="slidenum">
              <a:t>13</a:t>
            </a:fld>
            <a:endParaRPr lang="hu-HU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3" name="Diakép helye 1">
            <a:extLst>
              <a:ext uri="{FF2B5EF4-FFF2-40B4-BE49-F238E27FC236}">
                <a16:creationId xmlns:a16="http://schemas.microsoft.com/office/drawing/2014/main" id="{2D102207-814D-448C-BDE1-4AF4E920D7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5963" y="841375"/>
            <a:ext cx="7375525" cy="41481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Jegyzetek helye 2">
            <a:extLst>
              <a:ext uri="{FF2B5EF4-FFF2-40B4-BE49-F238E27FC236}">
                <a16:creationId xmlns:a16="http://schemas.microsoft.com/office/drawing/2014/main" id="{2CDBDE89-C75B-4720-BF51-45821EDE06B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880558" y="5255276"/>
            <a:ext cx="7046640" cy="4978441"/>
          </a:xfrm>
        </p:spPr>
        <p:txBody>
          <a:bodyPr>
            <a:spAutoFit/>
          </a:bodyPr>
          <a:lstStyle/>
          <a:p>
            <a:endParaRPr lang="hu-H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6">
            <a:extLst>
              <a:ext uri="{FF2B5EF4-FFF2-40B4-BE49-F238E27FC236}">
                <a16:creationId xmlns:a16="http://schemas.microsoft.com/office/drawing/2014/main" id="{5057A97A-E23E-4B54-9910-CF8396650C82}"/>
              </a:ext>
            </a:extLst>
          </p:cNvPr>
          <p:cNvSpPr txBox="1"/>
          <p:nvPr/>
        </p:nvSpPr>
        <p:spPr>
          <a:xfrm>
            <a:off x="4399196" y="9555480"/>
            <a:ext cx="3372837" cy="5025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2B84056-1A43-4C3E-A24C-FEB138AA9AB1}" type="slidenum">
              <a:t>14</a:t>
            </a:fld>
            <a:endParaRPr lang="hu-HU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3" name="Diakép helye 1">
            <a:extLst>
              <a:ext uri="{FF2B5EF4-FFF2-40B4-BE49-F238E27FC236}">
                <a16:creationId xmlns:a16="http://schemas.microsoft.com/office/drawing/2014/main" id="{728FE828-0F78-4E82-94E7-A3D69F0905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5966" y="841376"/>
            <a:ext cx="7375522" cy="4148139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Jegyzetek helye 2">
            <a:extLst>
              <a:ext uri="{FF2B5EF4-FFF2-40B4-BE49-F238E27FC236}">
                <a16:creationId xmlns:a16="http://schemas.microsoft.com/office/drawing/2014/main" id="{7C7D4935-5CA4-4808-9896-46C6447A5B7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880558" y="5255276"/>
            <a:ext cx="7046640" cy="4978441"/>
          </a:xfrm>
        </p:spPr>
        <p:txBody>
          <a:bodyPr>
            <a:spAutoFit/>
          </a:bodyPr>
          <a:lstStyle/>
          <a:p>
            <a:endParaRPr lang="hu-H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6">
            <a:extLst>
              <a:ext uri="{FF2B5EF4-FFF2-40B4-BE49-F238E27FC236}">
                <a16:creationId xmlns:a16="http://schemas.microsoft.com/office/drawing/2014/main" id="{0AB4880D-8357-4775-AFA9-44239D7EB3E0}"/>
              </a:ext>
            </a:extLst>
          </p:cNvPr>
          <p:cNvSpPr txBox="1"/>
          <p:nvPr/>
        </p:nvSpPr>
        <p:spPr>
          <a:xfrm>
            <a:off x="4399196" y="9555480"/>
            <a:ext cx="3372837" cy="5025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8E5A122-66F2-4273-8670-982C19F551CD}" type="slidenum">
              <a:t>15</a:t>
            </a:fld>
            <a:endParaRPr lang="hu-HU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3" name="Diakép helye 1">
            <a:extLst>
              <a:ext uri="{FF2B5EF4-FFF2-40B4-BE49-F238E27FC236}">
                <a16:creationId xmlns:a16="http://schemas.microsoft.com/office/drawing/2014/main" id="{A6421895-7336-4255-A200-B1BABA0D28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5966" y="841376"/>
            <a:ext cx="7375522" cy="4148139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Jegyzetek helye 2">
            <a:extLst>
              <a:ext uri="{FF2B5EF4-FFF2-40B4-BE49-F238E27FC236}">
                <a16:creationId xmlns:a16="http://schemas.microsoft.com/office/drawing/2014/main" id="{F618CDCA-615E-42DA-87A0-5F1D01C66C6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880558" y="5255276"/>
            <a:ext cx="7046640" cy="4978441"/>
          </a:xfrm>
        </p:spPr>
        <p:txBody>
          <a:bodyPr>
            <a:spAutoFit/>
          </a:bodyPr>
          <a:lstStyle/>
          <a:p>
            <a:endParaRPr lang="hu-H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6">
            <a:extLst>
              <a:ext uri="{FF2B5EF4-FFF2-40B4-BE49-F238E27FC236}">
                <a16:creationId xmlns:a16="http://schemas.microsoft.com/office/drawing/2014/main" id="{4A850A79-4429-4D17-9AD6-6CC36E97D68C}"/>
              </a:ext>
            </a:extLst>
          </p:cNvPr>
          <p:cNvSpPr txBox="1"/>
          <p:nvPr/>
        </p:nvSpPr>
        <p:spPr>
          <a:xfrm>
            <a:off x="4399196" y="9555480"/>
            <a:ext cx="3372837" cy="5025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FB9D0B6-A772-47E9-91C6-2E11F572C136}" type="slidenum">
              <a:t>16</a:t>
            </a:fld>
            <a:endParaRPr lang="hu-HU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3" name="Diakép helye 1">
            <a:extLst>
              <a:ext uri="{FF2B5EF4-FFF2-40B4-BE49-F238E27FC236}">
                <a16:creationId xmlns:a16="http://schemas.microsoft.com/office/drawing/2014/main" id="{E6704D8D-42CE-47EA-A63D-9F18BE0571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5966" y="841376"/>
            <a:ext cx="7375522" cy="4148139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Jegyzetek helye 2">
            <a:extLst>
              <a:ext uri="{FF2B5EF4-FFF2-40B4-BE49-F238E27FC236}">
                <a16:creationId xmlns:a16="http://schemas.microsoft.com/office/drawing/2014/main" id="{43F42485-D7F7-4B2B-AC5F-5B54CC20531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880558" y="5255276"/>
            <a:ext cx="7046640" cy="4978441"/>
          </a:xfrm>
        </p:spPr>
        <p:txBody>
          <a:bodyPr>
            <a:spAutoFit/>
          </a:bodyPr>
          <a:lstStyle/>
          <a:p>
            <a:pPr lvl="0"/>
            <a:r>
              <a:rPr lang="hu-HU" sz="2910"/>
              <a:t>A statisztikai alapú szűrő minden pontra meghatározza K legközelebbi szomszéd távolságát, ha az átlagos távolság a szórás valahányszorosával növelve nagyobb mint egy korlát, akkor kihagyja a pontot.</a:t>
            </a:r>
          </a:p>
          <a:p>
            <a:pPr lvl="0"/>
            <a:r>
              <a:rPr lang="hu-HU" sz="2910"/>
              <a:t>K és a szórás szorzója input adat.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6">
            <a:extLst>
              <a:ext uri="{FF2B5EF4-FFF2-40B4-BE49-F238E27FC236}">
                <a16:creationId xmlns:a16="http://schemas.microsoft.com/office/drawing/2014/main" id="{568EB008-0F8A-4E83-B017-2734E8CEEF0B}"/>
              </a:ext>
            </a:extLst>
          </p:cNvPr>
          <p:cNvSpPr txBox="1"/>
          <p:nvPr/>
        </p:nvSpPr>
        <p:spPr>
          <a:xfrm>
            <a:off x="4399196" y="9555480"/>
            <a:ext cx="3372837" cy="5025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4F2C69B-0E6A-495B-B17E-C368AD4D71F3}" type="slidenum">
              <a:t>17</a:t>
            </a:fld>
            <a:endParaRPr lang="hu-HU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3" name="Diakép helye 1">
            <a:extLst>
              <a:ext uri="{FF2B5EF4-FFF2-40B4-BE49-F238E27FC236}">
                <a16:creationId xmlns:a16="http://schemas.microsoft.com/office/drawing/2014/main" id="{836CDE59-73A6-46CB-8EBE-524E72BBA2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5966" y="841376"/>
            <a:ext cx="7375522" cy="4148139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Jegyzetek helye 2">
            <a:extLst>
              <a:ext uri="{FF2B5EF4-FFF2-40B4-BE49-F238E27FC236}">
                <a16:creationId xmlns:a16="http://schemas.microsoft.com/office/drawing/2014/main" id="{3520D64C-F5B9-4272-BA85-531767A3E9E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880558" y="5255276"/>
            <a:ext cx="7046640" cy="4978441"/>
          </a:xfrm>
        </p:spPr>
        <p:txBody>
          <a:bodyPr>
            <a:spAutoFit/>
          </a:bodyPr>
          <a:lstStyle/>
          <a:p>
            <a:pPr lvl="0"/>
            <a:r>
              <a:rPr lang="hu-HU"/>
              <a:t>A felület alapú szűrés a pont környezetébe eső pontokra (adott sugár vagy K legközelebbi) egy legjobban illeszkedő síkot számít és a vizsgált pont távolságát hasonlítja egy adott limithez.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6">
            <a:extLst>
              <a:ext uri="{FF2B5EF4-FFF2-40B4-BE49-F238E27FC236}">
                <a16:creationId xmlns:a16="http://schemas.microsoft.com/office/drawing/2014/main" id="{EB71EF06-291D-4EB6-A603-5236534F5BE0}"/>
              </a:ext>
            </a:extLst>
          </p:cNvPr>
          <p:cNvSpPr txBox="1"/>
          <p:nvPr/>
        </p:nvSpPr>
        <p:spPr>
          <a:xfrm>
            <a:off x="4399196" y="9555480"/>
            <a:ext cx="3372837" cy="5025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709F11A-8485-4EB5-9F12-C9DC15E3FCD2}" type="slidenum">
              <a:t>18</a:t>
            </a:fld>
            <a:endParaRPr lang="hu-HU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3" name="Diakép helye 1">
            <a:extLst>
              <a:ext uri="{FF2B5EF4-FFF2-40B4-BE49-F238E27FC236}">
                <a16:creationId xmlns:a16="http://schemas.microsoft.com/office/drawing/2014/main" id="{AE6FD980-5269-4540-8C8E-60E1A1B80E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5963" y="841375"/>
            <a:ext cx="7375525" cy="41481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Jegyzetek helye 2">
            <a:extLst>
              <a:ext uri="{FF2B5EF4-FFF2-40B4-BE49-F238E27FC236}">
                <a16:creationId xmlns:a16="http://schemas.microsoft.com/office/drawing/2014/main" id="{D851D260-22FF-4C1D-9731-BD9B426F28A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880558" y="5255276"/>
            <a:ext cx="7046640" cy="4978441"/>
          </a:xfrm>
        </p:spPr>
        <p:txBody>
          <a:bodyPr>
            <a:spAutoFit/>
          </a:bodyPr>
          <a:lstStyle/>
          <a:p>
            <a:pPr lvl="0"/>
            <a:r>
              <a:rPr lang="hu-HU"/>
              <a:t>A szegmentálási módszerek azonos tulajdonságú csoportok összefüggő pontcsoportok kialakítására törekednek. Például a területnövelő módszerek esetén normális/gradiens alapján, ameddig a változás</a:t>
            </a:r>
          </a:p>
          <a:p>
            <a:pPr lvl="0"/>
            <a:r>
              <a:rPr lang="hu-HU"/>
              <a:t>A szegmenseket osztályokba sorolják a tulajdonságuk alapján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6">
            <a:extLst>
              <a:ext uri="{FF2B5EF4-FFF2-40B4-BE49-F238E27FC236}">
                <a16:creationId xmlns:a16="http://schemas.microsoft.com/office/drawing/2014/main" id="{86B64105-8F59-47EF-A30F-7EB9F92AED08}"/>
              </a:ext>
            </a:extLst>
          </p:cNvPr>
          <p:cNvSpPr txBox="1"/>
          <p:nvPr/>
        </p:nvSpPr>
        <p:spPr>
          <a:xfrm>
            <a:off x="4399196" y="9555480"/>
            <a:ext cx="3372837" cy="5025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1C9805A-D4D6-4832-A6E3-BA8047CBD0C9}" type="slidenum">
              <a:t>19</a:t>
            </a:fld>
            <a:endParaRPr lang="hu-HU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3" name="Diakép helye 1">
            <a:extLst>
              <a:ext uri="{FF2B5EF4-FFF2-40B4-BE49-F238E27FC236}">
                <a16:creationId xmlns:a16="http://schemas.microsoft.com/office/drawing/2014/main" id="{81710C80-5571-423C-8594-55E678B3E2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5966" y="841376"/>
            <a:ext cx="7375522" cy="4148139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Jegyzetek helye 2">
            <a:extLst>
              <a:ext uri="{FF2B5EF4-FFF2-40B4-BE49-F238E27FC236}">
                <a16:creationId xmlns:a16="http://schemas.microsoft.com/office/drawing/2014/main" id="{8BDC13C9-440D-4700-805A-14B2FBCBCDE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880558" y="5255276"/>
            <a:ext cx="7046640" cy="4978441"/>
          </a:xfrm>
        </p:spPr>
        <p:txBody>
          <a:bodyPr>
            <a:spAutoFit/>
          </a:bodyPr>
          <a:lstStyle/>
          <a:p>
            <a:endParaRPr lang="hu-H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6">
            <a:extLst>
              <a:ext uri="{FF2B5EF4-FFF2-40B4-BE49-F238E27FC236}">
                <a16:creationId xmlns:a16="http://schemas.microsoft.com/office/drawing/2014/main" id="{9A6455EA-C750-4E04-AA7A-D49D0E621D03}"/>
              </a:ext>
            </a:extLst>
          </p:cNvPr>
          <p:cNvSpPr txBox="1"/>
          <p:nvPr/>
        </p:nvSpPr>
        <p:spPr>
          <a:xfrm>
            <a:off x="4399196" y="9555480"/>
            <a:ext cx="3372837" cy="5025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1EDA838-5A4C-4440-8EA0-009B7ECA3BA3}" type="slidenum">
              <a:t>20</a:t>
            </a:fld>
            <a:endParaRPr lang="hu-HU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3" name="Diakép helye 1">
            <a:extLst>
              <a:ext uri="{FF2B5EF4-FFF2-40B4-BE49-F238E27FC236}">
                <a16:creationId xmlns:a16="http://schemas.microsoft.com/office/drawing/2014/main" id="{8C5DE9AC-1F30-4FD6-805D-768090F4F0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5966" y="841376"/>
            <a:ext cx="7375522" cy="4148139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Jegyzetek helye 2">
            <a:extLst>
              <a:ext uri="{FF2B5EF4-FFF2-40B4-BE49-F238E27FC236}">
                <a16:creationId xmlns:a16="http://schemas.microsoft.com/office/drawing/2014/main" id="{5E20BA59-0FBA-4CC5-8112-F225127160D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880558" y="5255276"/>
            <a:ext cx="7046640" cy="4978441"/>
          </a:xfrm>
        </p:spPr>
        <p:txBody>
          <a:bodyPr>
            <a:spAutoFit/>
          </a:bodyPr>
          <a:lstStyle/>
          <a:p>
            <a:endParaRPr lang="hu-H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6">
            <a:extLst>
              <a:ext uri="{FF2B5EF4-FFF2-40B4-BE49-F238E27FC236}">
                <a16:creationId xmlns:a16="http://schemas.microsoft.com/office/drawing/2014/main" id="{BB09BC61-CA19-46D8-A57A-42A1FDFAE6D9}"/>
              </a:ext>
            </a:extLst>
          </p:cNvPr>
          <p:cNvSpPr txBox="1"/>
          <p:nvPr/>
        </p:nvSpPr>
        <p:spPr>
          <a:xfrm>
            <a:off x="4399196" y="9555480"/>
            <a:ext cx="3372837" cy="5025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C9457E1-1F18-4AE8-A0D6-1972065A18FB}" type="slidenum">
              <a:t>3</a:t>
            </a:fld>
            <a:endParaRPr lang="hu-HU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3" name="Diakép helye 1">
            <a:extLst>
              <a:ext uri="{FF2B5EF4-FFF2-40B4-BE49-F238E27FC236}">
                <a16:creationId xmlns:a16="http://schemas.microsoft.com/office/drawing/2014/main" id="{71FA4D4A-BA7A-45B1-86E6-C3B7B9A993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5963" y="841375"/>
            <a:ext cx="7375525" cy="41481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Jegyzetek helye 2">
            <a:extLst>
              <a:ext uri="{FF2B5EF4-FFF2-40B4-BE49-F238E27FC236}">
                <a16:creationId xmlns:a16="http://schemas.microsoft.com/office/drawing/2014/main" id="{9B6EF95B-5465-432B-B881-BFE51912F3F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880558" y="5255276"/>
            <a:ext cx="7046640" cy="4978441"/>
          </a:xfrm>
        </p:spPr>
        <p:txBody>
          <a:bodyPr>
            <a:spAutoFit/>
          </a:bodyPr>
          <a:lstStyle/>
          <a:p>
            <a:endParaRPr lang="hu-H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6">
            <a:extLst>
              <a:ext uri="{FF2B5EF4-FFF2-40B4-BE49-F238E27FC236}">
                <a16:creationId xmlns:a16="http://schemas.microsoft.com/office/drawing/2014/main" id="{94D5B2BC-B350-4992-9C38-2A38BBAC11A1}"/>
              </a:ext>
            </a:extLst>
          </p:cNvPr>
          <p:cNvSpPr txBox="1"/>
          <p:nvPr/>
        </p:nvSpPr>
        <p:spPr>
          <a:xfrm>
            <a:off x="4399196" y="9555480"/>
            <a:ext cx="3372837" cy="5025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22D6F93-B839-4427-9E37-4B2C66757E79}" type="slidenum">
              <a:t>21</a:t>
            </a:fld>
            <a:endParaRPr lang="hu-HU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3" name="Diakép helye 1">
            <a:extLst>
              <a:ext uri="{FF2B5EF4-FFF2-40B4-BE49-F238E27FC236}">
                <a16:creationId xmlns:a16="http://schemas.microsoft.com/office/drawing/2014/main" id="{4127C3D1-B54B-4802-9849-060C117D2B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5966" y="841376"/>
            <a:ext cx="7375522" cy="4148139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Jegyzetek helye 2">
            <a:extLst>
              <a:ext uri="{FF2B5EF4-FFF2-40B4-BE49-F238E27FC236}">
                <a16:creationId xmlns:a16="http://schemas.microsoft.com/office/drawing/2014/main" id="{7F12D0AD-D06D-4048-AE5A-1C9A058D127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880558" y="5255276"/>
            <a:ext cx="7046640" cy="4978441"/>
          </a:xfrm>
        </p:spPr>
        <p:txBody>
          <a:bodyPr>
            <a:spAutoFit/>
          </a:bodyPr>
          <a:lstStyle/>
          <a:p>
            <a:endParaRPr lang="hu-H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6">
            <a:extLst>
              <a:ext uri="{FF2B5EF4-FFF2-40B4-BE49-F238E27FC236}">
                <a16:creationId xmlns:a16="http://schemas.microsoft.com/office/drawing/2014/main" id="{064A90CA-AF38-4ED5-A5F4-8BA4CDC61FC1}"/>
              </a:ext>
            </a:extLst>
          </p:cNvPr>
          <p:cNvSpPr txBox="1"/>
          <p:nvPr/>
        </p:nvSpPr>
        <p:spPr>
          <a:xfrm>
            <a:off x="4399196" y="9555480"/>
            <a:ext cx="3372837" cy="5025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9F2F7DF-63EF-4D63-A702-C18CF40CCBE7}" type="slidenum">
              <a:t>22</a:t>
            </a:fld>
            <a:endParaRPr lang="hu-HU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3" name="Diakép helye 1">
            <a:extLst>
              <a:ext uri="{FF2B5EF4-FFF2-40B4-BE49-F238E27FC236}">
                <a16:creationId xmlns:a16="http://schemas.microsoft.com/office/drawing/2014/main" id="{F146CDF5-9B68-4B4C-9203-BE3A5B14FF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5963" y="841375"/>
            <a:ext cx="7375525" cy="41481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Jegyzetek helye 2">
            <a:extLst>
              <a:ext uri="{FF2B5EF4-FFF2-40B4-BE49-F238E27FC236}">
                <a16:creationId xmlns:a16="http://schemas.microsoft.com/office/drawing/2014/main" id="{2660A9F7-0D46-4437-AD9E-69E03F9B565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880558" y="5255276"/>
            <a:ext cx="7046640" cy="4978441"/>
          </a:xfrm>
        </p:spPr>
        <p:txBody>
          <a:bodyPr>
            <a:spAutoFit/>
          </a:bodyPr>
          <a:lstStyle/>
          <a:p>
            <a:endParaRPr lang="hu-H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6">
            <a:extLst>
              <a:ext uri="{FF2B5EF4-FFF2-40B4-BE49-F238E27FC236}">
                <a16:creationId xmlns:a16="http://schemas.microsoft.com/office/drawing/2014/main" id="{1D5830F5-9BD5-4E67-B503-41FB4F83B454}"/>
              </a:ext>
            </a:extLst>
          </p:cNvPr>
          <p:cNvSpPr txBox="1"/>
          <p:nvPr/>
        </p:nvSpPr>
        <p:spPr>
          <a:xfrm>
            <a:off x="4399196" y="9555480"/>
            <a:ext cx="3372837" cy="5025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E2934DE-E739-43CD-95D6-62B910602DE1}" type="slidenum">
              <a:t>23</a:t>
            </a:fld>
            <a:endParaRPr lang="hu-HU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3" name="Diakép helye 1">
            <a:extLst>
              <a:ext uri="{FF2B5EF4-FFF2-40B4-BE49-F238E27FC236}">
                <a16:creationId xmlns:a16="http://schemas.microsoft.com/office/drawing/2014/main" id="{AEE52338-7A33-4A75-96DE-F00FD612AD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5966" y="841376"/>
            <a:ext cx="7375522" cy="4148139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Jegyzetek helye 2">
            <a:extLst>
              <a:ext uri="{FF2B5EF4-FFF2-40B4-BE49-F238E27FC236}">
                <a16:creationId xmlns:a16="http://schemas.microsoft.com/office/drawing/2014/main" id="{E3E93405-E6CB-42FF-B597-45D4864D25F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880558" y="5255276"/>
            <a:ext cx="7046640" cy="4978441"/>
          </a:xfrm>
        </p:spPr>
        <p:txBody>
          <a:bodyPr>
            <a:spAutoFit/>
          </a:bodyPr>
          <a:lstStyle/>
          <a:p>
            <a:endParaRPr lang="hu-H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6">
            <a:extLst>
              <a:ext uri="{FF2B5EF4-FFF2-40B4-BE49-F238E27FC236}">
                <a16:creationId xmlns:a16="http://schemas.microsoft.com/office/drawing/2014/main" id="{3AAF3625-4F46-43EA-8E1D-DBC236CE9346}"/>
              </a:ext>
            </a:extLst>
          </p:cNvPr>
          <p:cNvSpPr txBox="1"/>
          <p:nvPr/>
        </p:nvSpPr>
        <p:spPr>
          <a:xfrm>
            <a:off x="4399196" y="9555480"/>
            <a:ext cx="3372837" cy="5025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606D82C-9A66-4850-8281-B2602C1580A7}" type="slidenum">
              <a:t>24</a:t>
            </a:fld>
            <a:endParaRPr lang="hu-HU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3" name="Diakép helye 1">
            <a:extLst>
              <a:ext uri="{FF2B5EF4-FFF2-40B4-BE49-F238E27FC236}">
                <a16:creationId xmlns:a16="http://schemas.microsoft.com/office/drawing/2014/main" id="{69AB9542-A7D6-4231-9A4B-959D6E2E60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5966" y="841376"/>
            <a:ext cx="7375522" cy="4148139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Jegyzetek helye 2">
            <a:extLst>
              <a:ext uri="{FF2B5EF4-FFF2-40B4-BE49-F238E27FC236}">
                <a16:creationId xmlns:a16="http://schemas.microsoft.com/office/drawing/2014/main" id="{8674869E-B083-429E-81DC-8146898D82C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880558" y="5255276"/>
            <a:ext cx="7046640" cy="4978441"/>
          </a:xfrm>
        </p:spPr>
        <p:txBody>
          <a:bodyPr>
            <a:spAutoFit/>
          </a:bodyPr>
          <a:lstStyle/>
          <a:p>
            <a:endParaRPr lang="hu-H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6">
            <a:extLst>
              <a:ext uri="{FF2B5EF4-FFF2-40B4-BE49-F238E27FC236}">
                <a16:creationId xmlns:a16="http://schemas.microsoft.com/office/drawing/2014/main" id="{DCDAF191-9FCF-4236-AF6D-29B6A5A91216}"/>
              </a:ext>
            </a:extLst>
          </p:cNvPr>
          <p:cNvSpPr txBox="1"/>
          <p:nvPr/>
        </p:nvSpPr>
        <p:spPr>
          <a:xfrm>
            <a:off x="4399196" y="9555480"/>
            <a:ext cx="3372837" cy="5025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CB8B349-C43E-4A21-899C-A4778EB1C3E5}" type="slidenum">
              <a:t>25</a:t>
            </a:fld>
            <a:endParaRPr lang="hu-HU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3" name="Diakép helye 1">
            <a:extLst>
              <a:ext uri="{FF2B5EF4-FFF2-40B4-BE49-F238E27FC236}">
                <a16:creationId xmlns:a16="http://schemas.microsoft.com/office/drawing/2014/main" id="{5CAB9BF1-795A-4F03-ACF7-4016A60435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5966" y="841376"/>
            <a:ext cx="7375522" cy="4148139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Jegyzetek helye 2">
            <a:extLst>
              <a:ext uri="{FF2B5EF4-FFF2-40B4-BE49-F238E27FC236}">
                <a16:creationId xmlns:a16="http://schemas.microsoft.com/office/drawing/2014/main" id="{EC31C5B5-D811-4835-82A2-C64B4625A24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880558" y="5255276"/>
            <a:ext cx="7046640" cy="4978441"/>
          </a:xfrm>
        </p:spPr>
        <p:txBody>
          <a:bodyPr>
            <a:spAutoFit/>
          </a:bodyPr>
          <a:lstStyle/>
          <a:p>
            <a:endParaRPr lang="hu-H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6">
            <a:extLst>
              <a:ext uri="{FF2B5EF4-FFF2-40B4-BE49-F238E27FC236}">
                <a16:creationId xmlns:a16="http://schemas.microsoft.com/office/drawing/2014/main" id="{37028B04-9061-4752-B69E-59422E436DAC}"/>
              </a:ext>
            </a:extLst>
          </p:cNvPr>
          <p:cNvSpPr txBox="1"/>
          <p:nvPr/>
        </p:nvSpPr>
        <p:spPr>
          <a:xfrm>
            <a:off x="4399196" y="9555480"/>
            <a:ext cx="3372837" cy="5025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3474CA8-056D-4034-9E2D-1DA4E20D172D}" type="slidenum">
              <a:t>26</a:t>
            </a:fld>
            <a:endParaRPr lang="hu-HU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3" name="Diakép helye 1">
            <a:extLst>
              <a:ext uri="{FF2B5EF4-FFF2-40B4-BE49-F238E27FC236}">
                <a16:creationId xmlns:a16="http://schemas.microsoft.com/office/drawing/2014/main" id="{0F5DD99C-CE25-437C-92C3-CBCCEC268D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5966" y="841376"/>
            <a:ext cx="7375522" cy="4148139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Jegyzetek helye 2">
            <a:extLst>
              <a:ext uri="{FF2B5EF4-FFF2-40B4-BE49-F238E27FC236}">
                <a16:creationId xmlns:a16="http://schemas.microsoft.com/office/drawing/2014/main" id="{72091C66-1775-49EE-BEC0-22391283DBF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880558" y="5255276"/>
            <a:ext cx="7046640" cy="4978441"/>
          </a:xfrm>
        </p:spPr>
        <p:txBody>
          <a:bodyPr>
            <a:spAutoFit/>
          </a:bodyPr>
          <a:lstStyle/>
          <a:p>
            <a:endParaRPr lang="hu-H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6">
            <a:extLst>
              <a:ext uri="{FF2B5EF4-FFF2-40B4-BE49-F238E27FC236}">
                <a16:creationId xmlns:a16="http://schemas.microsoft.com/office/drawing/2014/main" id="{CE07C4E8-841D-4D28-B7DE-5EED04F3321F}"/>
              </a:ext>
            </a:extLst>
          </p:cNvPr>
          <p:cNvSpPr txBox="1"/>
          <p:nvPr/>
        </p:nvSpPr>
        <p:spPr>
          <a:xfrm>
            <a:off x="4399196" y="9555480"/>
            <a:ext cx="3372837" cy="5025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C2F0F36-BC3C-46D5-A05C-BB9AB6CC82EC}" type="slidenum">
              <a:t>27</a:t>
            </a:fld>
            <a:endParaRPr lang="hu-HU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3" name="Diakép helye 1">
            <a:extLst>
              <a:ext uri="{FF2B5EF4-FFF2-40B4-BE49-F238E27FC236}">
                <a16:creationId xmlns:a16="http://schemas.microsoft.com/office/drawing/2014/main" id="{97561B49-DC4D-476C-82B5-4667F41FFE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5963" y="841375"/>
            <a:ext cx="7375525" cy="41481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Jegyzetek helye 2">
            <a:extLst>
              <a:ext uri="{FF2B5EF4-FFF2-40B4-BE49-F238E27FC236}">
                <a16:creationId xmlns:a16="http://schemas.microsoft.com/office/drawing/2014/main" id="{2FDE41C5-DC84-446B-8818-6D16D6E8F66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880558" y="5255276"/>
            <a:ext cx="7046640" cy="4978441"/>
          </a:xfrm>
        </p:spPr>
        <p:txBody>
          <a:bodyPr>
            <a:spAutoFit/>
          </a:bodyPr>
          <a:lstStyle/>
          <a:p>
            <a:endParaRPr lang="hu-H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6">
            <a:extLst>
              <a:ext uri="{FF2B5EF4-FFF2-40B4-BE49-F238E27FC236}">
                <a16:creationId xmlns:a16="http://schemas.microsoft.com/office/drawing/2014/main" id="{E7F57BE9-8CB0-4C52-9575-A954E2D08676}"/>
              </a:ext>
            </a:extLst>
          </p:cNvPr>
          <p:cNvSpPr txBox="1"/>
          <p:nvPr/>
        </p:nvSpPr>
        <p:spPr>
          <a:xfrm>
            <a:off x="4399196" y="9555480"/>
            <a:ext cx="3372837" cy="5025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F157D75-F54F-443E-B3AB-17889DA78998}" type="slidenum">
              <a:t>28</a:t>
            </a:fld>
            <a:endParaRPr lang="hu-HU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3" name="Diakép helye 1">
            <a:extLst>
              <a:ext uri="{FF2B5EF4-FFF2-40B4-BE49-F238E27FC236}">
                <a16:creationId xmlns:a16="http://schemas.microsoft.com/office/drawing/2014/main" id="{7C014A93-1366-4F8F-A6E8-A7B78AD63A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5963" y="841375"/>
            <a:ext cx="7375525" cy="41481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Jegyzetek helye 2">
            <a:extLst>
              <a:ext uri="{FF2B5EF4-FFF2-40B4-BE49-F238E27FC236}">
                <a16:creationId xmlns:a16="http://schemas.microsoft.com/office/drawing/2014/main" id="{0AFF223D-733A-4DD2-920E-F8B2FCCF1D2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880558" y="5255276"/>
            <a:ext cx="7046640" cy="4978441"/>
          </a:xfrm>
        </p:spPr>
        <p:txBody>
          <a:bodyPr>
            <a:spAutoFit/>
          </a:bodyPr>
          <a:lstStyle/>
          <a:p>
            <a:endParaRPr lang="hu-H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6">
            <a:extLst>
              <a:ext uri="{FF2B5EF4-FFF2-40B4-BE49-F238E27FC236}">
                <a16:creationId xmlns:a16="http://schemas.microsoft.com/office/drawing/2014/main" id="{B3912807-C7E2-45C0-BEFD-E97E554B19D9}"/>
              </a:ext>
            </a:extLst>
          </p:cNvPr>
          <p:cNvSpPr txBox="1"/>
          <p:nvPr/>
        </p:nvSpPr>
        <p:spPr>
          <a:xfrm>
            <a:off x="4399196" y="9555480"/>
            <a:ext cx="3372837" cy="5025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72D00F9-7041-4A64-928A-C4B1788658DC}" type="slidenum">
              <a:t>29</a:t>
            </a:fld>
            <a:endParaRPr lang="hu-HU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3" name="Diakép helye 1">
            <a:extLst>
              <a:ext uri="{FF2B5EF4-FFF2-40B4-BE49-F238E27FC236}">
                <a16:creationId xmlns:a16="http://schemas.microsoft.com/office/drawing/2014/main" id="{5DDEF641-BB88-4A23-BBF5-9E129A3147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5963" y="841375"/>
            <a:ext cx="7375525" cy="41481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Jegyzetek helye 2">
            <a:extLst>
              <a:ext uri="{FF2B5EF4-FFF2-40B4-BE49-F238E27FC236}">
                <a16:creationId xmlns:a16="http://schemas.microsoft.com/office/drawing/2014/main" id="{9588F294-3F3E-4871-AF3C-D1D2D18D3DC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880558" y="5255276"/>
            <a:ext cx="7046640" cy="4978441"/>
          </a:xfrm>
        </p:spPr>
        <p:txBody>
          <a:bodyPr>
            <a:spAutoFit/>
          </a:bodyPr>
          <a:lstStyle/>
          <a:p>
            <a:endParaRPr lang="hu-H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6">
            <a:extLst>
              <a:ext uri="{FF2B5EF4-FFF2-40B4-BE49-F238E27FC236}">
                <a16:creationId xmlns:a16="http://schemas.microsoft.com/office/drawing/2014/main" id="{4E6DFC87-D259-4836-87D1-00240ED10AA4}"/>
              </a:ext>
            </a:extLst>
          </p:cNvPr>
          <p:cNvSpPr txBox="1"/>
          <p:nvPr/>
        </p:nvSpPr>
        <p:spPr>
          <a:xfrm>
            <a:off x="4399196" y="9555480"/>
            <a:ext cx="3372837" cy="5025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AD16FA6-A7EB-4F62-9AFA-FEA701D6D803}" type="slidenum">
              <a:t>30</a:t>
            </a:fld>
            <a:endParaRPr lang="hu-HU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3" name="Diakép helye 1">
            <a:extLst>
              <a:ext uri="{FF2B5EF4-FFF2-40B4-BE49-F238E27FC236}">
                <a16:creationId xmlns:a16="http://schemas.microsoft.com/office/drawing/2014/main" id="{57EA7E3A-5127-4BF7-8FDC-D223D20C58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5966" y="841376"/>
            <a:ext cx="7375522" cy="4148139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Jegyzetek helye 2">
            <a:extLst>
              <a:ext uri="{FF2B5EF4-FFF2-40B4-BE49-F238E27FC236}">
                <a16:creationId xmlns:a16="http://schemas.microsoft.com/office/drawing/2014/main" id="{1F4583CA-BA76-4B06-B4A1-9187AD939B3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880558" y="5255276"/>
            <a:ext cx="7046640" cy="4978441"/>
          </a:xfrm>
        </p:spPr>
        <p:txBody>
          <a:bodyPr>
            <a:spAutoFit/>
          </a:bodyPr>
          <a:lstStyle/>
          <a:p>
            <a:endParaRPr lang="hu-H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6">
            <a:extLst>
              <a:ext uri="{FF2B5EF4-FFF2-40B4-BE49-F238E27FC236}">
                <a16:creationId xmlns:a16="http://schemas.microsoft.com/office/drawing/2014/main" id="{BB09BC61-CA19-46D8-A57A-42A1FDFAE6D9}"/>
              </a:ext>
            </a:extLst>
          </p:cNvPr>
          <p:cNvSpPr txBox="1"/>
          <p:nvPr/>
        </p:nvSpPr>
        <p:spPr>
          <a:xfrm>
            <a:off x="4399196" y="9555480"/>
            <a:ext cx="3372837" cy="5025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C9457E1-1F18-4AE8-A0D6-1972065A18FB}" type="slidenum">
              <a:t>4</a:t>
            </a:fld>
            <a:endParaRPr lang="hu-HU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3" name="Diakép helye 1">
            <a:extLst>
              <a:ext uri="{FF2B5EF4-FFF2-40B4-BE49-F238E27FC236}">
                <a16:creationId xmlns:a16="http://schemas.microsoft.com/office/drawing/2014/main" id="{71FA4D4A-BA7A-45B1-86E6-C3B7B9A993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5963" y="841375"/>
            <a:ext cx="7375525" cy="41481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Jegyzetek helye 2">
            <a:extLst>
              <a:ext uri="{FF2B5EF4-FFF2-40B4-BE49-F238E27FC236}">
                <a16:creationId xmlns:a16="http://schemas.microsoft.com/office/drawing/2014/main" id="{9B6EF95B-5465-432B-B881-BFE51912F3F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880558" y="5255276"/>
            <a:ext cx="7046640" cy="4978441"/>
          </a:xfrm>
        </p:spPr>
        <p:txBody>
          <a:bodyPr>
            <a:spAutoFit/>
          </a:bodyPr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207329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6">
            <a:extLst>
              <a:ext uri="{FF2B5EF4-FFF2-40B4-BE49-F238E27FC236}">
                <a16:creationId xmlns:a16="http://schemas.microsoft.com/office/drawing/2014/main" id="{6A1561D2-A2CE-4E04-9281-7892E259B563}"/>
              </a:ext>
            </a:extLst>
          </p:cNvPr>
          <p:cNvSpPr txBox="1"/>
          <p:nvPr/>
        </p:nvSpPr>
        <p:spPr>
          <a:xfrm>
            <a:off x="4399196" y="9555480"/>
            <a:ext cx="3372837" cy="5025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EBD3AAB-D500-42CB-ADDF-8F3A0439D7E7}" type="slidenum">
              <a:t>31</a:t>
            </a:fld>
            <a:endParaRPr lang="hu-HU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3" name="Diakép helye 1">
            <a:extLst>
              <a:ext uri="{FF2B5EF4-FFF2-40B4-BE49-F238E27FC236}">
                <a16:creationId xmlns:a16="http://schemas.microsoft.com/office/drawing/2014/main" id="{CA6F34E2-E39B-4AB7-9373-A1E00B146D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5963" y="841375"/>
            <a:ext cx="7375525" cy="41481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Jegyzetek helye 2">
            <a:extLst>
              <a:ext uri="{FF2B5EF4-FFF2-40B4-BE49-F238E27FC236}">
                <a16:creationId xmlns:a16="http://schemas.microsoft.com/office/drawing/2014/main" id="{0D04537C-13E5-4F9F-B3AC-3F5957CC699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880558" y="5255276"/>
            <a:ext cx="7046640" cy="4978441"/>
          </a:xfrm>
        </p:spPr>
        <p:txBody>
          <a:bodyPr>
            <a:spAutoFit/>
          </a:bodyPr>
          <a:lstStyle/>
          <a:p>
            <a:endParaRPr lang="hu-H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6">
            <a:extLst>
              <a:ext uri="{FF2B5EF4-FFF2-40B4-BE49-F238E27FC236}">
                <a16:creationId xmlns:a16="http://schemas.microsoft.com/office/drawing/2014/main" id="{20200E7B-979E-47F1-B69A-93A7FF1D454E}"/>
              </a:ext>
            </a:extLst>
          </p:cNvPr>
          <p:cNvSpPr txBox="1"/>
          <p:nvPr/>
        </p:nvSpPr>
        <p:spPr>
          <a:xfrm>
            <a:off x="4399196" y="9555480"/>
            <a:ext cx="3372837" cy="5025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B89F11D-CFFF-40C2-9774-954630FAD320}" type="slidenum">
              <a:t>32</a:t>
            </a:fld>
            <a:endParaRPr lang="hu-HU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3" name="Diakép helye 1">
            <a:extLst>
              <a:ext uri="{FF2B5EF4-FFF2-40B4-BE49-F238E27FC236}">
                <a16:creationId xmlns:a16="http://schemas.microsoft.com/office/drawing/2014/main" id="{FEA847FA-87BC-4ACA-A792-FD46249B0C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5963" y="841375"/>
            <a:ext cx="7375525" cy="41481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Jegyzetek helye 2">
            <a:extLst>
              <a:ext uri="{FF2B5EF4-FFF2-40B4-BE49-F238E27FC236}">
                <a16:creationId xmlns:a16="http://schemas.microsoft.com/office/drawing/2014/main" id="{1087C9DA-6D7F-4F07-886D-81D7467F592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880558" y="5255276"/>
            <a:ext cx="7046640" cy="4978441"/>
          </a:xfrm>
        </p:spPr>
        <p:txBody>
          <a:bodyPr>
            <a:spAutoFit/>
          </a:bodyPr>
          <a:lstStyle/>
          <a:p>
            <a:endParaRPr lang="hu-H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6">
            <a:extLst>
              <a:ext uri="{FF2B5EF4-FFF2-40B4-BE49-F238E27FC236}">
                <a16:creationId xmlns:a16="http://schemas.microsoft.com/office/drawing/2014/main" id="{B931F8F0-BBB0-473F-9A78-3730CB4FD153}"/>
              </a:ext>
            </a:extLst>
          </p:cNvPr>
          <p:cNvSpPr txBox="1"/>
          <p:nvPr/>
        </p:nvSpPr>
        <p:spPr>
          <a:xfrm>
            <a:off x="4399196" y="9555480"/>
            <a:ext cx="3372837" cy="5025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070A771-7109-45A4-8A94-DFED0C3BA5F9}" type="slidenum">
              <a:t>5</a:t>
            </a:fld>
            <a:endParaRPr lang="hu-HU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3" name="Diakép helye 1">
            <a:extLst>
              <a:ext uri="{FF2B5EF4-FFF2-40B4-BE49-F238E27FC236}">
                <a16:creationId xmlns:a16="http://schemas.microsoft.com/office/drawing/2014/main" id="{E36D2DF1-9C84-41FF-BBBB-6BF062FE7E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5966" y="841376"/>
            <a:ext cx="7375522" cy="4148139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Jegyzetek helye 2">
            <a:extLst>
              <a:ext uri="{FF2B5EF4-FFF2-40B4-BE49-F238E27FC236}">
                <a16:creationId xmlns:a16="http://schemas.microsoft.com/office/drawing/2014/main" id="{0CBBA9D2-C420-4A9D-8285-00B61614FAA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880558" y="5255276"/>
            <a:ext cx="7046640" cy="4978441"/>
          </a:xfrm>
        </p:spPr>
        <p:txBody>
          <a:bodyPr>
            <a:spAutoFit/>
          </a:bodyPr>
          <a:lstStyle/>
          <a:p>
            <a:endParaRPr lang="hu-H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6">
            <a:extLst>
              <a:ext uri="{FF2B5EF4-FFF2-40B4-BE49-F238E27FC236}">
                <a16:creationId xmlns:a16="http://schemas.microsoft.com/office/drawing/2014/main" id="{CCD5E898-6161-466E-AE55-711C0D95662A}"/>
              </a:ext>
            </a:extLst>
          </p:cNvPr>
          <p:cNvSpPr txBox="1"/>
          <p:nvPr/>
        </p:nvSpPr>
        <p:spPr>
          <a:xfrm>
            <a:off x="4399196" y="9555480"/>
            <a:ext cx="3372837" cy="5025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E908AC4-B52D-44DE-804A-8CFEE85342D6}" type="slidenum">
              <a:t>6</a:t>
            </a:fld>
            <a:endParaRPr lang="hu-HU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3" name="Diakép helye 1">
            <a:extLst>
              <a:ext uri="{FF2B5EF4-FFF2-40B4-BE49-F238E27FC236}">
                <a16:creationId xmlns:a16="http://schemas.microsoft.com/office/drawing/2014/main" id="{3A2A2B3E-2B7D-454B-B471-14D8A3CF3C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5963" y="841375"/>
            <a:ext cx="7375525" cy="41481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Jegyzetek helye 2">
            <a:extLst>
              <a:ext uri="{FF2B5EF4-FFF2-40B4-BE49-F238E27FC236}">
                <a16:creationId xmlns:a16="http://schemas.microsoft.com/office/drawing/2014/main" id="{1EABC036-F58D-4171-B2C7-D7DC5EB0B5F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880558" y="5255276"/>
            <a:ext cx="7046640" cy="4978441"/>
          </a:xfrm>
        </p:spPr>
        <p:txBody>
          <a:bodyPr>
            <a:spAutoFit/>
          </a:bodyPr>
          <a:lstStyle/>
          <a:p>
            <a:pPr lvl="0"/>
            <a:r>
              <a:rPr lang="hu-HU"/>
              <a:t>Számoljuk ki az 1 cm átmérőjű lézersugár méretét 1000 m repülési magasság esetén:</a:t>
            </a:r>
          </a:p>
          <a:p>
            <a:pPr lvl="0"/>
            <a:r>
              <a:rPr lang="hu-HU"/>
              <a:t>Tan(0.0002rad) * 1000000 mm =190 mm</a:t>
            </a:r>
          </a:p>
          <a:p>
            <a:pPr lvl="0"/>
            <a:r>
              <a:rPr lang="hu-HU"/>
              <a:t>1 cm + 2 * 19 cm ~ 40 cm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6">
            <a:extLst>
              <a:ext uri="{FF2B5EF4-FFF2-40B4-BE49-F238E27FC236}">
                <a16:creationId xmlns:a16="http://schemas.microsoft.com/office/drawing/2014/main" id="{8879848D-4C9B-4993-8547-0AB8942E9D09}"/>
              </a:ext>
            </a:extLst>
          </p:cNvPr>
          <p:cNvSpPr txBox="1"/>
          <p:nvPr/>
        </p:nvSpPr>
        <p:spPr>
          <a:xfrm>
            <a:off x="4399196" y="9555480"/>
            <a:ext cx="3372837" cy="5025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3DE49CA-9158-43B4-9417-F17A42E41DD4}" type="slidenum">
              <a:t>7</a:t>
            </a:fld>
            <a:endParaRPr lang="hu-HU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3" name="Diakép helye 1">
            <a:extLst>
              <a:ext uri="{FF2B5EF4-FFF2-40B4-BE49-F238E27FC236}">
                <a16:creationId xmlns:a16="http://schemas.microsoft.com/office/drawing/2014/main" id="{52984BDC-9019-4EEA-B2C6-3C4152DF11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5963" y="841375"/>
            <a:ext cx="7375525" cy="41481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Jegyzetek helye 2">
            <a:extLst>
              <a:ext uri="{FF2B5EF4-FFF2-40B4-BE49-F238E27FC236}">
                <a16:creationId xmlns:a16="http://schemas.microsoft.com/office/drawing/2014/main" id="{62092195-4E70-4385-9063-B5ED99F7645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880558" y="5255276"/>
            <a:ext cx="7046640" cy="4978441"/>
          </a:xfrm>
        </p:spPr>
        <p:txBody>
          <a:bodyPr>
            <a:spAutoFit/>
          </a:bodyPr>
          <a:lstStyle/>
          <a:p>
            <a:pPr lvl="0"/>
            <a:r>
              <a:rPr lang="hu-HU" sz="2910"/>
              <a:t>Számoljuk ki az 1 cm átmérőjű lézersugár méretét 1000 m repülési magasság esetén:</a:t>
            </a:r>
          </a:p>
          <a:p>
            <a:pPr lvl="0"/>
            <a:r>
              <a:rPr lang="hu-HU" sz="2910"/>
              <a:t>Tan(0.0002rad) * 1000000 mm =190 mm</a:t>
            </a:r>
          </a:p>
          <a:p>
            <a:pPr lvl="0"/>
            <a:r>
              <a:rPr lang="hu-HU" sz="2910"/>
              <a:t>1 cm + 2 * 19 cm ~ 40 cm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6">
            <a:extLst>
              <a:ext uri="{FF2B5EF4-FFF2-40B4-BE49-F238E27FC236}">
                <a16:creationId xmlns:a16="http://schemas.microsoft.com/office/drawing/2014/main" id="{5DE24BA8-E7A5-4F58-8F5B-128AEE064FBB}"/>
              </a:ext>
            </a:extLst>
          </p:cNvPr>
          <p:cNvSpPr txBox="1"/>
          <p:nvPr/>
        </p:nvSpPr>
        <p:spPr>
          <a:xfrm>
            <a:off x="4399196" y="9555480"/>
            <a:ext cx="3372837" cy="5025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E469013-3A31-425F-BE0F-B8D2AF19BED5}" type="slidenum">
              <a:t>8</a:t>
            </a:fld>
            <a:endParaRPr lang="hu-HU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3" name="Diakép helye 1">
            <a:extLst>
              <a:ext uri="{FF2B5EF4-FFF2-40B4-BE49-F238E27FC236}">
                <a16:creationId xmlns:a16="http://schemas.microsoft.com/office/drawing/2014/main" id="{F92351FD-6D7A-4AA1-8003-2E9F3D289D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5963" y="841375"/>
            <a:ext cx="7375525" cy="41481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Jegyzetek helye 2">
            <a:extLst>
              <a:ext uri="{FF2B5EF4-FFF2-40B4-BE49-F238E27FC236}">
                <a16:creationId xmlns:a16="http://schemas.microsoft.com/office/drawing/2014/main" id="{4CBA44C2-E604-41E1-8589-F30781B996F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880558" y="5255276"/>
            <a:ext cx="7046640" cy="4978441"/>
          </a:xfrm>
        </p:spPr>
        <p:txBody>
          <a:bodyPr>
            <a:spAutoFit/>
          </a:bodyPr>
          <a:lstStyle/>
          <a:p>
            <a:endParaRPr lang="hu-H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6">
            <a:extLst>
              <a:ext uri="{FF2B5EF4-FFF2-40B4-BE49-F238E27FC236}">
                <a16:creationId xmlns:a16="http://schemas.microsoft.com/office/drawing/2014/main" id="{DE2C8C9B-91E1-4F2D-B10D-FED32AAB7E04}"/>
              </a:ext>
            </a:extLst>
          </p:cNvPr>
          <p:cNvSpPr txBox="1"/>
          <p:nvPr/>
        </p:nvSpPr>
        <p:spPr>
          <a:xfrm>
            <a:off x="4399196" y="9555480"/>
            <a:ext cx="3372837" cy="5025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E77EDD5-60F8-4921-93BE-BE7E13F5A193}" type="slidenum">
              <a:t>9</a:t>
            </a:fld>
            <a:endParaRPr lang="hu-HU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3" name="Diakép helye 1">
            <a:extLst>
              <a:ext uri="{FF2B5EF4-FFF2-40B4-BE49-F238E27FC236}">
                <a16:creationId xmlns:a16="http://schemas.microsoft.com/office/drawing/2014/main" id="{09D4CA88-27A1-4E9F-BEB7-365A819351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5963" y="841375"/>
            <a:ext cx="7375525" cy="41481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Jegyzetek helye 2">
            <a:extLst>
              <a:ext uri="{FF2B5EF4-FFF2-40B4-BE49-F238E27FC236}">
                <a16:creationId xmlns:a16="http://schemas.microsoft.com/office/drawing/2014/main" id="{1B057604-1CA8-4319-83FD-427B5368D2B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880558" y="5255276"/>
            <a:ext cx="7046640" cy="4978441"/>
          </a:xfrm>
        </p:spPr>
        <p:txBody>
          <a:bodyPr>
            <a:spAutoFit/>
          </a:bodyPr>
          <a:lstStyle/>
          <a:p>
            <a:endParaRPr lang="hu-H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6">
            <a:extLst>
              <a:ext uri="{FF2B5EF4-FFF2-40B4-BE49-F238E27FC236}">
                <a16:creationId xmlns:a16="http://schemas.microsoft.com/office/drawing/2014/main" id="{0F8FF5CE-FDF1-41EF-B8CE-56DC68202C37}"/>
              </a:ext>
            </a:extLst>
          </p:cNvPr>
          <p:cNvSpPr txBox="1"/>
          <p:nvPr/>
        </p:nvSpPr>
        <p:spPr>
          <a:xfrm>
            <a:off x="4399196" y="9555480"/>
            <a:ext cx="3372837" cy="5025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82859AF-DC52-408B-8D55-EB42F016E702}" type="slidenum">
              <a:t>10</a:t>
            </a:fld>
            <a:endParaRPr lang="hu-HU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3" name="Diakép helye 1">
            <a:extLst>
              <a:ext uri="{FF2B5EF4-FFF2-40B4-BE49-F238E27FC236}">
                <a16:creationId xmlns:a16="http://schemas.microsoft.com/office/drawing/2014/main" id="{DEB91DE8-8FAE-462D-84C4-30589796DA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5963" y="841375"/>
            <a:ext cx="7375525" cy="41481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Jegyzetek helye 2">
            <a:extLst>
              <a:ext uri="{FF2B5EF4-FFF2-40B4-BE49-F238E27FC236}">
                <a16:creationId xmlns:a16="http://schemas.microsoft.com/office/drawing/2014/main" id="{8E055F0D-2980-421E-9AA0-08B95618B29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880558" y="5255276"/>
            <a:ext cx="7046640" cy="4978441"/>
          </a:xfrm>
        </p:spPr>
        <p:txBody>
          <a:bodyPr>
            <a:spAutoFit/>
          </a:bodyPr>
          <a:lstStyle/>
          <a:p>
            <a:endParaRPr lang="hu-H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F6E9A1D-5A02-463E-9806-F7778830CF0A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260472" y="928692"/>
            <a:ext cx="7559673" cy="1973266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2B596D70-2086-4163-9CEF-EC8EF3BFE09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260472" y="2978145"/>
            <a:ext cx="7559673" cy="1370008"/>
          </a:xfrm>
        </p:spPr>
        <p:txBody>
          <a:bodyPr anchorCtr="1"/>
          <a:lstStyle>
            <a:lvl1pPr algn="ctr">
              <a:defRPr sz="2400"/>
            </a:lvl1pPr>
          </a:lstStyle>
          <a:p>
            <a:pPr lvl="0"/>
            <a:r>
              <a:rPr lang="hu-HU"/>
              <a:t>Kattintson ide az alcím mintájának szerkesztéséhez</a:t>
            </a:r>
          </a:p>
        </p:txBody>
      </p:sp>
    </p:spTree>
    <p:extLst>
      <p:ext uri="{BB962C8B-B14F-4D97-AF65-F5344CB8AC3E}">
        <p14:creationId xmlns:p14="http://schemas.microsoft.com/office/powerpoint/2010/main" val="1727684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3461DDB-26C3-4BAA-A685-34B6AB6E625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6DE647B1-7151-4A8B-9C4E-78615DF860FF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1818954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FB811728-E3A0-4D2F-A07D-0EFB4F5A3873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6629400" y="1203322"/>
            <a:ext cx="2057400" cy="298290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16485E9C-E3A7-4209-8750-7C3292929977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457200" y="1203322"/>
            <a:ext cx="6019796" cy="298290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6746279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3A6D72A-FF4C-47A6-808B-EE15FE45C14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260472" y="928692"/>
            <a:ext cx="7559673" cy="1973266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9249CBDD-AD5D-4E00-966C-15AD883120D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260472" y="2978145"/>
            <a:ext cx="7559673" cy="1370008"/>
          </a:xfrm>
        </p:spPr>
        <p:txBody>
          <a:bodyPr anchorCtr="1"/>
          <a:lstStyle>
            <a:lvl1pPr algn="ctr">
              <a:defRPr sz="2400"/>
            </a:lvl1pPr>
          </a:lstStyle>
          <a:p>
            <a:pPr lvl="0"/>
            <a:r>
              <a:rPr lang="hu-HU"/>
              <a:t>Kattintson ide az alcím mintájának szerkesztéséhez</a:t>
            </a:r>
          </a:p>
        </p:txBody>
      </p:sp>
    </p:spTree>
    <p:extLst>
      <p:ext uri="{BB962C8B-B14F-4D97-AF65-F5344CB8AC3E}">
        <p14:creationId xmlns:p14="http://schemas.microsoft.com/office/powerpoint/2010/main" val="40459135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5D8E1F8-FCC5-4F96-B0DB-9696979F0B7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9880C38-2792-4BD6-8703-4546F1E73181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hu-H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hu-H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hu-H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hu-H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6614463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947ED11-B3FD-4E6C-9ADD-BE9A733DD65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7391" y="1414467"/>
            <a:ext cx="8694736" cy="2357432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3E443F11-B45D-4FCE-92C2-B636F994370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7391" y="3794129"/>
            <a:ext cx="8694736" cy="1241426"/>
          </a:xfrm>
        </p:spPr>
        <p:txBody>
          <a:bodyPr/>
          <a:lstStyle>
            <a:lvl1pPr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0279012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904DA52-CE6F-4E86-BC94-2D5369DCC8E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41DA73E-684B-4DE9-AEBD-3C0B6B2B495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244973" y="4502148"/>
            <a:ext cx="2463795" cy="315916"/>
          </a:xfrm>
        </p:spPr>
        <p:txBody>
          <a:bodyPr/>
          <a:lstStyle>
            <a:lvl1pPr>
              <a:defRPr/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hu-H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hu-H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hu-H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hu-H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2A835E31-213C-41A9-8394-8E1E137BC9FB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861172" y="4502148"/>
            <a:ext cx="2463795" cy="315916"/>
          </a:xfrm>
        </p:spPr>
        <p:txBody>
          <a:bodyPr/>
          <a:lstStyle>
            <a:lvl1pPr>
              <a:defRPr/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hu-H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hu-H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hu-H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hu-H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38790282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23FB3B1-25D3-49D2-A3BB-5AD01050202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3736" y="301623"/>
            <a:ext cx="8694736" cy="10969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2FB3062E-53CF-4952-B8F5-1F5E9782A1A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93736" y="1390646"/>
            <a:ext cx="4265611" cy="681035"/>
          </a:xfrm>
        </p:spPr>
        <p:txBody>
          <a:bodyPr anchor="b"/>
          <a:lstStyle>
            <a:lvl1pPr>
              <a:defRPr sz="2400"/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D23325B8-B287-41CF-82CE-53E0B7888ED9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93736" y="2071692"/>
            <a:ext cx="4265611" cy="3046415"/>
          </a:xfrm>
        </p:spPr>
        <p:txBody>
          <a:bodyPr/>
          <a:lstStyle>
            <a:lvl1pPr>
              <a:defRPr/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hu-H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hu-H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hu-H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hu-H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6C198572-7224-44C6-99B9-0DC42DEC13B6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5103815" y="1390646"/>
            <a:ext cx="4284658" cy="681035"/>
          </a:xfrm>
        </p:spPr>
        <p:txBody>
          <a:bodyPr anchor="b"/>
          <a:lstStyle>
            <a:lvl1pPr>
              <a:defRPr sz="2400"/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A03B1144-AB09-407F-BED9-A29B317F2C0F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5103815" y="2071692"/>
            <a:ext cx="4284658" cy="3046415"/>
          </a:xfrm>
        </p:spPr>
        <p:txBody>
          <a:bodyPr/>
          <a:lstStyle>
            <a:lvl1pPr>
              <a:defRPr/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hu-H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hu-H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hu-H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hu-H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9907210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2C71A57-C573-41D6-896F-F857E034798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1121488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3817143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6877876-78E7-4D29-8272-AB254E1F6C0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3736" y="377820"/>
            <a:ext cx="3251204" cy="1323978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E2B6325-5897-4D77-9E6D-6467D8E6CF3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286249" y="815973"/>
            <a:ext cx="5102223" cy="4030666"/>
          </a:xfrm>
        </p:spPr>
        <p:txBody>
          <a:bodyPr/>
          <a:lstStyle>
            <a:lvl1pPr>
              <a:defRPr sz="3200"/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hu-HU" sz="2800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hu-HU" sz="2400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hu-HU" sz="2000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hu-HU" sz="2000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44D9B670-F1A2-42D2-AD11-F1DDCB646482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93736" y="1701798"/>
            <a:ext cx="3251204" cy="3151186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997534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534D1FB-4AFD-4785-A764-B66247155AE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307206B-1708-4BA3-A78F-844B2F25416B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37990375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8A5CC6A-5832-4314-B292-5F7285D9EA8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3736" y="377820"/>
            <a:ext cx="3251204" cy="1323978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C8AD8554-1F4F-40F1-9D89-CA7D1748ADF5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4286249" y="815973"/>
            <a:ext cx="5102223" cy="4030666"/>
          </a:xfrm>
        </p:spPr>
        <p:txBody>
          <a:bodyPr/>
          <a:lstStyle>
            <a:lvl1pPr>
              <a:defRPr sz="3200"/>
            </a:lvl1pPr>
          </a:lstStyle>
          <a:p>
            <a:pPr lvl="0"/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28A874D9-E165-498D-A1F7-EC3DE6A53FD5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93736" y="1701798"/>
            <a:ext cx="3251204" cy="3151186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2427513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200CC28-BCF9-4BD0-9B61-363C28B9C1F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1FE6BE1C-FF5D-454F-96D3-B3409AC64485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hu-H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hu-H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hu-H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hu-H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447750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DE9F9620-BCE1-412B-A749-FE17A60105D1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054977" y="1327151"/>
            <a:ext cx="1270001" cy="349091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EC228F97-1E4C-41ED-BC6F-58F3ECA67FB5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4244973" y="1327151"/>
            <a:ext cx="3657600" cy="3490914"/>
          </a:xfrm>
        </p:spPr>
        <p:txBody>
          <a:bodyPr vert="eaVert"/>
          <a:lstStyle>
            <a:lvl1pPr>
              <a:defRPr/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hu-H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hu-H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hu-H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hu-H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39391726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80625" cy="567055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ctrTitle" hasCustomPrompt="1"/>
          </p:nvPr>
        </p:nvSpPr>
        <p:spPr>
          <a:xfrm>
            <a:off x="4246474" y="1326930"/>
            <a:ext cx="5078104" cy="2222825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3307" b="1" cap="small" baseline="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1pPr>
          </a:lstStyle>
          <a:p>
            <a:r>
              <a:rPr lang="hu-HU" dirty="0" err="1"/>
              <a:t>lorem</a:t>
            </a:r>
            <a:r>
              <a:rPr lang="hu-HU" dirty="0"/>
              <a:t> </a:t>
            </a:r>
            <a:r>
              <a:rPr lang="hu-HU" dirty="0" err="1"/>
              <a:t>ipsum</a:t>
            </a:r>
            <a:r>
              <a:rPr lang="hu-HU" dirty="0"/>
              <a:t> </a:t>
            </a:r>
            <a:r>
              <a:rPr lang="hu-HU" dirty="0" err="1"/>
              <a:t>dolor</a:t>
            </a:r>
            <a:br>
              <a:rPr lang="hu-HU" dirty="0"/>
            </a:br>
            <a:r>
              <a:rPr lang="hu-HU" dirty="0" err="1"/>
              <a:t>sit</a:t>
            </a:r>
            <a:r>
              <a:rPr lang="hu-HU" dirty="0"/>
              <a:t> </a:t>
            </a:r>
            <a:r>
              <a:rPr lang="hu-HU" dirty="0" err="1"/>
              <a:t>amet</a:t>
            </a:r>
            <a:r>
              <a:rPr lang="hu-HU" dirty="0"/>
              <a:t>, </a:t>
            </a:r>
            <a:r>
              <a:rPr lang="hu-HU" dirty="0" err="1"/>
              <a:t>consectetur</a:t>
            </a:r>
            <a:br>
              <a:rPr lang="hu-HU" dirty="0"/>
            </a:br>
            <a:r>
              <a:rPr lang="hu-HU" dirty="0" err="1"/>
              <a:t>adipiscing</a:t>
            </a:r>
            <a:r>
              <a:rPr lang="hu-HU" dirty="0"/>
              <a:t> elit.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 hasCustomPrompt="1"/>
          </p:nvPr>
        </p:nvSpPr>
        <p:spPr>
          <a:xfrm>
            <a:off x="4246475" y="3708529"/>
            <a:ext cx="5080564" cy="63509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764" i="1" baseline="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1pPr>
            <a:lvl2pPr marL="504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8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2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60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20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4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81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2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/>
              <a:t>Alcím beírásához kattintson ide</a:t>
            </a:r>
          </a:p>
        </p:txBody>
      </p:sp>
      <p:sp>
        <p:nvSpPr>
          <p:cNvPr id="11" name="Szöveg helye 10"/>
          <p:cNvSpPr>
            <a:spLocks noGrp="1"/>
          </p:cNvSpPr>
          <p:nvPr>
            <p:ph type="body" sz="quarter" idx="10" hasCustomPrompt="1"/>
          </p:nvPr>
        </p:nvSpPr>
        <p:spPr>
          <a:xfrm>
            <a:off x="4245764" y="4503188"/>
            <a:ext cx="5080566" cy="31678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323">
                <a:solidFill>
                  <a:srgbClr val="4E7A45"/>
                </a:solidFill>
              </a:defRPr>
            </a:lvl1pPr>
            <a:lvl2pPr algn="r">
              <a:defRPr sz="1433"/>
            </a:lvl2pPr>
            <a:lvl3pPr algn="r">
              <a:defRPr sz="1433"/>
            </a:lvl3pPr>
            <a:lvl4pPr algn="r">
              <a:defRPr sz="1433"/>
            </a:lvl4pPr>
            <a:lvl5pPr algn="r">
              <a:defRPr sz="1433"/>
            </a:lvl5pPr>
          </a:lstStyle>
          <a:p>
            <a:pPr lvl="0"/>
            <a:r>
              <a:rPr lang="hu-HU" dirty="0"/>
              <a:t>Előadó neve</a:t>
            </a:r>
          </a:p>
        </p:txBody>
      </p:sp>
      <p:sp>
        <p:nvSpPr>
          <p:cNvPr id="14" name="Szöveg helye 10"/>
          <p:cNvSpPr>
            <a:spLocks noGrp="1"/>
          </p:cNvSpPr>
          <p:nvPr>
            <p:ph type="body" sz="quarter" idx="11" hasCustomPrompt="1"/>
          </p:nvPr>
        </p:nvSpPr>
        <p:spPr>
          <a:xfrm>
            <a:off x="4246475" y="4819941"/>
            <a:ext cx="5080566" cy="31678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323" b="1" baseline="0">
                <a:solidFill>
                  <a:srgbClr val="4E7A45"/>
                </a:solidFill>
              </a:defRPr>
            </a:lvl1pPr>
            <a:lvl2pPr algn="r">
              <a:defRPr sz="1433"/>
            </a:lvl2pPr>
            <a:lvl3pPr algn="r">
              <a:defRPr sz="1433"/>
            </a:lvl3pPr>
            <a:lvl4pPr algn="r">
              <a:defRPr sz="1433"/>
            </a:lvl4pPr>
            <a:lvl5pPr algn="r">
              <a:defRPr sz="1433"/>
            </a:lvl5pPr>
          </a:lstStyle>
          <a:p>
            <a:pPr lvl="0"/>
            <a:r>
              <a:rPr lang="hu-HU" dirty="0"/>
              <a:t>Aktuális dátum</a:t>
            </a:r>
          </a:p>
        </p:txBody>
      </p:sp>
    </p:spTree>
    <p:extLst>
      <p:ext uri="{BB962C8B-B14F-4D97-AF65-F5344CB8AC3E}">
        <p14:creationId xmlns:p14="http://schemas.microsoft.com/office/powerpoint/2010/main" val="2161146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B0186F8-2679-4C30-AC61-C237EDB6E898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260472" y="928692"/>
            <a:ext cx="7559673" cy="1973266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66729181-8335-445F-A218-70E7D0EB57E9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260472" y="2978145"/>
            <a:ext cx="7559673" cy="1370008"/>
          </a:xfrm>
        </p:spPr>
        <p:txBody>
          <a:bodyPr anchorCtr="1"/>
          <a:lstStyle>
            <a:lvl1pPr algn="ctr">
              <a:buNone/>
              <a:defRPr/>
            </a:lvl1pPr>
          </a:lstStyle>
          <a:p>
            <a:pPr lvl="0"/>
            <a:r>
              <a:rPr lang="hu-HU"/>
              <a:t>Kattintson ide az alcím mintájának szerkesztéséhez</a:t>
            </a:r>
          </a:p>
        </p:txBody>
      </p:sp>
    </p:spTree>
    <p:extLst>
      <p:ext uri="{BB962C8B-B14F-4D97-AF65-F5344CB8AC3E}">
        <p14:creationId xmlns:p14="http://schemas.microsoft.com/office/powerpoint/2010/main" val="25244124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8956D91-CF6E-4054-A2A5-BF8C74D07E0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C518A42-AD98-44D8-8966-21394B211E93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36422096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AFE490C-8D64-4FBB-86F9-CB56434959D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7391" y="1414467"/>
            <a:ext cx="8694736" cy="2357432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76F7FAF9-5B24-40F5-BF75-61911CB82E6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7391" y="3794129"/>
            <a:ext cx="8694736" cy="1241426"/>
          </a:xfrm>
        </p:spPr>
        <p:txBody>
          <a:bodyPr/>
          <a:lstStyle>
            <a:lvl1pPr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0820727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84AEEE4-08A3-42F4-AF62-B82659E1E66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4B8E296-EF3D-4430-BC2C-D9E8E03F218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03240" y="1322386"/>
            <a:ext cx="4459291" cy="374173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C06FDF30-88ED-44B1-BC6A-40FCFA2B26EF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5114925" y="1322386"/>
            <a:ext cx="4460872" cy="374173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33979102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6970B24-5CC9-4CC4-8861-C8C2A376C2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3736" y="301623"/>
            <a:ext cx="8694736" cy="10969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78D231FB-D1F8-4D3B-A23C-3455B8A3A73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93736" y="1390646"/>
            <a:ext cx="4265611" cy="681035"/>
          </a:xfrm>
        </p:spPr>
        <p:txBody>
          <a:bodyPr anchor="b"/>
          <a:lstStyle>
            <a:lvl1pPr>
              <a:buNone/>
              <a:defRPr b="1"/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42AD4711-6FA3-4FFC-87CE-141628D10B67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93736" y="2071692"/>
            <a:ext cx="4265611" cy="304641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48CCBF66-047F-4B6C-9447-8F4161B18E51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5103815" y="1390646"/>
            <a:ext cx="4284658" cy="681035"/>
          </a:xfrm>
        </p:spPr>
        <p:txBody>
          <a:bodyPr anchor="b"/>
          <a:lstStyle>
            <a:lvl1pPr>
              <a:buNone/>
              <a:defRPr b="1"/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34C8F061-F9ED-4B68-8F7C-B3F504660285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5103815" y="2071692"/>
            <a:ext cx="4284658" cy="304641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24518113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F242C61-434E-40A1-8988-80CAD0E2A9D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46672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5ECEDA2-2963-43F1-BDF9-4EF363720FC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7391" y="1414467"/>
            <a:ext cx="8694736" cy="2357432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5DF7266B-99C2-4938-972E-B089ECDB252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7391" y="3794129"/>
            <a:ext cx="8694736" cy="1241426"/>
          </a:xfrm>
        </p:spPr>
        <p:txBody>
          <a:bodyPr/>
          <a:lstStyle>
            <a:lvl1pPr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6394277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8860366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59E06C7-207C-4FF7-BC56-F87CBD8DEC4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3736" y="377820"/>
            <a:ext cx="3251204" cy="1323978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DE1815E-9DC3-4888-9317-6DE61E1F311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286249" y="815973"/>
            <a:ext cx="5102223" cy="403066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A614A488-B2F6-45B9-A1C4-10586D8686CA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93736" y="1701798"/>
            <a:ext cx="3251204" cy="3151186"/>
          </a:xfrm>
        </p:spPr>
        <p:txBody>
          <a:bodyPr/>
          <a:lstStyle>
            <a:lvl1pPr>
              <a:buNone/>
              <a:defRPr sz="1600"/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674398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B5EA023-3554-42C7-AA91-F926DC559E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3736" y="377820"/>
            <a:ext cx="3251204" cy="1323978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E53BF48A-5309-4E10-8580-0726560C5D14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4286249" y="815973"/>
            <a:ext cx="5102223" cy="4030666"/>
          </a:xfrm>
        </p:spPr>
        <p:txBody>
          <a:bodyPr/>
          <a:lstStyle>
            <a:lvl1pPr>
              <a:buNone/>
              <a:defRPr sz="3200"/>
            </a:lvl1pPr>
          </a:lstStyle>
          <a:p>
            <a:pPr lvl="0"/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59DF7C06-BCC1-458F-9C83-2D1BF3E95EC2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93736" y="1701798"/>
            <a:ext cx="3251204" cy="3151186"/>
          </a:xfrm>
        </p:spPr>
        <p:txBody>
          <a:bodyPr/>
          <a:lstStyle>
            <a:lvl1pPr>
              <a:buNone/>
              <a:defRPr sz="1600"/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3139531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76B5068-AAB6-49FD-B8B6-BC8626E9C12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C803B15C-2714-4F97-BD0C-8A180D021969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39071966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27FC08DB-BC51-4074-B088-0FFF2B785663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7308854" y="227008"/>
            <a:ext cx="2266953" cy="4837111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08994042-24D5-40A1-8846-715A0F82588D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503240" y="227008"/>
            <a:ext cx="6653210" cy="4837111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3734102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5D0F02F-6C80-4896-8E9C-D6C6310BD0E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338E895-A3A9-444B-AC28-C1362780FFB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" y="1203322"/>
            <a:ext cx="4038603" cy="298290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D955D9C0-51E3-4859-B574-99A5EF40CA97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4648196" y="1203322"/>
            <a:ext cx="4038603" cy="298290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2870891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7E7511F-E014-44D6-BEF0-91DC8AB5FEB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3736" y="301623"/>
            <a:ext cx="8694736" cy="10969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38A5C26A-53E4-4671-B977-0733FE5142E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93736" y="1390646"/>
            <a:ext cx="4265611" cy="681035"/>
          </a:xfrm>
        </p:spPr>
        <p:txBody>
          <a:bodyPr anchor="b"/>
          <a:lstStyle>
            <a:lvl1pPr>
              <a:defRPr sz="2400" b="1"/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CB7BB323-911A-43F3-8321-506EA32417FB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93736" y="2071692"/>
            <a:ext cx="4265611" cy="304641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3E7C0CF2-4FC3-4AD7-AC1B-F943B9D39503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5103815" y="1390646"/>
            <a:ext cx="4284658" cy="681035"/>
          </a:xfrm>
        </p:spPr>
        <p:txBody>
          <a:bodyPr anchor="b"/>
          <a:lstStyle>
            <a:lvl1pPr>
              <a:defRPr sz="2400" b="1"/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D2123718-E77D-4CB6-A3DB-D6F958A5E8C8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5103815" y="2071692"/>
            <a:ext cx="4284658" cy="304641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2326811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618C633-78C7-4157-A6FD-DBE233EF286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354894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252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53B6E92-9AAA-4DC8-8B37-C7B2C9DB0C0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3736" y="377820"/>
            <a:ext cx="3251204" cy="1323978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153C027-1DCE-4425-9B5D-E9FE6BDCA83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286249" y="815973"/>
            <a:ext cx="5102223" cy="4030666"/>
          </a:xfrm>
        </p:spPr>
        <p:txBody>
          <a:bodyPr/>
          <a:lstStyle>
            <a:lvl1pPr>
              <a:defRPr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2F1778AB-8116-426E-A2C1-E329B956BE36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93736" y="1701798"/>
            <a:ext cx="3251204" cy="3151186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664551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636740D-5799-4A8A-91D8-0621011F3FA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3736" y="377820"/>
            <a:ext cx="3251204" cy="1323978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109A2A9A-C905-4926-8FBF-E6292B25EA8C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4286249" y="815973"/>
            <a:ext cx="5102223" cy="4030666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B5918D61-1315-4A2B-A6C2-A0DE54B0C8B8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93736" y="1701798"/>
            <a:ext cx="3251204" cy="3151186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161261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4">
            <a:extLst>
              <a:ext uri="{FF2B5EF4-FFF2-40B4-BE49-F238E27FC236}">
                <a16:creationId xmlns:a16="http://schemas.microsoft.com/office/drawing/2014/main" id="{A8C60876-620A-4B7C-8BDB-8D326B0BA522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143643" cy="514331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Cím 1">
            <a:extLst>
              <a:ext uri="{FF2B5EF4-FFF2-40B4-BE49-F238E27FC236}">
                <a16:creationId xmlns:a16="http://schemas.microsoft.com/office/drawing/2014/main" id="{98000B35-7866-4CF0-9316-63247DBC78D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5800" y="1597676"/>
            <a:ext cx="7772043" cy="1261442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1" compatLnSpc="1">
            <a:normAutofit/>
          </a:bodyPr>
          <a:lstStyle/>
          <a:p>
            <a:pPr lvl="0"/>
            <a:r>
              <a:rPr lang="hu-HU"/>
              <a:t>Lorem ipsum dolor sit amet, consectetur adipiscing elit.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620585D1-BFB5-4D52-A218-14CA8115039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" y="1203478"/>
            <a:ext cx="8229243" cy="298295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0" marR="0" lvl="0" indent="0" algn="ctr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hu-HU" sz="2800" b="1" i="0" u="none" strike="noStrike" kern="1200" cap="none" spc="0" baseline="0">
          <a:solidFill>
            <a:srgbClr val="4E7A45"/>
          </a:solidFill>
          <a:highlight>
            <a:scrgbClr r="0" g="0" b="0">
              <a:alpha val="0"/>
            </a:scrgbClr>
          </a:highlight>
          <a:uFillTx/>
          <a:latin typeface="Minion Pro" pitchFamily="18"/>
          <a:ea typeface="Noto Sans CJK SC" pitchFamily="2"/>
          <a:cs typeface="Arial" pitchFamily="34"/>
        </a:defRPr>
      </a:lvl1pPr>
    </p:titleStyle>
    <p:bodyStyle>
      <a:lvl1pPr marL="0" marR="0" lvl="0" indent="0" algn="l" defTabSz="914400" rtl="0" fontAlgn="auto" hangingPunct="1">
        <a:lnSpc>
          <a:spcPct val="100000"/>
        </a:lnSpc>
        <a:spcBef>
          <a:spcPts val="1415"/>
        </a:spcBef>
        <a:spcAft>
          <a:spcPts val="0"/>
        </a:spcAft>
        <a:buNone/>
        <a:tabLst/>
        <a:defRPr lang="hu-HU" sz="3200" b="0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Minion Pro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hu-HU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hu-HU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hu-HU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hu-HU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4">
            <a:extLst>
              <a:ext uri="{FF2B5EF4-FFF2-40B4-BE49-F238E27FC236}">
                <a16:creationId xmlns:a16="http://schemas.microsoft.com/office/drawing/2014/main" id="{F9C07220-D00E-4875-8244-2FA02526ABF8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356" y="0"/>
            <a:ext cx="10079641" cy="566963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Cím 1">
            <a:extLst>
              <a:ext uri="{FF2B5EF4-FFF2-40B4-BE49-F238E27FC236}">
                <a16:creationId xmlns:a16="http://schemas.microsoft.com/office/drawing/2014/main" id="{08A5EEA3-08CC-47BE-8826-CE0886218CB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46199" y="1326602"/>
            <a:ext cx="5077443" cy="2222275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1">
            <a:normAutofit/>
          </a:bodyPr>
          <a:lstStyle/>
          <a:p>
            <a:pPr lvl="0"/>
            <a:r>
              <a:rPr lang="hu-HU"/>
              <a:t>lorem ipsum dolor</a:t>
            </a:r>
            <a:br>
              <a:rPr lang="hu-HU"/>
            </a:br>
            <a:r>
              <a:rPr lang="hu-HU"/>
              <a:t>sit amet, consectetur</a:t>
            </a:r>
            <a:br>
              <a:rPr lang="hu-HU"/>
            </a:br>
            <a:r>
              <a:rPr lang="hu-HU"/>
              <a:t>adipiscing elit.</a:t>
            </a:r>
          </a:p>
        </p:txBody>
      </p:sp>
      <p:sp>
        <p:nvSpPr>
          <p:cNvPr id="4" name="Szöveg helye 10">
            <a:extLst>
              <a:ext uri="{FF2B5EF4-FFF2-40B4-BE49-F238E27FC236}">
                <a16:creationId xmlns:a16="http://schemas.microsoft.com/office/drawing/2014/main" id="{E6354764-2183-448F-8FEB-302CB02077D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245476" y="4502158"/>
            <a:ext cx="5079601" cy="316437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1">
            <a:noAutofit/>
          </a:bodyPr>
          <a:lstStyle/>
          <a:p>
            <a:pPr lvl="0"/>
            <a:r>
              <a:rPr lang="hu-HU"/>
              <a:t>Előadó neve</a:t>
            </a:r>
          </a:p>
        </p:txBody>
      </p:sp>
      <p:sp>
        <p:nvSpPr>
          <p:cNvPr id="5" name="Szöveg helye 10">
            <a:extLst>
              <a:ext uri="{FF2B5EF4-FFF2-40B4-BE49-F238E27FC236}">
                <a16:creationId xmlns:a16="http://schemas.microsoft.com/office/drawing/2014/main" id="{E91ED5A8-4F83-45B8-AF9F-788EA5FE52A4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246199" y="4818961"/>
            <a:ext cx="5079601" cy="316437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1">
            <a:noAutofit/>
          </a:bodyPr>
          <a:lstStyle/>
          <a:p>
            <a:pPr lvl="0"/>
            <a:r>
              <a:rPr lang="hu-HU"/>
              <a:t>Aktuális dátum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96" r:id="rId12"/>
  </p:sldLayoutIdLst>
  <p:txStyles>
    <p:titleStyle>
      <a:lvl1pPr marL="0" marR="0" lvl="0" indent="0" algn="r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hu-HU" sz="3000" b="1" i="0" u="none" strike="noStrike" kern="1200" cap="small" spc="0" baseline="0">
          <a:solidFill>
            <a:srgbClr val="4E7A45"/>
          </a:solidFill>
          <a:highlight>
            <a:scrgbClr r="0" g="0" b="0">
              <a:alpha val="0"/>
            </a:scrgbClr>
          </a:highlight>
          <a:uFillTx/>
          <a:latin typeface="Minion Pro" pitchFamily="18"/>
          <a:ea typeface="Noto Sans CJK SC" pitchFamily="2"/>
          <a:cs typeface="Arial" pitchFamily="34"/>
        </a:defRPr>
      </a:lvl1pPr>
    </p:titleStyle>
    <p:bodyStyle>
      <a:lvl1pPr marL="0" marR="0" lvl="0" indent="0" algn="r" defTabSz="914400" rtl="0" fontAlgn="auto" hangingPunct="1">
        <a:lnSpc>
          <a:spcPct val="100000"/>
        </a:lnSpc>
        <a:spcBef>
          <a:spcPts val="240"/>
        </a:spcBef>
        <a:spcAft>
          <a:spcPts val="0"/>
        </a:spcAft>
        <a:buNone/>
        <a:tabLst>
          <a:tab pos="0" algn="l"/>
        </a:tabLst>
        <a:defRPr lang="hu-HU" sz="1200" b="1" i="0" u="none" strike="noStrike" kern="1200" cap="none" spc="0" baseline="0">
          <a:solidFill>
            <a:srgbClr val="4E7A45"/>
          </a:solidFill>
          <a:highlight>
            <a:scrgbClr r="0" g="0" b="0">
              <a:alpha val="0"/>
            </a:scrgbClr>
          </a:highlight>
          <a:uFillTx/>
          <a:latin typeface="Minion Pro"/>
          <a:ea typeface="Noto Sans CJK SC" pitchFamily="2"/>
          <a:cs typeface="Lohit Devanagari" pitchFamily="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7">
            <a:extLst>
              <a:ext uri="{FF2B5EF4-FFF2-40B4-BE49-F238E27FC236}">
                <a16:creationId xmlns:a16="http://schemas.microsoft.com/office/drawing/2014/main" id="{FDEC2C32-5DB1-4D14-A3F0-0F013EDD5568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10079641" cy="566963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Cím 1">
            <a:extLst>
              <a:ext uri="{FF2B5EF4-FFF2-40B4-BE49-F238E27FC236}">
                <a16:creationId xmlns:a16="http://schemas.microsoft.com/office/drawing/2014/main" id="{A8A00850-7301-4EC4-B1C6-C1FC0127F3D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8" y="226798"/>
            <a:ext cx="9071643" cy="94463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1">
            <a:normAutofit/>
          </a:bodyPr>
          <a:lstStyle/>
          <a:p>
            <a:pPr lvl="0"/>
            <a:r>
              <a:rPr lang="hu-HU"/>
              <a:t>mintacím szerkesztése</a:t>
            </a:r>
          </a:p>
        </p:txBody>
      </p:sp>
      <p:sp>
        <p:nvSpPr>
          <p:cNvPr id="4" name="Tartalom helye 2">
            <a:extLst>
              <a:ext uri="{FF2B5EF4-FFF2-40B4-BE49-F238E27FC236}">
                <a16:creationId xmlns:a16="http://schemas.microsoft.com/office/drawing/2014/main" id="{C8527EDB-6BA2-40D3-AE96-CE0F8539AFA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3998" y="1322999"/>
            <a:ext cx="9071643" cy="3741477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1">
            <a:no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44C3DF23-7BC1-4E36-BCA8-4FE2C2473286}"/>
              </a:ext>
            </a:extLst>
          </p:cNvPr>
          <p:cNvSpPr txBox="1"/>
          <p:nvPr/>
        </p:nvSpPr>
        <p:spPr>
          <a:xfrm>
            <a:off x="8004602" y="5394960"/>
            <a:ext cx="1139397" cy="34343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6F817B4-CE26-4C9E-8C88-1011133C0456}" type="slidenum">
              <a:t>‹#›</a:t>
            </a:fld>
            <a:endParaRPr lang="hu-HU" sz="1800" b="0" i="0" u="none" strike="noStrike" kern="1200" cap="none" spc="0" baseline="0">
              <a:solidFill>
                <a:srgbClr val="FFFFFF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7CAD4560-BD83-41B3-A8C1-48530883DFDF}"/>
              </a:ext>
            </a:extLst>
          </p:cNvPr>
          <p:cNvSpPr txBox="1"/>
          <p:nvPr/>
        </p:nvSpPr>
        <p:spPr>
          <a:xfrm>
            <a:off x="9020519" y="5394960"/>
            <a:ext cx="1013036" cy="34343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0" i="0" u="none" strike="noStrike" kern="1200" cap="none" spc="0" baseline="0">
                <a:solidFill>
                  <a:srgbClr val="FFFFFF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/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marL="0" marR="0" lvl="0" indent="0" algn="l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hu-HU" sz="3200" b="1" i="0" u="none" strike="noStrike" kern="1200" cap="small" spc="0" baseline="0">
          <a:solidFill>
            <a:srgbClr val="4E7A45"/>
          </a:solidFill>
          <a:highlight>
            <a:scrgbClr r="0" g="0" b="0">
              <a:alpha val="0"/>
            </a:scrgbClr>
          </a:highlight>
          <a:uFillTx/>
          <a:latin typeface="Minion Pro" pitchFamily="18"/>
          <a:ea typeface="Noto Sans CJK SC" pitchFamily="2"/>
          <a:cs typeface="Arial" pitchFamily="34"/>
        </a:defRPr>
      </a:lvl1pPr>
    </p:titleStyle>
    <p:bodyStyle>
      <a:lvl1pPr marL="0" marR="0" lvl="0" indent="0" algn="l" defTabSz="914400" rtl="0" fontAlgn="auto" hangingPunct="1">
        <a:lnSpc>
          <a:spcPct val="100000"/>
        </a:lnSpc>
        <a:spcBef>
          <a:spcPts val="480"/>
        </a:spcBef>
        <a:spcAft>
          <a:spcPts val="0"/>
        </a:spcAft>
        <a:buClr>
          <a:srgbClr val="9E2D40"/>
        </a:buClr>
        <a:buSzPct val="100000"/>
        <a:buFont typeface="Minion Pro" pitchFamily="18"/>
        <a:buChar char="‒"/>
        <a:tabLst/>
        <a:defRPr lang="hu-HU" sz="2400" b="0" i="0" u="none" strike="noStrike" kern="1200" cap="none" spc="0" baseline="0">
          <a:solidFill>
            <a:srgbClr val="4E7A45"/>
          </a:solidFill>
          <a:highlight>
            <a:scrgbClr r="0" g="0" b="0">
              <a:alpha val="0"/>
            </a:scrgbClr>
          </a:highlight>
          <a:uFillTx/>
          <a:latin typeface="Minion Pro" pitchFamily="18"/>
          <a:ea typeface="Noto Sans CJK SC" pitchFamily="2"/>
          <a:cs typeface="Arial" pitchFamily="34"/>
        </a:defRPr>
      </a:lvl1pPr>
      <a:lvl2pPr marL="0" marR="0" lvl="1" indent="0" algn="l" defTabSz="914400" rtl="0" fontAlgn="auto" hangingPunct="1">
        <a:lnSpc>
          <a:spcPct val="100000"/>
        </a:lnSpc>
        <a:spcBef>
          <a:spcPts val="440"/>
        </a:spcBef>
        <a:spcAft>
          <a:spcPts val="0"/>
        </a:spcAft>
        <a:buClr>
          <a:srgbClr val="9E2D40"/>
        </a:buClr>
        <a:buSzPct val="85000"/>
        <a:buFont typeface="Minion Pro" pitchFamily="18"/>
        <a:buChar char="‒"/>
        <a:tabLst/>
        <a:defRPr lang="hu-HU" sz="2200" b="0" i="1" u="none" strike="noStrike" kern="1200" cap="none" spc="0" baseline="0">
          <a:solidFill>
            <a:srgbClr val="4E7A45"/>
          </a:solidFill>
          <a:highlight>
            <a:scrgbClr r="0" g="0" b="0">
              <a:alpha val="0"/>
            </a:scrgbClr>
          </a:highlight>
          <a:uFillTx/>
          <a:latin typeface="Minion Pro" pitchFamily="18"/>
          <a:ea typeface="Noto Sans CJK SC" pitchFamily="2"/>
          <a:cs typeface="Arial" pitchFamily="34"/>
        </a:defRPr>
      </a:lvl2pPr>
      <a:lvl3pPr marL="0" marR="0" lvl="2" indent="0" algn="l" defTabSz="914400" rtl="0" fontAlgn="auto" hangingPunct="1">
        <a:lnSpc>
          <a:spcPct val="100000"/>
        </a:lnSpc>
        <a:spcBef>
          <a:spcPts val="400"/>
        </a:spcBef>
        <a:spcAft>
          <a:spcPts val="0"/>
        </a:spcAft>
        <a:buClr>
          <a:srgbClr val="9E2D40"/>
        </a:buClr>
        <a:buSzPct val="85000"/>
        <a:buFont typeface="Minion Pro" pitchFamily="18"/>
        <a:buChar char="‒"/>
        <a:tabLst/>
        <a:defRPr lang="hu-HU" sz="2000" b="0" i="0" u="none" strike="noStrike" kern="1200" cap="none" spc="0" baseline="0">
          <a:solidFill>
            <a:srgbClr val="4E7A45"/>
          </a:solidFill>
          <a:highlight>
            <a:scrgbClr r="0" g="0" b="0">
              <a:alpha val="0"/>
            </a:scrgbClr>
          </a:highlight>
          <a:uFillTx/>
          <a:latin typeface="Minion Pro" pitchFamily="18"/>
          <a:ea typeface="Noto Sans CJK SC" pitchFamily="2"/>
          <a:cs typeface="Arial" pitchFamily="34"/>
        </a:defRPr>
      </a:lvl3pPr>
      <a:lvl4pPr marL="0" marR="0" lvl="3" indent="0" algn="l" defTabSz="914400" rtl="0" fontAlgn="auto" hangingPunct="1">
        <a:lnSpc>
          <a:spcPct val="100000"/>
        </a:lnSpc>
        <a:spcBef>
          <a:spcPts val="360"/>
        </a:spcBef>
        <a:spcAft>
          <a:spcPts val="0"/>
        </a:spcAft>
        <a:buClr>
          <a:srgbClr val="9E402D"/>
        </a:buClr>
        <a:buSzPct val="85000"/>
        <a:buFont typeface="Minion Pro" pitchFamily="18"/>
        <a:buChar char="‒"/>
        <a:tabLst/>
        <a:defRPr lang="hu-HU" sz="1800" b="0" i="1" u="none" strike="noStrike" kern="1200" cap="none" spc="0" baseline="0">
          <a:solidFill>
            <a:srgbClr val="4E7A45"/>
          </a:solidFill>
          <a:highlight>
            <a:scrgbClr r="0" g="0" b="0">
              <a:alpha val="0"/>
            </a:scrgbClr>
          </a:highlight>
          <a:uFillTx/>
          <a:latin typeface="Minion Pro" pitchFamily="18"/>
          <a:ea typeface="Noto Sans CJK SC" pitchFamily="2"/>
          <a:cs typeface="Arial" pitchFamily="34"/>
        </a:defRPr>
      </a:lvl4pPr>
      <a:lvl5pPr marL="0" marR="0" lvl="4" indent="0" algn="l" defTabSz="914400" rtl="0" fontAlgn="auto" hangingPunct="1">
        <a:lnSpc>
          <a:spcPct val="100000"/>
        </a:lnSpc>
        <a:spcBef>
          <a:spcPts val="320"/>
        </a:spcBef>
        <a:spcAft>
          <a:spcPts val="0"/>
        </a:spcAft>
        <a:buClr>
          <a:srgbClr val="9E402D"/>
        </a:buClr>
        <a:buSzPct val="85000"/>
        <a:buFont typeface="Minion Pro" pitchFamily="18"/>
        <a:buChar char="‒"/>
        <a:tabLst/>
        <a:defRPr lang="hu-HU" sz="1600" b="0" i="0" u="none" strike="noStrike" kern="1200" cap="none" spc="0" baseline="0">
          <a:solidFill>
            <a:srgbClr val="4E7A45"/>
          </a:solidFill>
          <a:highlight>
            <a:scrgbClr r="0" g="0" b="0">
              <a:alpha val="0"/>
            </a:scrgbClr>
          </a:highlight>
          <a:uFillTx/>
          <a:latin typeface="Minion Pro" pitchFamily="18"/>
          <a:ea typeface="Noto Sans CJK SC" pitchFamily="2"/>
          <a:cs typeface="Arial" pitchFamily="34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hyperlink" Target="http://www.agt.bme.hu/on_line/gsd_calc/gsd_calc.html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s://www.youtube.com/watch?v=X-ef1WOL128" TargetMode="Externa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6" Type="http://schemas.openxmlformats.org/officeDocument/2006/relationships/hyperlink" Target="https://www.youtube.com/watch?v=SATijfXnshg&amp;t=188s" TargetMode="External"/><Relationship Id="rId5" Type="http://schemas.openxmlformats.org/officeDocument/2006/relationships/hyperlink" Target="https://www.youtube.com/watch?v=TiM4n7rMTMk" TargetMode="External"/><Relationship Id="rId4" Type="http://schemas.openxmlformats.org/officeDocument/2006/relationships/hyperlink" Target="https://www.youtube.com/watch?v=2IswZPd6dzw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gt.bme.hu/maps/gmap.php?config=barnag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5" Type="http://schemas.openxmlformats.org/officeDocument/2006/relationships/hyperlink" Target="https://www.youtube.com/watch?v=X-ef1WOL128" TargetMode="Externa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4" Type="http://schemas.openxmlformats.org/officeDocument/2006/relationships/hyperlink" Target="https://www.youtube.com/watch?v=TiM4n7rMTMk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hyperlink" Target="https://www.youtube.com/watch?v=TiM4n7rMTMk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6" Type="http://schemas.openxmlformats.org/officeDocument/2006/relationships/hyperlink" Target="https://www.youtube.com/watch?v=MfuZjz5uDQM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5" Type="http://schemas.openxmlformats.org/officeDocument/2006/relationships/hyperlink" Target="https://www.youtube.com/watch?v=SATijfXnshg" TargetMode="Externa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hu-HU" dirty="0"/>
            </a:br>
            <a:r>
              <a:rPr lang="en-GB" dirty="0"/>
              <a:t>Surveying II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Point cloud survey</a:t>
            </a:r>
          </a:p>
          <a:p>
            <a:r>
              <a:rPr lang="en-GB" dirty="0"/>
              <a:t>Photogrammetry, UAV, laser scanning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hu-HU" dirty="0"/>
              <a:t>23</a:t>
            </a:r>
            <a:r>
              <a:rPr lang="en-GB" dirty="0"/>
              <a:t> </a:t>
            </a:r>
            <a:r>
              <a:rPr lang="hu-HU" dirty="0"/>
              <a:t>May</a:t>
            </a:r>
            <a:r>
              <a:rPr lang="en-GB" dirty="0"/>
              <a:t>, 202</a:t>
            </a:r>
            <a:r>
              <a:rPr lang="hu-HU" dirty="0"/>
              <a:t>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80616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2290A8C-9C58-4D50-A4CB-2E29DA516C6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8" y="226076"/>
            <a:ext cx="9071643" cy="946440"/>
          </a:xfrm>
        </p:spPr>
        <p:txBody>
          <a:bodyPr lIns="0" tIns="0" rIns="0" bIns="0" anchor="ctr"/>
          <a:lstStyle/>
          <a:p>
            <a:pPr lvl="0"/>
            <a:r>
              <a:rPr lang="hu-HU" sz="2180" cap="none" dirty="0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latin typeface="Minion Pro"/>
              </a:rPr>
              <a:t>Image </a:t>
            </a:r>
            <a:r>
              <a:rPr lang="hu-HU" sz="2180" cap="none" dirty="0" err="1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latin typeface="Minion Pro"/>
              </a:rPr>
              <a:t>Acquisition</a:t>
            </a:r>
            <a:r>
              <a:rPr lang="hu-HU" sz="2180" cap="none" dirty="0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latin typeface="Minion Pro"/>
              </a:rPr>
              <a:t> </a:t>
            </a:r>
            <a:r>
              <a:rPr lang="hu-HU" sz="2180" cap="none" dirty="0" err="1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latin typeface="Minion Pro"/>
              </a:rPr>
              <a:t>Plan</a:t>
            </a:r>
            <a:endParaRPr lang="hu-HU" sz="2180" cap="none" dirty="0">
              <a:solidFill>
                <a:srgbClr val="000000"/>
              </a:solidFill>
              <a:effectLst>
                <a:outerShdw dist="17962" dir="2700000">
                  <a:srgbClr val="000000"/>
                </a:outerShdw>
              </a:effectLst>
              <a:latin typeface="Minion Pro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ADEFA835-B0C9-461D-8662-591ECC76E7A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120640" y="1645920"/>
            <a:ext cx="4929118" cy="369863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1B0580CA-D5D6-4D58-9318-D32AB0D48AED}"/>
              </a:ext>
            </a:extLst>
          </p:cNvPr>
          <p:cNvSpPr txBox="1"/>
          <p:nvPr/>
        </p:nvSpPr>
        <p:spPr>
          <a:xfrm>
            <a:off x="333362" y="1172516"/>
            <a:ext cx="4234478" cy="174241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MB ≤ 0.3-0.5 GSD </a:t>
            </a:r>
          </a:p>
          <a:p>
            <a:pPr lvl="1" hangingPunct="0">
              <a:buSzPct val="45000"/>
              <a:buFont typeface="StarSymbol"/>
              <a:buChar char="●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motion</a:t>
            </a:r>
            <a:r>
              <a:rPr lang="hu-HU" sz="20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blur</a:t>
            </a:r>
            <a:r>
              <a:rPr lang="hu-HU" sz="20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(MB)</a:t>
            </a:r>
          </a:p>
          <a:p>
            <a:pPr lvl="1" hangingPunct="0">
              <a:buSzPct val="45000"/>
              <a:buFont typeface="StarSymbol"/>
              <a:buChar char="●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ground</a:t>
            </a:r>
            <a:r>
              <a:rPr lang="hu-HU" sz="20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sample</a:t>
            </a:r>
            <a:r>
              <a:rPr lang="hu-HU" sz="20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distance</a:t>
            </a:r>
            <a:r>
              <a:rPr lang="hu-HU" sz="20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(</a:t>
            </a:r>
            <a:r>
              <a:rPr lang="hu-HU" sz="20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  <a:hlinkClick r:id="rId4"/>
              </a:rPr>
              <a:t>GSD</a:t>
            </a:r>
            <a:r>
              <a:rPr lang="hu-HU" sz="20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)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overlap (~80%)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nadir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or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oblique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imagery</a:t>
            </a:r>
            <a:endParaRPr lang="hu-HU" sz="2400" b="0" i="0" u="none" strike="noStrike" kern="1200" cap="none" spc="0" baseline="0" dirty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5" name="Egyenes összekötő 4">
            <a:extLst>
              <a:ext uri="{FF2B5EF4-FFF2-40B4-BE49-F238E27FC236}">
                <a16:creationId xmlns:a16="http://schemas.microsoft.com/office/drawing/2014/main" id="{B7486BC1-C2EA-4243-8DB8-D6DF38FFD46E}"/>
              </a:ext>
            </a:extLst>
          </p:cNvPr>
          <p:cNvSpPr/>
          <p:nvPr/>
        </p:nvSpPr>
        <p:spPr>
          <a:xfrm>
            <a:off x="1088995" y="3279942"/>
            <a:ext cx="365760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0" cap="flat">
            <a:solidFill>
              <a:srgbClr val="3465A4"/>
            </a:solidFill>
            <a:prstDash val="solid"/>
            <a:miter/>
          </a:ln>
        </p:spPr>
        <p:txBody>
          <a:bodyPr vert="horz" wrap="none" lIns="90004" tIns="44997" rIns="90004" bIns="44997" anchor="ctr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6" name="Egyenes összekötő 5">
            <a:extLst>
              <a:ext uri="{FF2B5EF4-FFF2-40B4-BE49-F238E27FC236}">
                <a16:creationId xmlns:a16="http://schemas.microsoft.com/office/drawing/2014/main" id="{AB9D4EB8-6BD0-4019-A139-DCB0ACE5B6F9}"/>
              </a:ext>
            </a:extLst>
          </p:cNvPr>
          <p:cNvSpPr/>
          <p:nvPr/>
        </p:nvSpPr>
        <p:spPr>
          <a:xfrm flipH="1">
            <a:off x="448915" y="3279942"/>
            <a:ext cx="1005840" cy="17373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0" cap="flat">
            <a:solidFill>
              <a:srgbClr val="3465A4"/>
            </a:solidFill>
            <a:prstDash val="solid"/>
            <a:miter/>
          </a:ln>
        </p:spPr>
        <p:txBody>
          <a:bodyPr vert="horz" wrap="none" lIns="90004" tIns="44997" rIns="90004" bIns="44997" anchor="ctr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7" name="Egyenes összekötő 6">
            <a:extLst>
              <a:ext uri="{FF2B5EF4-FFF2-40B4-BE49-F238E27FC236}">
                <a16:creationId xmlns:a16="http://schemas.microsoft.com/office/drawing/2014/main" id="{72F97440-D70B-4493-A395-A7B149C14CDF}"/>
              </a:ext>
            </a:extLst>
          </p:cNvPr>
          <p:cNvSpPr/>
          <p:nvPr/>
        </p:nvSpPr>
        <p:spPr>
          <a:xfrm>
            <a:off x="1088995" y="3279942"/>
            <a:ext cx="1005840" cy="17373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0" cap="flat">
            <a:solidFill>
              <a:srgbClr val="3465A4"/>
            </a:solidFill>
            <a:prstDash val="solid"/>
            <a:miter/>
          </a:ln>
        </p:spPr>
        <p:txBody>
          <a:bodyPr vert="horz" wrap="none" lIns="90004" tIns="44997" rIns="90004" bIns="44997" anchor="ctr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8" name="Egyenes összekötő 7">
            <a:extLst>
              <a:ext uri="{FF2B5EF4-FFF2-40B4-BE49-F238E27FC236}">
                <a16:creationId xmlns:a16="http://schemas.microsoft.com/office/drawing/2014/main" id="{FD2E170B-3CC7-4BF5-A371-708600A205A2}"/>
              </a:ext>
            </a:extLst>
          </p:cNvPr>
          <p:cNvSpPr/>
          <p:nvPr/>
        </p:nvSpPr>
        <p:spPr>
          <a:xfrm>
            <a:off x="448915" y="5017302"/>
            <a:ext cx="1645920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0" cap="flat">
            <a:solidFill>
              <a:srgbClr val="3465A4"/>
            </a:solidFill>
            <a:prstDash val="solid"/>
            <a:miter/>
          </a:ln>
        </p:spPr>
        <p:txBody>
          <a:bodyPr vert="horz" wrap="none" lIns="90004" tIns="44997" rIns="90004" bIns="44997" anchor="ctr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9" name="Egyenes összekötő 8">
            <a:extLst>
              <a:ext uri="{FF2B5EF4-FFF2-40B4-BE49-F238E27FC236}">
                <a16:creationId xmlns:a16="http://schemas.microsoft.com/office/drawing/2014/main" id="{39820A72-A2A0-4E52-ACFF-1B0A1561300A}"/>
              </a:ext>
            </a:extLst>
          </p:cNvPr>
          <p:cNvSpPr/>
          <p:nvPr/>
        </p:nvSpPr>
        <p:spPr>
          <a:xfrm>
            <a:off x="1271875" y="3279942"/>
            <a:ext cx="0" cy="17373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0" cap="flat">
            <a:solidFill>
              <a:srgbClr val="3465A4"/>
            </a:solidFill>
            <a:prstDash val="solid"/>
            <a:miter/>
          </a:ln>
        </p:spPr>
        <p:txBody>
          <a:bodyPr vert="horz" wrap="none" lIns="90004" tIns="44997" rIns="90004" bIns="44997" anchor="ctr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B7F44463-3C96-4DA9-A481-85F0ACF9F526}"/>
              </a:ext>
            </a:extLst>
          </p:cNvPr>
          <p:cNvSpPr txBox="1"/>
          <p:nvPr/>
        </p:nvSpPr>
        <p:spPr>
          <a:xfrm>
            <a:off x="723235" y="3005622"/>
            <a:ext cx="1379006" cy="26791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2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sensor width (sw)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C999073E-7B77-4087-8286-BFFFE17F9C6B}"/>
              </a:ext>
            </a:extLst>
          </p:cNvPr>
          <p:cNvSpPr txBox="1"/>
          <p:nvPr/>
        </p:nvSpPr>
        <p:spPr>
          <a:xfrm>
            <a:off x="174595" y="3295779"/>
            <a:ext cx="737619" cy="26791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2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focus (f)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9B9A49A1-6FC6-46AF-8539-24E3D6D933E1}"/>
              </a:ext>
            </a:extLst>
          </p:cNvPr>
          <p:cNvSpPr txBox="1"/>
          <p:nvPr/>
        </p:nvSpPr>
        <p:spPr>
          <a:xfrm>
            <a:off x="91440" y="4070139"/>
            <a:ext cx="925939" cy="26791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2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altitude (h)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5835DCD5-6B87-4D23-AD76-20AC8D6B8752}"/>
              </a:ext>
            </a:extLst>
          </p:cNvPr>
          <p:cNvSpPr txBox="1"/>
          <p:nvPr/>
        </p:nvSpPr>
        <p:spPr>
          <a:xfrm>
            <a:off x="631795" y="5092904"/>
            <a:ext cx="1481858" cy="26791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2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footprint width (dw)</a:t>
            </a:r>
          </a:p>
        </p:txBody>
      </p:sp>
      <p:sp>
        <p:nvSpPr>
          <p:cNvPr id="14" name="Egyenes összekötő 13">
            <a:extLst>
              <a:ext uri="{FF2B5EF4-FFF2-40B4-BE49-F238E27FC236}">
                <a16:creationId xmlns:a16="http://schemas.microsoft.com/office/drawing/2014/main" id="{88C8CB8F-5360-47C6-9BE9-4431F7B15EC9}"/>
              </a:ext>
            </a:extLst>
          </p:cNvPr>
          <p:cNvSpPr/>
          <p:nvPr/>
        </p:nvSpPr>
        <p:spPr>
          <a:xfrm>
            <a:off x="1271875" y="3603941"/>
            <a:ext cx="672842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0" cap="flat">
            <a:solidFill>
              <a:srgbClr val="3465A4"/>
            </a:solidFill>
            <a:prstDash val="solid"/>
            <a:miter/>
            <a:tailEnd type="arrow"/>
          </a:ln>
        </p:spPr>
        <p:txBody>
          <a:bodyPr vert="horz" wrap="none" lIns="90004" tIns="44997" rIns="90004" bIns="44997" anchor="ctr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8573F05D-4D3B-402F-8752-F58C137824CC}"/>
              </a:ext>
            </a:extLst>
          </p:cNvPr>
          <p:cNvSpPr txBox="1"/>
          <p:nvPr/>
        </p:nvSpPr>
        <p:spPr>
          <a:xfrm>
            <a:off x="1911955" y="3462822"/>
            <a:ext cx="917088" cy="26791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2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velocity (v)</a:t>
            </a:r>
          </a:p>
        </p:txBody>
      </p:sp>
      <p:sp>
        <p:nvSpPr>
          <p:cNvPr id="16" name="Egyenes összekötő 15">
            <a:extLst>
              <a:ext uri="{FF2B5EF4-FFF2-40B4-BE49-F238E27FC236}">
                <a16:creationId xmlns:a16="http://schemas.microsoft.com/office/drawing/2014/main" id="{CBB3F30F-5AD0-49A9-931B-78A9E80E4106}"/>
              </a:ext>
            </a:extLst>
          </p:cNvPr>
          <p:cNvSpPr/>
          <p:nvPr/>
        </p:nvSpPr>
        <p:spPr>
          <a:xfrm>
            <a:off x="1396078" y="3279942"/>
            <a:ext cx="365760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0" cap="flat">
            <a:solidFill>
              <a:srgbClr val="168253"/>
            </a:solidFill>
            <a:custDash>
              <a:ds d="0" sp="0"/>
            </a:custDash>
            <a:miter/>
          </a:ln>
        </p:spPr>
        <p:txBody>
          <a:bodyPr vert="horz" wrap="none" lIns="90004" tIns="44997" rIns="90004" bIns="44997" anchor="ctr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17" name="Egyenes összekötő 16">
            <a:extLst>
              <a:ext uri="{FF2B5EF4-FFF2-40B4-BE49-F238E27FC236}">
                <a16:creationId xmlns:a16="http://schemas.microsoft.com/office/drawing/2014/main" id="{C278CCA5-764E-48A6-9E3E-77B1D0A47D87}"/>
              </a:ext>
            </a:extLst>
          </p:cNvPr>
          <p:cNvSpPr/>
          <p:nvPr/>
        </p:nvSpPr>
        <p:spPr>
          <a:xfrm flipH="1">
            <a:off x="755998" y="3279942"/>
            <a:ext cx="1005840" cy="17373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0" cap="flat">
            <a:solidFill>
              <a:srgbClr val="168253"/>
            </a:solidFill>
            <a:custDash>
              <a:ds d="0" sp="0"/>
            </a:custDash>
            <a:miter/>
          </a:ln>
        </p:spPr>
        <p:txBody>
          <a:bodyPr vert="horz" wrap="none" lIns="90004" tIns="44997" rIns="90004" bIns="44997" anchor="ctr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18" name="Egyenes összekötő 17">
            <a:extLst>
              <a:ext uri="{FF2B5EF4-FFF2-40B4-BE49-F238E27FC236}">
                <a16:creationId xmlns:a16="http://schemas.microsoft.com/office/drawing/2014/main" id="{B1429573-2302-4EAD-9A80-D3E603651501}"/>
              </a:ext>
            </a:extLst>
          </p:cNvPr>
          <p:cNvSpPr/>
          <p:nvPr/>
        </p:nvSpPr>
        <p:spPr>
          <a:xfrm>
            <a:off x="1396078" y="3279942"/>
            <a:ext cx="1005840" cy="17373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0" cap="flat">
            <a:solidFill>
              <a:srgbClr val="168253"/>
            </a:solidFill>
            <a:custDash>
              <a:ds d="0" sp="0"/>
            </a:custDash>
            <a:miter/>
          </a:ln>
        </p:spPr>
        <p:txBody>
          <a:bodyPr vert="horz" wrap="none" lIns="90004" tIns="44997" rIns="90004" bIns="44997" anchor="ctr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19" name="Egyenes összekötő 18">
            <a:extLst>
              <a:ext uri="{FF2B5EF4-FFF2-40B4-BE49-F238E27FC236}">
                <a16:creationId xmlns:a16="http://schemas.microsoft.com/office/drawing/2014/main" id="{2C89080E-D5D0-46C4-B1FB-7509C7A868E0}"/>
              </a:ext>
            </a:extLst>
          </p:cNvPr>
          <p:cNvSpPr/>
          <p:nvPr/>
        </p:nvSpPr>
        <p:spPr>
          <a:xfrm>
            <a:off x="755998" y="5017302"/>
            <a:ext cx="1645920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0" cap="flat">
            <a:solidFill>
              <a:srgbClr val="168253"/>
            </a:solidFill>
            <a:custDash>
              <a:ds d="0" sp="0"/>
            </a:custDash>
            <a:miter/>
          </a:ln>
        </p:spPr>
        <p:txBody>
          <a:bodyPr vert="horz" wrap="none" lIns="90004" tIns="44997" rIns="90004" bIns="44997" anchor="ctr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66691F34-497F-4FD6-8DE9-18329642D712}"/>
              </a:ext>
            </a:extLst>
          </p:cNvPr>
          <p:cNvSpPr txBox="1"/>
          <p:nvPr/>
        </p:nvSpPr>
        <p:spPr>
          <a:xfrm>
            <a:off x="1271875" y="4727144"/>
            <a:ext cx="917344" cy="26791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2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overlap (o)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Szövegdoboz 20">
                <a:extLst>
                  <a:ext uri="{FF2B5EF4-FFF2-40B4-BE49-F238E27FC236}">
                    <a16:creationId xmlns:a16="http://schemas.microsoft.com/office/drawing/2014/main" id="{E40D9804-0180-4A1A-A19A-10B78E678D46}"/>
                  </a:ext>
                </a:extLst>
              </p:cNvPr>
              <p:cNvSpPr txBox="1"/>
              <p:nvPr/>
            </p:nvSpPr>
            <p:spPr>
              <a:xfrm>
                <a:off x="2945876" y="3021258"/>
                <a:ext cx="725036" cy="361078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none" lIns="90004" tIns="44997" rIns="90004" bIns="44997" anchor="ctr" anchorCtr="1" compatLnSpc="0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i="1">
                          <a:latin typeface="Cambria Math" panose="02040503050406030204" pitchFamily="18" charset="0"/>
                        </a:rPr>
                        <m:t>𝑑𝑤</m:t>
                      </m:r>
                      <m:r>
                        <a:rPr lang="hu-HU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hu-HU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u-HU" i="1">
                              <a:latin typeface="Cambria Math" panose="02040503050406030204" pitchFamily="18" charset="0"/>
                            </a:rPr>
                            <m:t>𝑠𝑤</m:t>
                          </m:r>
                        </m:num>
                        <m:den>
                          <m:r>
                            <a:rPr lang="hu-HU" i="1"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  <m:r>
                        <a:rPr lang="hu-HU" i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hu-HU" i="1"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hu-HU" sz="1800" b="0" i="0" u="none" strike="noStrike" kern="1200" cap="none" spc="0" baseline="0">
                  <a:solidFill>
                    <a:srgbClr val="000000"/>
                  </a:solidFill>
                  <a:uFillTx/>
                  <a:latin typeface="Liberation Sans" pitchFamily="18"/>
                </a:endParaRPr>
              </a:p>
            </p:txBody>
          </p:sp>
        </mc:Choice>
        <mc:Fallback xmlns="">
          <p:sp>
            <p:nvSpPr>
              <p:cNvPr id="21" name="Szövegdoboz 20">
                <a:extLst>
                  <a:ext uri="{FF2B5EF4-FFF2-40B4-BE49-F238E27FC236}">
                    <a16:creationId xmlns:a16="http://schemas.microsoft.com/office/drawing/2014/main" id="{E40D9804-0180-4A1A-A19A-10B78E678D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5876" y="3021258"/>
                <a:ext cx="725036" cy="361078"/>
              </a:xfrm>
              <a:prstGeom prst="rect">
                <a:avLst/>
              </a:prstGeom>
              <a:blipFill>
                <a:blip r:embed="rId5"/>
                <a:stretch>
                  <a:fillRect l="-34454" t="-15254" r="-27731" b="-23729"/>
                </a:stretch>
              </a:blipFill>
              <a:ln cap="flat">
                <a:noFill/>
              </a:ln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Szövegdoboz 21">
                <a:extLst>
                  <a:ext uri="{FF2B5EF4-FFF2-40B4-BE49-F238E27FC236}">
                    <a16:creationId xmlns:a16="http://schemas.microsoft.com/office/drawing/2014/main" id="{6F6B9A4C-7BC8-4668-AC78-BB8CCE0F7A7B}"/>
                  </a:ext>
                </a:extLst>
              </p:cNvPr>
              <p:cNvSpPr txBox="1"/>
              <p:nvPr/>
            </p:nvSpPr>
            <p:spPr>
              <a:xfrm>
                <a:off x="3133438" y="3782459"/>
                <a:ext cx="1421279" cy="361078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none" lIns="90004" tIns="44997" rIns="90004" bIns="44997" anchor="ctr" anchorCtr="1" compatLnSpc="0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i="1">
                          <a:latin typeface="Cambria Math" panose="02040503050406030204" pitchFamily="18" charset="0"/>
                        </a:rPr>
                        <m:t>𝐺𝑆𝐷</m:t>
                      </m:r>
                      <m:d>
                        <m:dPr>
                          <m:begChr m:val="["/>
                          <m:endChr m:val="]"/>
                          <m:ctrlPr>
                            <a:rPr lang="hu-HU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hu-HU" i="1">
                              <a:latin typeface="Cambria Math" panose="02040503050406030204" pitchFamily="18" charset="0"/>
                            </a:rPr>
                            <m:t>𝑐𝑚</m:t>
                          </m:r>
                        </m:e>
                      </m:d>
                      <m:r>
                        <a:rPr lang="hu-HU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hu-HU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u-HU" i="1">
                              <a:latin typeface="Cambria Math" panose="02040503050406030204" pitchFamily="18" charset="0"/>
                            </a:rPr>
                            <m:t>𝑠𝑤</m:t>
                          </m:r>
                          <m:r>
                            <a:rPr lang="hu-HU" i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hu-HU" i="1">
                              <a:latin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hu-HU" i="1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hu-HU" i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hu-HU" i="1">
                              <a:latin typeface="Cambria Math" panose="02040503050406030204" pitchFamily="18" charset="0"/>
                            </a:rPr>
                            <m:t>𝑖𝑤</m:t>
                          </m:r>
                        </m:den>
                      </m:f>
                      <m:r>
                        <a:rPr lang="hu-HU" i="0">
                          <a:latin typeface="Cambria Math" panose="02040503050406030204" pitchFamily="18" charset="0"/>
                        </a:rPr>
                        <m:t>⋅100</m:t>
                      </m:r>
                    </m:oMath>
                  </m:oMathPara>
                </a14:m>
                <a:endParaRPr lang="hu-HU" sz="1800" b="0" i="0" u="none" strike="noStrike" kern="1200" cap="none" spc="0" baseline="0">
                  <a:solidFill>
                    <a:srgbClr val="000000"/>
                  </a:solidFill>
                  <a:uFillTx/>
                  <a:latin typeface="Liberation Sans" pitchFamily="18"/>
                </a:endParaRPr>
              </a:p>
            </p:txBody>
          </p:sp>
        </mc:Choice>
        <mc:Fallback xmlns="">
          <p:sp>
            <p:nvSpPr>
              <p:cNvPr id="22" name="Szövegdoboz 21">
                <a:extLst>
                  <a:ext uri="{FF2B5EF4-FFF2-40B4-BE49-F238E27FC236}">
                    <a16:creationId xmlns:a16="http://schemas.microsoft.com/office/drawing/2014/main" id="{6F6B9A4C-7BC8-4668-AC78-BB8CCE0F7A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3438" y="3782459"/>
                <a:ext cx="1421279" cy="361078"/>
              </a:xfrm>
              <a:prstGeom prst="rect">
                <a:avLst/>
              </a:prstGeom>
              <a:blipFill>
                <a:blip r:embed="rId6"/>
                <a:stretch>
                  <a:fillRect l="-32618" t="-21667" r="-28755" b="-28333"/>
                </a:stretch>
              </a:blipFill>
              <a:ln cap="flat">
                <a:noFill/>
              </a:ln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Szövegdoboz 22">
            <a:extLst>
              <a:ext uri="{FF2B5EF4-FFF2-40B4-BE49-F238E27FC236}">
                <a16:creationId xmlns:a16="http://schemas.microsoft.com/office/drawing/2014/main" id="{97E5E5A4-6427-4B1B-9358-4CA4F1E3A982}"/>
              </a:ext>
            </a:extLst>
          </p:cNvPr>
          <p:cNvSpPr txBox="1"/>
          <p:nvPr/>
        </p:nvSpPr>
        <p:spPr>
          <a:xfrm>
            <a:off x="3133438" y="4211569"/>
            <a:ext cx="1764179" cy="26791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200" b="0" i="1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iw</a:t>
            </a:r>
            <a:r>
              <a:rPr lang="hu-HU" sz="12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– image width [pixel]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Szövegdoboz 23">
                <a:extLst>
                  <a:ext uri="{FF2B5EF4-FFF2-40B4-BE49-F238E27FC236}">
                    <a16:creationId xmlns:a16="http://schemas.microsoft.com/office/drawing/2014/main" id="{213F79B4-A553-4B37-8E6A-726B01B818C2}"/>
                  </a:ext>
                </a:extLst>
              </p:cNvPr>
              <p:cNvSpPr txBox="1"/>
              <p:nvPr/>
            </p:nvSpPr>
            <p:spPr>
              <a:xfrm>
                <a:off x="3133438" y="4660183"/>
                <a:ext cx="1279803" cy="174238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none" lIns="90004" tIns="44997" rIns="90004" bIns="44997" anchor="ctr" anchorCtr="1" compatLnSpc="0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i="1">
                          <a:latin typeface="Cambria Math" panose="02040503050406030204" pitchFamily="18" charset="0"/>
                        </a:rPr>
                        <m:t>𝑀𝐵</m:t>
                      </m:r>
                      <m:d>
                        <m:dPr>
                          <m:begChr m:val="["/>
                          <m:endChr m:val="]"/>
                          <m:ctrlPr>
                            <a:rPr lang="hu-HU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hu-HU" i="1">
                              <a:latin typeface="Cambria Math" panose="02040503050406030204" pitchFamily="18" charset="0"/>
                            </a:rPr>
                            <m:t>𝑐𝑚</m:t>
                          </m:r>
                        </m:e>
                      </m:d>
                      <m:r>
                        <a:rPr lang="hu-HU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u-HU" i="1">
                          <a:latin typeface="Cambria Math" panose="02040503050406030204" pitchFamily="18" charset="0"/>
                        </a:rPr>
                        <m:t>𝑠𝑠</m:t>
                      </m:r>
                      <m:r>
                        <a:rPr lang="hu-HU" i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hu-HU" i="1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hu-HU" i="0">
                          <a:latin typeface="Cambria Math" panose="02040503050406030204" pitchFamily="18" charset="0"/>
                        </a:rPr>
                        <m:t>⋅100</m:t>
                      </m:r>
                    </m:oMath>
                  </m:oMathPara>
                </a14:m>
                <a:endParaRPr lang="hu-HU" sz="1800" b="0" i="0" u="none" strike="noStrike" kern="1200" cap="none" spc="0" baseline="0">
                  <a:solidFill>
                    <a:srgbClr val="000000"/>
                  </a:solidFill>
                  <a:uFillTx/>
                  <a:latin typeface="Liberation Sans" pitchFamily="18"/>
                </a:endParaRPr>
              </a:p>
            </p:txBody>
          </p:sp>
        </mc:Choice>
        <mc:Fallback xmlns="">
          <p:sp>
            <p:nvSpPr>
              <p:cNvPr id="24" name="Szövegdoboz 23">
                <a:extLst>
                  <a:ext uri="{FF2B5EF4-FFF2-40B4-BE49-F238E27FC236}">
                    <a16:creationId xmlns:a16="http://schemas.microsoft.com/office/drawing/2014/main" id="{213F79B4-A553-4B37-8E6A-726B01B818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3438" y="4660183"/>
                <a:ext cx="1279803" cy="174238"/>
              </a:xfrm>
              <a:prstGeom prst="rect">
                <a:avLst/>
              </a:prstGeom>
              <a:blipFill>
                <a:blip r:embed="rId7"/>
                <a:stretch>
                  <a:fillRect l="-43810" t="-13793" r="-38571" b="-44828"/>
                </a:stretch>
              </a:blipFill>
              <a:ln cap="flat">
                <a:noFill/>
              </a:ln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Szövegdoboz 24">
            <a:extLst>
              <a:ext uri="{FF2B5EF4-FFF2-40B4-BE49-F238E27FC236}">
                <a16:creationId xmlns:a16="http://schemas.microsoft.com/office/drawing/2014/main" id="{0F16E91A-6828-495D-89A0-3A9B29BBA4FA}"/>
              </a:ext>
            </a:extLst>
          </p:cNvPr>
          <p:cNvSpPr txBox="1"/>
          <p:nvPr/>
        </p:nvSpPr>
        <p:spPr>
          <a:xfrm>
            <a:off x="3133438" y="4939184"/>
            <a:ext cx="1807201" cy="26791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200" b="0" i="1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ss</a:t>
            </a:r>
            <a:r>
              <a:rPr lang="hu-HU" sz="12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– shutter speed [sec]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>
            <a:extLst>
              <a:ext uri="{FF2B5EF4-FFF2-40B4-BE49-F238E27FC236}">
                <a16:creationId xmlns:a16="http://schemas.microsoft.com/office/drawing/2014/main" id="{AE0745E0-4791-456F-8D58-AA312C3B0A7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8" y="531379"/>
            <a:ext cx="9071643" cy="335476"/>
          </a:xfrm>
        </p:spPr>
        <p:txBody>
          <a:bodyPr lIns="0" tIns="0" rIns="0" bIns="0" anchor="ctr">
            <a:spAutoFit/>
          </a:bodyPr>
          <a:lstStyle/>
          <a:p>
            <a:pPr lvl="0"/>
            <a:r>
              <a:rPr lang="hu-HU" sz="2180" cap="none" dirty="0" err="1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latin typeface="Minion Pro"/>
              </a:rPr>
              <a:t>Comparison</a:t>
            </a:r>
            <a:r>
              <a:rPr lang="hu-HU" sz="2180" cap="none" dirty="0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latin typeface="Minion Pro"/>
              </a:rPr>
              <a:t> of Technologies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88A72E70-C70A-4A97-9C75-8D5CAE91E7FB}"/>
              </a:ext>
            </a:extLst>
          </p:cNvPr>
          <p:cNvSpPr txBox="1"/>
          <p:nvPr/>
        </p:nvSpPr>
        <p:spPr>
          <a:xfrm>
            <a:off x="457200" y="1280160"/>
            <a:ext cx="9372039" cy="407273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Price: UAV (600-30.000 EUR) – TLS (30.000-120.000 EUR) – MMS (300.000 EUR) – ALS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 dirty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LiDAR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provides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points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on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homogeneous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surfaces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as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well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, </a:t>
            </a:r>
            <a:r>
              <a:rPr lang="hu-HU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photogrammetry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cannot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.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 dirty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LiDAR provides point cloud directly, UAV photos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are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processed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for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a </a:t>
            </a:r>
            <a: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point cloud</a:t>
            </a:r>
            <a:endParaRPr lang="hu-HU" sz="1800" b="0" i="0" u="none" strike="noStrike" kern="1200" cap="none" spc="0" baseline="0" dirty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 dirty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UAV, ALS less </a:t>
            </a:r>
            <a:r>
              <a:rPr lang="hu-HU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sensitive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for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masking</a:t>
            </a:r>
            <a:endParaRPr lang="hu-HU" sz="1800" b="0" i="0" u="none" strike="noStrike" kern="1200" cap="none" spc="0" baseline="0" dirty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 dirty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Survey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of </a:t>
            </a:r>
            <a:r>
              <a:rPr lang="hu-HU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linear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facilities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: MMS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 dirty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Survey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of building </a:t>
            </a:r>
            <a:r>
              <a:rPr lang="hu-HU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interiors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: TLS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 dirty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Topography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survey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of </a:t>
            </a:r>
            <a:r>
              <a:rPr lang="hu-HU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large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area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: ALS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 dirty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Survey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of </a:t>
            </a:r>
            <a:r>
              <a:rPr lang="hu-HU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small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area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(1-20 ha): UAV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E8FF8DAF-2354-4EAD-9BB5-246CA93F8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7144" y="2835275"/>
            <a:ext cx="3118562" cy="2517622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D69406FC-6A70-4373-B586-6F2227135BFF}"/>
              </a:ext>
            </a:extLst>
          </p:cNvPr>
          <p:cNvSpPr txBox="1"/>
          <p:nvPr/>
        </p:nvSpPr>
        <p:spPr>
          <a:xfrm>
            <a:off x="5307980" y="2745590"/>
            <a:ext cx="1616671" cy="107721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1600" dirty="0" err="1">
                <a:solidFill>
                  <a:srgbClr val="FFFF00"/>
                </a:solidFill>
              </a:rPr>
              <a:t>Photogrammetry</a:t>
            </a:r>
            <a:endParaRPr lang="hu-HU" sz="1600" dirty="0">
              <a:solidFill>
                <a:srgbClr val="FFFF00"/>
              </a:solidFill>
            </a:endParaRPr>
          </a:p>
          <a:p>
            <a:endParaRPr lang="hu-HU" sz="1600" dirty="0">
              <a:solidFill>
                <a:srgbClr val="FFFF00"/>
              </a:solidFill>
            </a:endParaRPr>
          </a:p>
          <a:p>
            <a:endParaRPr lang="hu-HU" sz="1600" dirty="0">
              <a:solidFill>
                <a:srgbClr val="FFFF00"/>
              </a:solidFill>
            </a:endParaRPr>
          </a:p>
          <a:p>
            <a:pPr algn="r"/>
            <a:r>
              <a:rPr lang="hu-HU" sz="1600" dirty="0" err="1">
                <a:solidFill>
                  <a:srgbClr val="FFFF00"/>
                </a:solidFill>
              </a:rPr>
              <a:t>LiDAR</a:t>
            </a:r>
            <a:endParaRPr lang="hu-HU" sz="1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gyenes összekötő 7">
            <a:extLst>
              <a:ext uri="{FF2B5EF4-FFF2-40B4-BE49-F238E27FC236}">
                <a16:creationId xmlns:a16="http://schemas.microsoft.com/office/drawing/2014/main" id="{76ACE839-2DC1-418C-9C05-0F734A7D9BCF}"/>
              </a:ext>
            </a:extLst>
          </p:cNvPr>
          <p:cNvSpPr/>
          <p:nvPr/>
        </p:nvSpPr>
        <p:spPr>
          <a:xfrm>
            <a:off x="3122341" y="3254760"/>
            <a:ext cx="1175339" cy="74412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57150" cap="flat">
            <a:solidFill>
              <a:srgbClr val="FFFF00"/>
            </a:solidFill>
            <a:prstDash val="solid"/>
            <a:miter/>
            <a:headEnd type="none" w="med" len="med"/>
            <a:tailEnd type="triangle" w="med" len="med"/>
          </a:ln>
        </p:spPr>
        <p:txBody>
          <a:bodyPr vert="horz" wrap="none" lIns="90004" tIns="44997" rIns="90004" bIns="44997" anchor="ctr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0D3B05A3-76F1-4CB6-96D5-22BED4E458E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8" y="531385"/>
            <a:ext cx="9071643" cy="335475"/>
          </a:xfrm>
        </p:spPr>
        <p:txBody>
          <a:bodyPr lIns="0" tIns="0" rIns="0" bIns="0" anchor="ctr">
            <a:spAutoFit/>
          </a:bodyPr>
          <a:lstStyle/>
          <a:p>
            <a:pPr lvl="0"/>
            <a:r>
              <a:rPr lang="en-US" sz="2180" cap="none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latin typeface="Minion Pro"/>
              </a:rPr>
              <a:t>Data stored in point clouds</a:t>
            </a:r>
            <a:endParaRPr lang="hu-HU" sz="2180" cap="none">
              <a:solidFill>
                <a:srgbClr val="000000"/>
              </a:solidFill>
              <a:effectLst>
                <a:outerShdw dist="17962" dir="2700000">
                  <a:srgbClr val="000000"/>
                </a:outerShdw>
              </a:effectLst>
              <a:latin typeface="Minion Pro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8F9EA7FC-5B7C-4219-9B67-64539B53EBC8}"/>
              </a:ext>
            </a:extLst>
          </p:cNvPr>
          <p:cNvSpPr txBox="1"/>
          <p:nvPr/>
        </p:nvSpPr>
        <p:spPr>
          <a:xfrm>
            <a:off x="229678" y="1280160"/>
            <a:ext cx="6445441" cy="290268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200" b="1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Position</a:t>
            </a:r>
            <a:r>
              <a:rPr lang="hu-HU" sz="2200" b="1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x, y, z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2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RGB </a:t>
            </a:r>
            <a:r>
              <a:rPr lang="hu-HU" sz="22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colour</a:t>
            </a:r>
            <a:r>
              <a:rPr lang="hu-HU" sz="22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2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or</a:t>
            </a:r>
            <a:r>
              <a:rPr lang="hu-HU" sz="22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2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grayscale</a:t>
            </a:r>
            <a:endParaRPr lang="hu-HU" sz="2200" b="0" i="0" u="none" strike="noStrike" kern="1200" cap="none" spc="0" baseline="0" dirty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2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Intensity</a:t>
            </a:r>
            <a:endParaRPr lang="hu-HU" sz="2200" b="0" i="0" u="none" strike="noStrike" kern="1200" cap="none" spc="0" baseline="0" dirty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2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Scanning</a:t>
            </a:r>
            <a:r>
              <a:rPr lang="hu-HU" sz="22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2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angle</a:t>
            </a:r>
            <a:endParaRPr lang="hu-HU" sz="2200" b="0" i="0" u="none" strike="noStrike" kern="1200" cap="none" spc="0" baseline="0" dirty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2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Normal</a:t>
            </a:r>
            <a:r>
              <a:rPr lang="hu-HU" sz="22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(</a:t>
            </a:r>
            <a:r>
              <a:rPr lang="hu-HU" sz="22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Nx</a:t>
            </a:r>
            <a:r>
              <a:rPr lang="hu-HU" sz="22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, </a:t>
            </a:r>
            <a:r>
              <a:rPr lang="hu-HU" sz="22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Ny</a:t>
            </a:r>
            <a:r>
              <a:rPr lang="hu-HU" sz="22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, </a:t>
            </a:r>
            <a:r>
              <a:rPr lang="hu-HU" sz="22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Nz</a:t>
            </a:r>
            <a:r>
              <a:rPr lang="hu-HU" sz="22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)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2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Scalar</a:t>
            </a:r>
            <a:r>
              <a:rPr lang="hu-HU" sz="22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(</a:t>
            </a:r>
            <a:r>
              <a:rPr lang="hu-HU" sz="22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e.g</a:t>
            </a:r>
            <a:r>
              <a:rPr lang="hu-HU" sz="22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. </a:t>
            </a:r>
            <a:r>
              <a:rPr lang="hu-HU" sz="22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classification</a:t>
            </a:r>
            <a:r>
              <a:rPr lang="hu-HU" sz="22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)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2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More </a:t>
            </a:r>
            <a:r>
              <a:rPr lang="hu-HU" sz="22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positions</a:t>
            </a:r>
            <a:r>
              <a:rPr lang="hu-HU" sz="2200" dirty="0">
                <a:solidFill>
                  <a:srgbClr val="000000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200" dirty="0" err="1">
                <a:solidFill>
                  <a:srgbClr val="000000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due</a:t>
            </a:r>
            <a:r>
              <a:rPr lang="hu-HU" sz="2200" dirty="0">
                <a:solidFill>
                  <a:srgbClr val="000000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200" dirty="0" err="1">
                <a:solidFill>
                  <a:srgbClr val="000000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to</a:t>
            </a:r>
            <a:r>
              <a:rPr lang="hu-HU" sz="22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2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multiple</a:t>
            </a:r>
            <a:r>
              <a:rPr lang="hu-HU" sz="22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2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echo</a:t>
            </a:r>
            <a:endParaRPr lang="hu-HU" sz="2200" b="0" i="0" u="none" strike="noStrike" kern="1200" cap="none" spc="0" baseline="0" dirty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2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...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40AD4530-8A3A-43CB-900E-1C5475F8011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583680" y="3291840"/>
            <a:ext cx="3291840" cy="228059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Egyenes összekötő 4">
            <a:extLst>
              <a:ext uri="{FF2B5EF4-FFF2-40B4-BE49-F238E27FC236}">
                <a16:creationId xmlns:a16="http://schemas.microsoft.com/office/drawing/2014/main" id="{CEAFF7E4-7FB4-4635-B96C-1DB773455901}"/>
              </a:ext>
            </a:extLst>
          </p:cNvPr>
          <p:cNvSpPr/>
          <p:nvPr/>
        </p:nvSpPr>
        <p:spPr>
          <a:xfrm>
            <a:off x="2560320" y="2194560"/>
            <a:ext cx="3930118" cy="109728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57150" cap="flat">
            <a:solidFill>
              <a:srgbClr val="FFFF00"/>
            </a:solidFill>
            <a:prstDash val="solid"/>
            <a:miter/>
            <a:headEnd type="none" w="med" len="med"/>
            <a:tailEnd type="triangle" w="med" len="med"/>
          </a:ln>
        </p:spPr>
        <p:txBody>
          <a:bodyPr vert="horz" wrap="none" lIns="90004" tIns="44997" rIns="90004" bIns="44997" anchor="ctr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B39FAF3A-8334-43FD-B053-83E5FBF4A16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583680" y="1005840"/>
            <a:ext cx="3274557" cy="224892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Egyenes összekötő 6">
            <a:extLst>
              <a:ext uri="{FF2B5EF4-FFF2-40B4-BE49-F238E27FC236}">
                <a16:creationId xmlns:a16="http://schemas.microsoft.com/office/drawing/2014/main" id="{92C83FA5-3E6F-4820-83E9-EC58DD9E25FD}"/>
              </a:ext>
            </a:extLst>
          </p:cNvPr>
          <p:cNvSpPr/>
          <p:nvPr/>
        </p:nvSpPr>
        <p:spPr>
          <a:xfrm>
            <a:off x="3724507" y="1783081"/>
            <a:ext cx="2859173" cy="4571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57150" cap="flat">
            <a:solidFill>
              <a:srgbClr val="FFFF00"/>
            </a:solidFill>
            <a:prstDash val="solid"/>
            <a:miter/>
            <a:headEnd type="none" w="med" len="med"/>
            <a:tailEnd type="triangle" w="med" len="med"/>
          </a:ln>
        </p:spPr>
        <p:txBody>
          <a:bodyPr vert="horz" wrap="none" lIns="90004" tIns="44997" rIns="90004" bIns="44997" anchor="ctr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C3F0E070-7440-4A90-A55E-6C62DE962CBC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793315" y="3998881"/>
            <a:ext cx="2333155" cy="130463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DBC4CDF0-0BC9-484A-896C-E6D5901F906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498079" y="1617838"/>
            <a:ext cx="2526478" cy="368568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Cím 2">
            <a:extLst>
              <a:ext uri="{FF2B5EF4-FFF2-40B4-BE49-F238E27FC236}">
                <a16:creationId xmlns:a16="http://schemas.microsoft.com/office/drawing/2014/main" id="{2A509551-DB16-4B9E-9ED4-6DF5768227E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8" y="531385"/>
            <a:ext cx="9071643" cy="335475"/>
          </a:xfrm>
        </p:spPr>
        <p:txBody>
          <a:bodyPr lIns="0" tIns="0" rIns="0" bIns="0" anchor="ctr">
            <a:spAutoFit/>
          </a:bodyPr>
          <a:lstStyle/>
          <a:p>
            <a:pPr lvl="0"/>
            <a:r>
              <a:rPr lang="en-GB" sz="2180" cap="none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latin typeface="Minion Pro"/>
              </a:rPr>
              <a:t>Pre</a:t>
            </a:r>
            <a:r>
              <a:rPr lang="hu-HU" sz="2180" cap="none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latin typeface="Minion Pro"/>
              </a:rPr>
              <a:t>-</a:t>
            </a:r>
            <a:r>
              <a:rPr lang="en-GB" sz="2180" cap="none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latin typeface="Minion Pro"/>
              </a:rPr>
              <a:t>processing of point clouds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D005DB7D-83D6-4899-92FA-A35EAF57095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998" y="1326602"/>
            <a:ext cx="9071643" cy="502197"/>
          </a:xfrm>
        </p:spPr>
        <p:txBody>
          <a:bodyPr lIns="0" tIns="0" rIns="0" bIns="0">
            <a:normAutofit/>
          </a:bodyPr>
          <a:lstStyle/>
          <a:p>
            <a:pPr lvl="0">
              <a:lnSpc>
                <a:spcPct val="90000"/>
              </a:lnSpc>
              <a:spcBef>
                <a:spcPts val="1560"/>
              </a:spcBef>
              <a:buSzPct val="45000"/>
              <a:buFont typeface="StarSymbol"/>
              <a:buChar char="●"/>
            </a:pPr>
            <a:r>
              <a:rPr lang="hu-HU" sz="3530">
                <a:solidFill>
                  <a:srgbClr val="000000"/>
                </a:solidFill>
                <a:latin typeface="Minion Pro"/>
              </a:rPr>
              <a:t>Registration, georeference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B632EF3E-A437-4303-8150-89039F81559C}"/>
              </a:ext>
            </a:extLst>
          </p:cNvPr>
          <p:cNvSpPr txBox="1"/>
          <p:nvPr/>
        </p:nvSpPr>
        <p:spPr>
          <a:xfrm>
            <a:off x="457200" y="1920240"/>
            <a:ext cx="6658475" cy="141815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285750" marR="0" lvl="0" indent="-28575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Transfo</a:t>
            </a:r>
            <a: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r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ma</a:t>
            </a:r>
            <a:r>
              <a:rPr lang="en-US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tion</a:t>
            </a:r>
            <a: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into the geodetic system, registration of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point</a:t>
            </a:r>
            <a:endParaRPr lang="hu-HU" sz="1800" b="0" i="0" u="none" strike="noStrike" kern="1200" cap="none" spc="0" baseline="0" dirty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	</a:t>
            </a:r>
            <a:r>
              <a:rPr lang="hu-HU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clouds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from multiple TLS </a:t>
            </a:r>
            <a:r>
              <a:rPr lang="hu-HU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stations</a:t>
            </a:r>
            <a: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, 3D transformation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;</a:t>
            </a:r>
            <a: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endParaRPr lang="hu-HU" sz="1800" b="0" i="0" u="none" strike="noStrike" kern="1200" cap="none" spc="0" baseline="0" dirty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dirty="0">
                <a:solidFill>
                  <a:srgbClr val="000000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       </a:t>
            </a:r>
            <a: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at least 3 control points required</a:t>
            </a:r>
            <a:endParaRPr lang="hu-HU" sz="1800" b="0" i="0" u="none" strike="noStrike" kern="1200" cap="none" spc="0" baseline="0" dirty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  <a:p>
            <a:pPr marL="285750" marR="0" lvl="0" indent="-28575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ICP algorithm - 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I</a:t>
            </a:r>
            <a:r>
              <a:rPr lang="en-US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terative</a:t>
            </a:r>
            <a: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C</a:t>
            </a:r>
            <a:r>
              <a:rPr lang="en-US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losest</a:t>
            </a:r>
            <a: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P</a:t>
            </a:r>
            <a:r>
              <a:rPr lang="en-US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oint</a:t>
            </a:r>
            <a:r>
              <a:rPr lang="hu-HU" dirty="0">
                <a:solidFill>
                  <a:srgbClr val="000000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;</a:t>
            </a:r>
            <a: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register</a:t>
            </a:r>
            <a: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a </a:t>
            </a:r>
            <a:r>
              <a:rPr lang="hu-HU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point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cloud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	</a:t>
            </a:r>
            <a:r>
              <a:rPr lang="hu-HU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to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a </a:t>
            </a:r>
            <a: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registered </a:t>
            </a:r>
            <a:r>
              <a:rPr lang="hu-HU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one</a:t>
            </a:r>
            <a:endParaRPr lang="en-US" sz="1800" b="0" i="0" u="none" strike="noStrike" kern="1200" cap="none" spc="0" baseline="0" dirty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0FB04844-6168-4498-AD70-3D91FD8C3A5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57200" y="3290395"/>
            <a:ext cx="1828443" cy="202859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583B1EC0-4527-44C4-9EDB-11A88029418C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450518" y="3519004"/>
            <a:ext cx="1723680" cy="157139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FD35DC5D-6005-422F-8140-024F681F3FFD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4480560" y="3580918"/>
            <a:ext cx="1657075" cy="144755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A2823D0-02CC-4CF3-8A71-C36D7FE2C15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8" y="531385"/>
            <a:ext cx="9071643" cy="335475"/>
          </a:xfrm>
        </p:spPr>
        <p:txBody>
          <a:bodyPr lIns="0" tIns="0" rIns="0" bIns="0" anchor="ctr">
            <a:spAutoFit/>
          </a:bodyPr>
          <a:lstStyle/>
          <a:p>
            <a:pPr lvl="0"/>
            <a:r>
              <a:rPr lang="hu-HU" sz="2180" cap="none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latin typeface="Minion Pro"/>
              </a:rPr>
              <a:t>Pre-processing of point clouds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AEC5EE42-F6FB-4BDD-ABDB-4E1D2663F83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 lIns="0" tIns="0" rIns="0" bIns="0">
            <a:normAutofit/>
          </a:bodyPr>
          <a:lstStyle/>
          <a:p>
            <a:pPr lvl="0">
              <a:spcBef>
                <a:spcPts val="1560"/>
              </a:spcBef>
              <a:buSzPct val="45000"/>
              <a:buFont typeface="StarSymbol"/>
              <a:buChar char="●"/>
            </a:pPr>
            <a:r>
              <a:rPr lang="en-US" sz="3200">
                <a:solidFill>
                  <a:srgbClr val="000000"/>
                </a:solidFill>
                <a:latin typeface="Liberation Sans" pitchFamily="18"/>
              </a:rPr>
              <a:t>Noise </a:t>
            </a:r>
            <a:r>
              <a:rPr lang="hu-HU" sz="3200">
                <a:solidFill>
                  <a:srgbClr val="000000"/>
                </a:solidFill>
                <a:latin typeface="Liberation Sans" pitchFamily="18"/>
              </a:rPr>
              <a:t>reduction</a:t>
            </a:r>
            <a:r>
              <a:rPr lang="en-US" sz="3200">
                <a:solidFill>
                  <a:srgbClr val="000000"/>
                </a:solidFill>
                <a:latin typeface="Liberation Sans" pitchFamily="18"/>
              </a:rPr>
              <a:t> (averaging, surface matching, statistical </a:t>
            </a:r>
            <a:r>
              <a:rPr lang="hu-HU" sz="3200">
                <a:solidFill>
                  <a:srgbClr val="000000"/>
                </a:solidFill>
                <a:latin typeface="Liberation Sans" pitchFamily="18"/>
              </a:rPr>
              <a:t>method)</a:t>
            </a:r>
            <a:endParaRPr lang="hu-HU" sz="3530">
              <a:solidFill>
                <a:srgbClr val="000000"/>
              </a:solidFill>
              <a:latin typeface="Minion Pro"/>
            </a:endParaRPr>
          </a:p>
        </p:txBody>
      </p:sp>
      <p:pic>
        <p:nvPicPr>
          <p:cNvPr id="4" name="Kép 4">
            <a:extLst>
              <a:ext uri="{FF2B5EF4-FFF2-40B4-BE49-F238E27FC236}">
                <a16:creationId xmlns:a16="http://schemas.microsoft.com/office/drawing/2014/main" id="{B39F43F8-BBA4-4A46-B7A6-34E4EABA54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19" y="2835270"/>
            <a:ext cx="2478572" cy="245008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Szövegdoboz 7">
            <a:extLst>
              <a:ext uri="{FF2B5EF4-FFF2-40B4-BE49-F238E27FC236}">
                <a16:creationId xmlns:a16="http://schemas.microsoft.com/office/drawing/2014/main" id="{384EEBF8-9E3F-4258-94D9-AF3452D60B1C}"/>
              </a:ext>
            </a:extLst>
          </p:cNvPr>
          <p:cNvSpPr txBox="1"/>
          <p:nvPr/>
        </p:nvSpPr>
        <p:spPr>
          <a:xfrm>
            <a:off x="3085971" y="2744672"/>
            <a:ext cx="6489670" cy="115271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An example for a statistical method: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For each points, calculating the mean distance of the nearest 10 neighbours, </a:t>
            </a:r>
            <a:r>
              <a:rPr lang="hu-HU" sz="1800" b="0" i="1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d</a:t>
            </a:r>
            <a:r>
              <a:rPr lang="hu-HU" sz="1800" b="0" i="1" u="none" strike="noStrike" kern="1200" cap="none" spc="0" baseline="-2500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ave</a:t>
            </a:r>
            <a:r>
              <a: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, then determining the average, </a:t>
            </a:r>
            <a:r>
              <a:rPr lang="hu-HU" sz="1800" b="0" i="1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a</a:t>
            </a:r>
            <a:r>
              <a: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, and the standard deviation, </a:t>
            </a:r>
            <a:r>
              <a:rPr lang="el-GR" sz="1800" b="0" i="1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ilyUPC" pitchFamily="34"/>
              </a:rPr>
              <a:t>σ</a:t>
            </a:r>
            <a:r>
              <a: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Szövegdoboz 8">
                <a:extLst>
                  <a:ext uri="{FF2B5EF4-FFF2-40B4-BE49-F238E27FC236}">
                    <a16:creationId xmlns:a16="http://schemas.microsoft.com/office/drawing/2014/main" id="{909C82A1-0110-472D-A9FA-B49EE2361C2E}"/>
                  </a:ext>
                </a:extLst>
              </p:cNvPr>
              <p:cNvSpPr txBox="1"/>
              <p:nvPr/>
            </p:nvSpPr>
            <p:spPr>
              <a:xfrm>
                <a:off x="3319427" y="3994007"/>
                <a:ext cx="1328504" cy="276999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none" lIns="0" tIns="0" rIns="0" bIns="0" anchor="t" anchorCtr="0" compatLnSpc="1">
                <a:sp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i="1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hu-HU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u-HU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hu-HU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hu-HU" i="1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hu-HU" i="0">
                          <a:latin typeface="Cambria Math" panose="02040503050406030204" pitchFamily="18" charset="0"/>
                        </a:rPr>
                        <m:t>∙</m:t>
                      </m:r>
                      <m:r>
                        <a:rPr lang="hu-HU" i="1">
                          <a:latin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hu-HU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</mc:Choice>
        <mc:Fallback xmlns="">
          <p:sp>
            <p:nvSpPr>
              <p:cNvPr id="6" name="Szövegdoboz 8">
                <a:extLst>
                  <a:ext uri="{FF2B5EF4-FFF2-40B4-BE49-F238E27FC236}">
                    <a16:creationId xmlns:a16="http://schemas.microsoft.com/office/drawing/2014/main" id="{909C82A1-0110-472D-A9FA-B49EE2361C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9427" y="3994007"/>
                <a:ext cx="1328504" cy="276999"/>
              </a:xfrm>
              <a:prstGeom prst="rect">
                <a:avLst/>
              </a:prstGeom>
              <a:blipFill>
                <a:blip r:embed="rId4"/>
                <a:stretch>
                  <a:fillRect l="-4147" r="-2304" b="-6522"/>
                </a:stretch>
              </a:blipFill>
              <a:ln cap="flat">
                <a:noFill/>
              </a:ln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Szövegdoboz 9">
                <a:extLst>
                  <a:ext uri="{FF2B5EF4-FFF2-40B4-BE49-F238E27FC236}">
                    <a16:creationId xmlns:a16="http://schemas.microsoft.com/office/drawing/2014/main" id="{78F79102-7983-48D0-9453-11BCB8CA8F19}"/>
                  </a:ext>
                </a:extLst>
              </p:cNvPr>
              <p:cNvSpPr txBox="1"/>
              <p:nvPr/>
            </p:nvSpPr>
            <p:spPr>
              <a:xfrm>
                <a:off x="3319427" y="4399315"/>
                <a:ext cx="1136974" cy="276999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none" lIns="0" tIns="0" rIns="0" bIns="0" anchor="t" anchorCtr="0" compatLnSpc="1">
                <a:sp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hu-HU" i="1">
                              <a:latin typeface="Cambria Math" panose="02040503050406030204" pitchFamily="18" charset="0"/>
                            </a:rPr>
                            <m:t>𝑎𝑣𝑒</m:t>
                          </m:r>
                        </m:sub>
                      </m:sSub>
                      <m:r>
                        <a:rPr lang="hu-HU" i="0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hu-HU" i="1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hu-HU" i="0">
                          <a:latin typeface="Cambria Math" panose="02040503050406030204" pitchFamily="18" charset="0"/>
                        </a:rPr>
                        <m:t>  ?</m:t>
                      </m:r>
                    </m:oMath>
                  </m:oMathPara>
                </a14:m>
                <a:endParaRPr lang="hu-HU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</mc:Choice>
        <mc:Fallback xmlns="">
          <p:sp>
            <p:nvSpPr>
              <p:cNvPr id="7" name="Szövegdoboz 9">
                <a:extLst>
                  <a:ext uri="{FF2B5EF4-FFF2-40B4-BE49-F238E27FC236}">
                    <a16:creationId xmlns:a16="http://schemas.microsoft.com/office/drawing/2014/main" id="{78F79102-7983-48D0-9453-11BCB8CA8F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9427" y="4399315"/>
                <a:ext cx="1136974" cy="276999"/>
              </a:xfrm>
              <a:prstGeom prst="rect">
                <a:avLst/>
              </a:prstGeom>
              <a:blipFill>
                <a:blip r:embed="rId5"/>
                <a:stretch>
                  <a:fillRect l="-4839" r="-4301" b="-11111"/>
                </a:stretch>
              </a:blipFill>
              <a:ln cap="flat">
                <a:noFill/>
              </a:ln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1DFBBCB6-9369-4502-8DDF-4AC8B0CD23E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-356"/>
            <a:ext cx="8974799" cy="566963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4DFCD4F0-93F6-434E-B731-1AF03E4FE00A}"/>
              </a:ext>
            </a:extLst>
          </p:cNvPr>
          <p:cNvSpPr txBox="1"/>
          <p:nvPr/>
        </p:nvSpPr>
        <p:spPr>
          <a:xfrm>
            <a:off x="8940244" y="1005840"/>
            <a:ext cx="784747" cy="887251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noisy 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point 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cloud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3ADFBD74-83E3-4A18-BEFB-CB194BA8600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8989201" cy="566963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2D758EC2-0B4D-42DC-B3E6-F713CA13CE6C}"/>
              </a:ext>
            </a:extLst>
          </p:cNvPr>
          <p:cNvSpPr txBox="1"/>
          <p:nvPr/>
        </p:nvSpPr>
        <p:spPr>
          <a:xfrm>
            <a:off x="8954280" y="1061280"/>
            <a:ext cx="1059817" cy="798764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6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after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6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statistical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6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filtering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B0EDA478-038F-4888-8FD1-564AB12E7E5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025201" cy="566963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10B53A52-EB92-4AF5-A700-8681AA14C152}"/>
              </a:ext>
            </a:extLst>
          </p:cNvPr>
          <p:cNvSpPr txBox="1"/>
          <p:nvPr/>
        </p:nvSpPr>
        <p:spPr>
          <a:xfrm>
            <a:off x="8958239" y="1097280"/>
            <a:ext cx="854698" cy="103472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6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after 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6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surface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6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based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6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filtering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7DE6883-6ED7-440A-9AAC-3D23C20340D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8" y="531385"/>
            <a:ext cx="9071643" cy="335475"/>
          </a:xfrm>
        </p:spPr>
        <p:txBody>
          <a:bodyPr lIns="0" tIns="0" rIns="0" bIns="0" anchor="ctr">
            <a:spAutoFit/>
          </a:bodyPr>
          <a:lstStyle/>
          <a:p>
            <a:pPr lvl="0"/>
            <a:r>
              <a:rPr lang="en-GB" sz="2180" cap="none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latin typeface="Minion Pro"/>
              </a:rPr>
              <a:t>Pre</a:t>
            </a:r>
            <a:r>
              <a:rPr lang="hu-HU" sz="2180" cap="none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latin typeface="Minion Pro"/>
              </a:rPr>
              <a:t>-</a:t>
            </a:r>
            <a:r>
              <a:rPr lang="en-GB" sz="2180" cap="none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latin typeface="Minion Pro"/>
              </a:rPr>
              <a:t>processing of point clouds</a:t>
            </a:r>
            <a:endParaRPr lang="hu-HU" sz="2180" cap="none">
              <a:solidFill>
                <a:srgbClr val="000000"/>
              </a:solidFill>
              <a:effectLst>
                <a:outerShdw dist="17962" dir="2700000">
                  <a:srgbClr val="000000"/>
                </a:outerShdw>
              </a:effectLst>
              <a:latin typeface="Minion Pro"/>
            </a:endParaRP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D5FD05EC-1701-49EC-BE82-9FF5B4609F7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998" y="1322999"/>
            <a:ext cx="9445545" cy="3741477"/>
          </a:xfrm>
        </p:spPr>
        <p:txBody>
          <a:bodyPr lIns="0" tIns="0" rIns="0" bIns="0">
            <a:normAutofit/>
          </a:bodyPr>
          <a:lstStyle/>
          <a:p>
            <a:pPr lvl="0">
              <a:lnSpc>
                <a:spcPct val="80000"/>
              </a:lnSpc>
              <a:spcBef>
                <a:spcPts val="1560"/>
              </a:spcBef>
              <a:buSzPct val="45000"/>
              <a:buFont typeface="StarSymbol"/>
              <a:buChar char="●"/>
            </a:pPr>
            <a:r>
              <a:rPr lang="hu-HU" sz="3000" dirty="0">
                <a:solidFill>
                  <a:srgbClr val="000000"/>
                </a:solidFill>
                <a:latin typeface="Minion Pro"/>
              </a:rPr>
              <a:t>Classification: ground, vegetation, building, water, etc.</a:t>
            </a:r>
          </a:p>
          <a:p>
            <a:pPr lvl="0">
              <a:lnSpc>
                <a:spcPct val="80000"/>
              </a:lnSpc>
              <a:spcBef>
                <a:spcPts val="1560"/>
              </a:spcBef>
              <a:buSzPct val="45000"/>
              <a:buFont typeface="StarSymbol"/>
              <a:buChar char="●"/>
            </a:pPr>
            <a:r>
              <a:rPr lang="hu-HU" sz="3000" dirty="0">
                <a:solidFill>
                  <a:srgbClr val="000000"/>
                </a:solidFill>
                <a:latin typeface="Minion Pro"/>
              </a:rPr>
              <a:t>Segmentation:</a:t>
            </a:r>
          </a:p>
          <a:p>
            <a:pPr lvl="1">
              <a:lnSpc>
                <a:spcPct val="80000"/>
              </a:lnSpc>
              <a:spcBef>
                <a:spcPts val="1560"/>
              </a:spcBef>
              <a:buSzPct val="75000"/>
              <a:buFont typeface="StarSymbol"/>
              <a:buChar char="–"/>
            </a:pPr>
            <a:r>
              <a:rPr lang="hu-HU" sz="3000" i="0" dirty="0">
                <a:solidFill>
                  <a:srgbClr val="000000"/>
                </a:solidFill>
                <a:latin typeface="Minion Pro"/>
              </a:rPr>
              <a:t> edge-based (edge detection, area bounded by edges)</a:t>
            </a:r>
          </a:p>
          <a:p>
            <a:pPr lvl="1">
              <a:lnSpc>
                <a:spcPct val="80000"/>
              </a:lnSpc>
              <a:spcBef>
                <a:spcPts val="1560"/>
              </a:spcBef>
              <a:buSzPct val="75000"/>
              <a:buFont typeface="StarSymbol"/>
              <a:buChar char="–"/>
            </a:pPr>
            <a:r>
              <a:rPr lang="hu-HU" sz="3000" i="0" dirty="0">
                <a:solidFill>
                  <a:srgbClr val="000000"/>
                </a:solidFill>
                <a:latin typeface="Minion Pro"/>
              </a:rPr>
              <a:t> region-based (starting from a point, and observing neighbours with similar properties)</a:t>
            </a:r>
          </a:p>
          <a:p>
            <a:pPr lvl="1">
              <a:lnSpc>
                <a:spcPct val="80000"/>
              </a:lnSpc>
              <a:spcBef>
                <a:spcPts val="1560"/>
              </a:spcBef>
              <a:buSzPct val="75000"/>
              <a:buFont typeface="StarSymbol"/>
              <a:buChar char="–"/>
            </a:pPr>
            <a:r>
              <a:rPr lang="hu-HU" sz="3000" i="0" dirty="0">
                <a:solidFill>
                  <a:srgbClr val="000000"/>
                </a:solidFill>
                <a:latin typeface="Minion Pro"/>
              </a:rPr>
              <a:t> model fitting</a:t>
            </a:r>
          </a:p>
          <a:p>
            <a:pPr lvl="1">
              <a:lnSpc>
                <a:spcPct val="80000"/>
              </a:lnSpc>
              <a:spcBef>
                <a:spcPts val="1560"/>
              </a:spcBef>
              <a:buSzPct val="75000"/>
              <a:buFont typeface="StarSymbol"/>
              <a:buChar char="–"/>
            </a:pPr>
            <a:r>
              <a:rPr lang="hu-HU" sz="3000" i="0" dirty="0">
                <a:solidFill>
                  <a:srgbClr val="000000"/>
                </a:solidFill>
                <a:latin typeface="Minion Pro"/>
              </a:rPr>
              <a:t> machine learning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BF3CE0F0-9B13-4132-9A06-BBB109F7E15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-3959" y="822960"/>
            <a:ext cx="10079641" cy="487548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5AE2C297-BFF3-4A9F-B4E9-5EB7D1E52D95}"/>
              </a:ext>
            </a:extLst>
          </p:cNvPr>
          <p:cNvSpPr txBox="1"/>
          <p:nvPr/>
        </p:nvSpPr>
        <p:spPr>
          <a:xfrm>
            <a:off x="91440" y="91440"/>
            <a:ext cx="3017145" cy="35633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Classified point cloud (ALS)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AC6F193-5BFC-4A09-B518-60778542FC8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4355" y="226442"/>
            <a:ext cx="8548917" cy="946440"/>
          </a:xfrm>
        </p:spPr>
        <p:txBody>
          <a:bodyPr lIns="0" tIns="0" rIns="0" bIns="0" anchor="ctr"/>
          <a:lstStyle/>
          <a:p>
            <a:pPr lvl="0"/>
            <a:r>
              <a:rPr lang="hu-HU" sz="2200" cap="none">
                <a:solidFill>
                  <a:srgbClr val="000000"/>
                </a:solidFill>
                <a:latin typeface="Liberation Sans" pitchFamily="18"/>
              </a:rPr>
              <a:t>Instruments of point cloud surveying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9B7BF048-CD4E-4106-B832-0403A2FE69FD}"/>
              </a:ext>
            </a:extLst>
          </p:cNvPr>
          <p:cNvSpPr txBox="1"/>
          <p:nvPr/>
        </p:nvSpPr>
        <p:spPr>
          <a:xfrm>
            <a:off x="253078" y="1337758"/>
            <a:ext cx="5270757" cy="1566358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6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Terrestrial Laser Scanner (</a:t>
            </a:r>
            <a:r>
              <a:rPr lang="hu-HU" sz="26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  <a:hlinkClick r:id="rId3"/>
              </a:rPr>
              <a:t>TLS</a:t>
            </a:r>
            <a:r>
              <a:rPr lang="hu-HU" sz="26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)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6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Mobile Mapping System (</a:t>
            </a:r>
            <a:r>
              <a:rPr lang="hu-HU" sz="26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  <a:hlinkClick r:id="rId4"/>
              </a:rPr>
              <a:t>MMS</a:t>
            </a:r>
            <a:r>
              <a:rPr lang="hu-HU" sz="26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)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6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Airborne Laser Scanner (</a:t>
            </a:r>
            <a:r>
              <a:rPr lang="hu-HU" sz="26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  <a:hlinkClick r:id="rId5"/>
              </a:rPr>
              <a:t>ALS</a:t>
            </a:r>
            <a:r>
              <a:rPr lang="hu-HU" sz="26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)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6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Photogrammetry, </a:t>
            </a:r>
            <a:r>
              <a:rPr lang="hu-HU" sz="26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  <a:hlinkClick r:id="rId6"/>
              </a:rPr>
              <a:t>UAV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7E018C83-FFDD-4493-893F-66899751E432}"/>
              </a:ext>
            </a:extLst>
          </p:cNvPr>
          <p:cNvSpPr txBox="1"/>
          <p:nvPr/>
        </p:nvSpPr>
        <p:spPr>
          <a:xfrm>
            <a:off x="6225482" y="1748515"/>
            <a:ext cx="1110237" cy="43019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1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LiDAR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0577118D-8ABA-4C19-B20E-F93E3E0D35A0}"/>
              </a:ext>
            </a:extLst>
          </p:cNvPr>
          <p:cNvSpPr txBox="1"/>
          <p:nvPr/>
        </p:nvSpPr>
        <p:spPr>
          <a:xfrm>
            <a:off x="5327276" y="1209961"/>
            <a:ext cx="640080" cy="145296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96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}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855028CF-3B4E-42B1-ACB9-4B65D6ABADE5}"/>
              </a:ext>
            </a:extLst>
          </p:cNvPr>
          <p:cNvSpPr txBox="1"/>
          <p:nvPr/>
        </p:nvSpPr>
        <p:spPr>
          <a:xfrm>
            <a:off x="263877" y="4105079"/>
            <a:ext cx="8588547" cy="97573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Difficulties: rain, snow, dust, fog, strong sun, water puddles, window glass,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	</a:t>
            </a:r>
            <a:r>
              <a:rPr lang="en-US" sz="20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moving people, vehicles</a:t>
            </a:r>
            <a:r>
              <a:rPr lang="hu-HU" sz="2000" dirty="0">
                <a:solidFill>
                  <a:srgbClr val="000000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,</a:t>
            </a:r>
            <a:r>
              <a:rPr lang="en-US" sz="20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uneven point density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	</a:t>
            </a:r>
            <a:r>
              <a:rPr lang="en-US" sz="20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homogeneous areas (e.g. water), moving leaves (wind)</a:t>
            </a:r>
            <a:endParaRPr lang="hu-HU" sz="2000" b="0" i="0" u="none" strike="noStrike" kern="1200" cap="none" spc="0" baseline="0" dirty="0">
              <a:solidFill>
                <a:srgbClr val="000000"/>
              </a:solidFill>
              <a:uFillTx/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C0984CBC-57A4-4DB1-B410-CDAACA88E836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7890476" y="3012115"/>
            <a:ext cx="1866601" cy="100944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E8EAA7E0-329F-4685-9AA2-EA3C72A7F999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8199360" y="927357"/>
            <a:ext cx="1333076" cy="180935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4D8A0C42-0C01-433D-8F75-B3E07451F45B}"/>
              </a:ext>
            </a:extLst>
          </p:cNvPr>
          <p:cNvSpPr txBox="1"/>
          <p:nvPr/>
        </p:nvSpPr>
        <p:spPr>
          <a:xfrm>
            <a:off x="263877" y="3109316"/>
            <a:ext cx="7661565" cy="97573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Usually</a:t>
            </a:r>
            <a:r>
              <a:rPr lang="hu-HU" sz="20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LiDAR</a:t>
            </a:r>
            <a:r>
              <a:rPr lang="hu-HU" sz="20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measurements</a:t>
            </a:r>
            <a:r>
              <a:rPr lang="hu-HU" sz="20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are</a:t>
            </a:r>
            <a:r>
              <a:rPr lang="hu-HU" sz="20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supported</a:t>
            </a:r>
            <a:r>
              <a:rPr lang="hu-HU" sz="20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by</a:t>
            </a:r>
            <a:r>
              <a:rPr lang="hu-HU" sz="20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simultaneously</a:t>
            </a:r>
            <a:r>
              <a:rPr lang="hu-HU" sz="20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shooted</a:t>
            </a:r>
            <a:r>
              <a:rPr lang="hu-HU" sz="20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photography</a:t>
            </a:r>
            <a:r>
              <a:rPr lang="hu-HU" sz="20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for</a:t>
            </a:r>
            <a:r>
              <a:rPr lang="hu-HU" sz="20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colouring</a:t>
            </a:r>
            <a:r>
              <a:rPr lang="hu-HU" sz="20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the</a:t>
            </a:r>
            <a:r>
              <a:rPr lang="hu-HU" sz="20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point</a:t>
            </a:r>
            <a:r>
              <a:rPr lang="hu-HU" sz="20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cloud</a:t>
            </a:r>
            <a:r>
              <a:rPr lang="hu-HU" sz="20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.</a:t>
            </a:r>
            <a:br>
              <a:rPr lang="hu-HU" sz="20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</a:br>
            <a:r>
              <a:rPr lang="hu-HU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Recently</a:t>
            </a:r>
            <a:r>
              <a:rPr lang="hu-HU" sz="20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more and more </a:t>
            </a:r>
            <a:r>
              <a:rPr lang="hu-HU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UAVs</a:t>
            </a:r>
            <a:r>
              <a:rPr lang="hu-HU" sz="20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are</a:t>
            </a:r>
            <a:r>
              <a:rPr lang="hu-HU" sz="20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equipped</a:t>
            </a:r>
            <a:r>
              <a:rPr lang="hu-HU" sz="20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with</a:t>
            </a:r>
            <a:r>
              <a:rPr lang="hu-HU" sz="20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LiDAR</a:t>
            </a:r>
            <a:r>
              <a:rPr lang="hu-HU" sz="20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2DE0BBFE-E688-43C1-ACC2-BD1700E24F79}"/>
              </a:ext>
            </a:extLst>
          </p:cNvPr>
          <p:cNvSpPr txBox="1"/>
          <p:nvPr/>
        </p:nvSpPr>
        <p:spPr>
          <a:xfrm>
            <a:off x="91440" y="91440"/>
            <a:ext cx="1888190" cy="35633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and the reality ...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55F3620D-A352-4F47-B1D3-938FD3C3341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-21241" y="751316"/>
            <a:ext cx="10079641" cy="491796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7D908BBF-7A68-4473-A6D1-19BE9CF0E130}"/>
              </a:ext>
            </a:extLst>
          </p:cNvPr>
          <p:cNvSpPr txBox="1"/>
          <p:nvPr/>
        </p:nvSpPr>
        <p:spPr>
          <a:xfrm>
            <a:off x="91440" y="91440"/>
            <a:ext cx="1888190" cy="35633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and the reality ...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35EF5EF8-7F5C-4468-A478-77B19771742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-3959" y="715316"/>
            <a:ext cx="10079641" cy="495396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6FA137B6-4726-455B-AD23-BA8FBF27D4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3989883"/>
            <a:ext cx="10079641" cy="167939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Cím 2">
            <a:extLst>
              <a:ext uri="{FF2B5EF4-FFF2-40B4-BE49-F238E27FC236}">
                <a16:creationId xmlns:a16="http://schemas.microsoft.com/office/drawing/2014/main" id="{D1DA3ACE-BB0E-45BC-A82A-F5B352B81D3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8" y="531385"/>
            <a:ext cx="9071643" cy="335475"/>
          </a:xfrm>
        </p:spPr>
        <p:txBody>
          <a:bodyPr lIns="0" tIns="0" rIns="0" bIns="0" anchor="ctr">
            <a:spAutoFit/>
          </a:bodyPr>
          <a:lstStyle/>
          <a:p>
            <a:pPr lvl="0"/>
            <a:r>
              <a:rPr lang="hu-HU" sz="2180" cap="none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latin typeface="Minion Pro"/>
              </a:rPr>
              <a:t>Derived products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824DAE00-78A9-4D6B-B175-4012CC3BAE89}"/>
              </a:ext>
            </a:extLst>
          </p:cNvPr>
          <p:cNvSpPr txBox="1"/>
          <p:nvPr/>
        </p:nvSpPr>
        <p:spPr>
          <a:xfrm>
            <a:off x="503642" y="1005840"/>
            <a:ext cx="9071643" cy="189684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2400" b="0" i="0" u="none" strike="noStrike" kern="1200" cap="none" spc="0" baseline="0" dirty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DSM – Digital Surface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Model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(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based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on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the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first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echo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)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DTM – Digital Terrain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Model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(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based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on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the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last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echo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)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nDSM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–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normalized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Digital Surface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Model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(DSM - DTM)</a:t>
            </a:r>
          </a:p>
        </p:txBody>
      </p:sp>
      <p:sp>
        <p:nvSpPr>
          <p:cNvPr id="5" name="Szabadkézi sokszög: alakzat 4">
            <a:extLst>
              <a:ext uri="{FF2B5EF4-FFF2-40B4-BE49-F238E27FC236}">
                <a16:creationId xmlns:a16="http://schemas.microsoft.com/office/drawing/2014/main" id="{20C0B1FC-40B3-4065-B165-EE190D0E293A}"/>
              </a:ext>
            </a:extLst>
          </p:cNvPr>
          <p:cNvSpPr/>
          <p:nvPr/>
        </p:nvSpPr>
        <p:spPr>
          <a:xfrm rot="2128790">
            <a:off x="2645685" y="4532509"/>
            <a:ext cx="2667240" cy="1635120"/>
          </a:xfrm>
          <a:custGeom>
            <a:avLst/>
            <a:gdLst>
              <a:gd name="f0" fmla="val w"/>
              <a:gd name="f1" fmla="val h"/>
              <a:gd name="f2" fmla="val 0"/>
              <a:gd name="f3" fmla="val 7410"/>
              <a:gd name="f4" fmla="val 4543"/>
              <a:gd name="f5" fmla="val 74"/>
              <a:gd name="f6" fmla="val 421"/>
              <a:gd name="f7" fmla="val 162"/>
              <a:gd name="f8" fmla="val 820"/>
              <a:gd name="f9" fmla="val -129"/>
              <a:gd name="f10" fmla="val 1237"/>
              <a:gd name="f11" fmla="val 73"/>
              <a:gd name="f12" fmla="val 1521"/>
              <a:gd name="f13" fmla="val 210"/>
              <a:gd name="f14" fmla="val 1857"/>
              <a:gd name="f15" fmla="val 242"/>
              <a:gd name="f16" fmla="val 2077"/>
              <a:gd name="f17" fmla="val 530"/>
              <a:gd name="f18" fmla="val 2318"/>
              <a:gd name="f19" fmla="val 847"/>
              <a:gd name="f20" fmla="val 2121"/>
              <a:gd name="f21" fmla="val 1302"/>
              <a:gd name="f22" fmla="val 2470"/>
              <a:gd name="f23" fmla="val 1516"/>
              <a:gd name="f24" fmla="val 2745"/>
              <a:gd name="f25" fmla="val 1686"/>
              <a:gd name="f26" fmla="val 3047"/>
              <a:gd name="f27" fmla="val 1830"/>
              <a:gd name="f28" fmla="val 3376"/>
              <a:gd name="f29" fmla="val 1880"/>
              <a:gd name="f30" fmla="val 3730"/>
              <a:gd name="f31" fmla="val 1933"/>
              <a:gd name="f32" fmla="val 4071"/>
              <a:gd name="f33" fmla="val 2009"/>
              <a:gd name="f34" fmla="val 4449"/>
              <a:gd name="f35" fmla="val 4909"/>
              <a:gd name="f36" fmla="val 2008"/>
              <a:gd name="f37" fmla="val 5281"/>
              <a:gd name="f38" fmla="val 1881"/>
              <a:gd name="f39" fmla="val 5773"/>
              <a:gd name="f40" fmla="val 2035"/>
              <a:gd name="f41" fmla="val 6110"/>
              <a:gd name="f42" fmla="val 2140"/>
              <a:gd name="f43" fmla="val 6397"/>
              <a:gd name="f44" fmla="val 2262"/>
              <a:gd name="f45" fmla="val 6652"/>
              <a:gd name="f46" fmla="val 2484"/>
              <a:gd name="f47" fmla="val 6913"/>
              <a:gd name="f48" fmla="val 2712"/>
              <a:gd name="f49" fmla="val 7205"/>
              <a:gd name="f50" fmla="val 2937"/>
              <a:gd name="f51" fmla="val 7281"/>
              <a:gd name="f52" fmla="val 3287"/>
              <a:gd name="f53" fmla="val 7369"/>
              <a:gd name="f54" fmla="val 3686"/>
              <a:gd name="f55" fmla="val 7376"/>
              <a:gd name="f56" fmla="val 4096"/>
              <a:gd name="f57" fmla="val 7403"/>
              <a:gd name="f58" fmla="val 4503"/>
              <a:gd name="f59" fmla="*/ f0 1 7410"/>
              <a:gd name="f60" fmla="*/ f1 1 4543"/>
              <a:gd name="f61" fmla="val f2"/>
              <a:gd name="f62" fmla="val f3"/>
              <a:gd name="f63" fmla="val f4"/>
              <a:gd name="f64" fmla="+- f63 0 f61"/>
              <a:gd name="f65" fmla="+- f62 0 f61"/>
              <a:gd name="f66" fmla="*/ f65 1 7410"/>
              <a:gd name="f67" fmla="*/ f64 1 4543"/>
              <a:gd name="f68" fmla="*/ f61 1 f66"/>
              <a:gd name="f69" fmla="*/ f62 1 f66"/>
              <a:gd name="f70" fmla="*/ f61 1 f67"/>
              <a:gd name="f71" fmla="*/ f63 1 f67"/>
              <a:gd name="f72" fmla="*/ f68 f59 1"/>
              <a:gd name="f73" fmla="*/ f69 f59 1"/>
              <a:gd name="f74" fmla="*/ f71 f60 1"/>
              <a:gd name="f75" fmla="*/ f70 f6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72" t="f75" r="f73" b="f74"/>
            <a:pathLst>
              <a:path w="7410" h="4543">
                <a:moveTo>
                  <a:pt x="f2" y="f5"/>
                </a:moveTo>
                <a:cubicBezTo>
                  <a:pt x="f6" y="f7"/>
                  <a:pt x="f8" y="f9"/>
                  <a:pt x="f10" y="f11"/>
                </a:cubicBezTo>
                <a:cubicBezTo>
                  <a:pt x="f12" y="f13"/>
                  <a:pt x="f14" y="f15"/>
                  <a:pt x="f16" y="f17"/>
                </a:cubicBezTo>
                <a:cubicBezTo>
                  <a:pt x="f18" y="f19"/>
                  <a:pt x="f20" y="f21"/>
                  <a:pt x="f22" y="f23"/>
                </a:cubicBezTo>
                <a:cubicBezTo>
                  <a:pt x="f24" y="f25"/>
                  <a:pt x="f26" y="f27"/>
                  <a:pt x="f28" y="f29"/>
                </a:cubicBezTo>
                <a:cubicBezTo>
                  <a:pt x="f30" y="f31"/>
                  <a:pt x="f32" y="f33"/>
                  <a:pt x="f34" y="f33"/>
                </a:cubicBezTo>
                <a:cubicBezTo>
                  <a:pt x="f35" y="f36"/>
                  <a:pt x="f37" y="f38"/>
                  <a:pt x="f39" y="f40"/>
                </a:cubicBezTo>
                <a:cubicBezTo>
                  <a:pt x="f41" y="f42"/>
                  <a:pt x="f43" y="f44"/>
                  <a:pt x="f45" y="f46"/>
                </a:cubicBezTo>
                <a:cubicBezTo>
                  <a:pt x="f47" y="f48"/>
                  <a:pt x="f49" y="f50"/>
                  <a:pt x="f51" y="f52"/>
                </a:cubicBezTo>
                <a:cubicBezTo>
                  <a:pt x="f53" y="f54"/>
                  <a:pt x="f55" y="f56"/>
                  <a:pt x="f57" y="f58"/>
                </a:cubicBezTo>
                <a:lnTo>
                  <a:pt x="f3" y="f4"/>
                </a:lnTo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none" lIns="90004" tIns="44997" rIns="90004" bIns="44997" anchor="ctr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6" name="Egyenes összekötő 5">
            <a:extLst>
              <a:ext uri="{FF2B5EF4-FFF2-40B4-BE49-F238E27FC236}">
                <a16:creationId xmlns:a16="http://schemas.microsoft.com/office/drawing/2014/main" id="{8F4045CE-CE98-4967-B515-A5A7EEB7A466}"/>
              </a:ext>
            </a:extLst>
          </p:cNvPr>
          <p:cNvSpPr/>
          <p:nvPr/>
        </p:nvSpPr>
        <p:spPr>
          <a:xfrm>
            <a:off x="4023360" y="3474720"/>
            <a:ext cx="0" cy="18288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none" lIns="90004" tIns="44997" rIns="90004" bIns="44997" anchor="ctr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7" name="Szabadkézi sokszög: alakzat 6">
            <a:extLst>
              <a:ext uri="{FF2B5EF4-FFF2-40B4-BE49-F238E27FC236}">
                <a16:creationId xmlns:a16="http://schemas.microsoft.com/office/drawing/2014/main" id="{E838BA30-A9DE-4024-9348-ACD59FE47977}"/>
              </a:ext>
            </a:extLst>
          </p:cNvPr>
          <p:cNvSpPr/>
          <p:nvPr/>
        </p:nvSpPr>
        <p:spPr>
          <a:xfrm>
            <a:off x="3866403" y="3200400"/>
            <a:ext cx="289800" cy="281882"/>
          </a:xfrm>
          <a:custGeom>
            <a:avLst/>
            <a:gdLst>
              <a:gd name="f0" fmla="val w"/>
              <a:gd name="f1" fmla="val h"/>
              <a:gd name="f2" fmla="val 0"/>
              <a:gd name="f3" fmla="val 806"/>
              <a:gd name="f4" fmla="val 784"/>
              <a:gd name="f5" fmla="val 420"/>
              <a:gd name="f6" fmla="val 331"/>
              <a:gd name="f7" fmla="val 583"/>
              <a:gd name="f8" fmla="val -51"/>
              <a:gd name="f9" fmla="val 657"/>
              <a:gd name="f10" fmla="val 6"/>
              <a:gd name="f11" fmla="val 354"/>
              <a:gd name="f12" fmla="val 47"/>
              <a:gd name="f13" fmla="val 136"/>
              <a:gd name="f14" fmla="val 256"/>
              <a:gd name="f15" fmla="val 49"/>
              <a:gd name="f16" fmla="val 436"/>
              <a:gd name="f17" fmla="val 7"/>
              <a:gd name="f18" fmla="val 621"/>
              <a:gd name="f19" fmla="val -37"/>
              <a:gd name="f20" fmla="val 847"/>
              <a:gd name="f21" fmla="val 131"/>
              <a:gd name="f22" fmla="val 800"/>
              <a:gd name="f23" fmla="val 338"/>
              <a:gd name="f24" fmla="val 765"/>
              <a:gd name="f25" fmla="val 493"/>
              <a:gd name="f26" fmla="val 738"/>
              <a:gd name="f27" fmla="val 740"/>
              <a:gd name="f28" fmla="val 519"/>
              <a:gd name="f29" fmla="val 735"/>
              <a:gd name="f30" fmla="val 751"/>
              <a:gd name="f31" fmla="*/ f0 1 806"/>
              <a:gd name="f32" fmla="*/ f1 1 784"/>
              <a:gd name="f33" fmla="val f2"/>
              <a:gd name="f34" fmla="val f3"/>
              <a:gd name="f35" fmla="val f4"/>
              <a:gd name="f36" fmla="+- f35 0 f33"/>
              <a:gd name="f37" fmla="+- f34 0 f33"/>
              <a:gd name="f38" fmla="*/ f37 1 806"/>
              <a:gd name="f39" fmla="*/ f36 1 784"/>
              <a:gd name="f40" fmla="*/ f33 1 f38"/>
              <a:gd name="f41" fmla="*/ f34 1 f38"/>
              <a:gd name="f42" fmla="*/ f33 1 f39"/>
              <a:gd name="f43" fmla="*/ f35 1 f39"/>
              <a:gd name="f44" fmla="*/ f40 f31 1"/>
              <a:gd name="f45" fmla="*/ f41 f31 1"/>
              <a:gd name="f46" fmla="*/ f43 f32 1"/>
              <a:gd name="f47" fmla="*/ f42 f3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4" t="f47" r="f45" b="f46"/>
            <a:pathLst>
              <a:path w="806" h="784">
                <a:moveTo>
                  <a:pt x="f5" y="f4"/>
                </a:moveTo>
                <a:cubicBezTo>
                  <a:pt x="f6" y="f7"/>
                  <a:pt x="f8" y="f9"/>
                  <a:pt x="f10" y="f11"/>
                </a:cubicBezTo>
                <a:cubicBezTo>
                  <a:pt x="f12" y="f13"/>
                  <a:pt x="f14" y="f15"/>
                  <a:pt x="f16" y="f17"/>
                </a:cubicBezTo>
                <a:cubicBezTo>
                  <a:pt x="f18" y="f19"/>
                  <a:pt x="f20" y="f21"/>
                  <a:pt x="f22" y="f23"/>
                </a:cubicBezTo>
                <a:cubicBezTo>
                  <a:pt x="f24" y="f25"/>
                  <a:pt x="f26" y="f27"/>
                  <a:pt x="f28" y="f29"/>
                </a:cubicBezTo>
                <a:lnTo>
                  <a:pt x="f5" y="f30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none" lIns="90004" tIns="44997" rIns="90004" bIns="44997" anchor="ctr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8" name="Szabadkézi sokszög: alakzat 7">
            <a:extLst>
              <a:ext uri="{FF2B5EF4-FFF2-40B4-BE49-F238E27FC236}">
                <a16:creationId xmlns:a16="http://schemas.microsoft.com/office/drawing/2014/main" id="{7C3224BC-7C90-402F-B1C2-B99F07C8830D}"/>
              </a:ext>
            </a:extLst>
          </p:cNvPr>
          <p:cNvSpPr/>
          <p:nvPr/>
        </p:nvSpPr>
        <p:spPr>
          <a:xfrm>
            <a:off x="5669280" y="3017520"/>
            <a:ext cx="274320" cy="228243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none" lIns="90004" tIns="44997" rIns="90004" bIns="44997" anchor="ctr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9" name="Szabadkézi sokszög: alakzat 8">
            <a:extLst>
              <a:ext uri="{FF2B5EF4-FFF2-40B4-BE49-F238E27FC236}">
                <a16:creationId xmlns:a16="http://schemas.microsoft.com/office/drawing/2014/main" id="{93CE7D01-3A41-4CCF-A32E-04266F185C0E}"/>
              </a:ext>
            </a:extLst>
          </p:cNvPr>
          <p:cNvSpPr/>
          <p:nvPr/>
        </p:nvSpPr>
        <p:spPr>
          <a:xfrm>
            <a:off x="5669280" y="2834640"/>
            <a:ext cx="274320" cy="18288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21600"/>
              <a:gd name="f8" fmla="val -2147483647"/>
              <a:gd name="f9" fmla="val 2147483647"/>
              <a:gd name="f10" fmla="+- 0 0 0"/>
              <a:gd name="f11" fmla="*/ f4 1 21600"/>
              <a:gd name="f12" fmla="*/ f5 1 21600"/>
              <a:gd name="f13" fmla="val f6"/>
              <a:gd name="f14" fmla="val f7"/>
              <a:gd name="f15" fmla="pin 0 f0 21600"/>
              <a:gd name="f16" fmla="*/ f10 f1 1"/>
              <a:gd name="f17" fmla="+- f14 0 f13"/>
              <a:gd name="f18" fmla="val f15"/>
              <a:gd name="f19" fmla="*/ f15 f11 1"/>
              <a:gd name="f20" fmla="*/ 0 f12 1"/>
              <a:gd name="f21" fmla="*/ f16 1 f3"/>
              <a:gd name="f22" fmla="*/ f17 1 21600"/>
              <a:gd name="f23" fmla="*/ f18 1 2"/>
              <a:gd name="f24" fmla="+- 21600 0 f18"/>
              <a:gd name="f25" fmla="*/ f18 f11 1"/>
              <a:gd name="f26" fmla="+- f21 0 f2"/>
              <a:gd name="f27" fmla="*/ 18000 f22 1"/>
              <a:gd name="f28" fmla="*/ 10800 f22 1"/>
              <a:gd name="f29" fmla="*/ 0 f22 1"/>
              <a:gd name="f30" fmla="*/ 21600 f22 1"/>
              <a:gd name="f31" fmla="+- f23 10800 0"/>
              <a:gd name="f32" fmla="*/ f24 1 2"/>
              <a:gd name="f33" fmla="*/ f23 f11 1"/>
              <a:gd name="f34" fmla="+- 21600 0 f32"/>
              <a:gd name="f35" fmla="*/ f29 1 f22"/>
              <a:gd name="f36" fmla="*/ f28 1 f22"/>
              <a:gd name="f37" fmla="*/ f30 1 f22"/>
              <a:gd name="f38" fmla="*/ f27 1 f22"/>
              <a:gd name="f39" fmla="*/ f31 f11 1"/>
              <a:gd name="f40" fmla="*/ f38 f12 1"/>
              <a:gd name="f41" fmla="*/ f36 f12 1"/>
              <a:gd name="f42" fmla="*/ f35 f12 1"/>
              <a:gd name="f43" fmla="*/ f35 f11 1"/>
              <a:gd name="f44" fmla="*/ f37 f12 1"/>
              <a:gd name="f45" fmla="*/ f36 f11 1"/>
              <a:gd name="f46" fmla="*/ f37 f11 1"/>
              <a:gd name="f47" fmla="*/ f34 f11 1"/>
            </a:gdLst>
            <a:ahLst>
              <a:ahXY gdRefX="f0" minX="f6" maxX="f7">
                <a:pos x="f19" y="f20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6">
                <a:pos x="f25" y="f42"/>
              </a:cxn>
              <a:cxn ang="f26">
                <a:pos x="f33" y="f41"/>
              </a:cxn>
              <a:cxn ang="f26">
                <a:pos x="f43" y="f44"/>
              </a:cxn>
              <a:cxn ang="f26">
                <a:pos x="f45" y="f44"/>
              </a:cxn>
              <a:cxn ang="f26">
                <a:pos x="f46" y="f44"/>
              </a:cxn>
              <a:cxn ang="f26">
                <a:pos x="f47" y="f41"/>
              </a:cxn>
            </a:cxnLst>
            <a:rect l="f33" t="f41" r="f39" b="f40"/>
            <a:pathLst>
              <a:path w="21600" h="21600">
                <a:moveTo>
                  <a:pt x="f18" y="f6"/>
                </a:moveTo>
                <a:lnTo>
                  <a:pt x="f7" y="f7"/>
                </a:lnTo>
                <a:lnTo>
                  <a:pt x="f6" y="f7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none" lIns="90004" tIns="44997" rIns="90004" bIns="44997" anchor="ctr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11" name="Szabadkézi sokszög: alakzat 10">
            <a:extLst>
              <a:ext uri="{FF2B5EF4-FFF2-40B4-BE49-F238E27FC236}">
                <a16:creationId xmlns:a16="http://schemas.microsoft.com/office/drawing/2014/main" id="{5BA01855-A607-4D55-9CAC-0F045584495D}"/>
              </a:ext>
            </a:extLst>
          </p:cNvPr>
          <p:cNvSpPr/>
          <p:nvPr/>
        </p:nvSpPr>
        <p:spPr>
          <a:xfrm rot="19470199">
            <a:off x="3606502" y="2811121"/>
            <a:ext cx="2667240" cy="1635120"/>
          </a:xfrm>
          <a:custGeom>
            <a:avLst/>
            <a:gdLst>
              <a:gd name="f0" fmla="val w"/>
              <a:gd name="f1" fmla="val h"/>
              <a:gd name="f2" fmla="val 0"/>
              <a:gd name="f3" fmla="val 7410"/>
              <a:gd name="f4" fmla="val 4543"/>
              <a:gd name="f5" fmla="val 74"/>
              <a:gd name="f6" fmla="val 421"/>
              <a:gd name="f7" fmla="val 162"/>
              <a:gd name="f8" fmla="val 820"/>
              <a:gd name="f9" fmla="val -129"/>
              <a:gd name="f10" fmla="val 1237"/>
              <a:gd name="f11" fmla="val 73"/>
              <a:gd name="f12" fmla="val 1521"/>
              <a:gd name="f13" fmla="val 210"/>
              <a:gd name="f14" fmla="val 1857"/>
              <a:gd name="f15" fmla="val 242"/>
              <a:gd name="f16" fmla="val 2077"/>
              <a:gd name="f17" fmla="val 530"/>
              <a:gd name="f18" fmla="val 2318"/>
              <a:gd name="f19" fmla="val 847"/>
              <a:gd name="f20" fmla="val 2121"/>
              <a:gd name="f21" fmla="val 1302"/>
              <a:gd name="f22" fmla="val 2470"/>
              <a:gd name="f23" fmla="val 1516"/>
              <a:gd name="f24" fmla="val 2745"/>
              <a:gd name="f25" fmla="val 1686"/>
              <a:gd name="f26" fmla="val 3047"/>
              <a:gd name="f27" fmla="val 1830"/>
              <a:gd name="f28" fmla="val 3376"/>
              <a:gd name="f29" fmla="val 1880"/>
              <a:gd name="f30" fmla="val 3730"/>
              <a:gd name="f31" fmla="val 1933"/>
              <a:gd name="f32" fmla="val 4071"/>
              <a:gd name="f33" fmla="val 2009"/>
              <a:gd name="f34" fmla="val 4449"/>
              <a:gd name="f35" fmla="val 4909"/>
              <a:gd name="f36" fmla="val 2008"/>
              <a:gd name="f37" fmla="val 5281"/>
              <a:gd name="f38" fmla="val 1881"/>
              <a:gd name="f39" fmla="val 5773"/>
              <a:gd name="f40" fmla="val 2035"/>
              <a:gd name="f41" fmla="val 6110"/>
              <a:gd name="f42" fmla="val 2140"/>
              <a:gd name="f43" fmla="val 6397"/>
              <a:gd name="f44" fmla="val 2262"/>
              <a:gd name="f45" fmla="val 6652"/>
              <a:gd name="f46" fmla="val 2484"/>
              <a:gd name="f47" fmla="val 6913"/>
              <a:gd name="f48" fmla="val 2712"/>
              <a:gd name="f49" fmla="val 7205"/>
              <a:gd name="f50" fmla="val 2937"/>
              <a:gd name="f51" fmla="val 7281"/>
              <a:gd name="f52" fmla="val 3287"/>
              <a:gd name="f53" fmla="val 7369"/>
              <a:gd name="f54" fmla="val 3686"/>
              <a:gd name="f55" fmla="val 7376"/>
              <a:gd name="f56" fmla="val 4096"/>
              <a:gd name="f57" fmla="val 7403"/>
              <a:gd name="f58" fmla="val 4503"/>
              <a:gd name="f59" fmla="*/ f0 1 7410"/>
              <a:gd name="f60" fmla="*/ f1 1 4543"/>
              <a:gd name="f61" fmla="val f2"/>
              <a:gd name="f62" fmla="val f3"/>
              <a:gd name="f63" fmla="val f4"/>
              <a:gd name="f64" fmla="+- f63 0 f61"/>
              <a:gd name="f65" fmla="+- f62 0 f61"/>
              <a:gd name="f66" fmla="*/ f65 1 7410"/>
              <a:gd name="f67" fmla="*/ f64 1 4543"/>
              <a:gd name="f68" fmla="*/ f61 1 f66"/>
              <a:gd name="f69" fmla="*/ f62 1 f66"/>
              <a:gd name="f70" fmla="*/ f61 1 f67"/>
              <a:gd name="f71" fmla="*/ f63 1 f67"/>
              <a:gd name="f72" fmla="*/ f68 f59 1"/>
              <a:gd name="f73" fmla="*/ f69 f59 1"/>
              <a:gd name="f74" fmla="*/ f71 f60 1"/>
              <a:gd name="f75" fmla="*/ f70 f6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72" t="f75" r="f73" b="f74"/>
            <a:pathLst>
              <a:path w="7410" h="4543">
                <a:moveTo>
                  <a:pt x="f2" y="f5"/>
                </a:moveTo>
                <a:cubicBezTo>
                  <a:pt x="f6" y="f7"/>
                  <a:pt x="f8" y="f9"/>
                  <a:pt x="f10" y="f11"/>
                </a:cubicBezTo>
                <a:cubicBezTo>
                  <a:pt x="f12" y="f13"/>
                  <a:pt x="f14" y="f15"/>
                  <a:pt x="f16" y="f17"/>
                </a:cubicBezTo>
                <a:cubicBezTo>
                  <a:pt x="f18" y="f19"/>
                  <a:pt x="f20" y="f21"/>
                  <a:pt x="f22" y="f23"/>
                </a:cubicBezTo>
                <a:cubicBezTo>
                  <a:pt x="f24" y="f25"/>
                  <a:pt x="f26" y="f27"/>
                  <a:pt x="f28" y="f29"/>
                </a:cubicBezTo>
                <a:cubicBezTo>
                  <a:pt x="f30" y="f31"/>
                  <a:pt x="f32" y="f33"/>
                  <a:pt x="f34" y="f33"/>
                </a:cubicBezTo>
                <a:cubicBezTo>
                  <a:pt x="f35" y="f36"/>
                  <a:pt x="f37" y="f38"/>
                  <a:pt x="f39" y="f40"/>
                </a:cubicBezTo>
                <a:cubicBezTo>
                  <a:pt x="f41" y="f42"/>
                  <a:pt x="f43" y="f44"/>
                  <a:pt x="f45" y="f46"/>
                </a:cubicBezTo>
                <a:cubicBezTo>
                  <a:pt x="f47" y="f48"/>
                  <a:pt x="f49" y="f50"/>
                  <a:pt x="f51" y="f52"/>
                </a:cubicBezTo>
                <a:cubicBezTo>
                  <a:pt x="f53" y="f54"/>
                  <a:pt x="f55" y="f56"/>
                  <a:pt x="f57" y="f58"/>
                </a:cubicBezTo>
                <a:lnTo>
                  <a:pt x="f3" y="f4"/>
                </a:lnTo>
              </a:path>
            </a:pathLst>
          </a:custGeom>
          <a:noFill/>
          <a:ln w="0" cap="flat">
            <a:solidFill>
              <a:srgbClr val="3465A4"/>
            </a:solidFill>
            <a:prstDash val="solid"/>
            <a:miter/>
          </a:ln>
        </p:spPr>
        <p:txBody>
          <a:bodyPr vert="horz" wrap="none" lIns="90004" tIns="44997" rIns="90004" bIns="44997" anchor="ctr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12" name="Egyenes összekötő 11">
            <a:extLst>
              <a:ext uri="{FF2B5EF4-FFF2-40B4-BE49-F238E27FC236}">
                <a16:creationId xmlns:a16="http://schemas.microsoft.com/office/drawing/2014/main" id="{E301936E-7705-4A74-8F90-A8BF0DC6A520}"/>
              </a:ext>
            </a:extLst>
          </p:cNvPr>
          <p:cNvSpPr/>
          <p:nvPr/>
        </p:nvSpPr>
        <p:spPr>
          <a:xfrm>
            <a:off x="4026240" y="3291840"/>
            <a:ext cx="0" cy="18288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0" cap="flat">
            <a:solidFill>
              <a:srgbClr val="3465A4"/>
            </a:solidFill>
            <a:prstDash val="solid"/>
            <a:miter/>
          </a:ln>
        </p:spPr>
        <p:txBody>
          <a:bodyPr vert="horz" wrap="none" lIns="90004" tIns="44997" rIns="90004" bIns="44997" anchor="ctr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13" name="Szabadkézi sokszög: alakzat 12">
            <a:extLst>
              <a:ext uri="{FF2B5EF4-FFF2-40B4-BE49-F238E27FC236}">
                <a16:creationId xmlns:a16="http://schemas.microsoft.com/office/drawing/2014/main" id="{17798FA0-0D73-4C64-A76B-D89AF7B2A76B}"/>
              </a:ext>
            </a:extLst>
          </p:cNvPr>
          <p:cNvSpPr/>
          <p:nvPr/>
        </p:nvSpPr>
        <p:spPr>
          <a:xfrm>
            <a:off x="3869274" y="3017520"/>
            <a:ext cx="289800" cy="281882"/>
          </a:xfrm>
          <a:custGeom>
            <a:avLst/>
            <a:gdLst>
              <a:gd name="f0" fmla="val w"/>
              <a:gd name="f1" fmla="val h"/>
              <a:gd name="f2" fmla="val 0"/>
              <a:gd name="f3" fmla="val 806"/>
              <a:gd name="f4" fmla="val 784"/>
              <a:gd name="f5" fmla="val 420"/>
              <a:gd name="f6" fmla="val 331"/>
              <a:gd name="f7" fmla="val 583"/>
              <a:gd name="f8" fmla="val -51"/>
              <a:gd name="f9" fmla="val 657"/>
              <a:gd name="f10" fmla="val 6"/>
              <a:gd name="f11" fmla="val 354"/>
              <a:gd name="f12" fmla="val 47"/>
              <a:gd name="f13" fmla="val 136"/>
              <a:gd name="f14" fmla="val 256"/>
              <a:gd name="f15" fmla="val 49"/>
              <a:gd name="f16" fmla="val 436"/>
              <a:gd name="f17" fmla="val 7"/>
              <a:gd name="f18" fmla="val 621"/>
              <a:gd name="f19" fmla="val -37"/>
              <a:gd name="f20" fmla="val 847"/>
              <a:gd name="f21" fmla="val 131"/>
              <a:gd name="f22" fmla="val 800"/>
              <a:gd name="f23" fmla="val 338"/>
              <a:gd name="f24" fmla="val 765"/>
              <a:gd name="f25" fmla="val 493"/>
              <a:gd name="f26" fmla="val 738"/>
              <a:gd name="f27" fmla="val 740"/>
              <a:gd name="f28" fmla="val 519"/>
              <a:gd name="f29" fmla="val 735"/>
              <a:gd name="f30" fmla="val 751"/>
              <a:gd name="f31" fmla="*/ f0 1 806"/>
              <a:gd name="f32" fmla="*/ f1 1 784"/>
              <a:gd name="f33" fmla="val f2"/>
              <a:gd name="f34" fmla="val f3"/>
              <a:gd name="f35" fmla="val f4"/>
              <a:gd name="f36" fmla="+- f35 0 f33"/>
              <a:gd name="f37" fmla="+- f34 0 f33"/>
              <a:gd name="f38" fmla="*/ f37 1 806"/>
              <a:gd name="f39" fmla="*/ f36 1 784"/>
              <a:gd name="f40" fmla="*/ f33 1 f38"/>
              <a:gd name="f41" fmla="*/ f34 1 f38"/>
              <a:gd name="f42" fmla="*/ f33 1 f39"/>
              <a:gd name="f43" fmla="*/ f35 1 f39"/>
              <a:gd name="f44" fmla="*/ f40 f31 1"/>
              <a:gd name="f45" fmla="*/ f41 f31 1"/>
              <a:gd name="f46" fmla="*/ f43 f32 1"/>
              <a:gd name="f47" fmla="*/ f42 f3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4" t="f47" r="f45" b="f46"/>
            <a:pathLst>
              <a:path w="806" h="784">
                <a:moveTo>
                  <a:pt x="f5" y="f4"/>
                </a:moveTo>
                <a:cubicBezTo>
                  <a:pt x="f6" y="f7"/>
                  <a:pt x="f8" y="f9"/>
                  <a:pt x="f10" y="f11"/>
                </a:cubicBezTo>
                <a:cubicBezTo>
                  <a:pt x="f12" y="f13"/>
                  <a:pt x="f14" y="f15"/>
                  <a:pt x="f16" y="f17"/>
                </a:cubicBezTo>
                <a:cubicBezTo>
                  <a:pt x="f18" y="f19"/>
                  <a:pt x="f20" y="f21"/>
                  <a:pt x="f22" y="f23"/>
                </a:cubicBezTo>
                <a:cubicBezTo>
                  <a:pt x="f24" y="f25"/>
                  <a:pt x="f26" y="f27"/>
                  <a:pt x="f28" y="f29"/>
                </a:cubicBezTo>
                <a:lnTo>
                  <a:pt x="f5" y="f30"/>
                </a:lnTo>
                <a:close/>
              </a:path>
            </a:pathLst>
          </a:custGeom>
          <a:solidFill>
            <a:srgbClr val="006600"/>
          </a:solidFill>
          <a:ln w="0" cap="flat">
            <a:solidFill>
              <a:srgbClr val="3465A4"/>
            </a:solidFill>
            <a:prstDash val="solid"/>
            <a:miter/>
          </a:ln>
        </p:spPr>
        <p:txBody>
          <a:bodyPr vert="horz" wrap="none" lIns="90004" tIns="44997" rIns="90004" bIns="44997" anchor="ctr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14" name="Szabadkézi sokszög: alakzat 13">
            <a:extLst>
              <a:ext uri="{FF2B5EF4-FFF2-40B4-BE49-F238E27FC236}">
                <a16:creationId xmlns:a16="http://schemas.microsoft.com/office/drawing/2014/main" id="{B14110E4-88F1-4BBB-8057-AEE47B6F08CE}"/>
              </a:ext>
            </a:extLst>
          </p:cNvPr>
          <p:cNvSpPr/>
          <p:nvPr/>
        </p:nvSpPr>
        <p:spPr>
          <a:xfrm>
            <a:off x="5672160" y="2834640"/>
            <a:ext cx="274320" cy="228243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FFFFCC"/>
          </a:solidFill>
          <a:ln w="0" cap="flat">
            <a:solidFill>
              <a:srgbClr val="3465A4"/>
            </a:solidFill>
            <a:prstDash val="solid"/>
            <a:miter/>
          </a:ln>
        </p:spPr>
        <p:txBody>
          <a:bodyPr vert="horz" wrap="none" lIns="90004" tIns="44997" rIns="90004" bIns="44997" anchor="ctr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15" name="Szabadkézi sokszög: alakzat 14">
            <a:extLst>
              <a:ext uri="{FF2B5EF4-FFF2-40B4-BE49-F238E27FC236}">
                <a16:creationId xmlns:a16="http://schemas.microsoft.com/office/drawing/2014/main" id="{642C0A8C-4D27-42D8-A4B8-122D23DF52FA}"/>
              </a:ext>
            </a:extLst>
          </p:cNvPr>
          <p:cNvSpPr/>
          <p:nvPr/>
        </p:nvSpPr>
        <p:spPr>
          <a:xfrm>
            <a:off x="5672160" y="2651760"/>
            <a:ext cx="274320" cy="18288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21600"/>
              <a:gd name="f8" fmla="val -2147483647"/>
              <a:gd name="f9" fmla="val 2147483647"/>
              <a:gd name="f10" fmla="+- 0 0 0"/>
              <a:gd name="f11" fmla="*/ f4 1 21600"/>
              <a:gd name="f12" fmla="*/ f5 1 21600"/>
              <a:gd name="f13" fmla="val f6"/>
              <a:gd name="f14" fmla="val f7"/>
              <a:gd name="f15" fmla="pin 0 f0 21600"/>
              <a:gd name="f16" fmla="*/ f10 f1 1"/>
              <a:gd name="f17" fmla="+- f14 0 f13"/>
              <a:gd name="f18" fmla="val f15"/>
              <a:gd name="f19" fmla="*/ f15 f11 1"/>
              <a:gd name="f20" fmla="*/ 0 f12 1"/>
              <a:gd name="f21" fmla="*/ f16 1 f3"/>
              <a:gd name="f22" fmla="*/ f17 1 21600"/>
              <a:gd name="f23" fmla="*/ f18 1 2"/>
              <a:gd name="f24" fmla="+- 21600 0 f18"/>
              <a:gd name="f25" fmla="*/ f18 f11 1"/>
              <a:gd name="f26" fmla="+- f21 0 f2"/>
              <a:gd name="f27" fmla="*/ 18000 f22 1"/>
              <a:gd name="f28" fmla="*/ 10800 f22 1"/>
              <a:gd name="f29" fmla="*/ 0 f22 1"/>
              <a:gd name="f30" fmla="*/ 21600 f22 1"/>
              <a:gd name="f31" fmla="+- f23 10800 0"/>
              <a:gd name="f32" fmla="*/ f24 1 2"/>
              <a:gd name="f33" fmla="*/ f23 f11 1"/>
              <a:gd name="f34" fmla="+- 21600 0 f32"/>
              <a:gd name="f35" fmla="*/ f29 1 f22"/>
              <a:gd name="f36" fmla="*/ f28 1 f22"/>
              <a:gd name="f37" fmla="*/ f30 1 f22"/>
              <a:gd name="f38" fmla="*/ f27 1 f22"/>
              <a:gd name="f39" fmla="*/ f31 f11 1"/>
              <a:gd name="f40" fmla="*/ f38 f12 1"/>
              <a:gd name="f41" fmla="*/ f36 f12 1"/>
              <a:gd name="f42" fmla="*/ f35 f12 1"/>
              <a:gd name="f43" fmla="*/ f35 f11 1"/>
              <a:gd name="f44" fmla="*/ f37 f12 1"/>
              <a:gd name="f45" fmla="*/ f36 f11 1"/>
              <a:gd name="f46" fmla="*/ f37 f11 1"/>
              <a:gd name="f47" fmla="*/ f34 f11 1"/>
            </a:gdLst>
            <a:ahLst>
              <a:ahXY gdRefX="f0" minX="f6" maxX="f7">
                <a:pos x="f19" y="f20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6">
                <a:pos x="f25" y="f42"/>
              </a:cxn>
              <a:cxn ang="f26">
                <a:pos x="f33" y="f41"/>
              </a:cxn>
              <a:cxn ang="f26">
                <a:pos x="f43" y="f44"/>
              </a:cxn>
              <a:cxn ang="f26">
                <a:pos x="f45" y="f44"/>
              </a:cxn>
              <a:cxn ang="f26">
                <a:pos x="f46" y="f44"/>
              </a:cxn>
              <a:cxn ang="f26">
                <a:pos x="f47" y="f41"/>
              </a:cxn>
            </a:cxnLst>
            <a:rect l="f33" t="f41" r="f39" b="f40"/>
            <a:pathLst>
              <a:path w="21600" h="21600">
                <a:moveTo>
                  <a:pt x="f18" y="f6"/>
                </a:moveTo>
                <a:lnTo>
                  <a:pt x="f7" y="f7"/>
                </a:lnTo>
                <a:lnTo>
                  <a:pt x="f6" y="f7"/>
                </a:lnTo>
                <a:close/>
              </a:path>
            </a:pathLst>
          </a:custGeom>
          <a:solidFill>
            <a:srgbClr val="FF3333"/>
          </a:solidFill>
          <a:ln w="0" cap="flat">
            <a:solidFill>
              <a:srgbClr val="3465A4"/>
            </a:solidFill>
            <a:prstDash val="solid"/>
            <a:miter/>
          </a:ln>
        </p:spPr>
        <p:txBody>
          <a:bodyPr vert="horz" wrap="none" lIns="90004" tIns="44997" rIns="90004" bIns="44997" anchor="ctr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EE4A69B8-79EC-4CD0-977E-F951454F22D0}"/>
              </a:ext>
            </a:extLst>
          </p:cNvPr>
          <p:cNvSpPr txBox="1"/>
          <p:nvPr/>
        </p:nvSpPr>
        <p:spPr>
          <a:xfrm>
            <a:off x="4480560" y="3768480"/>
            <a:ext cx="797512" cy="35633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dirty="0" err="1">
                <a:solidFill>
                  <a:srgbClr val="000000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reality</a:t>
            </a:r>
            <a:endParaRPr lang="hu-HU" sz="1800" b="0" i="0" u="none" strike="noStrike" kern="1200" cap="none" spc="0" baseline="0" dirty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585C05E-B998-4CD5-9450-004FCA711E8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8" y="531385"/>
            <a:ext cx="9071643" cy="335475"/>
          </a:xfrm>
        </p:spPr>
        <p:txBody>
          <a:bodyPr lIns="0" tIns="0" rIns="0" bIns="0" anchor="ctr">
            <a:spAutoFit/>
          </a:bodyPr>
          <a:lstStyle/>
          <a:p>
            <a:pPr lvl="0"/>
            <a:r>
              <a:rPr lang="hu-HU" sz="2180" cap="none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latin typeface="Minion Pro"/>
              </a:rPr>
              <a:t>Derived products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A9C95664-F855-48C9-875E-555073E6B08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998" y="1326602"/>
            <a:ext cx="9071643" cy="3288237"/>
          </a:xfrm>
        </p:spPr>
        <p:txBody>
          <a:bodyPr lIns="0" tIns="0" rIns="0" bIns="0">
            <a:normAutofit/>
          </a:bodyPr>
          <a:lstStyle/>
          <a:p>
            <a:pPr lvl="0">
              <a:lnSpc>
                <a:spcPct val="90000"/>
              </a:lnSpc>
              <a:spcBef>
                <a:spcPts val="1560"/>
              </a:spcBef>
              <a:buSzPct val="45000"/>
              <a:buFont typeface="StarSymbol"/>
              <a:buChar char="●"/>
            </a:pPr>
            <a:r>
              <a:rPr lang="hu-HU" sz="3530">
                <a:solidFill>
                  <a:srgbClr val="000000"/>
                </a:solidFill>
                <a:latin typeface="Minion Pro"/>
              </a:rPr>
              <a:t>Ortophoto</a:t>
            </a:r>
          </a:p>
          <a:p>
            <a:pPr lvl="0">
              <a:lnSpc>
                <a:spcPct val="90000"/>
              </a:lnSpc>
              <a:spcBef>
                <a:spcPts val="1560"/>
              </a:spcBef>
              <a:buSzPct val="45000"/>
              <a:buFont typeface="StarSymbol"/>
              <a:buChar char="●"/>
            </a:pPr>
            <a:r>
              <a:rPr lang="hu-HU" sz="3530">
                <a:solidFill>
                  <a:srgbClr val="A6A6A6"/>
                </a:solidFill>
                <a:latin typeface="Minion Pro"/>
              </a:rPr>
              <a:t>True ortophoto</a:t>
            </a:r>
          </a:p>
          <a:p>
            <a:pPr lvl="0">
              <a:lnSpc>
                <a:spcPct val="90000"/>
              </a:lnSpc>
              <a:spcBef>
                <a:spcPts val="1560"/>
              </a:spcBef>
              <a:buSzPct val="45000"/>
              <a:buFont typeface="StarSymbol"/>
              <a:buChar char="●"/>
            </a:pPr>
            <a:r>
              <a:rPr lang="en-US" sz="3530">
                <a:solidFill>
                  <a:srgbClr val="A6A6A6"/>
                </a:solidFill>
                <a:latin typeface="Minion Pro"/>
              </a:rPr>
              <a:t>Point cloud views </a:t>
            </a:r>
          </a:p>
          <a:p>
            <a:pPr lvl="0">
              <a:lnSpc>
                <a:spcPct val="90000"/>
              </a:lnSpc>
              <a:spcBef>
                <a:spcPts val="1560"/>
              </a:spcBef>
              <a:buNone/>
            </a:pPr>
            <a:r>
              <a:rPr lang="hu-HU" sz="3530">
                <a:solidFill>
                  <a:srgbClr val="A6A6A6"/>
                </a:solidFill>
                <a:latin typeface="Minion Pro"/>
              </a:rPr>
              <a:t>	</a:t>
            </a:r>
            <a:r>
              <a:rPr lang="en-US" sz="3530">
                <a:solidFill>
                  <a:srgbClr val="A6A6A6"/>
                </a:solidFill>
                <a:latin typeface="Minion Pro"/>
              </a:rPr>
              <a:t>top </a:t>
            </a:r>
            <a:r>
              <a:rPr lang="hu-HU" sz="3530">
                <a:solidFill>
                  <a:srgbClr val="A6A6A6"/>
                </a:solidFill>
                <a:latin typeface="Minion Pro"/>
              </a:rPr>
              <a:t>view </a:t>
            </a:r>
            <a:r>
              <a:rPr lang="en-US" sz="3530">
                <a:solidFill>
                  <a:srgbClr val="A6A6A6"/>
                </a:solidFill>
                <a:latin typeface="Minion Pro"/>
              </a:rPr>
              <a:t>and </a:t>
            </a:r>
            <a:r>
              <a:rPr lang="hu-HU" sz="3530">
                <a:solidFill>
                  <a:srgbClr val="A6A6A6"/>
                </a:solidFill>
                <a:latin typeface="Minion Pro"/>
              </a:rPr>
              <a:t>profile</a:t>
            </a:r>
          </a:p>
          <a:p>
            <a:pPr lvl="0">
              <a:lnSpc>
                <a:spcPct val="90000"/>
              </a:lnSpc>
              <a:spcBef>
                <a:spcPts val="1560"/>
              </a:spcBef>
              <a:buSzPct val="45000"/>
              <a:buFont typeface="StarSymbol"/>
              <a:buChar char="●"/>
            </a:pPr>
            <a:r>
              <a:rPr lang="hu-HU" sz="3530">
                <a:solidFill>
                  <a:srgbClr val="A6A6A6"/>
                </a:solidFill>
                <a:latin typeface="Minion Pro"/>
              </a:rPr>
              <a:t>Mesh model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D337A2A5-7394-4459-9ED1-4A1CBEDB70D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217920" y="1161004"/>
            <a:ext cx="3761997" cy="368568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70DE6D83-DFB1-4F5E-B267-FD6B42DDD9B6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219998" y="5120640"/>
            <a:ext cx="4838401" cy="19979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98CB427-1291-4038-BB3B-F1BC0F27CD7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8" y="531385"/>
            <a:ext cx="9071643" cy="335475"/>
          </a:xfrm>
        </p:spPr>
        <p:txBody>
          <a:bodyPr lIns="0" tIns="0" rIns="0" bIns="0" anchor="ctr">
            <a:spAutoFit/>
          </a:bodyPr>
          <a:lstStyle/>
          <a:p>
            <a:pPr lvl="0"/>
            <a:r>
              <a:rPr lang="hu-HU" sz="2180" cap="none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latin typeface="Minion Pro"/>
              </a:rPr>
              <a:t>Derived products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EE87A9DE-8772-4275-8575-68653DA01B7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998" y="1326602"/>
            <a:ext cx="9071643" cy="3288237"/>
          </a:xfrm>
        </p:spPr>
        <p:txBody>
          <a:bodyPr lIns="0" tIns="0" rIns="0" bIns="0">
            <a:normAutofit/>
          </a:bodyPr>
          <a:lstStyle/>
          <a:p>
            <a:pPr lvl="0">
              <a:lnSpc>
                <a:spcPct val="90000"/>
              </a:lnSpc>
              <a:spcBef>
                <a:spcPts val="1560"/>
              </a:spcBef>
              <a:buSzPct val="45000"/>
              <a:buFont typeface="StarSymbol"/>
              <a:buChar char="●"/>
            </a:pPr>
            <a:r>
              <a:rPr lang="hu-HU" sz="3530">
                <a:solidFill>
                  <a:srgbClr val="A6A6A6"/>
                </a:solidFill>
                <a:latin typeface="Minion Pro"/>
              </a:rPr>
              <a:t>Ortophoto</a:t>
            </a:r>
          </a:p>
          <a:p>
            <a:pPr lvl="0">
              <a:lnSpc>
                <a:spcPct val="90000"/>
              </a:lnSpc>
              <a:spcBef>
                <a:spcPts val="1560"/>
              </a:spcBef>
              <a:buSzPct val="45000"/>
              <a:buFont typeface="StarSymbol"/>
              <a:buChar char="●"/>
            </a:pPr>
            <a:r>
              <a:rPr lang="hu-HU" sz="3530">
                <a:solidFill>
                  <a:srgbClr val="000000"/>
                </a:solidFill>
                <a:latin typeface="Minion Pro"/>
              </a:rPr>
              <a:t>True ortophoto</a:t>
            </a:r>
          </a:p>
          <a:p>
            <a:pPr lvl="0">
              <a:lnSpc>
                <a:spcPct val="90000"/>
              </a:lnSpc>
              <a:spcBef>
                <a:spcPts val="1560"/>
              </a:spcBef>
              <a:buSzPct val="45000"/>
              <a:buFont typeface="StarSymbol"/>
              <a:buChar char="●"/>
            </a:pPr>
            <a:r>
              <a:rPr lang="en-US" sz="3530">
                <a:solidFill>
                  <a:srgbClr val="A6A6A6"/>
                </a:solidFill>
                <a:latin typeface="Minion Pro"/>
              </a:rPr>
              <a:t>Point cloud views </a:t>
            </a:r>
          </a:p>
          <a:p>
            <a:pPr lvl="0">
              <a:lnSpc>
                <a:spcPct val="90000"/>
              </a:lnSpc>
              <a:spcBef>
                <a:spcPts val="1560"/>
              </a:spcBef>
              <a:buNone/>
            </a:pPr>
            <a:r>
              <a:rPr lang="hu-HU" sz="3530">
                <a:solidFill>
                  <a:srgbClr val="A6A6A6"/>
                </a:solidFill>
                <a:latin typeface="Minion Pro"/>
              </a:rPr>
              <a:t>	</a:t>
            </a:r>
            <a:r>
              <a:rPr lang="en-US" sz="3530">
                <a:solidFill>
                  <a:srgbClr val="A6A6A6"/>
                </a:solidFill>
                <a:latin typeface="Minion Pro"/>
              </a:rPr>
              <a:t>top </a:t>
            </a:r>
            <a:r>
              <a:rPr lang="hu-HU" sz="3530">
                <a:solidFill>
                  <a:srgbClr val="A6A6A6"/>
                </a:solidFill>
                <a:latin typeface="Minion Pro"/>
              </a:rPr>
              <a:t>view </a:t>
            </a:r>
            <a:r>
              <a:rPr lang="en-US" sz="3530">
                <a:solidFill>
                  <a:srgbClr val="A6A6A6"/>
                </a:solidFill>
                <a:latin typeface="Minion Pro"/>
              </a:rPr>
              <a:t>and </a:t>
            </a:r>
            <a:r>
              <a:rPr lang="hu-HU" sz="3530">
                <a:solidFill>
                  <a:srgbClr val="A6A6A6"/>
                </a:solidFill>
                <a:latin typeface="Minion Pro"/>
              </a:rPr>
              <a:t>profile</a:t>
            </a:r>
          </a:p>
          <a:p>
            <a:pPr lvl="0">
              <a:lnSpc>
                <a:spcPct val="90000"/>
              </a:lnSpc>
              <a:spcBef>
                <a:spcPts val="1560"/>
              </a:spcBef>
              <a:buSzPct val="45000"/>
              <a:buFont typeface="StarSymbol"/>
              <a:buChar char="●"/>
            </a:pPr>
            <a:r>
              <a:rPr lang="hu-HU" sz="3530">
                <a:solidFill>
                  <a:srgbClr val="A6A6A6"/>
                </a:solidFill>
                <a:latin typeface="Minion Pro"/>
              </a:rPr>
              <a:t>Mesh model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E1855C77-BC9A-44E8-B634-418E8E54F92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300718" y="1172516"/>
            <a:ext cx="3666597" cy="363815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B2239323-A230-40C4-AD37-DE1E81891CAE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212080" y="5103723"/>
            <a:ext cx="4838401" cy="19979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2">
            <a:extLst>
              <a:ext uri="{FF2B5EF4-FFF2-40B4-BE49-F238E27FC236}">
                <a16:creationId xmlns:a16="http://schemas.microsoft.com/office/drawing/2014/main" id="{EF5A858A-BE4B-4829-969A-48BEC291EBF3}"/>
              </a:ext>
            </a:extLst>
          </p:cNvPr>
          <p:cNvSpPr txBox="1"/>
          <p:nvPr/>
        </p:nvSpPr>
        <p:spPr>
          <a:xfrm>
            <a:off x="503998" y="1326602"/>
            <a:ext cx="9071643" cy="328823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560"/>
              </a:spcBef>
              <a:spcAft>
                <a:spcPts val="0"/>
              </a:spcAft>
              <a:buClr>
                <a:srgbClr val="9E2D40"/>
              </a:buClr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530" b="0" i="0" u="none" strike="noStrike" kern="1200" cap="none" spc="0" baseline="0">
                <a:solidFill>
                  <a:srgbClr val="A6A6A6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Minion Pro"/>
                <a:ea typeface="Noto Sans CJK SC" pitchFamily="2"/>
                <a:cs typeface="Arial" pitchFamily="34"/>
              </a:rPr>
              <a:t>Ortophoto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560"/>
              </a:spcBef>
              <a:spcAft>
                <a:spcPts val="0"/>
              </a:spcAft>
              <a:buClr>
                <a:srgbClr val="9E2D40"/>
              </a:buClr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530" b="0" i="0" u="none" strike="noStrike" kern="1200" cap="none" spc="0" baseline="0">
                <a:solidFill>
                  <a:srgbClr val="A6A6A6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Minion Pro"/>
                <a:ea typeface="Noto Sans CJK SC" pitchFamily="2"/>
                <a:cs typeface="Arial" pitchFamily="34"/>
              </a:rPr>
              <a:t>True ortophoto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560"/>
              </a:spcBef>
              <a:spcAft>
                <a:spcPts val="0"/>
              </a:spcAft>
              <a:buClr>
                <a:srgbClr val="9E2D40"/>
              </a:buClr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530" b="0" i="0" u="none" strike="noStrike" kern="1200" cap="none" spc="0" baseline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Minion Pro"/>
                <a:ea typeface="Noto Sans CJK SC" pitchFamily="2"/>
                <a:cs typeface="Arial" pitchFamily="34"/>
              </a:rPr>
              <a:t>Point cloud views 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56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530" b="0" i="0" u="none" strike="noStrike" kern="1200" cap="none" spc="0" baseline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Minion Pro"/>
                <a:ea typeface="Noto Sans CJK SC" pitchFamily="2"/>
                <a:cs typeface="Arial" pitchFamily="34"/>
              </a:rPr>
              <a:t>	top view and profile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560"/>
              </a:spcBef>
              <a:spcAft>
                <a:spcPts val="0"/>
              </a:spcAft>
              <a:buClr>
                <a:srgbClr val="9E2D40"/>
              </a:buClr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530" b="0" i="0" u="none" strike="noStrike" kern="1200" cap="none" spc="0" baseline="0">
                <a:solidFill>
                  <a:srgbClr val="A6A6A6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Minion Pro"/>
                <a:ea typeface="Noto Sans CJK SC" pitchFamily="2"/>
                <a:cs typeface="Arial" pitchFamily="34"/>
              </a:rPr>
              <a:t>Mesh model</a:t>
            </a:r>
          </a:p>
        </p:txBody>
      </p:sp>
      <p:sp>
        <p:nvSpPr>
          <p:cNvPr id="3" name="Cím 1">
            <a:extLst>
              <a:ext uri="{FF2B5EF4-FFF2-40B4-BE49-F238E27FC236}">
                <a16:creationId xmlns:a16="http://schemas.microsoft.com/office/drawing/2014/main" id="{E6F40416-BDC5-4A2F-B426-61E85412685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8" y="531385"/>
            <a:ext cx="9071643" cy="335475"/>
          </a:xfrm>
        </p:spPr>
        <p:txBody>
          <a:bodyPr lIns="0" tIns="0" rIns="0" bIns="0" anchor="ctr">
            <a:spAutoFit/>
          </a:bodyPr>
          <a:lstStyle/>
          <a:p>
            <a:pPr lvl="0"/>
            <a:r>
              <a:rPr lang="hu-HU" sz="2180" cap="none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latin typeface="Minion Pro"/>
              </a:rPr>
              <a:t>Derived products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96080813-9C76-4596-83CD-8F2076C343C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537524" y="2571137"/>
            <a:ext cx="4038118" cy="250344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2C3E52BF-64DE-439B-BD5A-747C6FE81B2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993120" y="239938"/>
            <a:ext cx="6054480" cy="217331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2">
            <a:extLst>
              <a:ext uri="{FF2B5EF4-FFF2-40B4-BE49-F238E27FC236}">
                <a16:creationId xmlns:a16="http://schemas.microsoft.com/office/drawing/2014/main" id="{E660584B-48D4-4FB5-8A27-50746038949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8" y="531385"/>
            <a:ext cx="9071643" cy="335475"/>
          </a:xfrm>
        </p:spPr>
        <p:txBody>
          <a:bodyPr lIns="0" tIns="0" rIns="0" bIns="0" anchor="ctr">
            <a:spAutoFit/>
          </a:bodyPr>
          <a:lstStyle/>
          <a:p>
            <a:pPr lvl="0"/>
            <a:r>
              <a:rPr lang="hu-HU" sz="2180" cap="none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latin typeface="Minion Pro"/>
              </a:rPr>
              <a:t>Derived products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A90391B2-62D7-49A1-A6AF-3F3CA6EE19C5}"/>
              </a:ext>
            </a:extLst>
          </p:cNvPr>
          <p:cNvSpPr txBox="1"/>
          <p:nvPr/>
        </p:nvSpPr>
        <p:spPr>
          <a:xfrm>
            <a:off x="503998" y="1326602"/>
            <a:ext cx="9071643" cy="328823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560"/>
              </a:spcBef>
              <a:spcAft>
                <a:spcPts val="0"/>
              </a:spcAft>
              <a:buClr>
                <a:srgbClr val="9E2D40"/>
              </a:buClr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530" b="0" i="0" u="none" strike="noStrike" kern="1200" cap="none" spc="0" baseline="0">
                <a:solidFill>
                  <a:srgbClr val="A6A6A6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Minion Pro"/>
                <a:ea typeface="Noto Sans CJK SC" pitchFamily="2"/>
                <a:cs typeface="Arial" pitchFamily="34"/>
              </a:rPr>
              <a:t>Ortophoto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560"/>
              </a:spcBef>
              <a:spcAft>
                <a:spcPts val="0"/>
              </a:spcAft>
              <a:buClr>
                <a:srgbClr val="9E2D40"/>
              </a:buClr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530" b="0" i="0" u="none" strike="noStrike" kern="1200" cap="none" spc="0" baseline="0">
                <a:solidFill>
                  <a:srgbClr val="A6A6A6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Minion Pro"/>
                <a:ea typeface="Noto Sans CJK SC" pitchFamily="2"/>
                <a:cs typeface="Arial" pitchFamily="34"/>
              </a:rPr>
              <a:t>True ortophoto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560"/>
              </a:spcBef>
              <a:spcAft>
                <a:spcPts val="0"/>
              </a:spcAft>
              <a:buClr>
                <a:srgbClr val="9E2D40"/>
              </a:buClr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530" b="0" i="0" u="none" strike="noStrike" kern="1200" cap="none" spc="0" baseline="0">
                <a:solidFill>
                  <a:srgbClr val="A6A6A6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Minion Pro"/>
                <a:ea typeface="Noto Sans CJK SC" pitchFamily="2"/>
                <a:cs typeface="Arial" pitchFamily="34"/>
              </a:rPr>
              <a:t>Point cloud views 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56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530" b="0" i="0" u="none" strike="noStrike" kern="1200" cap="none" spc="0" baseline="0">
                <a:solidFill>
                  <a:srgbClr val="A6A6A6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Minion Pro"/>
                <a:ea typeface="Noto Sans CJK SC" pitchFamily="2"/>
                <a:cs typeface="Arial" pitchFamily="34"/>
              </a:rPr>
              <a:t>	top view and profile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560"/>
              </a:spcBef>
              <a:spcAft>
                <a:spcPts val="0"/>
              </a:spcAft>
              <a:buClr>
                <a:srgbClr val="9E2D40"/>
              </a:buClr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530" b="0" i="0" u="none" strike="noStrike" kern="1200" cap="none" spc="0" baseline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Minion Pro"/>
                <a:ea typeface="Noto Sans CJK SC" pitchFamily="2"/>
                <a:cs typeface="Arial" pitchFamily="34"/>
              </a:rPr>
              <a:t>Mesh model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5306E8F0-EE45-4F83-A625-4FF8C369A73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028861" y="0"/>
            <a:ext cx="4938098" cy="338287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FA344061-42CE-4168-ABBF-2D0D5E304EA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811755" y="3017520"/>
            <a:ext cx="5155204" cy="262655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164AB26-FB5B-4532-AFE7-E36AA2D746D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8" y="226076"/>
            <a:ext cx="9071643" cy="946440"/>
          </a:xfrm>
        </p:spPr>
        <p:txBody>
          <a:bodyPr lIns="0" tIns="0" rIns="0" bIns="0" anchor="ctr"/>
          <a:lstStyle/>
          <a:p>
            <a:pPr lvl="0"/>
            <a:r>
              <a:rPr lang="hu-HU" sz="2180" cap="none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latin typeface="Minion Pro"/>
              </a:rPr>
              <a:t>Applications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04C1B4A1-9D02-4D6C-800B-1123A8E6A56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998" y="1326602"/>
            <a:ext cx="9071643" cy="1508037"/>
          </a:xfrm>
        </p:spPr>
        <p:txBody>
          <a:bodyPr lIns="0" tIns="0" rIns="0" bIns="0">
            <a:normAutofit/>
          </a:bodyPr>
          <a:lstStyle/>
          <a:p>
            <a:pPr lvl="0">
              <a:lnSpc>
                <a:spcPct val="90000"/>
              </a:lnSpc>
              <a:spcBef>
                <a:spcPts val="1560"/>
              </a:spcBef>
              <a:buSzPct val="45000"/>
              <a:buFont typeface="StarSymbol"/>
              <a:buChar char="●"/>
            </a:pPr>
            <a:r>
              <a:rPr lang="hu-HU" sz="2600">
                <a:solidFill>
                  <a:srgbClr val="000000"/>
                </a:solidFill>
                <a:latin typeface="Minion Pro"/>
              </a:rPr>
              <a:t>Design map, point cloud / ortophoto evaluation</a:t>
            </a:r>
            <a:br>
              <a:rPr lang="hu-HU" sz="2600">
                <a:solidFill>
                  <a:srgbClr val="000000"/>
                </a:solidFill>
                <a:latin typeface="Minion Pro"/>
              </a:rPr>
            </a:br>
            <a:r>
              <a:rPr lang="hu-HU" sz="2600">
                <a:solidFill>
                  <a:srgbClr val="000000"/>
                </a:solidFill>
                <a:latin typeface="Minion Pro"/>
              </a:rPr>
              <a:t>e.g. AutoCAD MAP/Civil software</a:t>
            </a:r>
            <a:br>
              <a:rPr lang="hu-HU" sz="2600">
                <a:solidFill>
                  <a:srgbClr val="000000"/>
                </a:solidFill>
                <a:latin typeface="Minion Pro"/>
              </a:rPr>
            </a:br>
            <a:r>
              <a:rPr lang="hu-HU" sz="2600">
                <a:solidFill>
                  <a:srgbClr val="000000"/>
                </a:solidFill>
                <a:latin typeface="Minion Pro"/>
              </a:rPr>
              <a:t>ortophoto and evaluated map:</a:t>
            </a:r>
            <a:r>
              <a:rPr lang="hu-HU" sz="3530">
                <a:solidFill>
                  <a:srgbClr val="000000"/>
                </a:solidFill>
                <a:latin typeface="Minion Pro"/>
              </a:rPr>
              <a:t> </a:t>
            </a:r>
            <a:r>
              <a:rPr lang="hu-HU" sz="2000">
                <a:solidFill>
                  <a:srgbClr val="000000"/>
                </a:solidFill>
                <a:latin typeface="Minion Pro"/>
                <a:hlinkClick r:id="rId3"/>
              </a:rPr>
              <a:t>http://www.agt.bme.hu/maps/gmap.php?config=barnag</a:t>
            </a:r>
            <a:endParaRPr lang="hu-HU" sz="2000">
              <a:solidFill>
                <a:srgbClr val="000000"/>
              </a:solidFill>
              <a:latin typeface="Minion Pro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0DA80734-22A9-4337-A139-2290D8B0624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754880" y="2837163"/>
            <a:ext cx="5303520" cy="2833561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65162F7-1943-40AF-AF04-EFAF3762BB3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8" y="226076"/>
            <a:ext cx="9071643" cy="946440"/>
          </a:xfrm>
        </p:spPr>
        <p:txBody>
          <a:bodyPr lIns="0" tIns="0" rIns="0" bIns="0" anchor="ctr"/>
          <a:lstStyle/>
          <a:p>
            <a:pPr lvl="0"/>
            <a:r>
              <a:rPr lang="hu-HU" sz="2180" cap="none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latin typeface="Minion Pro"/>
              </a:rPr>
              <a:t>Applications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DBF33A42-EA57-42A1-AE6E-21B9F48917DB}"/>
              </a:ext>
            </a:extLst>
          </p:cNvPr>
          <p:cNvSpPr txBox="1"/>
          <p:nvPr/>
        </p:nvSpPr>
        <p:spPr>
          <a:xfrm>
            <a:off x="4861169" y="403680"/>
            <a:ext cx="5283202" cy="4709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normAutofit fontScale="85000" lnSpcReduction="10000"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156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600" b="0" i="0" u="none" strike="noStrike" kern="1200" cap="none" spc="0" baseline="0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Minion Pro"/>
                <a:ea typeface="Noto Sans CJK SC" pitchFamily="2"/>
                <a:cs typeface="Arial" pitchFamily="34"/>
              </a:rPr>
              <a:t>Evaluation in AutoCAD Civil 3D (Recap)</a:t>
            </a:r>
            <a:endParaRPr lang="hu-HU" sz="2000" b="0" i="0" u="none" strike="noStrike" kern="1200" cap="none" spc="0" baseline="0" dirty="0">
              <a:solidFill>
                <a:srgbClr val="000000"/>
              </a:solidFill>
              <a:highlight>
                <a:scrgbClr r="0" g="0" b="0">
                  <a:alpha val="0"/>
                </a:scrgbClr>
              </a:highlight>
              <a:uFillTx/>
              <a:latin typeface="Minion Pro"/>
              <a:ea typeface="Noto Sans CJK SC" pitchFamily="2"/>
              <a:cs typeface="Arial" pitchFamily="34"/>
            </a:endParaRPr>
          </a:p>
        </p:txBody>
      </p:sp>
      <p:pic>
        <p:nvPicPr>
          <p:cNvPr id="4" name="Kép 6">
            <a:extLst>
              <a:ext uri="{FF2B5EF4-FFF2-40B4-BE49-F238E27FC236}">
                <a16:creationId xmlns:a16="http://schemas.microsoft.com/office/drawing/2014/main" id="{229F7587-A873-45A7-AC58-1DD1AEC53A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74614"/>
            <a:ext cx="10080629" cy="479593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186369F-C902-4C9E-84D2-1973769E7D3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8" y="226076"/>
            <a:ext cx="9071643" cy="946440"/>
          </a:xfrm>
        </p:spPr>
        <p:txBody>
          <a:bodyPr lIns="0" tIns="0" rIns="0" bIns="0" anchor="ctr"/>
          <a:lstStyle/>
          <a:p>
            <a:pPr lvl="0"/>
            <a:r>
              <a:rPr lang="hu-HU" sz="2180" cap="none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latin typeface="Minion Pro"/>
              </a:rPr>
              <a:t>Applications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649F1294-BE55-48D5-BC72-6AD5425E5E9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057293" y="1732998"/>
            <a:ext cx="2602901" cy="1508037"/>
          </a:xfrm>
        </p:spPr>
        <p:txBody>
          <a:bodyPr lIns="0" tIns="0" rIns="0" bIns="0">
            <a:normAutofit/>
          </a:bodyPr>
          <a:lstStyle/>
          <a:p>
            <a:pPr lvl="0">
              <a:spcBef>
                <a:spcPts val="1560"/>
              </a:spcBef>
              <a:buNone/>
            </a:pPr>
            <a:r>
              <a:rPr lang="hu-HU" sz="2600" dirty="0">
                <a:solidFill>
                  <a:srgbClr val="000000"/>
                </a:solidFill>
                <a:latin typeface="Minion Pro"/>
              </a:rPr>
              <a:t>Measurement in the point cloud (CloudCompare)</a:t>
            </a:r>
            <a:endParaRPr lang="hu-HU" sz="2000" dirty="0">
              <a:solidFill>
                <a:srgbClr val="000000"/>
              </a:solidFill>
              <a:latin typeface="Minion Pro"/>
            </a:endParaRPr>
          </a:p>
        </p:txBody>
      </p:sp>
      <p:pic>
        <p:nvPicPr>
          <p:cNvPr id="4" name="Kép 5">
            <a:extLst>
              <a:ext uri="{FF2B5EF4-FFF2-40B4-BE49-F238E27FC236}">
                <a16:creationId xmlns:a16="http://schemas.microsoft.com/office/drawing/2014/main" id="{EE3764DD-7F6C-440A-A8CC-1FF26AFE8D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5" y="1018586"/>
            <a:ext cx="6545732" cy="465195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8211D1E-AE03-4397-A3BE-9D7DC21A60A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642" y="225719"/>
            <a:ext cx="9071643" cy="946440"/>
          </a:xfrm>
        </p:spPr>
        <p:txBody>
          <a:bodyPr lIns="0" tIns="0" rIns="0" bIns="0" anchor="ctr"/>
          <a:lstStyle/>
          <a:p>
            <a:pPr lvl="0"/>
            <a:r>
              <a:rPr lang="hu-HU" sz="2180" cap="none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latin typeface="Minion Pro"/>
              </a:rPr>
              <a:t>Terrestrial Laser Scanners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D2A7D80-B527-4F60-9D9F-5FE9D5AED4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8280"/>
          <a:stretch/>
        </p:blipFill>
        <p:spPr bwMode="auto">
          <a:xfrm>
            <a:off x="5039464" y="667368"/>
            <a:ext cx="4991133" cy="4036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unbelt Rentals - Survey - Leica C10 ScanStation Laser Scanner - Used">
            <a:extLst>
              <a:ext uri="{FF2B5EF4-FFF2-40B4-BE49-F238E27FC236}">
                <a16:creationId xmlns:a16="http://schemas.microsoft.com/office/drawing/2014/main" id="{0B127AD0-D8B5-445E-B168-F0547D8DD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678" y="914400"/>
            <a:ext cx="3841750" cy="384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A2DB99E-0E94-4733-88FC-03DDC7F8939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8" y="226076"/>
            <a:ext cx="9071643" cy="946440"/>
          </a:xfrm>
        </p:spPr>
        <p:txBody>
          <a:bodyPr lIns="0" tIns="0" rIns="0" bIns="0" anchor="ctr"/>
          <a:lstStyle/>
          <a:p>
            <a:pPr lvl="0"/>
            <a:r>
              <a:rPr lang="hu-HU" sz="2180" cap="none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latin typeface="Minion Pro"/>
              </a:rPr>
              <a:t>Applications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7A267204-2DF2-476A-A0E1-C1AC958E40F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998" y="1326602"/>
            <a:ext cx="3885121" cy="410757"/>
          </a:xfrm>
        </p:spPr>
        <p:txBody>
          <a:bodyPr lIns="0" tIns="0" rIns="0" bIns="0">
            <a:normAutofit/>
          </a:bodyPr>
          <a:lstStyle/>
          <a:p>
            <a:pPr lvl="0">
              <a:spcBef>
                <a:spcPts val="1560"/>
              </a:spcBef>
              <a:buSzPct val="45000"/>
              <a:buFont typeface="StarSymbol"/>
              <a:buChar char="●"/>
            </a:pPr>
            <a:r>
              <a:rPr lang="hu-HU" sz="2600">
                <a:solidFill>
                  <a:srgbClr val="000000"/>
                </a:solidFill>
                <a:latin typeface="Minion Pro"/>
              </a:rPr>
              <a:t>Volume calculation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2A48EF81-2677-4A45-8692-69608DB39D2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96361" y="2194560"/>
            <a:ext cx="2057043" cy="337140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07F46B85-24B1-4122-86B0-B5285727305E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389120" y="1109158"/>
            <a:ext cx="5669280" cy="456012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Szabadkézi sokszög: alakzat 5">
            <a:extLst>
              <a:ext uri="{FF2B5EF4-FFF2-40B4-BE49-F238E27FC236}">
                <a16:creationId xmlns:a16="http://schemas.microsoft.com/office/drawing/2014/main" id="{95C907A3-1E83-4F4A-A19D-5CD6BDC1D331}"/>
              </a:ext>
            </a:extLst>
          </p:cNvPr>
          <p:cNvSpPr/>
          <p:nvPr/>
        </p:nvSpPr>
        <p:spPr>
          <a:xfrm>
            <a:off x="4480560" y="4389120"/>
            <a:ext cx="1188720" cy="27432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w="45720" cap="flat">
            <a:solidFill>
              <a:srgbClr val="FF0000"/>
            </a:solidFill>
            <a:prstDash val="solid"/>
            <a:miter/>
          </a:ln>
        </p:spPr>
        <p:txBody>
          <a:bodyPr vert="horz" wrap="none" lIns="112681" tIns="67683" rIns="112681" bIns="67683" anchor="ctr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7" name="Szabadkézi sokszög: alakzat 6">
            <a:extLst>
              <a:ext uri="{FF2B5EF4-FFF2-40B4-BE49-F238E27FC236}">
                <a16:creationId xmlns:a16="http://schemas.microsoft.com/office/drawing/2014/main" id="{5E7C8AF0-B277-4D85-A822-178BC566F9B5}"/>
              </a:ext>
            </a:extLst>
          </p:cNvPr>
          <p:cNvSpPr/>
          <p:nvPr/>
        </p:nvSpPr>
        <p:spPr>
          <a:xfrm>
            <a:off x="5029200" y="1920240"/>
            <a:ext cx="731520" cy="18288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w="45720" cap="flat">
            <a:solidFill>
              <a:srgbClr val="FF0000"/>
            </a:solidFill>
            <a:prstDash val="solid"/>
            <a:miter/>
          </a:ln>
        </p:spPr>
        <p:txBody>
          <a:bodyPr vert="horz" wrap="none" lIns="112681" tIns="67683" rIns="112681" bIns="67683" anchor="ctr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5625B02C-C96C-4CCD-8B84-523F5CB3E1C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82880" y="1828800"/>
            <a:ext cx="2013481" cy="223812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Szabadkézi sokszög: alakzat 8">
            <a:extLst>
              <a:ext uri="{FF2B5EF4-FFF2-40B4-BE49-F238E27FC236}">
                <a16:creationId xmlns:a16="http://schemas.microsoft.com/office/drawing/2014/main" id="{944EC091-C158-48CC-BD72-E3F91F63B69F}"/>
              </a:ext>
            </a:extLst>
          </p:cNvPr>
          <p:cNvSpPr/>
          <p:nvPr/>
        </p:nvSpPr>
        <p:spPr>
          <a:xfrm rot="2100016">
            <a:off x="2207334" y="3223543"/>
            <a:ext cx="457200" cy="182880"/>
          </a:xfrm>
          <a:custGeom>
            <a:avLst>
              <a:gd name="f0" fmla="val 16200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val f4"/>
              <a:gd name="f10" fmla="val f5"/>
              <a:gd name="f11" fmla="pin 0 f0 21600"/>
              <a:gd name="f12" fmla="pin 0 f1 10800"/>
              <a:gd name="f13" fmla="+- f10 0 f9"/>
              <a:gd name="f14" fmla="val f11"/>
              <a:gd name="f15" fmla="val f12"/>
              <a:gd name="f16" fmla="*/ f11 f7 1"/>
              <a:gd name="f17" fmla="*/ f12 f8 1"/>
              <a:gd name="f18" fmla="*/ f13 1 21600"/>
              <a:gd name="f19" fmla="+- 21600 0 f15"/>
              <a:gd name="f20" fmla="+- 21600 0 f14"/>
              <a:gd name="f21" fmla="*/ f15 f8 1"/>
              <a:gd name="f22" fmla="*/ 0 f18 1"/>
              <a:gd name="f23" fmla="*/ f20 f15 1"/>
              <a:gd name="f24" fmla="*/ f19 f8 1"/>
              <a:gd name="f25" fmla="*/ f23 1 10800"/>
              <a:gd name="f26" fmla="*/ f22 1 f18"/>
              <a:gd name="f27" fmla="+- f14 f25 0"/>
              <a:gd name="f28" fmla="*/ f26 f7 1"/>
              <a:gd name="f29" fmla="*/ f27 f7 1"/>
            </a:gdLst>
            <a:ahLst>
              <a:ahXY gdRefX="f0" minX="f4" maxX="f5" gdRefY="f1" minY="f4" maxY="f6">
                <a:pos x="f16" y="f1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8" t="f21" r="f29" b="f24"/>
            <a:pathLst>
              <a:path w="21600" h="21600">
                <a:moveTo>
                  <a:pt x="f4" y="f15"/>
                </a:moveTo>
                <a:lnTo>
                  <a:pt x="f14" y="f15"/>
                </a:lnTo>
                <a:lnTo>
                  <a:pt x="f14" y="f4"/>
                </a:lnTo>
                <a:lnTo>
                  <a:pt x="f5" y="f6"/>
                </a:lnTo>
                <a:lnTo>
                  <a:pt x="f14" y="f5"/>
                </a:lnTo>
                <a:lnTo>
                  <a:pt x="f14" y="f19"/>
                </a:lnTo>
                <a:lnTo>
                  <a:pt x="f4" y="f19"/>
                </a:lnTo>
                <a:close/>
              </a:path>
            </a:pathLst>
          </a:custGeom>
          <a:solidFill>
            <a:srgbClr val="729FCF"/>
          </a:solidFill>
          <a:ln w="0" cap="flat">
            <a:solidFill>
              <a:srgbClr val="3465A4"/>
            </a:solidFill>
            <a:prstDash val="solid"/>
            <a:miter/>
          </a:ln>
        </p:spPr>
        <p:txBody>
          <a:bodyPr vert="horz" wrap="none" lIns="90004" tIns="44997" rIns="90004" bIns="44997" anchor="ctr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10" name="Szabadkézi sokszög: alakzat 9">
            <a:extLst>
              <a:ext uri="{FF2B5EF4-FFF2-40B4-BE49-F238E27FC236}">
                <a16:creationId xmlns:a16="http://schemas.microsoft.com/office/drawing/2014/main" id="{C2528968-0E29-4EAF-B08F-2895C059B997}"/>
              </a:ext>
            </a:extLst>
          </p:cNvPr>
          <p:cNvSpPr/>
          <p:nvPr/>
        </p:nvSpPr>
        <p:spPr>
          <a:xfrm>
            <a:off x="4023360" y="3566160"/>
            <a:ext cx="365760" cy="182880"/>
          </a:xfrm>
          <a:custGeom>
            <a:avLst>
              <a:gd name="f0" fmla="val 16200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val f4"/>
              <a:gd name="f10" fmla="val f5"/>
              <a:gd name="f11" fmla="pin 0 f0 21600"/>
              <a:gd name="f12" fmla="pin 0 f1 10800"/>
              <a:gd name="f13" fmla="+- f10 0 f9"/>
              <a:gd name="f14" fmla="val f11"/>
              <a:gd name="f15" fmla="val f12"/>
              <a:gd name="f16" fmla="*/ f11 f7 1"/>
              <a:gd name="f17" fmla="*/ f12 f8 1"/>
              <a:gd name="f18" fmla="*/ f13 1 21600"/>
              <a:gd name="f19" fmla="+- 21600 0 f15"/>
              <a:gd name="f20" fmla="+- 21600 0 f14"/>
              <a:gd name="f21" fmla="*/ f15 f8 1"/>
              <a:gd name="f22" fmla="*/ 0 f18 1"/>
              <a:gd name="f23" fmla="*/ f20 f15 1"/>
              <a:gd name="f24" fmla="*/ f19 f8 1"/>
              <a:gd name="f25" fmla="*/ f23 1 10800"/>
              <a:gd name="f26" fmla="*/ f22 1 f18"/>
              <a:gd name="f27" fmla="+- f14 f25 0"/>
              <a:gd name="f28" fmla="*/ f26 f7 1"/>
              <a:gd name="f29" fmla="*/ f27 f7 1"/>
            </a:gdLst>
            <a:ahLst>
              <a:ahXY gdRefX="f0" minX="f4" maxX="f5" gdRefY="f1" minY="f4" maxY="f6">
                <a:pos x="f16" y="f1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8" t="f21" r="f29" b="f24"/>
            <a:pathLst>
              <a:path w="21600" h="21600">
                <a:moveTo>
                  <a:pt x="f4" y="f15"/>
                </a:moveTo>
                <a:lnTo>
                  <a:pt x="f14" y="f15"/>
                </a:lnTo>
                <a:lnTo>
                  <a:pt x="f14" y="f4"/>
                </a:lnTo>
                <a:lnTo>
                  <a:pt x="f5" y="f6"/>
                </a:lnTo>
                <a:lnTo>
                  <a:pt x="f14" y="f5"/>
                </a:lnTo>
                <a:lnTo>
                  <a:pt x="f14" y="f19"/>
                </a:lnTo>
                <a:lnTo>
                  <a:pt x="f4" y="f19"/>
                </a:lnTo>
                <a:close/>
              </a:path>
            </a:pathLst>
          </a:custGeom>
          <a:solidFill>
            <a:srgbClr val="729FCF"/>
          </a:solidFill>
          <a:ln w="0" cap="flat">
            <a:solidFill>
              <a:srgbClr val="3465A4"/>
            </a:solidFill>
            <a:prstDash val="solid"/>
            <a:miter/>
          </a:ln>
        </p:spPr>
        <p:txBody>
          <a:bodyPr vert="horz" wrap="none" lIns="90004" tIns="44997" rIns="90004" bIns="44997" anchor="ctr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90C6D7F1-12AA-4592-84DF-FEFE1BACCC1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606436" y="731520"/>
            <a:ext cx="2543403" cy="490319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Cím 2">
            <a:extLst>
              <a:ext uri="{FF2B5EF4-FFF2-40B4-BE49-F238E27FC236}">
                <a16:creationId xmlns:a16="http://schemas.microsoft.com/office/drawing/2014/main" id="{4FD7552D-3D5C-4003-8100-C6957173019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8" y="226076"/>
            <a:ext cx="9071643" cy="946440"/>
          </a:xfrm>
        </p:spPr>
        <p:txBody>
          <a:bodyPr lIns="0" tIns="0" rIns="0" bIns="0" anchor="ctr"/>
          <a:lstStyle/>
          <a:p>
            <a:pPr lvl="0"/>
            <a:r>
              <a:rPr lang="hu-HU" sz="2180" cap="none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latin typeface="Minion Pro"/>
              </a:rPr>
              <a:t>Applications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CA7A0D1D-46AF-4411-A8F3-916E707D8A6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86878" y="1280160"/>
            <a:ext cx="7268401" cy="365760"/>
          </a:xfrm>
        </p:spPr>
        <p:txBody>
          <a:bodyPr lIns="0" tIns="0" rIns="0" bIns="0">
            <a:normAutofit/>
          </a:bodyPr>
          <a:lstStyle/>
          <a:p>
            <a:pPr lvl="0">
              <a:lnSpc>
                <a:spcPct val="90000"/>
              </a:lnSpc>
              <a:spcBef>
                <a:spcPts val="1560"/>
              </a:spcBef>
              <a:buSzPct val="45000"/>
              <a:buFont typeface="StarSymbol"/>
              <a:buChar char="●"/>
            </a:pPr>
            <a:r>
              <a:rPr lang="hu-HU" sz="2600" dirty="0">
                <a:solidFill>
                  <a:srgbClr val="000000"/>
                </a:solidFill>
                <a:latin typeface="Minion Pro"/>
              </a:rPr>
              <a:t>Building/</a:t>
            </a:r>
            <a:r>
              <a:rPr lang="hu-HU" sz="2600" dirty="0" err="1">
                <a:solidFill>
                  <a:srgbClr val="000000"/>
                </a:solidFill>
                <a:latin typeface="Minion Pro"/>
              </a:rPr>
              <a:t>object</a:t>
            </a:r>
            <a:r>
              <a:rPr lang="hu-HU" sz="2600" dirty="0">
                <a:solidFill>
                  <a:srgbClr val="000000"/>
                </a:solidFill>
                <a:latin typeface="Minion Pro"/>
              </a:rPr>
              <a:t> modelling (</a:t>
            </a:r>
            <a:r>
              <a:rPr lang="hu-HU" sz="2600" dirty="0" err="1">
                <a:solidFill>
                  <a:srgbClr val="000000"/>
                </a:solidFill>
                <a:latin typeface="Minion Pro"/>
              </a:rPr>
              <a:t>triangular</a:t>
            </a:r>
            <a:r>
              <a:rPr lang="hu-HU" sz="2600" dirty="0">
                <a:solidFill>
                  <a:srgbClr val="000000"/>
                </a:solidFill>
                <a:latin typeface="Minion Pro"/>
              </a:rPr>
              <a:t> </a:t>
            </a:r>
            <a:r>
              <a:rPr lang="hu-HU" sz="2600" dirty="0" err="1">
                <a:solidFill>
                  <a:srgbClr val="000000"/>
                </a:solidFill>
                <a:latin typeface="Minion Pro"/>
              </a:rPr>
              <a:t>mesh</a:t>
            </a:r>
            <a:r>
              <a:rPr lang="hu-HU" sz="2600" dirty="0">
                <a:solidFill>
                  <a:srgbClr val="000000"/>
                </a:solidFill>
                <a:latin typeface="Minion Pro"/>
              </a:rPr>
              <a:t>)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FCEDBDF3-58B5-4A91-A3AE-30D389608BF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097280" y="1920240"/>
            <a:ext cx="4374718" cy="354887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BF6737A-8071-427C-822C-2E83BB5BB69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8" y="226076"/>
            <a:ext cx="9071643" cy="946440"/>
          </a:xfrm>
        </p:spPr>
        <p:txBody>
          <a:bodyPr lIns="0" tIns="0" rIns="0" bIns="0" anchor="ctr"/>
          <a:lstStyle/>
          <a:p>
            <a:pPr lvl="0"/>
            <a:r>
              <a:rPr lang="hu-HU" sz="2180" cap="none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latin typeface="Minion Pro"/>
              </a:rPr>
              <a:t>Applications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2C7E08D0-8476-409D-AF47-76ECAED03C8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86878" y="1280160"/>
            <a:ext cx="7268401" cy="365760"/>
          </a:xfrm>
        </p:spPr>
        <p:txBody>
          <a:bodyPr lIns="0" tIns="0" rIns="0" bIns="0">
            <a:normAutofit/>
          </a:bodyPr>
          <a:lstStyle/>
          <a:p>
            <a:pPr lvl="0">
              <a:lnSpc>
                <a:spcPct val="90000"/>
              </a:lnSpc>
              <a:spcBef>
                <a:spcPts val="1560"/>
              </a:spcBef>
              <a:buSzPct val="45000"/>
              <a:buFont typeface="StarSymbol"/>
              <a:buChar char="●"/>
            </a:pPr>
            <a:r>
              <a:rPr lang="hu-HU" sz="2600">
                <a:solidFill>
                  <a:srgbClr val="000000"/>
                </a:solidFill>
                <a:latin typeface="Minion Pro"/>
              </a:rPr>
              <a:t>Quality control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BECCEA72-D972-48EC-B5D5-DDFD332B204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018757" y="91440"/>
            <a:ext cx="4948202" cy="51206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D190B74D-81D9-4A25-B6B0-CF06AB9CA14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64120" y="2743200"/>
            <a:ext cx="3733559" cy="234287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5CFE28E-67FF-40A9-A0B2-DBF3406C7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Thank</a:t>
            </a:r>
            <a: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  <a:t> </a:t>
            </a:r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you</a:t>
            </a:r>
            <a: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  <a:t> </a:t>
            </a:r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for</a:t>
            </a:r>
            <a: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  <a:t> </a:t>
            </a:r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the</a:t>
            </a:r>
            <a: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  <a:t> </a:t>
            </a:r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attention</a:t>
            </a:r>
            <a: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  <a:t>!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272FA4AF-F70B-4B89-A6E1-D0123066D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30E87D-923B-421E-AB84-5914CE08F8D3}" type="slidenum">
              <a:rPr lang="hu-HU" smtClean="0"/>
              <a:pPr/>
              <a:t>33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37827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8211D1E-AE03-4397-A3BE-9D7DC21A60A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642" y="225719"/>
            <a:ext cx="9071643" cy="946440"/>
          </a:xfrm>
        </p:spPr>
        <p:txBody>
          <a:bodyPr lIns="0" tIns="0" rIns="0" bIns="0" anchor="ctr"/>
          <a:lstStyle/>
          <a:p>
            <a:pPr lvl="0"/>
            <a:r>
              <a:rPr lang="hu-HU" sz="2180" cap="none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latin typeface="Minion Pro"/>
              </a:rPr>
              <a:t>Terrestrial Laser Scanners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5E5440D3-DCD1-49D1-AF36-941C99E5358B}"/>
              </a:ext>
            </a:extLst>
          </p:cNvPr>
          <p:cNvSpPr txBox="1"/>
          <p:nvPr/>
        </p:nvSpPr>
        <p:spPr>
          <a:xfrm>
            <a:off x="503642" y="1096923"/>
            <a:ext cx="9071643" cy="280908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1415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Specifications</a:t>
            </a:r>
            <a:endParaRPr lang="hu-HU" sz="2400" b="0" i="0" u="none" strike="noStrike" kern="1200" cap="none" spc="0" baseline="0" dirty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Laser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beam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divergence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(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point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size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e.g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. 10 mm @ 100 m)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Angular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resolution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(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point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density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e.g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. 5 mm @ 50 m, ~20”)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Range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(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depends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on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the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reflecting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surface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)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Speed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(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e.g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. 100 000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pts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/s)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Field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of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view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(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e.g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.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Hz: 360</a:t>
            </a:r>
            <a:r>
              <a:rPr lang="zh-CN" sz="2400" b="0" i="0" u="none" strike="noStrike" kern="1200" cap="none" spc="0" baseline="0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Liberation Sans" pitchFamily="34"/>
                <a:ea typeface="Liberation Sans" pitchFamily="34"/>
                <a:cs typeface="Liberation Sans" pitchFamily="34"/>
              </a:rPr>
              <a:t>°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Liberation Sans" pitchFamily="18"/>
                <a:ea typeface="Noto Sans CJK SC Regular" pitchFamily="2"/>
                <a:cs typeface="FreeSans" pitchFamily="2"/>
              </a:rPr>
              <a:t>, V: 270</a:t>
            </a:r>
            <a:r>
              <a:rPr lang="zh-CN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34"/>
                <a:ea typeface="Liberation Sans" pitchFamily="34"/>
                <a:cs typeface="Liberation Sans" pitchFamily="34"/>
              </a:rPr>
              <a:t>°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)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Range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accuracy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(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e.g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. </a:t>
            </a:r>
            <a:r>
              <a:rPr lang="zh-CN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34"/>
                <a:ea typeface="Liberation Sans" pitchFamily="34"/>
                <a:cs typeface="Liberation Sans" pitchFamily="34"/>
              </a:rPr>
              <a:t>±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Liberation Sans" pitchFamily="34"/>
                <a:cs typeface="Liberation Sans" pitchFamily="34"/>
              </a:rPr>
              <a:t>2-10 mm)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Liberation Sans" pitchFamily="34"/>
                <a:cs typeface="Liberation Sans" pitchFamily="34"/>
              </a:rPr>
              <a:t>Built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Liberation Sans" pitchFamily="34"/>
                <a:cs typeface="Liberation Sans" pitchFamily="34"/>
              </a:rPr>
              <a:t>-in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Liberation Sans" pitchFamily="34"/>
                <a:cs typeface="Liberation Sans" pitchFamily="34"/>
              </a:rPr>
              <a:t>or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Liberation Sans" pitchFamily="34"/>
                <a:cs typeface="Liberation Sans" pitchFamily="34"/>
              </a:rPr>
              <a:t>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Liberation Sans" pitchFamily="34"/>
                <a:cs typeface="Liberation Sans" pitchFamily="34"/>
              </a:rPr>
              <a:t>external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Liberation Sans" pitchFamily="34"/>
                <a:cs typeface="Liberation Sans" pitchFamily="34"/>
              </a:rPr>
              <a:t> camera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005848D6-7647-4602-9137-B320934F76E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194163" y="3419279"/>
            <a:ext cx="2418844" cy="188567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1AC3CFD0-019C-40C7-B5C2-6EA459EAD86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7923239" y="3187077"/>
            <a:ext cx="2142722" cy="213335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F66709F7-E393-4597-8E6E-2D2D7FFB5CB8}"/>
              </a:ext>
            </a:extLst>
          </p:cNvPr>
          <p:cNvSpPr txBox="1"/>
          <p:nvPr/>
        </p:nvSpPr>
        <p:spPr>
          <a:xfrm>
            <a:off x="564993" y="4669831"/>
            <a:ext cx="7508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  <a:hlinkClick r:id="rId5"/>
              </a:rPr>
              <a:t>video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7819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48162E9E-3704-4DE4-B636-D3DEF38B9F1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286801" y="1339202"/>
            <a:ext cx="6724442" cy="358091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48D8EC07-3E1E-4D3A-9EE0-391C5805AFF5}"/>
              </a:ext>
            </a:extLst>
          </p:cNvPr>
          <p:cNvSpPr txBox="1"/>
          <p:nvPr/>
        </p:nvSpPr>
        <p:spPr>
          <a:xfrm>
            <a:off x="8165875" y="4997516"/>
            <a:ext cx="1683126" cy="35633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Moving people</a:t>
            </a:r>
          </a:p>
        </p:txBody>
      </p:sp>
      <p:sp>
        <p:nvSpPr>
          <p:cNvPr id="4" name="Cím 3">
            <a:extLst>
              <a:ext uri="{FF2B5EF4-FFF2-40B4-BE49-F238E27FC236}">
                <a16:creationId xmlns:a16="http://schemas.microsoft.com/office/drawing/2014/main" id="{0517E9C3-76B1-4B9D-A9DF-290482AE24A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291840" y="226442"/>
            <a:ext cx="6284159" cy="946440"/>
          </a:xfrm>
        </p:spPr>
        <p:txBody>
          <a:bodyPr lIns="0" tIns="0" rIns="0" bIns="0" anchor="ctr"/>
          <a:lstStyle/>
          <a:p>
            <a:pPr lvl="0"/>
            <a:r>
              <a:rPr lang="hu-HU" sz="2180" cap="none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latin typeface="Minion Pro"/>
              </a:rPr>
              <a:t>„Noise” in the point cloud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70084BB9-FEDE-4EFB-86EA-0478093EE84B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0" y="356"/>
            <a:ext cx="2729520" cy="566963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B226028D-839E-4542-9706-4E029DF2FD24}"/>
              </a:ext>
            </a:extLst>
          </p:cNvPr>
          <p:cNvSpPr txBox="1"/>
          <p:nvPr/>
        </p:nvSpPr>
        <p:spPr>
          <a:xfrm>
            <a:off x="2788197" y="4957200"/>
            <a:ext cx="1734360" cy="35633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Facing the Sun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91CEAC57-DF0B-4710-B0FD-67013FE65F6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006958" y="969117"/>
            <a:ext cx="3960001" cy="424331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Cím 2">
            <a:extLst>
              <a:ext uri="{FF2B5EF4-FFF2-40B4-BE49-F238E27FC236}">
                <a16:creationId xmlns:a16="http://schemas.microsoft.com/office/drawing/2014/main" id="{8992F8DD-9C06-4C89-86B3-3D0861B24A7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8" y="531385"/>
            <a:ext cx="9071643" cy="335475"/>
          </a:xfrm>
        </p:spPr>
        <p:txBody>
          <a:bodyPr lIns="0" tIns="0" rIns="0" bIns="0" anchor="ctr">
            <a:spAutoFit/>
          </a:bodyPr>
          <a:lstStyle/>
          <a:p>
            <a:pPr lvl="0"/>
            <a:r>
              <a:rPr lang="hu-HU" sz="2180" cap="none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latin typeface="Minion Pro"/>
              </a:rPr>
              <a:t>Airborne Laser Scanners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50F70F0B-BC5D-4291-A047-D6DD42E97E9A}"/>
              </a:ext>
            </a:extLst>
          </p:cNvPr>
          <p:cNvSpPr txBox="1"/>
          <p:nvPr/>
        </p:nvSpPr>
        <p:spPr>
          <a:xfrm>
            <a:off x="503998" y="1326958"/>
            <a:ext cx="7176961" cy="280908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1415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Specifications</a:t>
            </a:r>
            <a:endParaRPr lang="hu-HU" sz="2400" b="0" i="0" u="none" strike="noStrike" kern="1200" cap="none" spc="0" baseline="0" dirty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Altitude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(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even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5000 m)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Field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of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view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(60-75</a:t>
            </a:r>
            <a:r>
              <a:rPr lang="zh-CN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34"/>
                <a:ea typeface="Liberation Sans" pitchFamily="34"/>
                <a:cs typeface="Liberation Sans" pitchFamily="34"/>
              </a:rPr>
              <a:t>°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)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Divergence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(~0.2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mrad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)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Range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accuracy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dirty="0">
                <a:solidFill>
                  <a:srgbClr val="000000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  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(3 cm-30 cm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depending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on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the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altitude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Liberation Sans" pitchFamily="34"/>
                <a:cs typeface="Liberation Sans" pitchFamily="34"/>
              </a:rPr>
              <a:t>)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Liberation Sans" pitchFamily="34"/>
                <a:cs typeface="Liberation Sans" pitchFamily="34"/>
              </a:rPr>
              <a:t>GNSS, IMU and camera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Liberation Sans" pitchFamily="34"/>
                <a:cs typeface="Liberation Sans" pitchFamily="34"/>
              </a:rPr>
              <a:t>as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Liberation Sans" pitchFamily="34"/>
                <a:cs typeface="Liberation Sans" pitchFamily="34"/>
              </a:rPr>
              <a:t>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Liberation Sans" pitchFamily="34"/>
                <a:cs typeface="Liberation Sans" pitchFamily="34"/>
              </a:rPr>
              <a:t>accessories</a:t>
            </a:r>
            <a:endParaRPr lang="hu-HU" sz="2400" b="0" i="0" u="none" strike="noStrike" kern="1200" cap="none" spc="0" baseline="0" dirty="0">
              <a:solidFill>
                <a:srgbClr val="000000"/>
              </a:solidFill>
              <a:uFillTx/>
              <a:latin typeface="Liberation Sans" pitchFamily="18"/>
              <a:ea typeface="Liberation Sans" pitchFamily="34"/>
              <a:cs typeface="Liberation Sans" pitchFamily="34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Liberation Sans" pitchFamily="34"/>
                <a:cs typeface="Liberation Sans" pitchFamily="34"/>
              </a:rPr>
              <a:t>1-10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Liberation Sans" pitchFamily="34"/>
                <a:cs typeface="Liberation Sans" pitchFamily="34"/>
              </a:rPr>
              <a:t>pts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Liberation Sans" pitchFamily="34"/>
                <a:cs typeface="Liberation Sans" pitchFamily="34"/>
              </a:rPr>
              <a:t>/m</a:t>
            </a:r>
            <a:r>
              <a:rPr lang="hu-HU" sz="2400" b="0" i="0" u="none" strike="noStrike" kern="1200" cap="none" spc="0" baseline="33000" dirty="0">
                <a:solidFill>
                  <a:srgbClr val="000000"/>
                </a:solidFill>
                <a:uFillTx/>
                <a:latin typeface="Liberation Sans" pitchFamily="18"/>
                <a:ea typeface="Liberation Sans" pitchFamily="34"/>
                <a:cs typeface="Liberation Sans" pitchFamily="34"/>
              </a:rPr>
              <a:t>2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61FB505-393E-4B1A-9B68-6F3200322F2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8" y="531385"/>
            <a:ext cx="9071643" cy="335475"/>
          </a:xfrm>
        </p:spPr>
        <p:txBody>
          <a:bodyPr lIns="0" tIns="0" rIns="0" bIns="0" anchor="ctr">
            <a:spAutoFit/>
          </a:bodyPr>
          <a:lstStyle/>
          <a:p>
            <a:pPr lvl="0"/>
            <a:r>
              <a:rPr lang="hu-HU" sz="2180" cap="none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latin typeface="Minion Pro"/>
              </a:rPr>
              <a:t>Airborne Laser Scanners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589E6BB6-B763-41C9-8C23-19E7A6BE483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858000" y="914400"/>
            <a:ext cx="3600001" cy="419724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AB250B56-AD2F-459D-8A46-D36D8E3E8A6E}"/>
              </a:ext>
            </a:extLst>
          </p:cNvPr>
          <p:cNvSpPr txBox="1"/>
          <p:nvPr/>
        </p:nvSpPr>
        <p:spPr>
          <a:xfrm>
            <a:off x="4715999" y="5111642"/>
            <a:ext cx="5342400" cy="26099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2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Kép: https://gis.stackexchange.com/questions/142443/what-are-lidar-returns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B8D69CDE-5196-4AEB-8E18-C12AB0A1382A}"/>
              </a:ext>
            </a:extLst>
          </p:cNvPr>
          <p:cNvSpPr txBox="1"/>
          <p:nvPr/>
        </p:nvSpPr>
        <p:spPr>
          <a:xfrm>
            <a:off x="503998" y="1326958"/>
            <a:ext cx="7176961" cy="314891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1415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Specifications</a:t>
            </a:r>
            <a:endParaRPr lang="hu-HU" sz="2400" b="0" i="0" u="none" strike="noStrike" kern="1200" cap="none" spc="0" baseline="0" dirty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Altitude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(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even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5000 m)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Field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of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view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(60-75</a:t>
            </a:r>
            <a:r>
              <a:rPr lang="zh-CN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34"/>
                <a:ea typeface="Liberation Sans" pitchFamily="34"/>
                <a:cs typeface="Liberation Sans" pitchFamily="34"/>
              </a:rPr>
              <a:t>°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)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Divergence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(~0.2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mrad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)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Range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accuracy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b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</a:b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 (3 cm-30 cm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depending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on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the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altitude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Liberation Sans" pitchFamily="34"/>
                <a:cs typeface="Liberation Sans" pitchFamily="34"/>
              </a:rPr>
              <a:t>)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Liberation Sans" pitchFamily="34"/>
                <a:cs typeface="Liberation Sans" pitchFamily="34"/>
              </a:rPr>
              <a:t>GNSS, IMU and camera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Liberation Sans" pitchFamily="34"/>
                <a:cs typeface="Liberation Sans" pitchFamily="34"/>
              </a:rPr>
              <a:t>as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Liberation Sans" pitchFamily="34"/>
                <a:cs typeface="Liberation Sans" pitchFamily="34"/>
              </a:rPr>
              <a:t>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Liberation Sans" pitchFamily="34"/>
                <a:cs typeface="Liberation Sans" pitchFamily="34"/>
              </a:rPr>
              <a:t>accessories</a:t>
            </a:r>
            <a:endParaRPr lang="hu-HU" sz="2400" b="0" i="0" u="none" strike="noStrike" kern="1200" cap="none" spc="0" baseline="0" dirty="0">
              <a:solidFill>
                <a:srgbClr val="000000"/>
              </a:solidFill>
              <a:uFillTx/>
              <a:latin typeface="Liberation Sans" pitchFamily="18"/>
              <a:ea typeface="Liberation Sans" pitchFamily="34"/>
              <a:cs typeface="Liberation Sans" pitchFamily="34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Liberation Sans" pitchFamily="34"/>
                <a:cs typeface="Liberation Sans" pitchFamily="34"/>
              </a:rPr>
              <a:t>1-10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Liberation Sans" pitchFamily="34"/>
                <a:cs typeface="Liberation Sans" pitchFamily="34"/>
              </a:rPr>
              <a:t>pts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Liberation Sans" pitchFamily="34"/>
                <a:cs typeface="Liberation Sans" pitchFamily="34"/>
              </a:rPr>
              <a:t>/m</a:t>
            </a:r>
            <a:r>
              <a:rPr lang="hu-HU" sz="2400" b="0" i="0" u="none" strike="noStrike" kern="1200" cap="none" spc="0" baseline="33000" dirty="0">
                <a:solidFill>
                  <a:srgbClr val="000000"/>
                </a:solidFill>
                <a:uFillTx/>
                <a:latin typeface="Liberation Sans" pitchFamily="18"/>
                <a:ea typeface="Liberation Sans" pitchFamily="34"/>
                <a:cs typeface="Liberation Sans" pitchFamily="34"/>
              </a:rPr>
              <a:t>2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Liberation Sans" pitchFamily="34"/>
                <a:cs typeface="Liberation Sans" pitchFamily="34"/>
              </a:rPr>
              <a:t>Multiple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Liberation Sans" pitchFamily="34"/>
                <a:cs typeface="Liberation Sans" pitchFamily="34"/>
              </a:rPr>
              <a:t>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Liberation Sans" pitchFamily="34"/>
                <a:cs typeface="Liberation Sans" pitchFamily="34"/>
              </a:rPr>
              <a:t>echos</a:t>
            </a:r>
            <a:endParaRPr lang="hu-HU" sz="2400" b="0" i="0" u="none" strike="noStrike" kern="1200" cap="none" spc="0" baseline="0" dirty="0">
              <a:solidFill>
                <a:srgbClr val="000000"/>
              </a:solidFill>
              <a:uFillTx/>
              <a:latin typeface="Liberation Sans" pitchFamily="18"/>
              <a:ea typeface="Liberation Sans" pitchFamily="34"/>
              <a:cs typeface="Liberation Sans" pitchFamily="34"/>
            </a:endParaRP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DCC9D30A-1CE7-4429-B5B6-E04A8FDFBC0D}"/>
              </a:ext>
            </a:extLst>
          </p:cNvPr>
          <p:cNvSpPr txBox="1"/>
          <p:nvPr/>
        </p:nvSpPr>
        <p:spPr>
          <a:xfrm>
            <a:off x="564993" y="4669831"/>
            <a:ext cx="7508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  <a:hlinkClick r:id="rId4"/>
              </a:rPr>
              <a:t>video </a:t>
            </a:r>
            <a:endParaRPr lang="hu-H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EC677B8-F0CE-43D4-83E9-4C842593851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642" y="225719"/>
            <a:ext cx="9071643" cy="946440"/>
          </a:xfrm>
        </p:spPr>
        <p:txBody>
          <a:bodyPr lIns="0" tIns="0" rIns="0" bIns="0" anchor="ctr"/>
          <a:lstStyle/>
          <a:p>
            <a:pPr lvl="0"/>
            <a:r>
              <a:rPr lang="hu-HU" sz="2180" cap="none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latin typeface="Minion Pro"/>
              </a:rPr>
              <a:t>Mobile Mapping Systems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1702520D-6B55-4894-B3CC-511FD3482ED8}"/>
              </a:ext>
            </a:extLst>
          </p:cNvPr>
          <p:cNvSpPr txBox="1"/>
          <p:nvPr/>
        </p:nvSpPr>
        <p:spPr>
          <a:xfrm>
            <a:off x="503642" y="1326602"/>
            <a:ext cx="9071643" cy="178956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SLAM (</a:t>
            </a:r>
            <a:r>
              <a:rPr lang="en-US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Simultaneous Localization And Mapping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)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Sensor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fusion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(GNSS, IMU, 2D-scanner,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odometer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, camera, 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					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Ladybug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camera, …)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In a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vehicle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, in a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backpack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, in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hand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(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handheld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, mobile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phone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)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Properties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of 2D-scanners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ED599FF5-4EEE-4FC7-B777-A55E47A303B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479718" y="3470760"/>
            <a:ext cx="2466722" cy="184751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73C3113E-67E6-43ED-A9D4-2A8F642D778A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285436" y="3827157"/>
            <a:ext cx="3104634" cy="147599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C63DEB10-AD90-4629-AA79-18D7FFF8976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733034" y="3430435"/>
            <a:ext cx="2466722" cy="184751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F3BCF610-7CF9-4EB5-BAD4-35D7895A9676}"/>
              </a:ext>
            </a:extLst>
          </p:cNvPr>
          <p:cNvSpPr txBox="1"/>
          <p:nvPr/>
        </p:nvSpPr>
        <p:spPr>
          <a:xfrm>
            <a:off x="564993" y="4669831"/>
            <a:ext cx="7508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  <a:hlinkClick r:id="rId6"/>
              </a:rPr>
              <a:t>video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  <a:hlinkClick r:id="rId7"/>
              </a:rPr>
              <a:t> </a:t>
            </a:r>
            <a:endParaRPr lang="hu-H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20C5EFB8-4140-4592-84AD-155B7B37C66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139595" y="3181316"/>
            <a:ext cx="1819079" cy="152351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FBBD83A1-D13E-4D86-B7D7-A4E69AB494E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7315200" y="1172516"/>
            <a:ext cx="2743200" cy="142847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Cím 3">
            <a:extLst>
              <a:ext uri="{FF2B5EF4-FFF2-40B4-BE49-F238E27FC236}">
                <a16:creationId xmlns:a16="http://schemas.microsoft.com/office/drawing/2014/main" id="{F9AC0AC0-7710-42B9-8132-EF55CBEA839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8" y="531385"/>
            <a:ext cx="9071643" cy="335475"/>
          </a:xfrm>
        </p:spPr>
        <p:txBody>
          <a:bodyPr lIns="0" tIns="0" rIns="0" bIns="0" anchor="ctr">
            <a:spAutoFit/>
          </a:bodyPr>
          <a:lstStyle/>
          <a:p>
            <a:pPr lvl="0"/>
            <a:r>
              <a:rPr lang="hu-HU" sz="2180" cap="none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latin typeface="Minion Pro"/>
              </a:rPr>
              <a:t>Unmanned aerial vehicle (UAV)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38F5F117-4AF6-488E-9840-D092C9E01271}"/>
              </a:ext>
            </a:extLst>
          </p:cNvPr>
          <p:cNvSpPr txBox="1"/>
          <p:nvPr/>
        </p:nvSpPr>
        <p:spPr>
          <a:xfrm>
            <a:off x="457200" y="1280160"/>
            <a:ext cx="7557183" cy="362966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1415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Specifications</a:t>
            </a:r>
            <a:endParaRPr lang="hu-HU" sz="2400" b="0" i="0" u="none" strike="noStrike" kern="1200" cap="none" spc="0" baseline="0" dirty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Fixed-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wing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and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copters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(4-6-8 rotor)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Flight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time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with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one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accumulator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(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copter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) ~30 min.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Resolution (Ground Sampling</a:t>
            </a:r>
            <a:r>
              <a:rPr lang="hu-HU" sz="2400" b="0" i="0" u="none" strike="noStrike" kern="1200" cap="none" spc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Distance; 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GSD) depends on 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kern="0" dirty="0">
                <a:solidFill>
                  <a:srgbClr val="000000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	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the altitude and the camera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Altitude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20-100 m (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administrative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control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)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80%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frontal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and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side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overlap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Nadir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and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oblique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images</a:t>
            </a:r>
            <a:endParaRPr lang="hu-HU" sz="2400" b="0" i="0" u="none" strike="noStrike" kern="1200" cap="none" spc="0" baseline="0" dirty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Structure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from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Motion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(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SfM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)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technique</a:t>
            </a:r>
            <a:endParaRPr lang="hu-HU" sz="2400" b="0" i="0" u="none" strike="noStrike" kern="1200" cap="none" spc="0" baseline="0" dirty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Image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Acquisition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Plan</a:t>
            </a:r>
            <a:endParaRPr lang="hu-HU" sz="2400" b="0" i="0" u="none" strike="noStrike" kern="1200" cap="none" spc="0" baseline="0" dirty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0DFAE454-1D2E-4766-AB52-DCF337B06DFB}"/>
              </a:ext>
            </a:extLst>
          </p:cNvPr>
          <p:cNvSpPr txBox="1"/>
          <p:nvPr/>
        </p:nvSpPr>
        <p:spPr>
          <a:xfrm>
            <a:off x="564993" y="4876307"/>
            <a:ext cx="7508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  <a:hlinkClick r:id="rId5"/>
              </a:rPr>
              <a:t>video </a:t>
            </a:r>
            <a:endParaRPr lang="hu-H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4_Címdi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cture10_2021" id="{F75691E7-E202-44AE-AE1B-C9FF1126ECDF}" vid="{F86ED7C1-FC4B-4FBD-8DD9-26B3BF62E333}"/>
    </a:ext>
  </a:extLst>
</a:theme>
</file>

<file path=ppt/theme/theme2.xml><?xml version="1.0" encoding="utf-8"?>
<a:theme xmlns:a="http://schemas.openxmlformats.org/drawingml/2006/main" name="3_Címdi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cture10_2021" id="{F75691E7-E202-44AE-AE1B-C9FF1126ECDF}" vid="{A45A2371-8114-4731-9A4A-638FCF5EA4CC}"/>
    </a:ext>
  </a:extLst>
</a:theme>
</file>

<file path=ppt/theme/theme3.xml><?xml version="1.0" encoding="utf-8"?>
<a:theme xmlns:a="http://schemas.openxmlformats.org/drawingml/2006/main" name="Cím és tartal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cture10_2021" id="{F75691E7-E202-44AE-AE1B-C9FF1126ECDF}" vid="{C763257E-748D-4EB6-9986-7053997B716D}"/>
    </a:ext>
  </a:extLst>
</a:theme>
</file>

<file path=ppt/theme/theme4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Lecture10_2021</Template>
  <TotalTime>477</TotalTime>
  <Words>1244</Words>
  <Application>Microsoft Office PowerPoint</Application>
  <PresentationFormat>Egyéni</PresentationFormat>
  <Paragraphs>235</Paragraphs>
  <Slides>33</Slides>
  <Notes>31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3</vt:i4>
      </vt:variant>
      <vt:variant>
        <vt:lpstr>Diacímek</vt:lpstr>
      </vt:variant>
      <vt:variant>
        <vt:i4>33</vt:i4>
      </vt:variant>
    </vt:vector>
  </HeadingPairs>
  <TitlesOfParts>
    <vt:vector size="43" baseType="lpstr">
      <vt:lpstr>Liberation Sans</vt:lpstr>
      <vt:lpstr>Liberation Serif</vt:lpstr>
      <vt:lpstr>Minion Pro</vt:lpstr>
      <vt:lpstr>StarSymbol</vt:lpstr>
      <vt:lpstr>Arial</vt:lpstr>
      <vt:lpstr>Calibri</vt:lpstr>
      <vt:lpstr>Cambria Math</vt:lpstr>
      <vt:lpstr>4_Címdia</vt:lpstr>
      <vt:lpstr>3_Címdia</vt:lpstr>
      <vt:lpstr>Cím és tartalom</vt:lpstr>
      <vt:lpstr> Surveying II</vt:lpstr>
      <vt:lpstr>Instruments of point cloud surveying</vt:lpstr>
      <vt:lpstr>Terrestrial Laser Scanners</vt:lpstr>
      <vt:lpstr>Terrestrial Laser Scanners</vt:lpstr>
      <vt:lpstr>„Noise” in the point cloud</vt:lpstr>
      <vt:lpstr>Airborne Laser Scanners</vt:lpstr>
      <vt:lpstr>Airborne Laser Scanners</vt:lpstr>
      <vt:lpstr>Mobile Mapping Systems</vt:lpstr>
      <vt:lpstr>Unmanned aerial vehicle (UAV)</vt:lpstr>
      <vt:lpstr>Image Acquisition Plan</vt:lpstr>
      <vt:lpstr>Comparison of Technologies</vt:lpstr>
      <vt:lpstr>Data stored in point clouds</vt:lpstr>
      <vt:lpstr>Pre-processing of point clouds</vt:lpstr>
      <vt:lpstr>Pre-processing of point clouds</vt:lpstr>
      <vt:lpstr>PowerPoint-bemutató</vt:lpstr>
      <vt:lpstr>PowerPoint-bemutató</vt:lpstr>
      <vt:lpstr>PowerPoint-bemutató</vt:lpstr>
      <vt:lpstr>Pre-processing of point clouds</vt:lpstr>
      <vt:lpstr>PowerPoint-bemutató</vt:lpstr>
      <vt:lpstr>PowerPoint-bemutató</vt:lpstr>
      <vt:lpstr>PowerPoint-bemutató</vt:lpstr>
      <vt:lpstr>Derived products</vt:lpstr>
      <vt:lpstr>Derived products</vt:lpstr>
      <vt:lpstr>Derived products</vt:lpstr>
      <vt:lpstr>Derived products</vt:lpstr>
      <vt:lpstr>Derived products</vt:lpstr>
      <vt:lpstr>Applications</vt:lpstr>
      <vt:lpstr>Applications</vt:lpstr>
      <vt:lpstr>Applications</vt:lpstr>
      <vt:lpstr>Applications</vt:lpstr>
      <vt:lpstr>Applications</vt:lpstr>
      <vt:lpstr>Applications</vt:lpstr>
      <vt:lpstr>Thank you for the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Geodézia II. 10. előadás</dc:title>
  <dc:creator>dr. Földváry Lóránt</dc:creator>
  <cp:lastModifiedBy>Reviewer</cp:lastModifiedBy>
  <cp:revision>46</cp:revision>
  <dcterms:created xsi:type="dcterms:W3CDTF">2021-05-09T10:27:54Z</dcterms:created>
  <dcterms:modified xsi:type="dcterms:W3CDTF">2024-05-23T07:53:00Z</dcterms:modified>
</cp:coreProperties>
</file>