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42"/>
  </p:notesMasterIdLst>
  <p:sldIdLst>
    <p:sldId id="303" r:id="rId6"/>
    <p:sldId id="308" r:id="rId7"/>
    <p:sldId id="305" r:id="rId8"/>
    <p:sldId id="306" r:id="rId9"/>
    <p:sldId id="297" r:id="rId10"/>
    <p:sldId id="324" r:id="rId11"/>
    <p:sldId id="334" r:id="rId12"/>
    <p:sldId id="325" r:id="rId13"/>
    <p:sldId id="326" r:id="rId14"/>
    <p:sldId id="257" r:id="rId15"/>
    <p:sldId id="263" r:id="rId16"/>
    <p:sldId id="309" r:id="rId17"/>
    <p:sldId id="310" r:id="rId18"/>
    <p:sldId id="272" r:id="rId19"/>
    <p:sldId id="274" r:id="rId20"/>
    <p:sldId id="275" r:id="rId21"/>
    <p:sldId id="328" r:id="rId22"/>
    <p:sldId id="329" r:id="rId23"/>
    <p:sldId id="330" r:id="rId24"/>
    <p:sldId id="332" r:id="rId25"/>
    <p:sldId id="331" r:id="rId26"/>
    <p:sldId id="322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23" r:id="rId35"/>
    <p:sldId id="290" r:id="rId36"/>
    <p:sldId id="291" r:id="rId37"/>
    <p:sldId id="333" r:id="rId38"/>
    <p:sldId id="320" r:id="rId39"/>
    <p:sldId id="321" r:id="rId40"/>
    <p:sldId id="319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0" autoAdjust="0"/>
    <p:restoredTop sz="94660" autoAdjust="0"/>
  </p:normalViewPr>
  <p:slideViewPr>
    <p:cSldViewPr>
      <p:cViewPr varScale="1">
        <p:scale>
          <a:sx n="83" d="100"/>
          <a:sy n="83" d="100"/>
        </p:scale>
        <p:origin x="112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93963254593179E-2"/>
          <c:y val="5.6030183727034118E-2"/>
          <c:w val="0.78471370078740166"/>
          <c:h val="0.8326195683872849"/>
        </c:manualLayout>
      </c:layout>
      <c:surface3DChart>
        <c:wireframe val="1"/>
        <c:ser>
          <c:idx val="0"/>
          <c:order val="0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elkeveredés!$B$22:$I$22</c:f>
              <c:numCache>
                <c:formatCode>General</c:formatCode>
                <c:ptCount val="8"/>
                <c:pt idx="0">
                  <c:v>0.14131454339052493</c:v>
                </c:pt>
                <c:pt idx="1">
                  <c:v>9.5558830112325924E-2</c:v>
                </c:pt>
                <c:pt idx="2">
                  <c:v>2.9547634494941858E-2</c:v>
                </c:pt>
                <c:pt idx="3">
                  <c:v>4.1777508992055772E-3</c:v>
                </c:pt>
                <c:pt idx="4">
                  <c:v>2.7010355102634895E-4</c:v>
                </c:pt>
                <c:pt idx="5">
                  <c:v>7.9852032643273471E-6</c:v>
                </c:pt>
                <c:pt idx="6">
                  <c:v>1.0794675380934664E-7</c:v>
                </c:pt>
                <c:pt idx="7">
                  <c:v>6.6726927378320314E-10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C-4DAB-8B1B-F1778B9CF7E6}"/>
            </c:ext>
          </c:extLst>
        </c:ser>
        <c:ser>
          <c:idx val="1"/>
          <c:order val="1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elkeveredés!$B$23:$I$23</c:f>
              <c:numCache>
                <c:formatCode>General</c:formatCode>
                <c:ptCount val="8"/>
                <c:pt idx="0">
                  <c:v>9.9924471911720783E-2</c:v>
                </c:pt>
                <c:pt idx="1">
                  <c:v>8.2170105404143434E-2</c:v>
                </c:pt>
                <c:pt idx="2">
                  <c:v>4.5691960326313605E-2</c:v>
                </c:pt>
                <c:pt idx="3">
                  <c:v>1.718105003660415E-2</c:v>
                </c:pt>
                <c:pt idx="4">
                  <c:v>4.3686130511552436E-3</c:v>
                </c:pt>
                <c:pt idx="5">
                  <c:v>7.5114091659919191E-4</c:v>
                </c:pt>
                <c:pt idx="6">
                  <c:v>8.7333974560468809E-5</c:v>
                </c:pt>
                <c:pt idx="7">
                  <c:v>6.866398355149537E-6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C-4DAB-8B1B-F1778B9CF7E6}"/>
            </c:ext>
          </c:extLst>
        </c:ser>
        <c:ser>
          <c:idx val="2"/>
          <c:order val="2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elkeveredés!$B$24:$I$24</c:f>
              <c:numCache>
                <c:formatCode>General</c:formatCode>
                <c:ptCount val="8"/>
                <c:pt idx="0">
                  <c:v>8.1587989666928623E-2</c:v>
                </c:pt>
                <c:pt idx="1">
                  <c:v>7.1612288690186321E-2</c:v>
                </c:pt>
                <c:pt idx="2">
                  <c:v>4.8425210630933455E-2</c:v>
                </c:pt>
                <c:pt idx="3">
                  <c:v>2.5227727202413133E-2</c:v>
                </c:pt>
                <c:pt idx="4">
                  <c:v>1.0125287813507045E-2</c:v>
                </c:pt>
                <c:pt idx="5">
                  <c:v>3.1308284448221257E-3</c:v>
                </c:pt>
                <c:pt idx="6">
                  <c:v>7.4581962674240287E-4</c:v>
                </c:pt>
                <c:pt idx="7">
                  <c:v>1.3687716075258741E-4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C-4DAB-8B1B-F1778B9CF7E6}"/>
            </c:ext>
          </c:extLst>
        </c:ser>
        <c:ser>
          <c:idx val="3"/>
          <c:order val="3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elkeveredés!$B$25:$I$25</c:f>
              <c:numCache>
                <c:formatCode>General</c:formatCode>
                <c:ptCount val="8"/>
                <c:pt idx="0">
                  <c:v>7.0657271695262466E-2</c:v>
                </c:pt>
                <c:pt idx="1">
                  <c:v>6.4073412541550592E-2</c:v>
                </c:pt>
                <c:pt idx="2">
                  <c:v>4.7779415056162962E-2</c:v>
                </c:pt>
                <c:pt idx="3">
                  <c:v>2.9298526855428424E-2</c:v>
                </c:pt>
                <c:pt idx="4">
                  <c:v>1.4773817247470929E-2</c:v>
                </c:pt>
                <c:pt idx="5">
                  <c:v>6.1260655980188523E-3</c:v>
                </c:pt>
                <c:pt idx="6">
                  <c:v>2.0888754496027886E-3</c:v>
                </c:pt>
                <c:pt idx="7">
                  <c:v>5.857137652359836E-4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BC-4DAB-8B1B-F1778B9CF7E6}"/>
            </c:ext>
          </c:extLst>
        </c:ser>
        <c:ser>
          <c:idx val="4"/>
          <c:order val="4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elkeveredés!$B$26:$I$26</c:f>
              <c:numCache>
                <c:formatCode>General</c:formatCode>
                <c:ptCount val="8"/>
                <c:pt idx="0">
                  <c:v>6.3197785046111468E-2</c:v>
                </c:pt>
                <c:pt idx="1">
                  <c:v>5.8441136137376136E-2</c:v>
                </c:pt>
                <c:pt idx="2">
                  <c:v>4.6213517863557305E-2</c:v>
                </c:pt>
                <c:pt idx="3">
                  <c:v>3.1250213859536205E-2</c:v>
                </c:pt>
                <c:pt idx="4">
                  <c:v>1.8070515597842094E-2</c:v>
                </c:pt>
                <c:pt idx="5">
                  <c:v>8.9355580511661648E-3</c:v>
                </c:pt>
                <c:pt idx="6">
                  <c:v>3.7783866912029693E-3</c:v>
                </c:pt>
                <c:pt idx="7">
                  <c:v>1.3662328107049925E-3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C-4DAB-8B1B-F1778B9CF7E6}"/>
            </c:ext>
          </c:extLst>
        </c:ser>
        <c:ser>
          <c:idx val="5"/>
          <c:order val="5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elkeveredés!$B$27:$I$27</c:f>
              <c:numCache>
                <c:formatCode>General</c:formatCode>
                <c:ptCount val="8"/>
                <c:pt idx="0">
                  <c:v>5.7691420756863197E-2</c:v>
                </c:pt>
                <c:pt idx="1">
                  <c:v>5.4049526684699242E-2</c:v>
                </c:pt>
                <c:pt idx="2">
                  <c:v>4.4446122353786047E-2</c:v>
                </c:pt>
                <c:pt idx="3">
                  <c:v>3.2080208433788088E-2</c:v>
                </c:pt>
                <c:pt idx="4">
                  <c:v>2.0323654660310126E-2</c:v>
                </c:pt>
                <c:pt idx="5">
                  <c:v>1.1301283086558662E-2</c:v>
                </c:pt>
                <c:pt idx="6">
                  <c:v>5.515882703613798E-3</c:v>
                </c:pt>
                <c:pt idx="7">
                  <c:v>2.3629994051121376E-3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BC-4DAB-8B1B-F1778B9CF7E6}"/>
            </c:ext>
          </c:extLst>
        </c:ser>
        <c:ser>
          <c:idx val="6"/>
          <c:order val="6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elkeveredés!$B$28:$I$28</c:f>
              <c:numCache>
                <c:formatCode>General</c:formatCode>
                <c:ptCount val="8"/>
                <c:pt idx="0">
                  <c:v>5.3411876921139322E-2</c:v>
                </c:pt>
                <c:pt idx="1">
                  <c:v>5.0508459201447968E-2</c:v>
                </c:pt>
                <c:pt idx="2">
                  <c:v>4.2711316916951035E-2</c:v>
                </c:pt>
                <c:pt idx="3">
                  <c:v>3.229790594881414E-2</c:v>
                </c:pt>
                <c:pt idx="4">
                  <c:v>2.1840286452452635E-2</c:v>
                </c:pt>
                <c:pt idx="5">
                  <c:v>1.3206716528197757E-2</c:v>
                </c:pt>
                <c:pt idx="6">
                  <c:v>7.1414096070011842E-3</c:v>
                </c:pt>
                <c:pt idx="7">
                  <c:v>3.4532306907349036E-3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BC-4DAB-8B1B-F1778B9CF7E6}"/>
            </c:ext>
          </c:extLst>
        </c:ser>
        <c:ser>
          <c:idx val="7"/>
          <c:order val="7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elkeveredés!$B$29:$I$29</c:f>
              <c:numCache>
                <c:formatCode>General</c:formatCode>
                <c:ptCount val="8"/>
                <c:pt idx="0">
                  <c:v>4.9962235955860392E-2</c:v>
                </c:pt>
                <c:pt idx="1">
                  <c:v>4.7577581476946566E-2</c:v>
                </c:pt>
                <c:pt idx="2">
                  <c:v>4.1085052702071717E-2</c:v>
                </c:pt>
                <c:pt idx="3">
                  <c:v>3.2172612361253398E-2</c:v>
                </c:pt>
                <c:pt idx="4">
                  <c:v>2.2845980163156802E-2</c:v>
                </c:pt>
                <c:pt idx="5">
                  <c:v>1.471140852165792E-2</c:v>
                </c:pt>
                <c:pt idx="6">
                  <c:v>8.590525018302075E-3</c:v>
                </c:pt>
                <c:pt idx="7">
                  <c:v>4.5488974843325529E-3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BC-4DAB-8B1B-F1778B9CF7E6}"/>
            </c:ext>
          </c:extLst>
        </c:ser>
        <c:ser>
          <c:idx val="8"/>
          <c:order val="8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elkeveredés!$B$30:$I$30</c:f>
              <c:numCache>
                <c:formatCode>General</c:formatCode>
                <c:ptCount val="8"/>
                <c:pt idx="0">
                  <c:v>4.7104847796841647E-2</c:v>
                </c:pt>
                <c:pt idx="1">
                  <c:v>4.5100986916492114E-2</c:v>
                </c:pt>
                <c:pt idx="2">
                  <c:v>3.9586523806522105E-2</c:v>
                </c:pt>
                <c:pt idx="3">
                  <c:v>3.1852943370775308E-2</c:v>
                </c:pt>
                <c:pt idx="4">
                  <c:v>2.3495930728323084E-2</c:v>
                </c:pt>
                <c:pt idx="5">
                  <c:v>1.5888270229866136E-2</c:v>
                </c:pt>
                <c:pt idx="6">
                  <c:v>9.8492114983139527E-3</c:v>
                </c:pt>
                <c:pt idx="7">
                  <c:v>5.5971531479933482E-3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BC-4DAB-8B1B-F1778B9CF7E6}"/>
            </c:ext>
          </c:extLst>
        </c:ser>
        <c:ser>
          <c:idx val="9"/>
          <c:order val="9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elkeveredés!$B$31:$I$31</c:f>
              <c:numCache>
                <c:formatCode>General</c:formatCode>
                <c:ptCount val="8"/>
                <c:pt idx="0">
                  <c:v>4.4687582362075207E-2</c:v>
                </c:pt>
                <c:pt idx="1">
                  <c:v>4.2972958703470919E-2</c:v>
                </c:pt>
                <c:pt idx="2">
                  <c:v>3.8213819281548704E-2</c:v>
                </c:pt>
                <c:pt idx="3">
                  <c:v>3.1424069581611973E-2</c:v>
                </c:pt>
                <c:pt idx="4">
                  <c:v>2.3895779548121346E-2</c:v>
                </c:pt>
                <c:pt idx="5">
                  <c:v>1.6803384733211493E-2</c:v>
                </c:pt>
                <c:pt idx="6">
                  <c:v>1.0926702840558392E-2</c:v>
                </c:pt>
                <c:pt idx="7">
                  <c:v>6.5704979831774863E-3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BC-4DAB-8B1B-F1778B9CF7E6}"/>
            </c:ext>
          </c:extLst>
        </c:ser>
        <c:ser>
          <c:idx val="10"/>
          <c:order val="10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elkeveredés!$B$32:$I$32</c:f>
              <c:numCache>
                <c:formatCode>General</c:formatCode>
                <c:ptCount val="8"/>
                <c:pt idx="0">
                  <c:v>4.2607937986069891E-2</c:v>
                </c:pt>
                <c:pt idx="1">
                  <c:v>4.1119100405560841E-2</c:v>
                </c:pt>
                <c:pt idx="2">
                  <c:v>3.6957524014889581E-2</c:v>
                </c:pt>
                <c:pt idx="3">
                  <c:v>3.0936295417041768E-2</c:v>
                </c:pt>
                <c:pt idx="4">
                  <c:v>2.4117923879531811E-2</c:v>
                </c:pt>
                <c:pt idx="5">
                  <c:v>1.7511272623116754E-2</c:v>
                </c:pt>
                <c:pt idx="6">
                  <c:v>1.1841362435136565E-2</c:v>
                </c:pt>
                <c:pt idx="7">
                  <c:v>7.4574751358044934E-3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BC-4DAB-8B1B-F1778B9CF7E6}"/>
            </c:ext>
          </c:extLst>
        </c:ser>
        <c:ser>
          <c:idx val="11"/>
          <c:order val="11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elkeveredés!$B$33:$I$33</c:f>
              <c:numCache>
                <c:formatCode>General</c:formatCode>
                <c:ptCount val="8"/>
                <c:pt idx="0">
                  <c:v>4.0793994833464312E-2</c:v>
                </c:pt>
                <c:pt idx="1">
                  <c:v>3.9485402275247806E-2</c:v>
                </c:pt>
                <c:pt idx="2">
                  <c:v>3.580614434509316E-2</c:v>
                </c:pt>
                <c:pt idx="3">
                  <c:v>3.0420000022366372E-2</c:v>
                </c:pt>
                <c:pt idx="4">
                  <c:v>2.4212605315466727E-2</c:v>
                </c:pt>
                <c:pt idx="5">
                  <c:v>1.8055291158536844E-2</c:v>
                </c:pt>
                <c:pt idx="6">
                  <c:v>1.2613863601206567E-2</c:v>
                </c:pt>
                <c:pt idx="7">
                  <c:v>8.2560521112860514E-3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BC-4DAB-8B1B-F1778B9CF7E6}"/>
            </c:ext>
          </c:extLst>
        </c:ser>
        <c:ser>
          <c:idx val="12"/>
          <c:order val="12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elkeveredés!$B$34:$I$34</c:f>
              <c:numCache>
                <c:formatCode>General</c:formatCode>
                <c:ptCount val="8"/>
                <c:pt idx="0">
                  <c:v>3.9193602474101419E-2</c:v>
                </c:pt>
                <c:pt idx="1">
                  <c:v>3.8031610725787604E-2</c:v>
                </c:pt>
                <c:pt idx="2">
                  <c:v>3.4748281121141852E-2</c:v>
                </c:pt>
                <c:pt idx="3">
                  <c:v>2.9893791773642035E-2</c:v>
                </c:pt>
                <c:pt idx="4">
                  <c:v>2.4215182990459196E-2</c:v>
                </c:pt>
                <c:pt idx="5">
                  <c:v>1.8469433590743742E-2</c:v>
                </c:pt>
                <c:pt idx="6">
                  <c:v>1.3264120850790144E-2</c:v>
                </c:pt>
                <c:pt idx="7">
                  <c:v>8.9693802248452855E-3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BC-4DAB-8B1B-F1778B9CF7E6}"/>
            </c:ext>
          </c:extLst>
        </c:ser>
        <c:ser>
          <c:idx val="13"/>
          <c:order val="13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elkeveredés!$B$35:$I$35</c:f>
              <c:numCache>
                <c:formatCode>General</c:formatCode>
                <c:ptCount val="8"/>
                <c:pt idx="0">
                  <c:v>3.7767900366838879E-2</c:v>
                </c:pt>
                <c:pt idx="1">
                  <c:v>3.6727044574428575E-2</c:v>
                </c:pt>
                <c:pt idx="2">
                  <c:v>3.3773448167961517E-2</c:v>
                </c:pt>
                <c:pt idx="3">
                  <c:v>2.9369131561459181E-2</c:v>
                </c:pt>
                <c:pt idx="4">
                  <c:v>2.4150887063634198E-2</c:v>
                </c:pt>
                <c:pt idx="5">
                  <c:v>1.878024916949287E-2</c:v>
                </c:pt>
                <c:pt idx="6">
                  <c:v>1.3810070437412501E-2</c:v>
                </c:pt>
                <c:pt idx="7">
                  <c:v>9.6032164568396992E-3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BC-4DAB-8B1B-F1778B9CF7E6}"/>
            </c:ext>
          </c:extLst>
        </c:ser>
        <c:ser>
          <c:idx val="14"/>
          <c:order val="14"/>
          <c:cat>
            <c:numRef>
              <c:f>elkeveredés!$B$21:$I$21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elkeveredés!$B$36:$I$36</c:f>
              <c:numCache>
                <c:formatCode>General</c:formatCode>
                <c:ptCount val="8"/>
                <c:pt idx="0">
                  <c:v>3.6487258208560566E-2</c:v>
                </c:pt>
                <c:pt idx="1">
                  <c:v>3.5547862722821309E-2</c:v>
                </c:pt>
                <c:pt idx="2">
                  <c:v>3.2872314801244501E-2</c:v>
                </c:pt>
                <c:pt idx="3">
                  <c:v>2.8853042060130767E-2</c:v>
                </c:pt>
                <c:pt idx="4">
                  <c:v>2.4037951744279747E-2</c:v>
                </c:pt>
                <c:pt idx="5">
                  <c:v>1.9008499590533055E-2</c:v>
                </c:pt>
                <c:pt idx="6">
                  <c:v>1.4267331271489846E-2</c:v>
                </c:pt>
                <c:pt idx="7">
                  <c:v>1.0164410150355681E-2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BC-4DAB-8B1B-F1778B9CF7E6}"/>
            </c:ext>
          </c:extLst>
        </c:ser>
        <c:bandFmts/>
        <c:axId val="140969472"/>
        <c:axId val="34610496"/>
        <c:axId val="102649856"/>
      </c:surface3DChart>
      <c:catAx>
        <c:axId val="140969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610496"/>
        <c:crosses val="autoZero"/>
        <c:auto val="1"/>
        <c:lblAlgn val="ctr"/>
        <c:lblOffset val="100"/>
        <c:noMultiLvlLbl val="0"/>
      </c:catAx>
      <c:valAx>
        <c:axId val="346104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 smtClean="0"/>
                  <a:t>C [mg/m</a:t>
                </a:r>
                <a:r>
                  <a:rPr lang="hu-HU" baseline="30000" dirty="0" smtClean="0"/>
                  <a:t>3</a:t>
                </a:r>
                <a:r>
                  <a:rPr lang="hu-HU" dirty="0" smtClean="0"/>
                  <a:t>l]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0306102299986892E-2"/>
              <c:y val="0.107332692200866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0969472"/>
        <c:crosses val="autoZero"/>
        <c:crossBetween val="midCat"/>
        <c:majorUnit val="5.000000000000001E-2"/>
      </c:valAx>
      <c:serAx>
        <c:axId val="102649856"/>
        <c:scaling>
          <c:orientation val="minMax"/>
        </c:scaling>
        <c:delete val="1"/>
        <c:axPos val="b"/>
        <c:majorTickMark val="out"/>
        <c:minorTickMark val="none"/>
        <c:tickLblPos val="nextTo"/>
        <c:crossAx val="34610496"/>
        <c:crosses val="autoZero"/>
      </c:serAx>
    </c:plotArea>
    <c:legend>
      <c:legendPos val="r"/>
      <c:layout>
        <c:manualLayout>
          <c:xMode val="edge"/>
          <c:yMode val="edge"/>
          <c:x val="0.79812115485564294"/>
          <c:y val="0.54552857976086322"/>
          <c:w val="0.16105952755905512"/>
          <c:h val="0.35732720909886262"/>
        </c:manualLayout>
      </c:layout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 b="1"/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D031F-DAE1-4AD1-95A7-094599C4B8D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164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48264" y="6248400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D25E279-F5BC-4A7D-BD66-0FB60E2B8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2B5FDA0-AD4E-487A-8437-ED77A163A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638A4D-D1ED-4237-813A-C018D39BD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CFCB515-FB85-4365-9568-F53F3CAF09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090A049D-8C0F-48ED-82B8-0D49250781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E0A6058A-EA9A-426D-98FC-DB3D19B9A5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188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11738" y="1600200"/>
            <a:ext cx="367347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739C3B74-4A68-498F-BFC4-F32CEFBB1C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Dia számának hely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1BEFB310-01CB-42CE-862E-2D76668EB8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1AAD209E-EF6F-4C9B-B1D9-9BF2E9AC74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D37F88BB-66A5-4C4D-B8AF-71DD66F27E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A5628BE-05B3-404A-BAD4-1F5C92CEB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76256" y="6248400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88EDEE-D602-443B-81C9-F1824BA5D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891E2CF-2A1A-4BA1-AA20-3144ABC0B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5DC60F0-76A1-4A22-B845-ADDF4C9E12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11963" y="128588"/>
            <a:ext cx="1873250" cy="59959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87450" y="128588"/>
            <a:ext cx="5472113" cy="59959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E05C8A72-F9E7-4438-BD4F-E557DC65B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D25E279-F5BC-4A7D-BD66-0FB60E2B8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0615"/>
      </p:ext>
    </p:extLst>
  </p:cSld>
  <p:clrMapOvr>
    <a:masterClrMapping/>
  </p:clrMapOvr>
  <p:transition spd="med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88EDEE-D602-443B-81C9-F1824BA5D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8027"/>
      </p:ext>
    </p:extLst>
  </p:cSld>
  <p:clrMapOvr>
    <a:masterClrMapping/>
  </p:clrMapOvr>
  <p:transition spd="med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DB6F888-F1BC-4E93-BD45-463E53735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2474"/>
      </p:ext>
    </p:extLst>
  </p:cSld>
  <p:clrMapOvr>
    <a:masterClrMapping/>
  </p:clrMapOvr>
  <p:transition spd="med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5AAA47B-8231-46CD-8687-112125440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6771"/>
      </p:ext>
    </p:extLst>
  </p:cSld>
  <p:clrMapOvr>
    <a:masterClrMapping/>
  </p:clrMapOvr>
  <p:transition spd="med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F6A637B-BCF5-40A9-AB23-17E685E42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4265"/>
      </p:ext>
    </p:extLst>
  </p:cSld>
  <p:clrMapOvr>
    <a:masterClrMapping/>
  </p:clrMapOvr>
  <p:transition spd="med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E454FE8-CDE4-401E-9F94-AB39D5BA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54898"/>
      </p:ext>
    </p:extLst>
  </p:cSld>
  <p:clrMapOvr>
    <a:masterClrMapping/>
  </p:clrMapOvr>
  <p:transition spd="med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830DD8D-7163-4321-B638-8CD09B77D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0744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48264" y="6244046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DB6F888-F1BC-4E93-BD45-463E53735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C7F5E34-E144-4B82-AB41-E15AF4D5D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13631"/>
      </p:ext>
    </p:extLst>
  </p:cSld>
  <p:clrMapOvr>
    <a:masterClrMapping/>
  </p:clrMapOvr>
  <p:transition spd="med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7404616-6FD0-4154-B717-2B82205D9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396"/>
      </p:ext>
    </p:extLst>
  </p:cSld>
  <p:clrMapOvr>
    <a:masterClrMapping/>
  </p:clrMapOvr>
  <p:transition spd="med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2B5FDA0-AD4E-487A-8437-ED77A163A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322"/>
      </p:ext>
    </p:extLst>
  </p:cSld>
  <p:clrMapOvr>
    <a:masterClrMapping/>
  </p:clrMapOvr>
  <p:transition spd="med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38A4D-D1ED-4237-813A-C018D39BDB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59006"/>
      </p:ext>
    </p:extLst>
  </p:cSld>
  <p:clrMapOvr>
    <a:masterClrMapping/>
  </p:clrMapOvr>
  <p:transition spd="med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9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3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49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9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26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5AAA47B-8231-46CD-8687-112125440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1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17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30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37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5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39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85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73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23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F6A637B-BCF5-40A9-AB23-17E685E42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0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73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01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77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25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E454FE8-CDE4-401E-9F94-AB39D5BA2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732240" y="6248400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830DD8D-7163-4321-B638-8CD09B77D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C7F5E34-E144-4B82-AB41-E15AF4D5D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732240" y="6242549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7404616-6FD0-4154-B717-2B82205D9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5DC8801A-F447-4750-BA04-89CEBFED7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pull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8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8588"/>
            <a:ext cx="74977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776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116013" y="6308725"/>
            <a:ext cx="2132012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57200">
              <a:buClr>
                <a:srgbClr val="898989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effectLst/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898989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fld id="{59B06723-A730-4E32-80D3-0180A9EDE1A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2pPr>
      <a:lvl3pPr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3pPr>
      <a:lvl4pPr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4pPr>
      <a:lvl5pPr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5pPr>
      <a:lvl6pPr marL="4572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6pPr>
      <a:lvl7pPr marL="9144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7pPr>
      <a:lvl8pPr marL="13716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8pPr>
      <a:lvl9pPr marL="1828800" algn="ctr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1313" indent="-341313" algn="l" defTabSz="457200" rtl="0" fontAlgn="base">
        <a:lnSpc>
          <a:spcPct val="102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102000"/>
        </a:lnSpc>
        <a:spcBef>
          <a:spcPts val="70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fontAlgn="base">
        <a:lnSpc>
          <a:spcPct val="102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5DC8801A-F447-4750-BA04-89CEBFED7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pull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2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952327"/>
          </a:xfrm>
        </p:spPr>
        <p:txBody>
          <a:bodyPr/>
          <a:lstStyle/>
          <a:p>
            <a:r>
              <a:rPr lang="hu-HU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Elkeveredés felszíni vizekben: szennyvíz csóva terjedése, szennyezőanyag hullám levonulása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020272" y="6165304"/>
            <a:ext cx="1905000" cy="457200"/>
          </a:xfrm>
        </p:spPr>
        <p:txBody>
          <a:bodyPr/>
          <a:lstStyle/>
          <a:p>
            <a:fld id="{6D25E279-F5BC-4A7D-BD66-0FB60E2B8D27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89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84091" y="217488"/>
            <a:ext cx="7368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TRANSZPORT FOLYAMATOK SZÁMÍTÁSA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528" y="740708"/>
            <a:ext cx="85852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Szennyezőanyag </a:t>
            </a:r>
            <a:r>
              <a:rPr lang="hu-HU" sz="2400" b="1" dirty="0" smtClean="0">
                <a:solidFill>
                  <a:srgbClr val="FFFF00"/>
                </a:solidFill>
              </a:rPr>
              <a:t>sorsát befolyásoló hatások:</a:t>
            </a:r>
            <a:endParaRPr lang="hu-HU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FF00"/>
                </a:solidFill>
              </a:rPr>
              <a:t>F</a:t>
            </a:r>
            <a:r>
              <a:rPr lang="hu-HU" sz="2400" b="1" dirty="0" smtClean="0">
                <a:solidFill>
                  <a:srgbClr val="FFFF00"/>
                </a:solidFill>
              </a:rPr>
              <a:t>izikai </a:t>
            </a:r>
            <a:r>
              <a:rPr lang="hu-HU" sz="2400" b="1" dirty="0">
                <a:solidFill>
                  <a:srgbClr val="FFFF00"/>
                </a:solidFill>
              </a:rPr>
              <a:t>t</a:t>
            </a:r>
            <a:r>
              <a:rPr lang="hu-HU" sz="2400" b="1" dirty="0" smtClean="0">
                <a:solidFill>
                  <a:srgbClr val="FFFF00"/>
                </a:solidFill>
              </a:rPr>
              <a:t>ranszport (elkeveredés): az áramlás hatása</a:t>
            </a:r>
            <a:endParaRPr lang="hu-HU" sz="2400" b="1" dirty="0">
              <a:solidFill>
                <a:srgbClr val="FFFF00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43000" y="3160584"/>
            <a:ext cx="6324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28800" y="3019296"/>
            <a:ext cx="304800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638800" y="3008184"/>
            <a:ext cx="304800" cy="3048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257800" y="2703384"/>
            <a:ext cx="1066800" cy="9906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66911" y="3304982"/>
            <a:ext cx="1236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DIFFÚZIÓ</a:t>
            </a:r>
            <a:endParaRPr lang="hu-HU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0" hangingPunct="0"/>
            <a:r>
              <a:rPr lang="hu-HU" sz="2000" b="1" dirty="0" smtClean="0">
                <a:solidFill>
                  <a:srgbClr val="FFFF00"/>
                </a:solidFill>
                <a:latin typeface="Arial Narrow" pitchFamily="34" charset="0"/>
              </a:rPr>
              <a:t>Diszperzió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981200" y="3160584"/>
            <a:ext cx="3810000" cy="1219200"/>
            <a:chOff x="1248" y="1824"/>
            <a:chExt cx="2400" cy="768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8" y="1824"/>
              <a:ext cx="0" cy="72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648" y="1872"/>
              <a:ext cx="0" cy="72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248" y="2544"/>
              <a:ext cx="24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815" y="2263"/>
              <a:ext cx="7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000" b="1" dirty="0" err="1" smtClean="0">
                  <a:solidFill>
                    <a:srgbClr val="FFFF00"/>
                  </a:solidFill>
                  <a:latin typeface="Arial Narrow" pitchFamily="34" charset="0"/>
                </a:rPr>
                <a:t>Advekció</a:t>
              </a:r>
              <a:endParaRPr lang="en-GB" sz="24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762000" y="2516059"/>
            <a:ext cx="685800" cy="644525"/>
            <a:chOff x="480" y="650"/>
            <a:chExt cx="432" cy="406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80" y="1056"/>
              <a:ext cx="43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19" y="65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FFFF00"/>
                  </a:solidFill>
                  <a:latin typeface="Times New Roman" pitchFamily="18" charset="0"/>
                </a:rPr>
                <a:t>v</a:t>
              </a:r>
            </a:p>
          </p:txBody>
        </p:sp>
      </p:grpSp>
      <p:cxnSp>
        <p:nvCxnSpPr>
          <p:cNvPr id="3" name="Egyenes összekötő 2"/>
          <p:cNvCxnSpPr>
            <a:endCxn id="11" idx="1"/>
          </p:cNvCxnSpPr>
          <p:nvPr/>
        </p:nvCxnSpPr>
        <p:spPr>
          <a:xfrm>
            <a:off x="6324600" y="3324096"/>
            <a:ext cx="742311" cy="334829"/>
          </a:xfrm>
          <a:prstGeom prst="line">
            <a:avLst/>
          </a:prstGeom>
          <a:ln w="19050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20"/>
          <p:cNvSpPr/>
          <p:nvPr/>
        </p:nvSpPr>
        <p:spPr>
          <a:xfrm>
            <a:off x="323528" y="1682504"/>
            <a:ext cx="86572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A (nem konzervatív) anyag </a:t>
            </a:r>
            <a:r>
              <a:rPr lang="hu-HU" sz="2400" b="1" dirty="0">
                <a:solidFill>
                  <a:srgbClr val="FFFF00"/>
                </a:solidFill>
              </a:rPr>
              <a:t>tulajdonságai: fizikai, kémiai, biokémiai kölcsönhatások (ülepedés, </a:t>
            </a:r>
            <a:r>
              <a:rPr lang="hu-HU" sz="2400" b="1" dirty="0" smtClean="0">
                <a:solidFill>
                  <a:srgbClr val="FFFF00"/>
                </a:solidFill>
              </a:rPr>
              <a:t>lebomlás..)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32943" y="4581128"/>
            <a:ext cx="876637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err="1" smtClean="0">
                <a:solidFill>
                  <a:srgbClr val="FFFF00"/>
                </a:solidFill>
                <a:latin typeface="Arial Narrow" pitchFamily="34" charset="0"/>
              </a:rPr>
              <a:t>Advektív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 transzport (</a:t>
            </a:r>
            <a:r>
              <a:rPr lang="hu-HU" sz="2400" b="1" dirty="0" err="1" smtClean="0">
                <a:solidFill>
                  <a:srgbClr val="FFFF00"/>
                </a:solidFill>
                <a:latin typeface="Arial Narrow" pitchFamily="34" charset="0"/>
              </a:rPr>
              <a:t>konvekció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): az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áramlási sebességtől </a:t>
            </a:r>
            <a:r>
              <a:rPr lang="hu-HU" sz="2400" b="1" dirty="0" err="1">
                <a:solidFill>
                  <a:srgbClr val="FFFF00"/>
                </a:solidFill>
                <a:latin typeface="Arial Narrow" pitchFamily="34" charset="0"/>
              </a:rPr>
              <a:t>fü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g</a:t>
            </a:r>
            <a:r>
              <a:rPr lang="hu-HU" sz="2400" b="1" dirty="0" err="1">
                <a:solidFill>
                  <a:srgbClr val="FFFF00"/>
                </a:solidFill>
                <a:latin typeface="Arial Narrow" pitchFamily="34" charset="0"/>
              </a:rPr>
              <a:t>gően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 az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eltérő koncentráció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értékkel jellemzett részecskék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egymáshoz viszonyítva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különböző mértékben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mozdulnak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el.</a:t>
            </a:r>
          </a:p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Diffúzió: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 a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szomszédos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részecskék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egymással való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elkeveredése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ami koncentráció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kiegyenlítődéshez vezet.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95313" y="344488"/>
            <a:ext cx="4320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DIFFÚZIÓ: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Fick-féle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törvény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098203" y="1008911"/>
            <a:ext cx="47222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en-GB" sz="2400" b="1" dirty="0" smtClean="0">
                <a:solidFill>
                  <a:srgbClr val="FFFF00"/>
                </a:solidFill>
              </a:rPr>
              <a:t>c</a:t>
            </a:r>
            <a:r>
              <a:rPr lang="en-GB" sz="2400" b="1" baseline="-25000" dirty="0" smtClean="0">
                <a:solidFill>
                  <a:srgbClr val="FFFF00"/>
                </a:solidFill>
              </a:rPr>
              <a:t>1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>
                <a:solidFill>
                  <a:srgbClr val="FFFF00"/>
                </a:solidFill>
                <a:sym typeface="Symbol" pitchFamily="18" charset="2"/>
              </a:rPr>
              <a:t> c</a:t>
            </a:r>
            <a:r>
              <a:rPr lang="en-GB" sz="2400" b="1" baseline="-25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hu-HU" sz="2400" b="1" dirty="0">
                <a:solidFill>
                  <a:srgbClr val="FFFF00"/>
                </a:solidFill>
                <a:sym typeface="Symbol" pitchFamily="18" charset="2"/>
              </a:rPr>
              <a:t>  szeparált </a:t>
            </a:r>
            <a:r>
              <a:rPr lang="hu-HU" sz="2400" b="1" dirty="0" smtClean="0">
                <a:solidFill>
                  <a:srgbClr val="FFFF00"/>
                </a:solidFill>
                <a:sym typeface="Symbol" pitchFamily="18" charset="2"/>
              </a:rPr>
              <a:t>tartályok</a:t>
            </a:r>
          </a:p>
          <a:p>
            <a:pPr marL="342900" indent="-342900" eaLnBrk="0" hangingPunct="0">
              <a:buFontTx/>
              <a:buChar char="-"/>
            </a:pPr>
            <a:r>
              <a:rPr lang="hu-HU" sz="2400" b="1" dirty="0" smtClean="0">
                <a:solidFill>
                  <a:srgbClr val="FFFF00"/>
                </a:solidFill>
                <a:sym typeface="Symbol" pitchFamily="18" charset="2"/>
              </a:rPr>
              <a:t>Koncentráció kiegyenlítődés (Brown mozgás)</a:t>
            </a:r>
          </a:p>
          <a:p>
            <a:pPr marL="342900" indent="-342900" eaLnBrk="0" hangingPunct="0">
              <a:buFontTx/>
              <a:buChar char="-"/>
            </a:pPr>
            <a:r>
              <a:rPr lang="hu-HU" sz="2400" b="1" dirty="0" smtClean="0">
                <a:solidFill>
                  <a:srgbClr val="FFFF00"/>
                </a:solidFill>
                <a:sym typeface="Symbol" pitchFamily="18" charset="2"/>
              </a:rPr>
              <a:t>Hajtóereje a koncentráció különbség</a:t>
            </a:r>
          </a:p>
          <a:p>
            <a:pPr marL="342900" indent="-342900" eaLnBrk="0" hangingPunct="0">
              <a:buFontTx/>
              <a:buChar char="-"/>
            </a:pPr>
            <a:r>
              <a:rPr lang="hu-HU" sz="2400" b="1" dirty="0" smtClean="0">
                <a:solidFill>
                  <a:srgbClr val="FFFF00"/>
                </a:solidFill>
                <a:sym typeface="Symbol" pitchFamily="18" charset="2"/>
              </a:rPr>
              <a:t>Lassú folyamat</a:t>
            </a:r>
          </a:p>
          <a:p>
            <a:pPr marL="342900" indent="-342900" eaLnBrk="0" hangingPunct="0">
              <a:buFontTx/>
              <a:buChar char="-"/>
            </a:pPr>
            <a:r>
              <a:rPr lang="hu-HU" sz="2400" b="1" dirty="0" smtClean="0">
                <a:solidFill>
                  <a:srgbClr val="FFFF00"/>
                </a:solidFill>
                <a:sym typeface="Symbol" pitchFamily="18" charset="2"/>
              </a:rPr>
              <a:t>Hőmérsékletfüggő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7351" y="3976688"/>
            <a:ext cx="8433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FF00"/>
                </a:solidFill>
              </a:rPr>
              <a:t>FLUXUS</a:t>
            </a:r>
            <a:r>
              <a:rPr lang="hu-HU" sz="2400" b="1" dirty="0">
                <a:solidFill>
                  <a:srgbClr val="FFFF00"/>
                </a:solidFill>
              </a:rPr>
              <a:t> (fajlagos </a:t>
            </a:r>
            <a:r>
              <a:rPr lang="hu-HU" sz="2400" b="1" dirty="0" smtClean="0">
                <a:solidFill>
                  <a:srgbClr val="FFFF00"/>
                </a:solidFill>
              </a:rPr>
              <a:t>anyagáram egységnyi </a:t>
            </a:r>
            <a:r>
              <a:rPr lang="hu-HU" sz="2400" b="1" dirty="0">
                <a:solidFill>
                  <a:srgbClr val="FFFF00"/>
                </a:solidFill>
              </a:rPr>
              <a:t>merőleges felületen át, időegység </a:t>
            </a:r>
            <a:r>
              <a:rPr lang="hu-HU" sz="2400" b="1" dirty="0" smtClean="0">
                <a:solidFill>
                  <a:srgbClr val="FFFF00"/>
                </a:solidFill>
              </a:rPr>
              <a:t>alatt):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10582" y="52292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520700" eaLnBrk="0" hangingPunct="0"/>
            <a:r>
              <a:rPr lang="en-GB" sz="2400" b="1" dirty="0">
                <a:solidFill>
                  <a:srgbClr val="FFFF00"/>
                </a:solidFill>
              </a:rPr>
              <a:t>D - </a:t>
            </a:r>
            <a:r>
              <a:rPr lang="en-GB" sz="2400" b="1" dirty="0" err="1">
                <a:solidFill>
                  <a:srgbClr val="FFFF00"/>
                </a:solidFill>
              </a:rPr>
              <a:t>molekuláris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diffúzió</a:t>
            </a:r>
            <a:r>
              <a:rPr lang="hu-HU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err="1">
                <a:solidFill>
                  <a:srgbClr val="FFFF00"/>
                </a:solidFill>
              </a:rPr>
              <a:t>tényezője</a:t>
            </a:r>
            <a:r>
              <a:rPr lang="en-GB" sz="2400" b="1" dirty="0">
                <a:solidFill>
                  <a:srgbClr val="FFFF00"/>
                </a:solidFill>
              </a:rPr>
              <a:t> [m</a:t>
            </a:r>
            <a:r>
              <a:rPr lang="en-GB" sz="2400" b="1" baseline="30000" dirty="0">
                <a:solidFill>
                  <a:srgbClr val="FFFF00"/>
                </a:solidFill>
              </a:rPr>
              <a:t>2</a:t>
            </a:r>
            <a:r>
              <a:rPr lang="en-GB" sz="2400" b="1" dirty="0">
                <a:solidFill>
                  <a:srgbClr val="FFFF00"/>
                </a:solidFill>
              </a:rPr>
              <a:t>/s</a:t>
            </a:r>
            <a:r>
              <a:rPr lang="en-GB" sz="2400" b="1" dirty="0" smtClean="0">
                <a:solidFill>
                  <a:srgbClr val="FFFF00"/>
                </a:solidFill>
              </a:rPr>
              <a:t>]</a:t>
            </a:r>
            <a:endParaRPr lang="hu-HU" sz="2400" b="1" dirty="0" smtClean="0">
              <a:solidFill>
                <a:srgbClr val="FFFF00"/>
              </a:solidFill>
            </a:endParaRPr>
          </a:p>
          <a:p>
            <a:pPr defTabSz="520700" eaLnBrk="0" hangingPunct="0"/>
            <a:r>
              <a:rPr lang="hu-HU" sz="2400" b="1" dirty="0" smtClean="0">
                <a:solidFill>
                  <a:srgbClr val="FFFF00"/>
                </a:solidFill>
              </a:rPr>
              <a:t>	anyagjellemző</a:t>
            </a:r>
            <a:endParaRPr lang="en-GB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07814"/>
              </p:ext>
            </p:extLst>
          </p:nvPr>
        </p:nvGraphicFramePr>
        <p:xfrm>
          <a:off x="4603911" y="5157192"/>
          <a:ext cx="411003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4" name="Equation" r:id="rId3" imgW="1460160" imgH="431640" progId="Equation.3">
                  <p:embed/>
                </p:oleObj>
              </mc:Choice>
              <mc:Fallback>
                <p:oleObj name="Equation" r:id="rId3" imgW="14601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911" y="5157192"/>
                        <a:ext cx="4110037" cy="941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33" descr="Képtalálat a következ&amp;odblac;re: „diffusion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2" y="931863"/>
            <a:ext cx="2540399" cy="28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02460" y="362848"/>
            <a:ext cx="85180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Általános transzportegyenlet</a:t>
            </a:r>
            <a:endParaRPr lang="hu-HU" sz="24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A 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koncentráció (C) tér- és időbeli változását írja le.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Alapja a mozgó közegre (</a:t>
            </a:r>
            <a:r>
              <a:rPr lang="hu-HU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</a:t>
            </a:r>
            <a:r>
              <a:rPr lang="hu-HU" sz="2400" b="1" baseline="-25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</a:t>
            </a:r>
            <a:r>
              <a:rPr lang="hu-HU" sz="2400" b="1" baseline="-25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, </a:t>
            </a:r>
            <a:r>
              <a:rPr lang="hu-HU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</a:t>
            </a:r>
            <a:r>
              <a:rPr lang="hu-HU" sz="2400" b="1" baseline="-25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z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sebességek) felírt anyagmérleg. 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Feltételek: 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a szennyezőanyag bevezetés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az alapáramláshoz viszonyítva nem idéz elő számottevő sebességkülönbséget,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szennyezőanyag és a befogadó </a:t>
            </a: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sűrűségkülönbsége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kicsi,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a folyadék összenyomhatatlan,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az anyag konzervatív.</a:t>
            </a:r>
            <a:endParaRPr lang="en-US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96515" y="4342190"/>
            <a:ext cx="729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Három dimenzióban (3D</a:t>
            </a:r>
            <a:r>
              <a:rPr lang="hu-HU" sz="2400" dirty="0" smtClean="0">
                <a:solidFill>
                  <a:srgbClr val="FFFF00"/>
                </a:solidFill>
                <a:latin typeface="Arial Narrow" pitchFamily="34" charset="0"/>
              </a:rPr>
              <a:t>) 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x, y, z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ir</a:t>
            </a:r>
            <a:r>
              <a:rPr lang="hu-HU" sz="2400" dirty="0" err="1" smtClean="0">
                <a:solidFill>
                  <a:srgbClr val="FFFF00"/>
                </a:solidFill>
                <a:latin typeface="Arial Narrow" pitchFamily="34" charset="0"/>
              </a:rPr>
              <a:t>ányokra</a:t>
            </a:r>
            <a:r>
              <a:rPr lang="hu-HU" sz="2400" dirty="0" smtClean="0">
                <a:solidFill>
                  <a:srgbClr val="FFFF00"/>
                </a:solidFill>
                <a:latin typeface="Arial Narrow" pitchFamily="34" charset="0"/>
              </a:rPr>
              <a:t>: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675211"/>
              </p:ext>
            </p:extLst>
          </p:nvPr>
        </p:nvGraphicFramePr>
        <p:xfrm>
          <a:off x="496888" y="4918075"/>
          <a:ext cx="8035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3" imgW="3568680" imgH="444240" progId="Equation.3">
                  <p:embed/>
                </p:oleObj>
              </mc:Choice>
              <mc:Fallback>
                <p:oleObj name="Equation" r:id="rId3" imgW="3568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4918075"/>
                        <a:ext cx="80359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 oldali kapcsos zárójel 5"/>
          <p:cNvSpPr/>
          <p:nvPr/>
        </p:nvSpPr>
        <p:spPr>
          <a:xfrm rot="16200000">
            <a:off x="2744462" y="4832779"/>
            <a:ext cx="144016" cy="2448272"/>
          </a:xfrm>
          <a:prstGeom prst="leftBrac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al oldali kapcsos zárójel 6"/>
          <p:cNvSpPr/>
          <p:nvPr/>
        </p:nvSpPr>
        <p:spPr>
          <a:xfrm rot="16200000">
            <a:off x="6200846" y="4846556"/>
            <a:ext cx="144016" cy="2448272"/>
          </a:xfrm>
          <a:prstGeom prst="leftBrace">
            <a:avLst/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2038853" y="617432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FFFF00"/>
                </a:solidFill>
              </a:rPr>
              <a:t>advekció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695196" y="6207695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diffúzió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6522" y="476672"/>
            <a:ext cx="861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Transzport folyamatok lamináris és turbulens áramlásban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75855" y="2276872"/>
            <a:ext cx="5756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</a:rPr>
              <a:t>Rendezetlen, gomolygó, szabálytalan áramlás, a sebesség turbulens ingadozása (pulzációk) hatására </a:t>
            </a:r>
            <a:r>
              <a:rPr lang="hu-H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erőteljesebb elkeveredés: turbulens diffúzió</a:t>
            </a:r>
            <a:r>
              <a:rPr lang="hu-HU" sz="2000" b="1" dirty="0" smtClean="0">
                <a:solidFill>
                  <a:srgbClr val="FFFF00"/>
                </a:solidFill>
              </a:rPr>
              <a:t>.	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86020" name="Picture 4" descr="https://upload.wikimedia.org/wikipedia/commons/thumb/b/b8/Laminar_and_turbulent_flows.svg/250px-Laminar_and_turbulent_flows.sv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r="18055"/>
          <a:stretch/>
        </p:blipFill>
        <p:spPr bwMode="auto">
          <a:xfrm>
            <a:off x="327380" y="1196752"/>
            <a:ext cx="2732452" cy="23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75856" y="1196752"/>
            <a:ext cx="5552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FF00"/>
                </a:solidFill>
              </a:rPr>
              <a:t>Áramlép: Szabályos, rendezett (rétegzett</a:t>
            </a:r>
            <a:r>
              <a:rPr lang="hu-HU" sz="2000" b="1" dirty="0" smtClean="0">
                <a:solidFill>
                  <a:srgbClr val="FFFF00"/>
                </a:solidFill>
              </a:rPr>
              <a:t>),</a:t>
            </a:r>
          </a:p>
          <a:p>
            <a:r>
              <a:rPr lang="hu-HU" sz="2000" b="1" dirty="0" err="1" smtClean="0">
                <a:solidFill>
                  <a:srgbClr val="FFFF00"/>
                </a:solidFill>
              </a:rPr>
              <a:t>advekciót</a:t>
            </a:r>
            <a:r>
              <a:rPr lang="hu-HU" sz="2000" b="1" dirty="0" smtClean="0">
                <a:solidFill>
                  <a:srgbClr val="FFFF00"/>
                </a:solidFill>
              </a:rPr>
              <a:t> meghatározó sebesség közel azonos, lassú elkeveredés.</a:t>
            </a:r>
            <a:endParaRPr lang="en-US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7380" y="3779589"/>
            <a:ext cx="490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</a:rPr>
              <a:t>Turbulens diffúzió matematikai leírása: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332310" y="6358109"/>
            <a:ext cx="2206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hu-HU" sz="2000" b="1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tx</a:t>
            </a:r>
            <a:r>
              <a:rPr lang="hu-HU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hu-H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hu-HU" sz="2000" b="1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y</a:t>
            </a:r>
            <a:r>
              <a:rPr lang="hu-HU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hu-H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hu-HU" sz="2000" b="1" baseline="-250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tz</a:t>
            </a:r>
            <a:r>
              <a:rPr lang="hu-HU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&gt;&gt;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323528" y="4179699"/>
                <a:ext cx="42790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rgbClr val="FFFF00"/>
                    </a:solidFill>
                  </a:rPr>
                  <a:t>Sebesség turbulens áramlásban (Reynolds): </a:t>
                </a:r>
                <a14:m>
                  <m:oMath xmlns:m="http://schemas.openxmlformats.org/officeDocument/2006/math"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hu-HU" sz="2000" b="1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𝒗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79699"/>
                <a:ext cx="4279083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425" t="-3448" b="-155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23" name="Picture 7" descr="http://www.tankonyvtar.hu/hu/tartalom/tamop412A/2010-0019_hidrologia-hidraulika/images/image2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00311"/>
            <a:ext cx="3740543" cy="18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325059" y="4905065"/>
                <a:ext cx="49421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rgbClr val="FFFF00"/>
                    </a:solidFill>
                  </a:rPr>
                  <a:t>Transzport egyenlet </a:t>
                </a:r>
                <a:r>
                  <a:rPr lang="hu-HU" sz="2000" b="1" dirty="0" err="1" smtClean="0">
                    <a:solidFill>
                      <a:srgbClr val="FFFF00"/>
                    </a:solidFill>
                  </a:rPr>
                  <a:t>advektív</a:t>
                </a:r>
                <a:r>
                  <a:rPr lang="hu-HU" sz="2000" b="1" dirty="0" smtClean="0">
                    <a:solidFill>
                      <a:srgbClr val="FFFF00"/>
                    </a:solidFill>
                  </a:rPr>
                  <a:t> tagjában </a:t>
                </a:r>
              </a:p>
              <a:p>
                <a:r>
                  <a:rPr lang="hu-HU" sz="2000" b="1" dirty="0" smtClean="0">
                    <a:solidFill>
                      <a:srgbClr val="FFFF00"/>
                    </a:solidFill>
                  </a:rPr>
                  <a:t>szereplő </a:t>
                </a:r>
                <a14:m>
                  <m:oMath xmlns:m="http://schemas.openxmlformats.org/officeDocument/2006/math"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𝒗𝒄</m:t>
                    </m:r>
                  </m:oMath>
                </a14:m>
                <a:r>
                  <a:rPr lang="hu-HU" sz="2000" b="1" dirty="0" smtClean="0">
                    <a:solidFill>
                      <a:srgbClr val="FFFF00"/>
                    </a:solidFill>
                  </a:rPr>
                  <a:t> szorzat: </a:t>
                </a:r>
                <a14:m>
                  <m:oMath xmlns:m="http://schemas.openxmlformats.org/officeDocument/2006/math"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𝒗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hu-HU" sz="2000" b="1" dirty="0">
                    <a:solidFill>
                      <a:srgbClr val="FFFF00"/>
                    </a:solidFill>
                  </a:rPr>
                  <a:t> = </a:t>
                </a:r>
                <a:r>
                  <a:rPr lang="hu-HU" sz="2000" b="1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𝒗</m:t>
                    </m:r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hu-HU" sz="2000" b="1" dirty="0" smtClean="0">
                    <a:solidFill>
                      <a:srgbClr val="FFFF00"/>
                    </a:solidFill>
                  </a:rPr>
                  <a:t>)</a:t>
                </a:r>
                <a:r>
                  <a:rPr lang="hu-HU" sz="2000" b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hu-HU" sz="2000" b="1" i="1">
                        <a:solidFill>
                          <a:srgbClr val="FFFF00"/>
                        </a:solidFill>
                        <a:latin typeface="Cambria Math"/>
                      </a:rPr>
                      <m:t>′)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9" y="4905065"/>
                <a:ext cx="4942152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233" t="-3448" b="-155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23528" y="5661248"/>
                <a:ext cx="6008782" cy="66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 smtClean="0">
                    <a:solidFill>
                      <a:srgbClr val="FFFF00"/>
                    </a:solidFill>
                  </a:rPr>
                  <a:t>Turbulens átlagsebességre: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𝒗𝒄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rgbClr val="FFFF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hu-HU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𝒗𝒄</m:t>
                            </m:r>
                          </m:e>
                        </m:acc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rgbClr val="FFFF0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hu-HU" sz="2400" b="1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400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hu-HU" sz="24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hu-HU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61248"/>
                <a:ext cx="6008782" cy="667875"/>
              </a:xfrm>
              <a:prstGeom prst="rect">
                <a:avLst/>
              </a:prstGeom>
              <a:blipFill rotWithShape="1">
                <a:blip r:embed="rId6"/>
                <a:stretch>
                  <a:fillRect l="-1014" b="-82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6779379" y="5647537"/>
                <a:ext cx="1512167" cy="631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hu-HU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hu-HU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D</a:t>
                </a:r>
                <a:r>
                  <a:rPr lang="hu-HU" sz="2400" b="1" baseline="-25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hu-HU" sz="2400" b="1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hu-HU" sz="2400" b="1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hu-HU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79" y="5647537"/>
                <a:ext cx="1512167" cy="631968"/>
              </a:xfrm>
              <a:prstGeom prst="rect">
                <a:avLst/>
              </a:prstGeom>
              <a:blipFill rotWithShape="1">
                <a:blip r:embed="rId7"/>
                <a:stretch>
                  <a:fillRect l="-6048" b="-76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zis 12"/>
          <p:cNvSpPr/>
          <p:nvPr/>
        </p:nvSpPr>
        <p:spPr>
          <a:xfrm>
            <a:off x="5148064" y="5536919"/>
            <a:ext cx="983243" cy="91641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6131307" y="6021288"/>
            <a:ext cx="648072" cy="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  <p:bldP spid="11" grpId="0"/>
      <p:bldP spid="3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03225" y="1219200"/>
          <a:ext cx="83391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Egyenlet" r:id="rId3" imgW="4495680" imgH="444240" progId="Equation.3">
                  <p:embed/>
                </p:oleObj>
              </mc:Choice>
              <mc:Fallback>
                <p:oleObj name="Egyenlet" r:id="rId3" imgW="44956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1219200"/>
                        <a:ext cx="8339138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507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3D </a:t>
            </a:r>
            <a:r>
              <a:rPr 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transzport</a:t>
            </a:r>
            <a:r>
              <a:rPr 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egyenlet</a:t>
            </a:r>
            <a:r>
              <a:rPr 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turbulens</a:t>
            </a:r>
            <a:r>
              <a:rPr 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hu-HU" sz="2800" b="1" dirty="0">
                <a:solidFill>
                  <a:srgbClr val="FFFF00"/>
                </a:solidFill>
                <a:cs typeface="Arial" panose="020B0604020202020204" pitchFamily="34" charset="0"/>
              </a:rPr>
              <a:t>áramlásban:</a:t>
            </a:r>
            <a:endParaRPr lang="en-US" sz="2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</a:rPr>
              <a:t>x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= D +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pitchFamily="18" charset="0"/>
              </a:rPr>
              <a:t>tx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</a:rPr>
              <a:t>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= D +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pitchFamily="18" charset="0"/>
              </a:rPr>
              <a:t>ty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= D +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3300"/>
                </a:solidFill>
                <a:latin typeface="Times New Roman" pitchFamily="18" charset="0"/>
              </a:rPr>
              <a:t>tz</a:t>
            </a:r>
            <a:endParaRPr lang="en-US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213100"/>
            <a:ext cx="8382000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Advekció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átlagsebesség 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(Reynolds átlag) </a:t>
            </a: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és a pulzációk hatása, utóbbi a </a:t>
            </a:r>
            <a:r>
              <a:rPr lang="hu-HU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diffúziós </a:t>
            </a: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tagban jelenik meg!	</a:t>
            </a:r>
            <a:endParaRPr 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Turbulens</a:t>
            </a:r>
            <a:r>
              <a:rPr 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diff</a:t>
            </a:r>
            <a:r>
              <a:rPr lang="hu-HU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úzió</a:t>
            </a: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	- Sebesség véletlenszerű ingadozásai (pulzációk)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	- Matematikailag diffúziós folyamatként kezelendő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	- Hely- és irányfüggő</a:t>
            </a:r>
            <a:r>
              <a:rPr 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(</a:t>
            </a:r>
            <a:r>
              <a:rPr lang="hu-HU" sz="2400" b="1" dirty="0">
                <a:solidFill>
                  <a:srgbClr val="FFFF00"/>
                </a:solidFill>
                <a:cs typeface="Arial" panose="020B0604020202020204" pitchFamily="34" charset="0"/>
              </a:rPr>
              <a:t>nem homogén, </a:t>
            </a:r>
            <a:r>
              <a:rPr lang="hu-HU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anizotróp</a:t>
            </a:r>
            <a:r>
              <a:rPr 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)</a:t>
            </a:r>
            <a:endParaRPr lang="hu-HU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8638" y="260648"/>
            <a:ext cx="8566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DISZPERZIÓ – térben átlagolt sebesség és koncentráció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42590" y="816114"/>
            <a:ext cx="80588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2D (mélység mentén átlagolt) és 1D (teljes keresztmetszetre átlagolt) transzport egyenletekben szerepel.</a:t>
            </a:r>
          </a:p>
          <a:p>
            <a:pPr>
              <a:spcBef>
                <a:spcPct val="50000"/>
              </a:spcBef>
            </a:pP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Jelentése: a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térbeli </a:t>
            </a: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egyenlőtlenségekből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adódó </a:t>
            </a: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transzport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(az </a:t>
            </a:r>
            <a:r>
              <a:rPr lang="hu-HU" sz="20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átlagsebességhez képest </a:t>
            </a:r>
            <a:r>
              <a:rPr lang="hu-HU" sz="2000" b="1" dirty="0">
                <a:solidFill>
                  <a:srgbClr val="FFFF00"/>
                </a:solidFill>
                <a:cs typeface="Arial" panose="020B0604020202020204" pitchFamily="34" charset="0"/>
              </a:rPr>
              <a:t>előresiető, visszamaradó részecskék)</a:t>
            </a:r>
            <a:endParaRPr lang="en-US" sz="2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1863631" y="4073524"/>
            <a:ext cx="436563" cy="542925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18" y="39"/>
              </a:cxn>
              <a:cxn ang="0">
                <a:pos x="36" y="94"/>
              </a:cxn>
              <a:cxn ang="0">
                <a:pos x="0" y="231"/>
              </a:cxn>
              <a:cxn ang="0">
                <a:pos x="55" y="340"/>
              </a:cxn>
              <a:cxn ang="0">
                <a:pos x="192" y="331"/>
              </a:cxn>
              <a:cxn ang="0">
                <a:pos x="201" y="304"/>
              </a:cxn>
              <a:cxn ang="0">
                <a:pos x="247" y="286"/>
              </a:cxn>
              <a:cxn ang="0">
                <a:pos x="137" y="30"/>
              </a:cxn>
              <a:cxn ang="0">
                <a:pos x="46" y="11"/>
              </a:cxn>
              <a:cxn ang="0">
                <a:pos x="27" y="11"/>
              </a:cxn>
            </a:cxnLst>
            <a:rect l="0" t="0" r="r" b="b"/>
            <a:pathLst>
              <a:path w="275" h="342">
                <a:moveTo>
                  <a:pt x="27" y="11"/>
                </a:moveTo>
                <a:cubicBezTo>
                  <a:pt x="24" y="20"/>
                  <a:pt x="17" y="29"/>
                  <a:pt x="18" y="39"/>
                </a:cubicBezTo>
                <a:cubicBezTo>
                  <a:pt x="20" y="58"/>
                  <a:pt x="36" y="94"/>
                  <a:pt x="36" y="94"/>
                </a:cubicBezTo>
                <a:cubicBezTo>
                  <a:pt x="16" y="214"/>
                  <a:pt x="38" y="172"/>
                  <a:pt x="0" y="231"/>
                </a:cubicBezTo>
                <a:cubicBezTo>
                  <a:pt x="9" y="292"/>
                  <a:pt x="6" y="308"/>
                  <a:pt x="55" y="340"/>
                </a:cubicBezTo>
                <a:cubicBezTo>
                  <a:pt x="101" y="337"/>
                  <a:pt x="148" y="342"/>
                  <a:pt x="192" y="331"/>
                </a:cubicBezTo>
                <a:cubicBezTo>
                  <a:pt x="201" y="329"/>
                  <a:pt x="194" y="310"/>
                  <a:pt x="201" y="304"/>
                </a:cubicBezTo>
                <a:cubicBezTo>
                  <a:pt x="214" y="294"/>
                  <a:pt x="232" y="292"/>
                  <a:pt x="247" y="286"/>
                </a:cubicBezTo>
                <a:cubicBezTo>
                  <a:pt x="240" y="160"/>
                  <a:pt x="275" y="53"/>
                  <a:pt x="137" y="30"/>
                </a:cubicBezTo>
                <a:cubicBezTo>
                  <a:pt x="100" y="4"/>
                  <a:pt x="90" y="0"/>
                  <a:pt x="46" y="11"/>
                </a:cubicBezTo>
                <a:cubicBezTo>
                  <a:pt x="22" y="47"/>
                  <a:pt x="27" y="50"/>
                  <a:pt x="27" y="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4302031" y="4073524"/>
            <a:ext cx="533400" cy="542925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18" y="39"/>
              </a:cxn>
              <a:cxn ang="0">
                <a:pos x="36" y="94"/>
              </a:cxn>
              <a:cxn ang="0">
                <a:pos x="0" y="231"/>
              </a:cxn>
              <a:cxn ang="0">
                <a:pos x="55" y="340"/>
              </a:cxn>
              <a:cxn ang="0">
                <a:pos x="192" y="331"/>
              </a:cxn>
              <a:cxn ang="0">
                <a:pos x="201" y="304"/>
              </a:cxn>
              <a:cxn ang="0">
                <a:pos x="247" y="286"/>
              </a:cxn>
              <a:cxn ang="0">
                <a:pos x="137" y="30"/>
              </a:cxn>
              <a:cxn ang="0">
                <a:pos x="46" y="11"/>
              </a:cxn>
              <a:cxn ang="0">
                <a:pos x="27" y="11"/>
              </a:cxn>
            </a:cxnLst>
            <a:rect l="0" t="0" r="r" b="b"/>
            <a:pathLst>
              <a:path w="275" h="342">
                <a:moveTo>
                  <a:pt x="27" y="11"/>
                </a:moveTo>
                <a:cubicBezTo>
                  <a:pt x="24" y="20"/>
                  <a:pt x="17" y="29"/>
                  <a:pt x="18" y="39"/>
                </a:cubicBezTo>
                <a:cubicBezTo>
                  <a:pt x="20" y="58"/>
                  <a:pt x="36" y="94"/>
                  <a:pt x="36" y="94"/>
                </a:cubicBezTo>
                <a:cubicBezTo>
                  <a:pt x="16" y="214"/>
                  <a:pt x="38" y="172"/>
                  <a:pt x="0" y="231"/>
                </a:cubicBezTo>
                <a:cubicBezTo>
                  <a:pt x="9" y="292"/>
                  <a:pt x="6" y="308"/>
                  <a:pt x="55" y="340"/>
                </a:cubicBezTo>
                <a:cubicBezTo>
                  <a:pt x="101" y="337"/>
                  <a:pt x="148" y="342"/>
                  <a:pt x="192" y="331"/>
                </a:cubicBezTo>
                <a:cubicBezTo>
                  <a:pt x="201" y="329"/>
                  <a:pt x="194" y="310"/>
                  <a:pt x="201" y="304"/>
                </a:cubicBezTo>
                <a:cubicBezTo>
                  <a:pt x="214" y="294"/>
                  <a:pt x="232" y="292"/>
                  <a:pt x="247" y="286"/>
                </a:cubicBezTo>
                <a:cubicBezTo>
                  <a:pt x="240" y="160"/>
                  <a:pt x="275" y="53"/>
                  <a:pt x="137" y="30"/>
                </a:cubicBezTo>
                <a:cubicBezTo>
                  <a:pt x="100" y="4"/>
                  <a:pt x="90" y="0"/>
                  <a:pt x="46" y="11"/>
                </a:cubicBezTo>
                <a:cubicBezTo>
                  <a:pt x="22" y="47"/>
                  <a:pt x="27" y="50"/>
                  <a:pt x="27" y="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899592" y="2684462"/>
            <a:ext cx="3733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899592" y="3522662"/>
            <a:ext cx="3733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1890192" y="2684462"/>
            <a:ext cx="0" cy="838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2194992" y="2684462"/>
            <a:ext cx="228600" cy="838200"/>
            <a:chOff x="1776" y="2400"/>
            <a:chExt cx="144" cy="528"/>
          </a:xfrm>
        </p:grpSpPr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1776" y="2400"/>
              <a:ext cx="144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cubicBezTo>
                    <a:pt x="36" y="24"/>
                    <a:pt x="72" y="48"/>
                    <a:pt x="96" y="96"/>
                  </a:cubicBezTo>
                  <a:cubicBezTo>
                    <a:pt x="120" y="144"/>
                    <a:pt x="132" y="216"/>
                    <a:pt x="144" y="28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 flipV="1">
              <a:off x="1776" y="2640"/>
              <a:ext cx="144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cubicBezTo>
                    <a:pt x="36" y="24"/>
                    <a:pt x="72" y="48"/>
                    <a:pt x="96" y="96"/>
                  </a:cubicBezTo>
                  <a:cubicBezTo>
                    <a:pt x="120" y="144"/>
                    <a:pt x="132" y="216"/>
                    <a:pt x="144" y="28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899592" y="3065462"/>
            <a:ext cx="38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912417" y="2819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i="1" dirty="0">
                <a:solidFill>
                  <a:srgbClr val="FFFF00"/>
                </a:solidFill>
                <a:latin typeface="Times New Roman" pitchFamily="18" charset="0"/>
              </a:rPr>
              <a:t>v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3506" name="Freeform 18"/>
          <p:cNvSpPr>
            <a:spLocks/>
          </p:cNvSpPr>
          <p:nvPr/>
        </p:nvSpPr>
        <p:spPr bwMode="auto">
          <a:xfrm>
            <a:off x="1863631" y="5216524"/>
            <a:ext cx="436563" cy="542925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18" y="39"/>
              </a:cxn>
              <a:cxn ang="0">
                <a:pos x="36" y="94"/>
              </a:cxn>
              <a:cxn ang="0">
                <a:pos x="0" y="231"/>
              </a:cxn>
              <a:cxn ang="0">
                <a:pos x="55" y="340"/>
              </a:cxn>
              <a:cxn ang="0">
                <a:pos x="192" y="331"/>
              </a:cxn>
              <a:cxn ang="0">
                <a:pos x="201" y="304"/>
              </a:cxn>
              <a:cxn ang="0">
                <a:pos x="247" y="286"/>
              </a:cxn>
              <a:cxn ang="0">
                <a:pos x="137" y="30"/>
              </a:cxn>
              <a:cxn ang="0">
                <a:pos x="46" y="11"/>
              </a:cxn>
              <a:cxn ang="0">
                <a:pos x="27" y="11"/>
              </a:cxn>
            </a:cxnLst>
            <a:rect l="0" t="0" r="r" b="b"/>
            <a:pathLst>
              <a:path w="275" h="342">
                <a:moveTo>
                  <a:pt x="27" y="11"/>
                </a:moveTo>
                <a:cubicBezTo>
                  <a:pt x="24" y="20"/>
                  <a:pt x="17" y="29"/>
                  <a:pt x="18" y="39"/>
                </a:cubicBezTo>
                <a:cubicBezTo>
                  <a:pt x="20" y="58"/>
                  <a:pt x="36" y="94"/>
                  <a:pt x="36" y="94"/>
                </a:cubicBezTo>
                <a:cubicBezTo>
                  <a:pt x="16" y="214"/>
                  <a:pt x="38" y="172"/>
                  <a:pt x="0" y="231"/>
                </a:cubicBezTo>
                <a:cubicBezTo>
                  <a:pt x="9" y="292"/>
                  <a:pt x="6" y="308"/>
                  <a:pt x="55" y="340"/>
                </a:cubicBezTo>
                <a:cubicBezTo>
                  <a:pt x="101" y="337"/>
                  <a:pt x="148" y="342"/>
                  <a:pt x="192" y="331"/>
                </a:cubicBezTo>
                <a:cubicBezTo>
                  <a:pt x="201" y="329"/>
                  <a:pt x="194" y="310"/>
                  <a:pt x="201" y="304"/>
                </a:cubicBezTo>
                <a:cubicBezTo>
                  <a:pt x="214" y="294"/>
                  <a:pt x="232" y="292"/>
                  <a:pt x="247" y="286"/>
                </a:cubicBezTo>
                <a:cubicBezTo>
                  <a:pt x="240" y="160"/>
                  <a:pt x="275" y="53"/>
                  <a:pt x="137" y="30"/>
                </a:cubicBezTo>
                <a:cubicBezTo>
                  <a:pt x="100" y="4"/>
                  <a:pt x="90" y="0"/>
                  <a:pt x="46" y="11"/>
                </a:cubicBezTo>
                <a:cubicBezTo>
                  <a:pt x="22" y="47"/>
                  <a:pt x="27" y="50"/>
                  <a:pt x="27" y="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>
            <a:off x="4184576" y="5216524"/>
            <a:ext cx="792087" cy="600075"/>
          </a:xfrm>
          <a:custGeom>
            <a:avLst/>
            <a:gdLst/>
            <a:ahLst/>
            <a:cxnLst>
              <a:cxn ang="0">
                <a:pos x="92" y="192"/>
              </a:cxn>
              <a:cxn ang="0">
                <a:pos x="28" y="110"/>
              </a:cxn>
              <a:cxn ang="0">
                <a:pos x="9" y="82"/>
              </a:cxn>
              <a:cxn ang="0">
                <a:pos x="37" y="55"/>
              </a:cxn>
              <a:cxn ang="0">
                <a:pos x="64" y="0"/>
              </a:cxn>
              <a:cxn ang="0">
                <a:pos x="128" y="9"/>
              </a:cxn>
              <a:cxn ang="0">
                <a:pos x="201" y="64"/>
              </a:cxn>
              <a:cxn ang="0">
                <a:pos x="265" y="137"/>
              </a:cxn>
              <a:cxn ang="0">
                <a:pos x="229" y="283"/>
              </a:cxn>
              <a:cxn ang="0">
                <a:pos x="174" y="338"/>
              </a:cxn>
              <a:cxn ang="0">
                <a:pos x="0" y="347"/>
              </a:cxn>
              <a:cxn ang="0">
                <a:pos x="9" y="302"/>
              </a:cxn>
              <a:cxn ang="0">
                <a:pos x="92" y="265"/>
              </a:cxn>
              <a:cxn ang="0">
                <a:pos x="92" y="192"/>
              </a:cxn>
            </a:cxnLst>
            <a:rect l="0" t="0" r="r" b="b"/>
            <a:pathLst>
              <a:path w="265" h="378">
                <a:moveTo>
                  <a:pt x="92" y="192"/>
                </a:moveTo>
                <a:cubicBezTo>
                  <a:pt x="78" y="109"/>
                  <a:pt x="87" y="149"/>
                  <a:pt x="28" y="110"/>
                </a:cubicBezTo>
                <a:cubicBezTo>
                  <a:pt x="22" y="101"/>
                  <a:pt x="7" y="93"/>
                  <a:pt x="9" y="82"/>
                </a:cubicBezTo>
                <a:cubicBezTo>
                  <a:pt x="11" y="69"/>
                  <a:pt x="30" y="66"/>
                  <a:pt x="37" y="55"/>
                </a:cubicBezTo>
                <a:cubicBezTo>
                  <a:pt x="48" y="38"/>
                  <a:pt x="53" y="17"/>
                  <a:pt x="64" y="0"/>
                </a:cubicBezTo>
                <a:cubicBezTo>
                  <a:pt x="85" y="3"/>
                  <a:pt x="107" y="3"/>
                  <a:pt x="128" y="9"/>
                </a:cubicBezTo>
                <a:cubicBezTo>
                  <a:pt x="167" y="20"/>
                  <a:pt x="159" y="50"/>
                  <a:pt x="201" y="64"/>
                </a:cubicBezTo>
                <a:cubicBezTo>
                  <a:pt x="228" y="90"/>
                  <a:pt x="253" y="101"/>
                  <a:pt x="265" y="137"/>
                </a:cubicBezTo>
                <a:cubicBezTo>
                  <a:pt x="259" y="195"/>
                  <a:pt x="261" y="236"/>
                  <a:pt x="229" y="283"/>
                </a:cubicBezTo>
                <a:cubicBezTo>
                  <a:pt x="217" y="319"/>
                  <a:pt x="210" y="326"/>
                  <a:pt x="174" y="338"/>
                </a:cubicBezTo>
                <a:cubicBezTo>
                  <a:pt x="118" y="378"/>
                  <a:pt x="60" y="369"/>
                  <a:pt x="0" y="347"/>
                </a:cubicBezTo>
                <a:cubicBezTo>
                  <a:pt x="3" y="332"/>
                  <a:pt x="0" y="315"/>
                  <a:pt x="9" y="302"/>
                </a:cubicBezTo>
                <a:cubicBezTo>
                  <a:pt x="13" y="296"/>
                  <a:pt x="92" y="266"/>
                  <a:pt x="92" y="265"/>
                </a:cubicBezTo>
                <a:cubicBezTo>
                  <a:pt x="100" y="242"/>
                  <a:pt x="92" y="216"/>
                  <a:pt x="92" y="19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3508" name="Group 20"/>
          <p:cNvGrpSpPr>
            <a:grpSpLocks/>
          </p:cNvGrpSpPr>
          <p:nvPr/>
        </p:nvGrpSpPr>
        <p:grpSpPr bwMode="auto">
          <a:xfrm>
            <a:off x="2854231" y="3979862"/>
            <a:ext cx="990600" cy="498475"/>
            <a:chOff x="4176" y="1093"/>
            <a:chExt cx="624" cy="314"/>
          </a:xfrm>
        </p:grpSpPr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4176" y="1392"/>
              <a:ext cx="62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63510" name="Object 22"/>
            <p:cNvGraphicFramePr>
              <a:graphicFrameLocks noChangeAspect="1"/>
            </p:cNvGraphicFramePr>
            <p:nvPr/>
          </p:nvGraphicFramePr>
          <p:xfrm>
            <a:off x="4356" y="1093"/>
            <a:ext cx="250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6" name="Egyenlet" r:id="rId3" imgW="139680" imgH="177480" progId="Equation.3">
                    <p:embed/>
                  </p:oleObj>
                </mc:Choice>
                <mc:Fallback>
                  <p:oleObj name="Egyenlet" r:id="rId3" imgW="139680" imgH="1774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" y="1093"/>
                          <a:ext cx="250" cy="3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2519269" y="4911724"/>
            <a:ext cx="1420812" cy="609600"/>
            <a:chOff x="3965" y="1680"/>
            <a:chExt cx="895" cy="384"/>
          </a:xfrm>
        </p:grpSpPr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4176" y="2064"/>
              <a:ext cx="62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63514" name="Object 26"/>
            <p:cNvGraphicFramePr>
              <a:graphicFrameLocks noChangeAspect="1"/>
            </p:cNvGraphicFramePr>
            <p:nvPr/>
          </p:nvGraphicFramePr>
          <p:xfrm>
            <a:off x="3965" y="1680"/>
            <a:ext cx="89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7" name="Egyenlet" r:id="rId5" imgW="609480" imgH="203040" progId="Equation.3">
                    <p:embed/>
                  </p:oleObj>
                </mc:Choice>
                <mc:Fallback>
                  <p:oleObj name="Egyenlet" r:id="rId5" imgW="609480" imgH="20304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" y="1680"/>
                          <a:ext cx="895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zövegdoboz 1"/>
          <p:cNvSpPr txBox="1"/>
          <p:nvPr/>
        </p:nvSpPr>
        <p:spPr>
          <a:xfrm>
            <a:off x="5580112" y="4073524"/>
            <a:ext cx="264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Átlagsebességgel mozgó felhő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97491" y="528738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Diszperzió hatása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3555" name="Picture 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2" y="2386451"/>
            <a:ext cx="8085880" cy="39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506" grpId="0" animBg="1"/>
      <p:bldP spid="63507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33375" y="1219200"/>
          <a:ext cx="73961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7" name="Egyenlet" r:id="rId3" imgW="3987720" imgH="444240" progId="Equation.3">
                  <p:embed/>
                </p:oleObj>
              </mc:Choice>
              <mc:Fallback>
                <p:oleObj name="Egyenlet" r:id="rId3" imgW="39877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219200"/>
                        <a:ext cx="7396163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396875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2D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transzport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egyenlet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turbulens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áramlásban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(mélység (H) átlagolt):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en-US" sz="2400" baseline="-25000" dirty="0" err="1" smtClean="0">
                <a:solidFill>
                  <a:srgbClr val="FFFF00"/>
                </a:solidFill>
                <a:latin typeface="Arial Narrow" pitchFamily="34" charset="0"/>
              </a:rPr>
              <a:t>x</a:t>
            </a:r>
            <a:r>
              <a:rPr lang="en-US" sz="2400" baseline="30000" dirty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en-US" sz="2400" baseline="-25000" dirty="0" err="1">
                <a:solidFill>
                  <a:srgbClr val="FFFF00"/>
                </a:solidFill>
                <a:latin typeface="Arial Narrow" pitchFamily="34" charset="0"/>
              </a:rPr>
              <a:t>y</a:t>
            </a:r>
            <a:r>
              <a:rPr lang="en-US" sz="2400" baseline="30000" dirty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    2D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egyenlet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turbulens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diszperzi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ós tényezői (Taylor)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87553"/>
              </p:ext>
            </p:extLst>
          </p:nvPr>
        </p:nvGraphicFramePr>
        <p:xfrm>
          <a:off x="457200" y="3717032"/>
          <a:ext cx="43592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Egyenlet" r:id="rId5" imgW="2349360" imgH="393480" progId="Equation.3">
                  <p:embed/>
                </p:oleObj>
              </mc:Choice>
              <mc:Fallback>
                <p:oleObj name="Egyenlet" r:id="rId5" imgW="23493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17032"/>
                        <a:ext cx="4359275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60772" y="2987675"/>
            <a:ext cx="8343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D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transzport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egyenlet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turbulens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áramlásban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(A területre átlagolt):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89372" y="4653136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en-US" sz="2400" baseline="-25000" dirty="0" err="1" smtClean="0">
                <a:solidFill>
                  <a:srgbClr val="FFFF00"/>
                </a:solidFill>
                <a:latin typeface="Arial Narrow" pitchFamily="34" charset="0"/>
              </a:rPr>
              <a:t>x</a:t>
            </a:r>
            <a:r>
              <a:rPr lang="en-US" sz="2400" baseline="30000" dirty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hu-HU" sz="2400" baseline="30000" dirty="0">
                <a:solidFill>
                  <a:srgbClr val="FFFF00"/>
                </a:solidFill>
                <a:latin typeface="Arial Narrow" pitchFamily="34" charset="0"/>
              </a:rPr>
              <a:t>*   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D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egyenlet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turbulens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diszperzi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ós tényezője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14548" y="5373216"/>
            <a:ext cx="8517508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- Diszperziós tényező: a sebességtér függvénye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-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Morfológia befolyásolja (kanyarok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  <a:latin typeface="Arial Narrow" pitchFamily="34" charset="0"/>
              </a:rPr>
              <a:t>esés, stb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.)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- Minél nagyobb az átlagolandó felület, annál nagyobb az értéke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2406" y="322412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>
                <a:solidFill>
                  <a:srgbClr val="FFFF00"/>
                </a:solidFill>
              </a:rPr>
              <a:t>TRANSZPORT EGYENLET </a:t>
            </a:r>
            <a:r>
              <a:rPr lang="hu-HU" sz="2800" b="1" dirty="0">
                <a:solidFill>
                  <a:srgbClr val="FFFF00"/>
                </a:solidFill>
              </a:rPr>
              <a:t>ANALITIKUS MEGOLDÁSAI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508" y="1340768"/>
            <a:ext cx="8078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Alkalmazás: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Szennyezőanyagok </a:t>
            </a:r>
            <a:r>
              <a:rPr lang="hu-HU" sz="2400" b="1" dirty="0">
                <a:solidFill>
                  <a:srgbClr val="FFFF00"/>
                </a:solidFill>
              </a:rPr>
              <a:t>permanens </a:t>
            </a:r>
            <a:r>
              <a:rPr lang="hu-HU" sz="2400" b="1" dirty="0" smtClean="0">
                <a:solidFill>
                  <a:srgbClr val="FFFF00"/>
                </a:solidFill>
              </a:rPr>
              <a:t>elkeveredése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Szennyezőanyag-hullám </a:t>
            </a:r>
            <a:r>
              <a:rPr lang="hu-HU" sz="2400" b="1" dirty="0">
                <a:solidFill>
                  <a:srgbClr val="FFFF00"/>
                </a:solidFill>
              </a:rPr>
              <a:t>levonulása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9" y="2936406"/>
            <a:ext cx="5233690" cy="3540594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5652120" y="4293096"/>
            <a:ext cx="3279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Forrás: Transzportfolyamatok </a:t>
            </a:r>
            <a:r>
              <a:rPr lang="hu-HU" dirty="0">
                <a:solidFill>
                  <a:srgbClr val="FFFF00"/>
                </a:solidFill>
              </a:rPr>
              <a:t>a környezetvédelemben</a:t>
            </a:r>
          </a:p>
          <a:p>
            <a:r>
              <a:rPr lang="hu-HU" dirty="0" err="1" smtClean="0">
                <a:solidFill>
                  <a:srgbClr val="FFFF00"/>
                </a:solidFill>
              </a:rPr>
              <a:t>Szerk</a:t>
            </a:r>
            <a:r>
              <a:rPr lang="hu-HU" dirty="0" smtClean="0">
                <a:solidFill>
                  <a:srgbClr val="FFFF00"/>
                </a:solidFill>
              </a:rPr>
              <a:t>: </a:t>
            </a:r>
            <a:r>
              <a:rPr lang="hu-HU" dirty="0">
                <a:solidFill>
                  <a:srgbClr val="FFFF00"/>
                </a:solidFill>
              </a:rPr>
              <a:t>Dr. Domokos </a:t>
            </a:r>
            <a:r>
              <a:rPr lang="hu-HU" dirty="0" smtClean="0">
                <a:solidFill>
                  <a:srgbClr val="FFFF00"/>
                </a:solidFill>
              </a:rPr>
              <a:t>Endre</a:t>
            </a:r>
          </a:p>
          <a:p>
            <a:r>
              <a:rPr lang="hu-HU" dirty="0">
                <a:solidFill>
                  <a:srgbClr val="FFFF00"/>
                </a:solidFill>
              </a:rPr>
              <a:t>http://mkweb.uni-pannon.hu/tudastar/anyagok/22-Transzportfolyamatok.pdf</a:t>
            </a:r>
          </a:p>
        </p:txBody>
      </p:sp>
    </p:spTree>
    <p:extLst>
      <p:ext uri="{BB962C8B-B14F-4D97-AF65-F5344CB8AC3E}">
        <p14:creationId xmlns:p14="http://schemas.microsoft.com/office/powerpoint/2010/main" val="9154516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1"/>
          <a:stretch/>
        </p:blipFill>
        <p:spPr bwMode="auto">
          <a:xfrm>
            <a:off x="4773360" y="3068960"/>
            <a:ext cx="4335144" cy="359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50601" y="205085"/>
            <a:ext cx="704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Szennyezőanyag csóva a Rajnán (elkeveredés)</a:t>
            </a:r>
            <a:endParaRPr lang="hu-HU" sz="2400" b="1" dirty="0">
              <a:solidFill>
                <a:srgbClr val="FFFF00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912">
            <a:off x="386144" y="1860399"/>
            <a:ext cx="5021928" cy="360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19" y="6309320"/>
            <a:ext cx="692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Forrás: Hidraulika II., BME Vízépítési és Vízgazdálkodási Tanszék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545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enfo.agt.bme.hu/drupal/sites/default/files/levonul%C3%B3%20ci%C3%A1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0"/>
          <a:stretch/>
        </p:blipFill>
        <p:spPr bwMode="auto">
          <a:xfrm>
            <a:off x="4499992" y="44624"/>
            <a:ext cx="4555140" cy="52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107504" y="3068960"/>
          <a:ext cx="5655579" cy="364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Munkalap" r:id="rId4" imgW="7604967" imgH="4663281" progId="Excel.Sheet.8">
                  <p:embed/>
                </p:oleObj>
              </mc:Choice>
              <mc:Fallback>
                <p:oleObj name="Munkalap" r:id="rId4" imgW="7604967" imgH="4663281" progId="Excel.Sheet.8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68960"/>
                        <a:ext cx="5655579" cy="3645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67544" y="72579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Szennyezés hullám levonulása a Tiszán</a:t>
            </a:r>
            <a:endParaRPr lang="hu-H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03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6" y="286621"/>
            <a:ext cx="8611661" cy="346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Alkalmazási területek felszíni vizeknél:</a:t>
            </a:r>
            <a:endParaRPr lang="hu-HU" sz="24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A </a:t>
            </a:r>
            <a:r>
              <a:rPr lang="hu-HU" sz="2000" b="1" dirty="0">
                <a:solidFill>
                  <a:srgbClr val="FFFF00"/>
                </a:solidFill>
              </a:rPr>
              <a:t>kibocsátások </a:t>
            </a:r>
            <a:r>
              <a:rPr lang="hu-HU" sz="2000" b="1" dirty="0" smtClean="0">
                <a:solidFill>
                  <a:srgbClr val="FFFF00"/>
                </a:solidFill>
              </a:rPr>
              <a:t>(szennyvízbevezetések) vízminőségi hatása, a vízminőség változások </a:t>
            </a:r>
            <a:r>
              <a:rPr lang="hu-HU" sz="2000" b="1" dirty="0">
                <a:solidFill>
                  <a:srgbClr val="FFFF00"/>
                </a:solidFill>
              </a:rPr>
              <a:t>számítása </a:t>
            </a:r>
            <a:r>
              <a:rPr lang="hu-HU" sz="2000" b="1" dirty="0" smtClean="0">
                <a:solidFill>
                  <a:srgbClr val="FFFF00"/>
                </a:solidFill>
              </a:rPr>
              <a:t>(koncentráció változása, határérték megfelelés ellenőrzése).</a:t>
            </a:r>
            <a:endParaRPr lang="hu-HU" sz="20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Elkeveredés </a:t>
            </a:r>
            <a:r>
              <a:rPr lang="hu-HU" sz="2000" b="1" dirty="0">
                <a:solidFill>
                  <a:srgbClr val="FFFF00"/>
                </a:solidFill>
              </a:rPr>
              <a:t>térbeli léptéke </a:t>
            </a:r>
            <a:r>
              <a:rPr lang="hu-HU" sz="2000" b="1" dirty="0" smtClean="0">
                <a:solidFill>
                  <a:srgbClr val="FFFF00"/>
                </a:solidFill>
              </a:rPr>
              <a:t>(partok </a:t>
            </a:r>
            <a:r>
              <a:rPr lang="hu-HU" sz="2000" b="1" dirty="0">
                <a:solidFill>
                  <a:srgbClr val="FFFF00"/>
                </a:solidFill>
              </a:rPr>
              <a:t>elérése, teljes </a:t>
            </a:r>
            <a:r>
              <a:rPr lang="hu-HU" sz="2000" b="1" dirty="0" smtClean="0">
                <a:solidFill>
                  <a:srgbClr val="FFFF00"/>
                </a:solidFill>
              </a:rPr>
              <a:t>elkeveredés, szennyvízbevezetések és vízkivételek helyének tervezése, egymásra hatások).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b="1" dirty="0" smtClean="0">
                <a:solidFill>
                  <a:srgbClr val="FFFF00"/>
                </a:solidFill>
              </a:rPr>
              <a:t>Monitoring tervezés (mintavételi helyek kijelölése, keveredési zónák meghatározása).</a:t>
            </a:r>
            <a:endParaRPr lang="hu-HU" sz="2000" b="1" dirty="0">
              <a:solidFill>
                <a:srgbClr val="FFFF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b="1" dirty="0" err="1" smtClean="0">
                <a:solidFill>
                  <a:srgbClr val="FFFF00"/>
                </a:solidFill>
              </a:rPr>
              <a:t>Havária</a:t>
            </a:r>
            <a:r>
              <a:rPr lang="hu-HU" sz="2000" b="1" dirty="0" smtClean="0">
                <a:solidFill>
                  <a:srgbClr val="FFFF00"/>
                </a:solidFill>
              </a:rPr>
              <a:t> események modellezése </a:t>
            </a:r>
            <a:r>
              <a:rPr lang="hu-HU" sz="2000" b="1" dirty="0">
                <a:solidFill>
                  <a:srgbClr val="FFFF00"/>
                </a:solidFill>
              </a:rPr>
              <a:t>(</a:t>
            </a:r>
            <a:r>
              <a:rPr lang="hu-HU" sz="2000" b="1" dirty="0" smtClean="0">
                <a:solidFill>
                  <a:srgbClr val="FFFF00"/>
                </a:solidFill>
              </a:rPr>
              <a:t>szennyezőanyag-hullám levonulás előrejelzése folyón, „</a:t>
            </a:r>
            <a:r>
              <a:rPr lang="hu-HU" sz="2000" b="1" dirty="0" err="1" smtClean="0">
                <a:solidFill>
                  <a:srgbClr val="FFFF00"/>
                </a:solidFill>
              </a:rPr>
              <a:t>early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warning</a:t>
            </a:r>
            <a:r>
              <a:rPr lang="hu-HU" sz="2000" b="1" dirty="0" smtClean="0">
                <a:solidFill>
                  <a:srgbClr val="FFFF00"/>
                </a:solidFill>
              </a:rPr>
              <a:t>”).</a:t>
            </a:r>
            <a:endParaRPr lang="hu-HU" sz="2000" b="1" dirty="0">
              <a:solidFill>
                <a:srgbClr val="FFFF00"/>
              </a:solidFill>
            </a:endParaRPr>
          </a:p>
        </p:txBody>
      </p:sp>
      <p:sp>
        <p:nvSpPr>
          <p:cNvPr id="3" name="AutoShape 2" descr="Képtalálat a következ&amp;odblac;re: „early warning”"/>
          <p:cNvSpPr>
            <a:spLocks noChangeAspect="1" noChangeArrowheads="1"/>
          </p:cNvSpPr>
          <p:nvPr/>
        </p:nvSpPr>
        <p:spPr bwMode="auto">
          <a:xfrm>
            <a:off x="155575" y="-2278063"/>
            <a:ext cx="59436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54" y="3861048"/>
            <a:ext cx="3402335" cy="272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Képtalálat a következ&amp;odblac;re: „early warni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9" y="3863611"/>
            <a:ext cx="4752318" cy="27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8" y="722313"/>
            <a:ext cx="4993386" cy="23327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81" y="3125234"/>
            <a:ext cx="5577013" cy="25162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2439" y="2606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</a:rPr>
              <a:t>Nyomjelzős vizsgálat: koncentráció-hullám levonulása</a:t>
            </a:r>
            <a:endParaRPr lang="hu-HU" sz="2400" b="1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496" y="5648235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A  </a:t>
            </a:r>
            <a:r>
              <a:rPr lang="hu-HU" dirty="0" err="1">
                <a:solidFill>
                  <a:srgbClr val="FFFF00"/>
                </a:solidFill>
              </a:rPr>
              <a:t>Cowaselon</a:t>
            </a:r>
            <a:r>
              <a:rPr lang="hu-HU" dirty="0">
                <a:solidFill>
                  <a:srgbClr val="FFFF00"/>
                </a:solidFill>
              </a:rPr>
              <a:t>-patakon  pillanatszerű  beadagolással  történt  nyomjelzős  vizsgálat  koncentráció-megoszlásai folyásirányban  lefelé  </a:t>
            </a:r>
            <a:r>
              <a:rPr lang="hu-HU" dirty="0" smtClean="0">
                <a:solidFill>
                  <a:srgbClr val="FFFF00"/>
                </a:solidFill>
              </a:rPr>
              <a:t>két keresztszelvényben</a:t>
            </a:r>
            <a:r>
              <a:rPr lang="hu-HU" dirty="0">
                <a:solidFill>
                  <a:srgbClr val="FFFF00"/>
                </a:solidFill>
              </a:rPr>
              <a:t>.  A  mérések  </a:t>
            </a:r>
            <a:r>
              <a:rPr lang="hu-HU" dirty="0" smtClean="0">
                <a:solidFill>
                  <a:srgbClr val="FFFF00"/>
                </a:solidFill>
              </a:rPr>
              <a:t>a keresztszelvényekben  </a:t>
            </a:r>
            <a:r>
              <a:rPr lang="hu-HU" dirty="0">
                <a:solidFill>
                  <a:srgbClr val="FFFF00"/>
                </a:solidFill>
              </a:rPr>
              <a:t>a  vízfolyás középvonalában és a jobb illetve bal parthoz közel történtek (</a:t>
            </a:r>
            <a:r>
              <a:rPr lang="hu-HU" dirty="0" err="1">
                <a:solidFill>
                  <a:srgbClr val="FFFF00"/>
                </a:solidFill>
              </a:rPr>
              <a:t>Socolofsky-Jirka</a:t>
            </a:r>
            <a:r>
              <a:rPr lang="hu-HU" dirty="0">
                <a:solidFill>
                  <a:srgbClr val="FFFF00"/>
                </a:solidFill>
              </a:rPr>
              <a:t> 2005 </a:t>
            </a:r>
            <a:r>
              <a:rPr lang="hu-HU" dirty="0" smtClean="0">
                <a:solidFill>
                  <a:srgbClr val="FFFF00"/>
                </a:solidFill>
              </a:rPr>
              <a:t>nyomán, forrás: Domonkos E. Pannon Egyetem)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6910"/>
      </p:ext>
    </p:extLst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2406" y="322412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>
                <a:solidFill>
                  <a:srgbClr val="FFFF00"/>
                </a:solidFill>
              </a:rPr>
              <a:t>TRANSZPORT EGYENLET </a:t>
            </a:r>
            <a:r>
              <a:rPr lang="hu-HU" sz="2800" b="1" dirty="0">
                <a:solidFill>
                  <a:srgbClr val="FFFF00"/>
                </a:solidFill>
              </a:rPr>
              <a:t>ANALITIKUS MEGOLDÁSAI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508" y="1340768"/>
            <a:ext cx="8078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Alkalmazás: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Szennyezőanyagok </a:t>
            </a:r>
            <a:r>
              <a:rPr lang="hu-HU" sz="2400" b="1" dirty="0">
                <a:solidFill>
                  <a:srgbClr val="FFFF00"/>
                </a:solidFill>
              </a:rPr>
              <a:t>permanens </a:t>
            </a:r>
            <a:r>
              <a:rPr lang="hu-HU" sz="2400" b="1" dirty="0" smtClean="0">
                <a:solidFill>
                  <a:srgbClr val="FFFF00"/>
                </a:solidFill>
              </a:rPr>
              <a:t>elkeveredése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FF00"/>
                </a:solidFill>
              </a:rPr>
              <a:t>Szennyezőanyag-hullám </a:t>
            </a:r>
            <a:r>
              <a:rPr lang="hu-HU" sz="2400" b="1" dirty="0">
                <a:solidFill>
                  <a:srgbClr val="FFFF00"/>
                </a:solidFill>
              </a:rPr>
              <a:t>levonulása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7620" y="3464426"/>
            <a:ext cx="86756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FF00"/>
                </a:solidFill>
              </a:rPr>
              <a:t>Medergeometria, sebesség, vízmélység (mérés, számítás)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FF00"/>
                </a:solidFill>
              </a:rPr>
              <a:t>Diszperziós tényező(k) 2D, 1D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8508" y="5805264"/>
            <a:ext cx="835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Pontosabb számítások mérések alapján, numerikus módszerekkel (kalibrálás, igazolás)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503238" y="4987926"/>
            <a:ext cx="8078787" cy="822325"/>
            <a:chOff x="361" y="2975"/>
            <a:chExt cx="5089" cy="518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61" y="2975"/>
              <a:ext cx="50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 dirty="0">
                  <a:solidFill>
                    <a:srgbClr val="FFFF00"/>
                  </a:solidFill>
                </a:rPr>
                <a:t>Analitikus megoldás</a:t>
              </a:r>
              <a:r>
                <a:rPr lang="en-US" sz="2400" b="1" dirty="0">
                  <a:solidFill>
                    <a:srgbClr val="FFFF00"/>
                  </a:solidFill>
                </a:rPr>
                <a:t>ok</a:t>
              </a:r>
              <a:r>
                <a:rPr lang="hu-HU" sz="2400" b="1" dirty="0">
                  <a:solidFill>
                    <a:srgbClr val="FFFF00"/>
                  </a:solidFill>
                </a:rPr>
                <a:t> csak egyszerűbb esetekben vezethetőek le            közelítő számítások   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874" y="3354"/>
              <a:ext cx="413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7620" y="3007226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Lépések</a:t>
            </a:r>
            <a:r>
              <a:rPr lang="hu-HU" sz="2400" b="1" dirty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804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42900" y="457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>
                <a:solidFill>
                  <a:srgbClr val="FFFF00"/>
                </a:solidFill>
                <a:latin typeface="Arial Narrow" pitchFamily="34" charset="0"/>
              </a:rPr>
              <a:t>Diszperziós tényezők </a:t>
            </a:r>
            <a:r>
              <a:rPr lang="hu-HU" sz="2800" b="1" dirty="0" smtClean="0">
                <a:solidFill>
                  <a:srgbClr val="FFFF00"/>
                </a:solidFill>
                <a:latin typeface="Arial Narrow" pitchFamily="34" charset="0"/>
              </a:rPr>
              <a:t>becslése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42900" y="1295400"/>
            <a:ext cx="91059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Arial Narrow" pitchFamily="34" charset="0"/>
              </a:rPr>
              <a:t>Kereszt</a:t>
            </a:r>
            <a:r>
              <a:rPr lang="hu-HU" sz="2400" b="1" dirty="0">
                <a:solidFill>
                  <a:srgbClr val="FFFF00"/>
                </a:solidFill>
                <a:latin typeface="Arial Narrow" pitchFamily="34" charset="0"/>
              </a:rPr>
              <a:t>irányú diszperziós tényező (Fischer):</a:t>
            </a:r>
          </a:p>
          <a:p>
            <a:pPr>
              <a:spcBef>
                <a:spcPct val="50000"/>
              </a:spcBef>
            </a:pPr>
            <a:r>
              <a:rPr lang="hu-HU" sz="2400" dirty="0" err="1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hu-HU" sz="2400" baseline="-25000" dirty="0" err="1">
                <a:solidFill>
                  <a:srgbClr val="FFFF00"/>
                </a:solidFill>
                <a:latin typeface="Arial Narrow" pitchFamily="34" charset="0"/>
              </a:rPr>
              <a:t>y</a:t>
            </a:r>
            <a:r>
              <a:rPr lang="hu-HU" sz="2400" baseline="30000" dirty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= </a:t>
            </a:r>
            <a:r>
              <a:rPr lang="hu-HU" sz="2400" dirty="0" err="1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hu-HU" sz="1200" dirty="0" err="1">
                <a:solidFill>
                  <a:srgbClr val="FFFF00"/>
                </a:solidFill>
                <a:latin typeface="Arial Narrow" pitchFamily="34" charset="0"/>
              </a:rPr>
              <a:t>y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u</a:t>
            </a:r>
            <a:r>
              <a:rPr lang="en-US" sz="2400" baseline="30000" dirty="0">
                <a:solidFill>
                  <a:srgbClr val="FFFF00"/>
                </a:solidFill>
                <a:latin typeface="Arial Narrow" pitchFamily="34" charset="0"/>
              </a:rPr>
              <a:t>*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R (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m</a:t>
            </a:r>
            <a:r>
              <a:rPr lang="hu-HU" sz="2400" baseline="30000" dirty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/s)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  <a:p>
            <a:pPr lvl="1">
              <a:spcBef>
                <a:spcPct val="50000"/>
              </a:spcBef>
            </a:pP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hu-HU" sz="1200" dirty="0" err="1">
                <a:solidFill>
                  <a:srgbClr val="FFFF00"/>
                </a:solidFill>
                <a:latin typeface="Times New Roman" pitchFamily="18" charset="0"/>
              </a:rPr>
              <a:t>y</a:t>
            </a:r>
            <a:r>
              <a:rPr lang="hu-HU" sz="2400" dirty="0"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–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dimenzi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ó nélküli konstans, </a:t>
            </a:r>
          </a:p>
          <a:p>
            <a:pPr lvl="2">
              <a:spcBef>
                <a:spcPct val="50000"/>
              </a:spcBef>
            </a:pP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egyenes, szabályos csatorna </a:t>
            </a:r>
            <a:r>
              <a:rPr lang="hu-HU" sz="2400" dirty="0" err="1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hu-HU" sz="1200" dirty="0" err="1">
                <a:solidFill>
                  <a:srgbClr val="FFFF00"/>
                </a:solidFill>
                <a:latin typeface="Arial Narrow" pitchFamily="34" charset="0"/>
              </a:rPr>
              <a:t>y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 0.15,</a:t>
            </a:r>
          </a:p>
          <a:p>
            <a:pPr lvl="2">
              <a:spcBef>
                <a:spcPct val="50000"/>
              </a:spcBef>
            </a:pP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enyhén kanyargós meder      </a:t>
            </a:r>
            <a:r>
              <a:rPr lang="hu-HU" sz="2400" dirty="0" err="1">
                <a:solidFill>
                  <a:srgbClr val="FFFF00"/>
                </a:solidFill>
                <a:latin typeface="Arial Narrow" pitchFamily="34" charset="0"/>
              </a:rPr>
              <a:t>d</a:t>
            </a:r>
            <a:r>
              <a:rPr lang="hu-HU" sz="1200" dirty="0" err="1">
                <a:solidFill>
                  <a:srgbClr val="FFFF00"/>
                </a:solidFill>
                <a:latin typeface="Arial Narrow" pitchFamily="34" charset="0"/>
              </a:rPr>
              <a:t>y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 0.2 – 0.6</a:t>
            </a:r>
          </a:p>
          <a:p>
            <a:pPr lvl="2">
              <a:spcBef>
                <a:spcPct val="50000"/>
              </a:spcBef>
            </a:pP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kanyargós, tagolt meder </a:t>
            </a:r>
            <a:r>
              <a:rPr lang="hu-HU" sz="2400" dirty="0" err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dy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&gt; 0.6 (1-2)</a:t>
            </a:r>
          </a:p>
          <a:p>
            <a:pPr lvl="2">
              <a:spcBef>
                <a:spcPct val="50000"/>
              </a:spcBef>
            </a:pP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u* - fenékcsúsztató sebesség, u* 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= (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gR</a:t>
            </a:r>
            <a:r>
              <a:rPr lang="hu-HU" sz="24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400" baseline="300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0.5</a:t>
            </a:r>
            <a:endParaRPr lang="hu-HU" sz="2400" baseline="300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  <a:p>
            <a:pPr lvl="1">
              <a:spcBef>
                <a:spcPct val="50000"/>
              </a:spcBef>
            </a:pPr>
            <a:r>
              <a:rPr lang="hu-HU" sz="2400" baseline="300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          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R – hidraulikai sugár (terület/kerület);   </a:t>
            </a:r>
            <a:r>
              <a:rPr lang="hu-HU" sz="24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S </a:t>
            </a:r>
            <a:r>
              <a:rPr lang="hu-HU" sz="2400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esés (-) </a:t>
            </a:r>
            <a:endParaRPr lang="en-US" sz="2400" dirty="0">
              <a:solidFill>
                <a:srgbClr val="FFFF00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68313" y="58054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  <a:latin typeface="Arial Narrow" pitchFamily="34" charset="0"/>
              </a:rPr>
              <a:t>Hosszirányú diszperziós tényező: d</a:t>
            </a:r>
            <a:r>
              <a:rPr lang="hu-HU" sz="1200" b="1">
                <a:solidFill>
                  <a:srgbClr val="FFFF00"/>
                </a:solidFill>
                <a:latin typeface="Arial Narrow" pitchFamily="34" charset="0"/>
              </a:rPr>
              <a:t>x</a:t>
            </a:r>
            <a:r>
              <a:rPr lang="hu-HU" sz="2400" b="1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hu-HU" sz="2400" b="1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 6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6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646907" y="4284663"/>
            <a:ext cx="2000250" cy="742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530808" y="2788223"/>
            <a:ext cx="8120064" cy="1084262"/>
            <a:chOff x="216" y="2777"/>
            <a:chExt cx="5419" cy="802"/>
          </a:xfrm>
        </p:grpSpPr>
        <p:sp>
          <p:nvSpPr>
            <p:cNvPr id="69636" name="Line 4"/>
            <p:cNvSpPr>
              <a:spLocks noChangeShapeType="1"/>
            </p:cNvSpPr>
            <p:nvPr/>
          </p:nvSpPr>
          <p:spPr bwMode="auto">
            <a:xfrm flipV="1">
              <a:off x="216" y="2777"/>
              <a:ext cx="480" cy="7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 flipV="1">
              <a:off x="3612" y="2777"/>
              <a:ext cx="420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9638" name="Group 6"/>
            <p:cNvGrpSpPr>
              <a:grpSpLocks/>
            </p:cNvGrpSpPr>
            <p:nvPr/>
          </p:nvGrpSpPr>
          <p:grpSpPr bwMode="auto">
            <a:xfrm>
              <a:off x="249" y="2896"/>
              <a:ext cx="5386" cy="683"/>
              <a:chOff x="249" y="119"/>
              <a:chExt cx="5386" cy="683"/>
            </a:xfrm>
          </p:grpSpPr>
          <p:grpSp>
            <p:nvGrpSpPr>
              <p:cNvPr id="69639" name="Group 7"/>
              <p:cNvGrpSpPr>
                <a:grpSpLocks/>
              </p:cNvGrpSpPr>
              <p:nvPr/>
            </p:nvGrpSpPr>
            <p:grpSpPr bwMode="auto">
              <a:xfrm>
                <a:off x="249" y="119"/>
                <a:ext cx="2930" cy="641"/>
                <a:chOff x="244" y="115"/>
                <a:chExt cx="2930" cy="641"/>
              </a:xfrm>
            </p:grpSpPr>
            <p:sp>
              <p:nvSpPr>
                <p:cNvPr id="6964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400" y="144"/>
                  <a:ext cx="516" cy="61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9641" name="Line 9"/>
                <p:cNvSpPr>
                  <a:spLocks noChangeShapeType="1"/>
                </p:cNvSpPr>
                <p:nvPr/>
              </p:nvSpPr>
              <p:spPr bwMode="auto">
                <a:xfrm>
                  <a:off x="244" y="434"/>
                  <a:ext cx="591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42" name="Line 10"/>
                <p:cNvSpPr>
                  <a:spLocks noChangeShapeType="1"/>
                </p:cNvSpPr>
                <p:nvPr/>
              </p:nvSpPr>
              <p:spPr bwMode="auto">
                <a:xfrm>
                  <a:off x="1037" y="434"/>
                  <a:ext cx="222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43" name="Line 11"/>
                <p:cNvSpPr>
                  <a:spLocks noChangeShapeType="1"/>
                </p:cNvSpPr>
                <p:nvPr/>
              </p:nvSpPr>
              <p:spPr bwMode="auto">
                <a:xfrm>
                  <a:off x="2110" y="434"/>
                  <a:ext cx="224" cy="1"/>
                </a:xfrm>
                <a:prstGeom prst="line">
                  <a:avLst/>
                </a:prstGeom>
                <a:noFill/>
                <a:ln w="142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44" name="Rectangle 12"/>
                <p:cNvSpPr>
                  <a:spLocks noChangeArrowheads="1"/>
                </p:cNvSpPr>
                <p:nvPr/>
              </p:nvSpPr>
              <p:spPr bwMode="auto">
                <a:xfrm>
                  <a:off x="3047" y="260"/>
                  <a:ext cx="12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=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77" y="260"/>
                  <a:ext cx="5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121" y="440"/>
                  <a:ext cx="11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47" name="Rectangle 15"/>
                <p:cNvSpPr>
                  <a:spLocks noChangeArrowheads="1"/>
                </p:cNvSpPr>
                <p:nvPr/>
              </p:nvSpPr>
              <p:spPr bwMode="auto">
                <a:xfrm>
                  <a:off x="2167" y="115"/>
                  <a:ext cx="11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48" name="Rectangle 16"/>
                <p:cNvSpPr>
                  <a:spLocks noChangeArrowheads="1"/>
                </p:cNvSpPr>
                <p:nvPr/>
              </p:nvSpPr>
              <p:spPr bwMode="auto">
                <a:xfrm>
                  <a:off x="1950" y="260"/>
                  <a:ext cx="12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+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49" name="Rectangle 17"/>
                <p:cNvSpPr>
                  <a:spLocks noChangeArrowheads="1"/>
                </p:cNvSpPr>
                <p:nvPr/>
              </p:nvSpPr>
              <p:spPr bwMode="auto">
                <a:xfrm>
                  <a:off x="1501" y="260"/>
                  <a:ext cx="5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048" y="440"/>
                  <a:ext cx="11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093" y="115"/>
                  <a:ext cx="11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2" name="Rectangle 20"/>
                <p:cNvSpPr>
                  <a:spLocks noChangeArrowheads="1"/>
                </p:cNvSpPr>
                <p:nvPr/>
              </p:nvSpPr>
              <p:spPr bwMode="auto">
                <a:xfrm>
                  <a:off x="878" y="260"/>
                  <a:ext cx="12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+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53" y="440"/>
                  <a:ext cx="11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4" name="Rectangle 22"/>
                <p:cNvSpPr>
                  <a:spLocks noChangeArrowheads="1"/>
                </p:cNvSpPr>
                <p:nvPr/>
              </p:nvSpPr>
              <p:spPr bwMode="auto">
                <a:xfrm>
                  <a:off x="578" y="115"/>
                  <a:ext cx="58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5" name="Rectangle 23"/>
                <p:cNvSpPr>
                  <a:spLocks noChangeArrowheads="1"/>
                </p:cNvSpPr>
                <p:nvPr/>
              </p:nvSpPr>
              <p:spPr bwMode="auto">
                <a:xfrm>
                  <a:off x="256" y="115"/>
                  <a:ext cx="115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6" name="Rectangle 24"/>
                <p:cNvSpPr>
                  <a:spLocks noChangeArrowheads="1"/>
                </p:cNvSpPr>
                <p:nvPr/>
              </p:nvSpPr>
              <p:spPr bwMode="auto">
                <a:xfrm>
                  <a:off x="2927" y="286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Times New Roman" pitchFamily="18" charset="0"/>
                    </a:rPr>
                    <a:t>)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7" name="Rectangle 25"/>
                <p:cNvSpPr>
                  <a:spLocks noChangeArrowheads="1"/>
                </p:cNvSpPr>
                <p:nvPr/>
              </p:nvSpPr>
              <p:spPr bwMode="auto">
                <a:xfrm>
                  <a:off x="2368" y="286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Times New Roman" pitchFamily="18" charset="0"/>
                    </a:rPr>
                    <a:t>(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8" name="Rectangle 26"/>
                <p:cNvSpPr>
                  <a:spLocks noChangeArrowheads="1"/>
                </p:cNvSpPr>
                <p:nvPr/>
              </p:nvSpPr>
              <p:spPr bwMode="auto">
                <a:xfrm>
                  <a:off x="1844" y="286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Times New Roman" pitchFamily="18" charset="0"/>
                    </a:rPr>
                    <a:t>)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59" name="Rectangle 27"/>
                <p:cNvSpPr>
                  <a:spLocks noChangeArrowheads="1"/>
                </p:cNvSpPr>
                <p:nvPr/>
              </p:nvSpPr>
              <p:spPr bwMode="auto">
                <a:xfrm>
                  <a:off x="1292" y="286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Times New Roman" pitchFamily="18" charset="0"/>
                    </a:rPr>
                    <a:t>(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0" name="Rectangle 28"/>
                <p:cNvSpPr>
                  <a:spLocks noChangeArrowheads="1"/>
                </p:cNvSpPr>
                <p:nvPr/>
              </p:nvSpPr>
              <p:spPr bwMode="auto">
                <a:xfrm>
                  <a:off x="754" y="141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Times New Roman" pitchFamily="18" charset="0"/>
                    </a:rPr>
                    <a:t>)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1" name="Rectangle 29"/>
                <p:cNvSpPr>
                  <a:spLocks noChangeArrowheads="1"/>
                </p:cNvSpPr>
                <p:nvPr/>
              </p:nvSpPr>
              <p:spPr bwMode="auto">
                <a:xfrm>
                  <a:off x="368" y="141"/>
                  <a:ext cx="7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>
                      <a:solidFill>
                        <a:schemeClr val="bg1"/>
                      </a:solidFill>
                      <a:latin typeface="Times New Roman" pitchFamily="18" charset="0"/>
                    </a:rPr>
                    <a:t>(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2" name="Rectangle 30"/>
                <p:cNvSpPr>
                  <a:spLocks noChangeArrowheads="1"/>
                </p:cNvSpPr>
                <p:nvPr/>
              </p:nvSpPr>
              <p:spPr bwMode="auto">
                <a:xfrm>
                  <a:off x="2828" y="286"/>
                  <a:ext cx="103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c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3" name="Rectangle 31"/>
                <p:cNvSpPr>
                  <a:spLocks noChangeArrowheads="1"/>
                </p:cNvSpPr>
                <p:nvPr/>
              </p:nvSpPr>
              <p:spPr bwMode="auto">
                <a:xfrm>
                  <a:off x="2653" y="286"/>
                  <a:ext cx="103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v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4" name="Rectangle 32"/>
                <p:cNvSpPr>
                  <a:spLocks noChangeArrowheads="1"/>
                </p:cNvSpPr>
                <p:nvPr/>
              </p:nvSpPr>
              <p:spPr bwMode="auto">
                <a:xfrm>
                  <a:off x="2444" y="286"/>
                  <a:ext cx="129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5" name="Rectangle 33"/>
                <p:cNvSpPr>
                  <a:spLocks noChangeArrowheads="1"/>
                </p:cNvSpPr>
                <p:nvPr/>
              </p:nvSpPr>
              <p:spPr bwMode="auto">
                <a:xfrm>
                  <a:off x="2224" y="466"/>
                  <a:ext cx="103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y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6" name="Rectangle 34"/>
                <p:cNvSpPr>
                  <a:spLocks noChangeArrowheads="1"/>
                </p:cNvSpPr>
                <p:nvPr/>
              </p:nvSpPr>
              <p:spPr bwMode="auto">
                <a:xfrm>
                  <a:off x="1744" y="286"/>
                  <a:ext cx="103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c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7" name="Rectangle 35"/>
                <p:cNvSpPr>
                  <a:spLocks noChangeArrowheads="1"/>
                </p:cNvSpPr>
                <p:nvPr/>
              </p:nvSpPr>
              <p:spPr bwMode="auto">
                <a:xfrm>
                  <a:off x="1578" y="286"/>
                  <a:ext cx="103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v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8" name="Rectangle 36"/>
                <p:cNvSpPr>
                  <a:spLocks noChangeArrowheads="1"/>
                </p:cNvSpPr>
                <p:nvPr/>
              </p:nvSpPr>
              <p:spPr bwMode="auto">
                <a:xfrm>
                  <a:off x="1368" y="286"/>
                  <a:ext cx="129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151" y="466"/>
                  <a:ext cx="116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70" name="Rectangle 38"/>
                <p:cNvSpPr>
                  <a:spLocks noChangeArrowheads="1"/>
                </p:cNvSpPr>
                <p:nvPr/>
              </p:nvSpPr>
              <p:spPr bwMode="auto">
                <a:xfrm>
                  <a:off x="568" y="460"/>
                  <a:ext cx="64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t</a:t>
                  </a:r>
                  <a:endParaRPr lang="hu-HU" sz="2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54" y="141"/>
                  <a:ext cx="103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c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72" name="Rectangle 40"/>
                <p:cNvSpPr>
                  <a:spLocks noChangeArrowheads="1"/>
                </p:cNvSpPr>
                <p:nvPr/>
              </p:nvSpPr>
              <p:spPr bwMode="auto">
                <a:xfrm>
                  <a:off x="445" y="141"/>
                  <a:ext cx="129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9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73" name="Rectangle 41"/>
                <p:cNvSpPr>
                  <a:spLocks noChangeArrowheads="1"/>
                </p:cNvSpPr>
                <p:nvPr/>
              </p:nvSpPr>
              <p:spPr bwMode="auto">
                <a:xfrm>
                  <a:off x="2760" y="429"/>
                  <a:ext cx="6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17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y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74" name="Rectangle 42"/>
                <p:cNvSpPr>
                  <a:spLocks noChangeArrowheads="1"/>
                </p:cNvSpPr>
                <p:nvPr/>
              </p:nvSpPr>
              <p:spPr bwMode="auto">
                <a:xfrm>
                  <a:off x="1679" y="429"/>
                  <a:ext cx="68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17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9675" name="Group 43"/>
              <p:cNvGrpSpPr>
                <a:grpSpLocks/>
              </p:cNvGrpSpPr>
              <p:nvPr/>
            </p:nvGrpSpPr>
            <p:grpSpPr bwMode="auto">
              <a:xfrm>
                <a:off x="3370" y="169"/>
                <a:ext cx="2265" cy="633"/>
                <a:chOff x="3370" y="169"/>
                <a:chExt cx="2265" cy="633"/>
              </a:xfrm>
            </p:grpSpPr>
            <p:sp>
              <p:nvSpPr>
                <p:cNvPr id="69676" name="AutoShape 4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70" y="180"/>
                  <a:ext cx="2265" cy="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77" name="Line 45"/>
                <p:cNvSpPr>
                  <a:spLocks noChangeShapeType="1"/>
                </p:cNvSpPr>
                <p:nvPr/>
              </p:nvSpPr>
              <p:spPr bwMode="auto">
                <a:xfrm>
                  <a:off x="3402" y="482"/>
                  <a:ext cx="199" cy="1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78" name="Line 46"/>
                <p:cNvSpPr>
                  <a:spLocks noChangeShapeType="1"/>
                </p:cNvSpPr>
                <p:nvPr/>
              </p:nvSpPr>
              <p:spPr bwMode="auto">
                <a:xfrm>
                  <a:off x="4138" y="482"/>
                  <a:ext cx="199" cy="1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79" name="Line 47"/>
                <p:cNvSpPr>
                  <a:spLocks noChangeShapeType="1"/>
                </p:cNvSpPr>
                <p:nvPr/>
              </p:nvSpPr>
              <p:spPr bwMode="auto">
                <a:xfrm>
                  <a:off x="4585" y="482"/>
                  <a:ext cx="203" cy="1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80" name="Line 48"/>
                <p:cNvSpPr>
                  <a:spLocks noChangeShapeType="1"/>
                </p:cNvSpPr>
                <p:nvPr/>
              </p:nvSpPr>
              <p:spPr bwMode="auto">
                <a:xfrm>
                  <a:off x="5331" y="482"/>
                  <a:ext cx="202" cy="1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69681" name="Rectangle 49"/>
                <p:cNvSpPr>
                  <a:spLocks noChangeArrowheads="1"/>
                </p:cNvSpPr>
                <p:nvPr/>
              </p:nvSpPr>
              <p:spPr bwMode="auto">
                <a:xfrm>
                  <a:off x="5542" y="337"/>
                  <a:ext cx="75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Times New Roman" pitchFamily="18" charset="0"/>
                    </a:rPr>
                    <a:t>)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818" y="337"/>
                  <a:ext cx="75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Times New Roman" pitchFamily="18" charset="0"/>
                    </a:rPr>
                    <a:t>(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3" name="Rectangle 51"/>
                <p:cNvSpPr>
                  <a:spLocks noChangeArrowheads="1"/>
                </p:cNvSpPr>
                <p:nvPr/>
              </p:nvSpPr>
              <p:spPr bwMode="auto">
                <a:xfrm>
                  <a:off x="4346" y="337"/>
                  <a:ext cx="75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Times New Roman" pitchFamily="18" charset="0"/>
                    </a:rPr>
                    <a:t>)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4" name="Rectangle 52"/>
                <p:cNvSpPr>
                  <a:spLocks noChangeArrowheads="1"/>
                </p:cNvSpPr>
                <p:nvPr/>
              </p:nvSpPr>
              <p:spPr bwMode="auto">
                <a:xfrm>
                  <a:off x="3631" y="337"/>
                  <a:ext cx="75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Times New Roman" pitchFamily="18" charset="0"/>
                    </a:rPr>
                    <a:t>(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5" name="Rectangle 53"/>
                <p:cNvSpPr>
                  <a:spLocks noChangeArrowheads="1"/>
                </p:cNvSpPr>
                <p:nvPr/>
              </p:nvSpPr>
              <p:spPr bwMode="auto">
                <a:xfrm>
                  <a:off x="5434" y="514"/>
                  <a:ext cx="9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y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6" name="Rectangle 54"/>
                <p:cNvSpPr>
                  <a:spLocks noChangeArrowheads="1"/>
                </p:cNvSpPr>
                <p:nvPr/>
              </p:nvSpPr>
              <p:spPr bwMode="auto">
                <a:xfrm>
                  <a:off x="5435" y="195"/>
                  <a:ext cx="9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c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7" name="Rectangle 55"/>
                <p:cNvSpPr>
                  <a:spLocks noChangeArrowheads="1"/>
                </p:cNvSpPr>
                <p:nvPr/>
              </p:nvSpPr>
              <p:spPr bwMode="auto">
                <a:xfrm>
                  <a:off x="5084" y="337"/>
                  <a:ext cx="16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D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8" name="Rectangle 56"/>
                <p:cNvSpPr>
                  <a:spLocks noChangeArrowheads="1"/>
                </p:cNvSpPr>
                <p:nvPr/>
              </p:nvSpPr>
              <p:spPr bwMode="auto">
                <a:xfrm>
                  <a:off x="4886" y="337"/>
                  <a:ext cx="125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89" name="Rectangle 57"/>
                <p:cNvSpPr>
                  <a:spLocks noChangeArrowheads="1"/>
                </p:cNvSpPr>
                <p:nvPr/>
              </p:nvSpPr>
              <p:spPr bwMode="auto">
                <a:xfrm>
                  <a:off x="4688" y="514"/>
                  <a:ext cx="9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y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0" name="Rectangle 58"/>
                <p:cNvSpPr>
                  <a:spLocks noChangeArrowheads="1"/>
                </p:cNvSpPr>
                <p:nvPr/>
              </p:nvSpPr>
              <p:spPr bwMode="auto">
                <a:xfrm>
                  <a:off x="4240" y="514"/>
                  <a:ext cx="11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1" name="Rectangle 59"/>
                <p:cNvSpPr>
                  <a:spLocks noChangeArrowheads="1"/>
                </p:cNvSpPr>
                <p:nvPr/>
              </p:nvSpPr>
              <p:spPr bwMode="auto">
                <a:xfrm>
                  <a:off x="4240" y="195"/>
                  <a:ext cx="9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c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2" name="Rectangle 60"/>
                <p:cNvSpPr>
                  <a:spLocks noChangeArrowheads="1"/>
                </p:cNvSpPr>
                <p:nvPr/>
              </p:nvSpPr>
              <p:spPr bwMode="auto">
                <a:xfrm>
                  <a:off x="3897" y="337"/>
                  <a:ext cx="16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D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3700" y="337"/>
                  <a:ext cx="125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4" name="Rectangle 62"/>
                <p:cNvSpPr>
                  <a:spLocks noChangeArrowheads="1"/>
                </p:cNvSpPr>
                <p:nvPr/>
              </p:nvSpPr>
              <p:spPr bwMode="auto">
                <a:xfrm>
                  <a:off x="3505" y="514"/>
                  <a:ext cx="11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5" name="Rectangle 63"/>
                <p:cNvSpPr>
                  <a:spLocks noChangeArrowheads="1"/>
                </p:cNvSpPr>
                <p:nvPr/>
              </p:nvSpPr>
              <p:spPr bwMode="auto">
                <a:xfrm>
                  <a:off x="5228" y="477"/>
                  <a:ext cx="6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17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y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6" name="Rectangle 64"/>
                <p:cNvSpPr>
                  <a:spLocks noChangeArrowheads="1"/>
                </p:cNvSpPr>
                <p:nvPr/>
              </p:nvSpPr>
              <p:spPr bwMode="auto">
                <a:xfrm>
                  <a:off x="4037" y="477"/>
                  <a:ext cx="68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17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x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5341" y="488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8" name="Rectangle 66"/>
                <p:cNvSpPr>
                  <a:spLocks noChangeArrowheads="1"/>
                </p:cNvSpPr>
                <p:nvPr/>
              </p:nvSpPr>
              <p:spPr bwMode="auto">
                <a:xfrm>
                  <a:off x="5342" y="169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699" name="Rectangle 67"/>
                <p:cNvSpPr>
                  <a:spLocks noChangeArrowheads="1"/>
                </p:cNvSpPr>
                <p:nvPr/>
              </p:nvSpPr>
              <p:spPr bwMode="auto">
                <a:xfrm>
                  <a:off x="5006" y="311"/>
                  <a:ext cx="56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595" y="488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1" name="Rectangle 69"/>
                <p:cNvSpPr>
                  <a:spLocks noChangeArrowheads="1"/>
                </p:cNvSpPr>
                <p:nvPr/>
              </p:nvSpPr>
              <p:spPr bwMode="auto">
                <a:xfrm>
                  <a:off x="4637" y="169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2" name="Rectangle 70"/>
                <p:cNvSpPr>
                  <a:spLocks noChangeArrowheads="1"/>
                </p:cNvSpPr>
                <p:nvPr/>
              </p:nvSpPr>
              <p:spPr bwMode="auto">
                <a:xfrm>
                  <a:off x="4442" y="311"/>
                  <a:ext cx="12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+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3" name="Rectangle 71"/>
                <p:cNvSpPr>
                  <a:spLocks noChangeArrowheads="1"/>
                </p:cNvSpPr>
                <p:nvPr/>
              </p:nvSpPr>
              <p:spPr bwMode="auto">
                <a:xfrm>
                  <a:off x="4148" y="488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148" y="169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5" name="Rectangle 73"/>
                <p:cNvSpPr>
                  <a:spLocks noChangeArrowheads="1"/>
                </p:cNvSpPr>
                <p:nvPr/>
              </p:nvSpPr>
              <p:spPr bwMode="auto">
                <a:xfrm>
                  <a:off x="3820" y="311"/>
                  <a:ext cx="56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6" name="Rectangle 74"/>
                <p:cNvSpPr>
                  <a:spLocks noChangeArrowheads="1"/>
                </p:cNvSpPr>
                <p:nvPr/>
              </p:nvSpPr>
              <p:spPr bwMode="auto">
                <a:xfrm>
                  <a:off x="3412" y="488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9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3452" y="169"/>
                  <a:ext cx="111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800" b="1">
                      <a:solidFill>
                        <a:schemeClr val="bg1"/>
                      </a:solidFill>
                      <a:latin typeface="Symbol" pitchFamily="18" charset="2"/>
                    </a:rPr>
                    <a:t>¶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69708" name="Group 76"/>
          <p:cNvGrpSpPr>
            <a:grpSpLocks/>
          </p:cNvGrpSpPr>
          <p:nvPr/>
        </p:nvGrpSpPr>
        <p:grpSpPr bwMode="auto">
          <a:xfrm>
            <a:off x="432682" y="5186275"/>
            <a:ext cx="2671681" cy="1069148"/>
            <a:chOff x="339" y="1732"/>
            <a:chExt cx="1889" cy="879"/>
          </a:xfrm>
        </p:grpSpPr>
        <p:sp>
          <p:nvSpPr>
            <p:cNvPr id="69709" name="AutoShape 77"/>
            <p:cNvSpPr>
              <a:spLocks noChangeAspect="1" noChangeArrowheads="1" noTextEdit="1"/>
            </p:cNvSpPr>
            <p:nvPr/>
          </p:nvSpPr>
          <p:spPr bwMode="auto">
            <a:xfrm>
              <a:off x="339" y="1732"/>
              <a:ext cx="1889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710" name="Line 78"/>
            <p:cNvSpPr>
              <a:spLocks noChangeShapeType="1"/>
            </p:cNvSpPr>
            <p:nvPr/>
          </p:nvSpPr>
          <p:spPr bwMode="auto">
            <a:xfrm>
              <a:off x="683" y="2184"/>
              <a:ext cx="315" cy="1"/>
            </a:xfrm>
            <a:prstGeom prst="line">
              <a:avLst/>
            </a:prstGeom>
            <a:noFill/>
            <a:ln w="206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711" name="Line 79"/>
            <p:cNvSpPr>
              <a:spLocks noChangeShapeType="1"/>
            </p:cNvSpPr>
            <p:nvPr/>
          </p:nvSpPr>
          <p:spPr bwMode="auto">
            <a:xfrm>
              <a:off x="1714" y="2184"/>
              <a:ext cx="453" cy="1"/>
            </a:xfrm>
            <a:prstGeom prst="line">
              <a:avLst/>
            </a:prstGeom>
            <a:noFill/>
            <a:ln w="2063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712" name="Rectangle 80"/>
            <p:cNvSpPr>
              <a:spLocks noChangeArrowheads="1"/>
            </p:cNvSpPr>
            <p:nvPr/>
          </p:nvSpPr>
          <p:spPr bwMode="auto">
            <a:xfrm>
              <a:off x="2034" y="2202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2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3" name="Rectangle 81"/>
            <p:cNvSpPr>
              <a:spLocks noChangeArrowheads="1"/>
            </p:cNvSpPr>
            <p:nvPr/>
          </p:nvSpPr>
          <p:spPr bwMode="auto">
            <a:xfrm>
              <a:off x="1909" y="1776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2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4" name="Rectangle 82"/>
            <p:cNvSpPr>
              <a:spLocks noChangeArrowheads="1"/>
            </p:cNvSpPr>
            <p:nvPr/>
          </p:nvSpPr>
          <p:spPr bwMode="auto">
            <a:xfrm>
              <a:off x="1876" y="2227"/>
              <a:ext cx="1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5" name="Rectangle 83"/>
            <p:cNvSpPr>
              <a:spLocks noChangeArrowheads="1"/>
            </p:cNvSpPr>
            <p:nvPr/>
          </p:nvSpPr>
          <p:spPr bwMode="auto">
            <a:xfrm>
              <a:off x="2008" y="1801"/>
              <a:ext cx="1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6" name="Rectangle 84"/>
            <p:cNvSpPr>
              <a:spLocks noChangeArrowheads="1"/>
            </p:cNvSpPr>
            <p:nvPr/>
          </p:nvSpPr>
          <p:spPr bwMode="auto">
            <a:xfrm>
              <a:off x="1324" y="1991"/>
              <a:ext cx="2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7" name="Rectangle 85"/>
            <p:cNvSpPr>
              <a:spLocks noChangeArrowheads="1"/>
            </p:cNvSpPr>
            <p:nvPr/>
          </p:nvSpPr>
          <p:spPr bwMode="auto">
            <a:xfrm>
              <a:off x="845" y="2227"/>
              <a:ext cx="1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8" name="Rectangle 86"/>
            <p:cNvSpPr>
              <a:spLocks noChangeArrowheads="1"/>
            </p:cNvSpPr>
            <p:nvPr/>
          </p:nvSpPr>
          <p:spPr bwMode="auto">
            <a:xfrm>
              <a:off x="845" y="1801"/>
              <a:ext cx="1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19" name="Rectangle 87"/>
            <p:cNvSpPr>
              <a:spLocks noChangeArrowheads="1"/>
            </p:cNvSpPr>
            <p:nvPr/>
          </p:nvSpPr>
          <p:spPr bwMode="auto">
            <a:xfrm>
              <a:off x="380" y="1991"/>
              <a:ext cx="1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0" name="Rectangle 88"/>
            <p:cNvSpPr>
              <a:spLocks noChangeArrowheads="1"/>
            </p:cNvSpPr>
            <p:nvPr/>
          </p:nvSpPr>
          <p:spPr bwMode="auto">
            <a:xfrm>
              <a:off x="1552" y="2178"/>
              <a:ext cx="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200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1" name="Rectangle 89"/>
            <p:cNvSpPr>
              <a:spLocks noChangeArrowheads="1"/>
            </p:cNvSpPr>
            <p:nvPr/>
          </p:nvSpPr>
          <p:spPr bwMode="auto">
            <a:xfrm>
              <a:off x="524" y="2178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2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2" name="Rectangle 90"/>
            <p:cNvSpPr>
              <a:spLocks noChangeArrowheads="1"/>
            </p:cNvSpPr>
            <p:nvPr/>
          </p:nvSpPr>
          <p:spPr bwMode="auto">
            <a:xfrm>
              <a:off x="1730" y="2192"/>
              <a:ext cx="1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3" name="Rectangle 91"/>
            <p:cNvSpPr>
              <a:spLocks noChangeArrowheads="1"/>
            </p:cNvSpPr>
            <p:nvPr/>
          </p:nvSpPr>
          <p:spPr bwMode="auto">
            <a:xfrm>
              <a:off x="1737" y="1766"/>
              <a:ext cx="1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 dirty="0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4" name="Rectangle 92"/>
            <p:cNvSpPr>
              <a:spLocks noChangeArrowheads="1"/>
            </p:cNvSpPr>
            <p:nvPr/>
          </p:nvSpPr>
          <p:spPr bwMode="auto">
            <a:xfrm>
              <a:off x="1078" y="1956"/>
              <a:ext cx="1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5" name="Rectangle 93"/>
            <p:cNvSpPr>
              <a:spLocks noChangeArrowheads="1"/>
            </p:cNvSpPr>
            <p:nvPr/>
          </p:nvSpPr>
          <p:spPr bwMode="auto">
            <a:xfrm>
              <a:off x="699" y="2192"/>
              <a:ext cx="1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726" name="Rectangle 94"/>
            <p:cNvSpPr>
              <a:spLocks noChangeArrowheads="1"/>
            </p:cNvSpPr>
            <p:nvPr/>
          </p:nvSpPr>
          <p:spPr bwMode="auto">
            <a:xfrm>
              <a:off x="699" y="1766"/>
              <a:ext cx="1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800" b="1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9727" name="Text Box 95"/>
          <p:cNvSpPr txBox="1">
            <a:spLocks noChangeArrowheads="1"/>
          </p:cNvSpPr>
          <p:nvPr/>
        </p:nvSpPr>
        <p:spPr bwMode="auto">
          <a:xfrm>
            <a:off x="0" y="173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PERMANENS </a:t>
            </a:r>
            <a:r>
              <a:rPr lang="hu-HU" sz="2400" b="1" dirty="0" smtClean="0">
                <a:solidFill>
                  <a:srgbClr val="FFFF00"/>
                </a:solidFill>
              </a:rPr>
              <a:t>ELKEVEREDÉS: szennyvíz csóva folyóban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9728" name="Text Box 96"/>
          <p:cNvSpPr txBox="1">
            <a:spLocks noChangeArrowheads="1"/>
          </p:cNvSpPr>
          <p:nvPr/>
        </p:nvSpPr>
        <p:spPr bwMode="auto">
          <a:xfrm>
            <a:off x="166688" y="771525"/>
            <a:ext cx="87788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FFFF00"/>
                </a:solidFill>
              </a:rPr>
              <a:t>Időben állandósult </a:t>
            </a:r>
            <a:r>
              <a:rPr lang="hu-HU" sz="2000" b="1" dirty="0" smtClean="0">
                <a:solidFill>
                  <a:srgbClr val="FFFF00"/>
                </a:solidFill>
              </a:rPr>
              <a:t>szennyezőanyag kibocsátás</a:t>
            </a:r>
            <a:endParaRPr lang="hu-HU" sz="20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FFFF00"/>
                </a:solidFill>
              </a:rPr>
              <a:t>Permanens kisvízi vízhozam</a:t>
            </a:r>
          </a:p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FFFF00"/>
                </a:solidFill>
              </a:rPr>
              <a:t>Állandó sebesség, vízmélység és diszperziós tényezők</a:t>
            </a:r>
          </a:p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FFFF00"/>
                </a:solidFill>
              </a:rPr>
              <a:t>2D-egyenlet, mélység menti változás elhanyagolása (sekély folyó)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69729" name="Group 97"/>
          <p:cNvGrpSpPr>
            <a:grpSpLocks/>
          </p:cNvGrpSpPr>
          <p:nvPr/>
        </p:nvGrpSpPr>
        <p:grpSpPr bwMode="auto">
          <a:xfrm>
            <a:off x="3781177" y="4994063"/>
            <a:ext cx="4830762" cy="1238250"/>
            <a:chOff x="2605" y="3215"/>
            <a:chExt cx="3043" cy="780"/>
          </a:xfrm>
        </p:grpSpPr>
        <p:grpSp>
          <p:nvGrpSpPr>
            <p:cNvPr id="69730" name="Group 98"/>
            <p:cNvGrpSpPr>
              <a:grpSpLocks/>
            </p:cNvGrpSpPr>
            <p:nvPr/>
          </p:nvGrpSpPr>
          <p:grpSpPr bwMode="auto">
            <a:xfrm>
              <a:off x="2622" y="3215"/>
              <a:ext cx="3026" cy="288"/>
              <a:chOff x="2734" y="3060"/>
              <a:chExt cx="3026" cy="288"/>
            </a:xfrm>
          </p:grpSpPr>
          <p:sp>
            <p:nvSpPr>
              <p:cNvPr id="69731" name="Text Box 99"/>
              <p:cNvSpPr txBox="1">
                <a:spLocks noChangeArrowheads="1"/>
              </p:cNvSpPr>
              <p:nvPr/>
            </p:nvSpPr>
            <p:spPr bwMode="auto">
              <a:xfrm>
                <a:off x="2734" y="3060"/>
                <a:ext cx="30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 b="1" dirty="0" err="1" smtClean="0">
                    <a:solidFill>
                      <a:srgbClr val="FFFF00"/>
                    </a:solidFill>
                  </a:rPr>
                  <a:t>Advekció</a:t>
                </a:r>
                <a:r>
                  <a:rPr lang="hu-HU" sz="2400" b="1" dirty="0" smtClean="0">
                    <a:solidFill>
                      <a:srgbClr val="FFFF00"/>
                    </a:solidFill>
                  </a:rPr>
                  <a:t>               áthelyeződik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732" name="Line 100"/>
              <p:cNvSpPr>
                <a:spLocks noChangeShapeType="1"/>
              </p:cNvSpPr>
              <p:nvPr/>
            </p:nvSpPr>
            <p:spPr bwMode="auto">
              <a:xfrm>
                <a:off x="4032" y="3207"/>
                <a:ext cx="309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69733" name="Group 101"/>
            <p:cNvGrpSpPr>
              <a:grpSpLocks/>
            </p:cNvGrpSpPr>
            <p:nvPr/>
          </p:nvGrpSpPr>
          <p:grpSpPr bwMode="auto">
            <a:xfrm>
              <a:off x="2605" y="3707"/>
              <a:ext cx="3026" cy="288"/>
              <a:chOff x="2734" y="3060"/>
              <a:chExt cx="3026" cy="288"/>
            </a:xfrm>
          </p:grpSpPr>
          <p:sp>
            <p:nvSpPr>
              <p:cNvPr id="69734" name="Text Box 102"/>
              <p:cNvSpPr txBox="1">
                <a:spLocks noChangeArrowheads="1"/>
              </p:cNvSpPr>
              <p:nvPr/>
            </p:nvSpPr>
            <p:spPr bwMode="auto">
              <a:xfrm>
                <a:off x="2734" y="3060"/>
                <a:ext cx="30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 b="1" dirty="0">
                    <a:solidFill>
                      <a:srgbClr val="FFFF00"/>
                    </a:solidFill>
                  </a:rPr>
                  <a:t>Diszperzió             szétterül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735" name="Line 103"/>
              <p:cNvSpPr>
                <a:spLocks noChangeShapeType="1"/>
              </p:cNvSpPr>
              <p:nvPr/>
            </p:nvSpPr>
            <p:spPr bwMode="auto">
              <a:xfrm>
                <a:off x="4032" y="3207"/>
                <a:ext cx="309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5705475" y="5446713"/>
            <a:ext cx="2476500" cy="1458913"/>
            <a:chOff x="3840" y="3264"/>
            <a:chExt cx="1560" cy="919"/>
          </a:xfrm>
        </p:grpSpPr>
        <p:sp>
          <p:nvSpPr>
            <p:cNvPr id="706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0" y="3264"/>
              <a:ext cx="1560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>
              <a:off x="4677" y="3735"/>
              <a:ext cx="640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 flipV="1">
              <a:off x="4491" y="3811"/>
              <a:ext cx="36" cy="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>
              <a:off x="4527" y="3817"/>
              <a:ext cx="52" cy="29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 flipV="1">
              <a:off x="4585" y="3324"/>
              <a:ext cx="70" cy="7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4655" y="3324"/>
              <a:ext cx="6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5012" y="3951"/>
              <a:ext cx="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100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5065" y="3517"/>
              <a:ext cx="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100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4084" y="3730"/>
              <a:ext cx="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100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4877" y="3775"/>
              <a:ext cx="1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5173" y="3341"/>
              <a:ext cx="1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4851" y="3341"/>
              <a:ext cx="20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4696" y="3341"/>
              <a:ext cx="1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4259" y="3522"/>
              <a:ext cx="1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3861" y="3522"/>
              <a:ext cx="16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i="1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0" y="17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Sodorvonali bevezetés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187325" y="4779963"/>
            <a:ext cx="65611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Hoss</a:t>
            </a:r>
            <a:r>
              <a:rPr lang="hu-HU" sz="2400" b="1">
                <a:solidFill>
                  <a:srgbClr val="FFFF00"/>
                </a:solidFill>
              </a:rPr>
              <a:t>z</a:t>
            </a:r>
            <a:r>
              <a:rPr lang="en-US" sz="2400" b="1">
                <a:solidFill>
                  <a:srgbClr val="FFFF00"/>
                </a:solidFill>
              </a:rPr>
              <a:t>ir</a:t>
            </a:r>
            <a:r>
              <a:rPr lang="hu-HU" sz="2400" b="1">
                <a:solidFill>
                  <a:srgbClr val="FFFF00"/>
                </a:solidFill>
              </a:rPr>
              <a:t>á</a:t>
            </a:r>
            <a:r>
              <a:rPr lang="en-US" sz="2400" b="1">
                <a:solidFill>
                  <a:srgbClr val="FFFF00"/>
                </a:solidFill>
              </a:rPr>
              <a:t>n</a:t>
            </a:r>
            <a:r>
              <a:rPr lang="hu-HU" sz="2400" b="1">
                <a:solidFill>
                  <a:srgbClr val="FFFF00"/>
                </a:solidFill>
              </a:rPr>
              <a:t>y</a:t>
            </a:r>
            <a:r>
              <a:rPr lang="en-US" sz="2400" b="1">
                <a:solidFill>
                  <a:srgbClr val="FFFF00"/>
                </a:solidFill>
              </a:rPr>
              <a:t>ban</a:t>
            </a:r>
            <a:r>
              <a:rPr lang="hu-HU" sz="2400" b="1">
                <a:solidFill>
                  <a:srgbClr val="FFFF00"/>
                </a:solidFill>
              </a:rPr>
              <a:t>: x</a:t>
            </a:r>
            <a:r>
              <a:rPr lang="hu-HU" sz="2400" b="1" baseline="30000">
                <a:solidFill>
                  <a:srgbClr val="FFFF00"/>
                </a:solidFill>
              </a:rPr>
              <a:t>-</a:t>
            </a:r>
            <a:r>
              <a:rPr lang="en-US" sz="2400" b="1" baseline="30000">
                <a:solidFill>
                  <a:srgbClr val="FFFF00"/>
                </a:solidFill>
                <a:cs typeface="Arial" pitchFamily="34" charset="0"/>
              </a:rPr>
              <a:t>½</a:t>
            </a:r>
            <a:r>
              <a:rPr lang="hu-HU" sz="2400" b="1" baseline="30000">
                <a:solidFill>
                  <a:srgbClr val="FFFF00"/>
                </a:solidFill>
              </a:rPr>
              <a:t> </a:t>
            </a:r>
            <a:r>
              <a:rPr lang="hu-HU" sz="2400" b="1">
                <a:solidFill>
                  <a:srgbClr val="FFFF00"/>
                </a:solidFill>
              </a:rPr>
              <a:t>függvény szerint</a:t>
            </a:r>
          </a:p>
          <a:p>
            <a:pPr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Keresztirányban: Gauss (normál) - eloszlás</a:t>
            </a:r>
            <a:endParaRPr lang="en-US" sz="2400" b="1" baseline="30000">
              <a:solidFill>
                <a:srgbClr val="FFFF00"/>
              </a:solidFill>
            </a:endParaRPr>
          </a:p>
        </p:txBody>
      </p:sp>
      <p:grpSp>
        <p:nvGrpSpPr>
          <p:cNvPr id="70676" name="Group 20"/>
          <p:cNvGrpSpPr>
            <a:grpSpLocks/>
          </p:cNvGrpSpPr>
          <p:nvPr/>
        </p:nvGrpSpPr>
        <p:grpSpPr bwMode="auto">
          <a:xfrm>
            <a:off x="558800" y="644525"/>
            <a:ext cx="8004175" cy="2609850"/>
            <a:chOff x="154" y="360"/>
            <a:chExt cx="5042" cy="1644"/>
          </a:xfrm>
        </p:grpSpPr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444" y="1092"/>
              <a:ext cx="46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480" y="480"/>
              <a:ext cx="471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516" y="1752"/>
              <a:ext cx="46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auto">
            <a:xfrm>
              <a:off x="816" y="1032"/>
              <a:ext cx="168" cy="15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1" name="Freeform 25"/>
            <p:cNvSpPr>
              <a:spLocks/>
            </p:cNvSpPr>
            <p:nvPr/>
          </p:nvSpPr>
          <p:spPr bwMode="auto">
            <a:xfrm>
              <a:off x="972" y="504"/>
              <a:ext cx="2220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92" y="348"/>
                </a:cxn>
                <a:cxn ang="0">
                  <a:pos x="432" y="228"/>
                </a:cxn>
                <a:cxn ang="0">
                  <a:pos x="648" y="156"/>
                </a:cxn>
                <a:cxn ang="0">
                  <a:pos x="960" y="120"/>
                </a:cxn>
                <a:cxn ang="0">
                  <a:pos x="1464" y="60"/>
                </a:cxn>
                <a:cxn ang="0">
                  <a:pos x="1752" y="60"/>
                </a:cxn>
                <a:cxn ang="0">
                  <a:pos x="2220" y="0"/>
                </a:cxn>
              </a:cxnLst>
              <a:rect l="0" t="0" r="r" b="b"/>
              <a:pathLst>
                <a:path w="2220" h="528">
                  <a:moveTo>
                    <a:pt x="0" y="528"/>
                  </a:moveTo>
                  <a:cubicBezTo>
                    <a:pt x="60" y="463"/>
                    <a:pt x="120" y="398"/>
                    <a:pt x="192" y="348"/>
                  </a:cubicBezTo>
                  <a:cubicBezTo>
                    <a:pt x="264" y="298"/>
                    <a:pt x="356" y="260"/>
                    <a:pt x="432" y="228"/>
                  </a:cubicBezTo>
                  <a:cubicBezTo>
                    <a:pt x="508" y="196"/>
                    <a:pt x="560" y="174"/>
                    <a:pt x="648" y="156"/>
                  </a:cubicBezTo>
                  <a:cubicBezTo>
                    <a:pt x="736" y="138"/>
                    <a:pt x="824" y="136"/>
                    <a:pt x="960" y="120"/>
                  </a:cubicBezTo>
                  <a:cubicBezTo>
                    <a:pt x="1096" y="104"/>
                    <a:pt x="1332" y="70"/>
                    <a:pt x="1464" y="60"/>
                  </a:cubicBezTo>
                  <a:cubicBezTo>
                    <a:pt x="1596" y="50"/>
                    <a:pt x="1626" y="70"/>
                    <a:pt x="1752" y="60"/>
                  </a:cubicBezTo>
                  <a:cubicBezTo>
                    <a:pt x="1878" y="50"/>
                    <a:pt x="2132" y="10"/>
                    <a:pt x="2220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auto">
            <a:xfrm>
              <a:off x="984" y="1116"/>
              <a:ext cx="2184" cy="6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28"/>
                </a:cxn>
                <a:cxn ang="0">
                  <a:pos x="420" y="360"/>
                </a:cxn>
                <a:cxn ang="0">
                  <a:pos x="732" y="468"/>
                </a:cxn>
                <a:cxn ang="0">
                  <a:pos x="996" y="516"/>
                </a:cxn>
                <a:cxn ang="0">
                  <a:pos x="1332" y="564"/>
                </a:cxn>
                <a:cxn ang="0">
                  <a:pos x="1584" y="588"/>
                </a:cxn>
                <a:cxn ang="0">
                  <a:pos x="1872" y="612"/>
                </a:cxn>
                <a:cxn ang="0">
                  <a:pos x="2184" y="636"/>
                </a:cxn>
              </a:cxnLst>
              <a:rect l="0" t="0" r="r" b="b"/>
              <a:pathLst>
                <a:path w="2184" h="636">
                  <a:moveTo>
                    <a:pt x="0" y="0"/>
                  </a:moveTo>
                  <a:cubicBezTo>
                    <a:pt x="61" y="84"/>
                    <a:pt x="122" y="168"/>
                    <a:pt x="192" y="228"/>
                  </a:cubicBezTo>
                  <a:cubicBezTo>
                    <a:pt x="262" y="288"/>
                    <a:pt x="330" y="320"/>
                    <a:pt x="420" y="360"/>
                  </a:cubicBezTo>
                  <a:cubicBezTo>
                    <a:pt x="510" y="400"/>
                    <a:pt x="636" y="442"/>
                    <a:pt x="732" y="468"/>
                  </a:cubicBezTo>
                  <a:cubicBezTo>
                    <a:pt x="828" y="494"/>
                    <a:pt x="896" y="500"/>
                    <a:pt x="996" y="516"/>
                  </a:cubicBezTo>
                  <a:cubicBezTo>
                    <a:pt x="1096" y="532"/>
                    <a:pt x="1234" y="552"/>
                    <a:pt x="1332" y="564"/>
                  </a:cubicBezTo>
                  <a:cubicBezTo>
                    <a:pt x="1430" y="576"/>
                    <a:pt x="1494" y="580"/>
                    <a:pt x="1584" y="588"/>
                  </a:cubicBezTo>
                  <a:cubicBezTo>
                    <a:pt x="1674" y="596"/>
                    <a:pt x="1772" y="604"/>
                    <a:pt x="1872" y="612"/>
                  </a:cubicBezTo>
                  <a:cubicBezTo>
                    <a:pt x="1972" y="620"/>
                    <a:pt x="2136" y="634"/>
                    <a:pt x="2184" y="636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3" name="AutoShape 27"/>
            <p:cNvSpPr>
              <a:spLocks noChangeArrowheads="1"/>
            </p:cNvSpPr>
            <p:nvPr/>
          </p:nvSpPr>
          <p:spPr bwMode="auto">
            <a:xfrm>
              <a:off x="480" y="936"/>
              <a:ext cx="300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auto">
            <a:xfrm>
              <a:off x="897" y="1068"/>
              <a:ext cx="732" cy="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460" y="846"/>
              <a:ext cx="216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 CE"/>
                </a:rPr>
                <a:t>x</a:t>
              </a:r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3768" y="360"/>
              <a:ext cx="0" cy="16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852" y="1251"/>
              <a:ext cx="1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 CE"/>
                </a:rPr>
                <a:t>B</a:t>
              </a:r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3672" y="408"/>
              <a:ext cx="168" cy="1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689" name="Line 33"/>
            <p:cNvSpPr>
              <a:spLocks noChangeShapeType="1"/>
            </p:cNvSpPr>
            <p:nvPr/>
          </p:nvSpPr>
          <p:spPr bwMode="auto">
            <a:xfrm>
              <a:off x="3660" y="1668"/>
              <a:ext cx="192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70690" name="Group 34"/>
            <p:cNvGrpSpPr>
              <a:grpSpLocks/>
            </p:cNvGrpSpPr>
            <p:nvPr/>
          </p:nvGrpSpPr>
          <p:grpSpPr bwMode="auto">
            <a:xfrm>
              <a:off x="1892" y="539"/>
              <a:ext cx="1009" cy="1152"/>
              <a:chOff x="1892" y="539"/>
              <a:chExt cx="1009" cy="1152"/>
            </a:xfrm>
          </p:grpSpPr>
          <p:sp>
            <p:nvSpPr>
              <p:cNvPr id="70691" name="Line 35"/>
              <p:cNvSpPr>
                <a:spLocks noChangeShapeType="1"/>
              </p:cNvSpPr>
              <p:nvPr/>
            </p:nvSpPr>
            <p:spPr bwMode="auto">
              <a:xfrm>
                <a:off x="1892" y="539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692" name="Freeform 36"/>
              <p:cNvSpPr>
                <a:spLocks/>
              </p:cNvSpPr>
              <p:nvPr/>
            </p:nvSpPr>
            <p:spPr bwMode="auto">
              <a:xfrm>
                <a:off x="1905" y="546"/>
                <a:ext cx="996" cy="10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56"/>
                  </a:cxn>
                  <a:cxn ang="0">
                    <a:pos x="336" y="276"/>
                  </a:cxn>
                  <a:cxn ang="0">
                    <a:pos x="528" y="312"/>
                  </a:cxn>
                  <a:cxn ang="0">
                    <a:pos x="684" y="360"/>
                  </a:cxn>
                  <a:cxn ang="0">
                    <a:pos x="852" y="420"/>
                  </a:cxn>
                  <a:cxn ang="0">
                    <a:pos x="960" y="492"/>
                  </a:cxn>
                  <a:cxn ang="0">
                    <a:pos x="996" y="552"/>
                  </a:cxn>
                  <a:cxn ang="0">
                    <a:pos x="960" y="612"/>
                  </a:cxn>
                  <a:cxn ang="0">
                    <a:pos x="876" y="672"/>
                  </a:cxn>
                  <a:cxn ang="0">
                    <a:pos x="684" y="768"/>
                  </a:cxn>
                  <a:cxn ang="0">
                    <a:pos x="528" y="816"/>
                  </a:cxn>
                  <a:cxn ang="0">
                    <a:pos x="384" y="840"/>
                  </a:cxn>
                  <a:cxn ang="0">
                    <a:pos x="276" y="900"/>
                  </a:cxn>
                  <a:cxn ang="0">
                    <a:pos x="120" y="972"/>
                  </a:cxn>
                  <a:cxn ang="0">
                    <a:pos x="36" y="1080"/>
                  </a:cxn>
                </a:cxnLst>
                <a:rect l="0" t="0" r="r" b="b"/>
                <a:pathLst>
                  <a:path w="996" h="1080">
                    <a:moveTo>
                      <a:pt x="0" y="0"/>
                    </a:moveTo>
                    <a:cubicBezTo>
                      <a:pt x="32" y="55"/>
                      <a:pt x="64" y="110"/>
                      <a:pt x="120" y="156"/>
                    </a:cubicBezTo>
                    <a:cubicBezTo>
                      <a:pt x="176" y="202"/>
                      <a:pt x="268" y="250"/>
                      <a:pt x="336" y="276"/>
                    </a:cubicBezTo>
                    <a:cubicBezTo>
                      <a:pt x="404" y="302"/>
                      <a:pt x="470" y="298"/>
                      <a:pt x="528" y="312"/>
                    </a:cubicBezTo>
                    <a:cubicBezTo>
                      <a:pt x="586" y="326"/>
                      <a:pt x="630" y="342"/>
                      <a:pt x="684" y="360"/>
                    </a:cubicBezTo>
                    <a:cubicBezTo>
                      <a:pt x="738" y="378"/>
                      <a:pt x="806" y="398"/>
                      <a:pt x="852" y="420"/>
                    </a:cubicBezTo>
                    <a:cubicBezTo>
                      <a:pt x="898" y="442"/>
                      <a:pt x="936" y="470"/>
                      <a:pt x="960" y="492"/>
                    </a:cubicBezTo>
                    <a:cubicBezTo>
                      <a:pt x="984" y="514"/>
                      <a:pt x="996" y="532"/>
                      <a:pt x="996" y="552"/>
                    </a:cubicBezTo>
                    <a:cubicBezTo>
                      <a:pt x="996" y="572"/>
                      <a:pt x="980" y="592"/>
                      <a:pt x="960" y="612"/>
                    </a:cubicBezTo>
                    <a:cubicBezTo>
                      <a:pt x="940" y="632"/>
                      <a:pt x="922" y="646"/>
                      <a:pt x="876" y="672"/>
                    </a:cubicBezTo>
                    <a:cubicBezTo>
                      <a:pt x="830" y="698"/>
                      <a:pt x="742" y="744"/>
                      <a:pt x="684" y="768"/>
                    </a:cubicBezTo>
                    <a:cubicBezTo>
                      <a:pt x="626" y="792"/>
                      <a:pt x="578" y="804"/>
                      <a:pt x="528" y="816"/>
                    </a:cubicBezTo>
                    <a:cubicBezTo>
                      <a:pt x="478" y="828"/>
                      <a:pt x="426" y="826"/>
                      <a:pt x="384" y="840"/>
                    </a:cubicBezTo>
                    <a:cubicBezTo>
                      <a:pt x="342" y="854"/>
                      <a:pt x="320" y="878"/>
                      <a:pt x="276" y="900"/>
                    </a:cubicBezTo>
                    <a:cubicBezTo>
                      <a:pt x="232" y="922"/>
                      <a:pt x="160" y="942"/>
                      <a:pt x="120" y="972"/>
                    </a:cubicBezTo>
                    <a:cubicBezTo>
                      <a:pt x="80" y="1002"/>
                      <a:pt x="58" y="1058"/>
                      <a:pt x="36" y="1080"/>
                    </a:cubicBezTo>
                  </a:path>
                </a:pathLst>
              </a:cu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693" name="Group 37"/>
            <p:cNvGrpSpPr>
              <a:grpSpLocks noChangeAspect="1"/>
            </p:cNvGrpSpPr>
            <p:nvPr/>
          </p:nvGrpSpPr>
          <p:grpSpPr bwMode="auto">
            <a:xfrm>
              <a:off x="154" y="451"/>
              <a:ext cx="852" cy="505"/>
              <a:chOff x="344" y="408"/>
              <a:chExt cx="852" cy="505"/>
            </a:xfrm>
          </p:grpSpPr>
          <p:sp>
            <p:nvSpPr>
              <p:cNvPr id="70694" name="AutoShape 38"/>
              <p:cNvSpPr>
                <a:spLocks noChangeAspect="1" noChangeArrowheads="1" noTextEdit="1"/>
              </p:cNvSpPr>
              <p:nvPr/>
            </p:nvSpPr>
            <p:spPr bwMode="auto">
              <a:xfrm>
                <a:off x="344" y="408"/>
                <a:ext cx="355" cy="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0695" name="Rectangle 39"/>
              <p:cNvSpPr>
                <a:spLocks noChangeArrowheads="1"/>
              </p:cNvSpPr>
              <p:nvPr/>
            </p:nvSpPr>
            <p:spPr bwMode="auto">
              <a:xfrm>
                <a:off x="481" y="431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hu-HU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696" name="Rectangle 40"/>
              <p:cNvSpPr>
                <a:spLocks noChangeArrowheads="1"/>
              </p:cNvSpPr>
              <p:nvPr/>
            </p:nvSpPr>
            <p:spPr bwMode="auto">
              <a:xfrm>
                <a:off x="388" y="593"/>
                <a:ext cx="808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300" i="1" dirty="0">
                    <a:solidFill>
                      <a:schemeClr val="bg1"/>
                    </a:solidFill>
                    <a:latin typeface="Times New Roman" pitchFamily="18" charset="0"/>
                  </a:rPr>
                  <a:t>M </a:t>
                </a:r>
                <a:r>
                  <a:rPr lang="en-US" sz="3300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[g/s</a:t>
                </a:r>
                <a:r>
                  <a:rPr lang="en-US" sz="3300" i="1" dirty="0">
                    <a:solidFill>
                      <a:schemeClr val="bg1"/>
                    </a:solidFill>
                    <a:latin typeface="Times New Roman" pitchFamily="18" charset="0"/>
                  </a:rPr>
                  <a:t>]</a:t>
                </a:r>
                <a:endParaRPr lang="hu-HU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97" name="Group 41"/>
            <p:cNvGrpSpPr>
              <a:grpSpLocks/>
            </p:cNvGrpSpPr>
            <p:nvPr/>
          </p:nvGrpSpPr>
          <p:grpSpPr bwMode="auto">
            <a:xfrm>
              <a:off x="2945" y="487"/>
              <a:ext cx="696" cy="1222"/>
              <a:chOff x="2945" y="487"/>
              <a:chExt cx="696" cy="1222"/>
            </a:xfrm>
          </p:grpSpPr>
          <p:sp>
            <p:nvSpPr>
              <p:cNvPr id="70698" name="Freeform 42"/>
              <p:cNvSpPr>
                <a:spLocks/>
              </p:cNvSpPr>
              <p:nvPr/>
            </p:nvSpPr>
            <p:spPr bwMode="auto">
              <a:xfrm>
                <a:off x="2945" y="487"/>
                <a:ext cx="696" cy="1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56"/>
                  </a:cxn>
                  <a:cxn ang="0">
                    <a:pos x="336" y="276"/>
                  </a:cxn>
                  <a:cxn ang="0">
                    <a:pos x="528" y="312"/>
                  </a:cxn>
                  <a:cxn ang="0">
                    <a:pos x="684" y="360"/>
                  </a:cxn>
                  <a:cxn ang="0">
                    <a:pos x="852" y="420"/>
                  </a:cxn>
                  <a:cxn ang="0">
                    <a:pos x="960" y="492"/>
                  </a:cxn>
                  <a:cxn ang="0">
                    <a:pos x="996" y="552"/>
                  </a:cxn>
                  <a:cxn ang="0">
                    <a:pos x="960" y="612"/>
                  </a:cxn>
                  <a:cxn ang="0">
                    <a:pos x="876" y="672"/>
                  </a:cxn>
                  <a:cxn ang="0">
                    <a:pos x="684" y="768"/>
                  </a:cxn>
                  <a:cxn ang="0">
                    <a:pos x="528" y="816"/>
                  </a:cxn>
                  <a:cxn ang="0">
                    <a:pos x="384" y="840"/>
                  </a:cxn>
                  <a:cxn ang="0">
                    <a:pos x="276" y="900"/>
                  </a:cxn>
                  <a:cxn ang="0">
                    <a:pos x="120" y="972"/>
                  </a:cxn>
                  <a:cxn ang="0">
                    <a:pos x="36" y="1080"/>
                  </a:cxn>
                </a:cxnLst>
                <a:rect l="0" t="0" r="r" b="b"/>
                <a:pathLst>
                  <a:path w="996" h="1080">
                    <a:moveTo>
                      <a:pt x="0" y="0"/>
                    </a:moveTo>
                    <a:cubicBezTo>
                      <a:pt x="32" y="55"/>
                      <a:pt x="64" y="110"/>
                      <a:pt x="120" y="156"/>
                    </a:cubicBezTo>
                    <a:cubicBezTo>
                      <a:pt x="176" y="202"/>
                      <a:pt x="268" y="250"/>
                      <a:pt x="336" y="276"/>
                    </a:cubicBezTo>
                    <a:cubicBezTo>
                      <a:pt x="404" y="302"/>
                      <a:pt x="470" y="298"/>
                      <a:pt x="528" y="312"/>
                    </a:cubicBezTo>
                    <a:cubicBezTo>
                      <a:pt x="586" y="326"/>
                      <a:pt x="630" y="342"/>
                      <a:pt x="684" y="360"/>
                    </a:cubicBezTo>
                    <a:cubicBezTo>
                      <a:pt x="738" y="378"/>
                      <a:pt x="806" y="398"/>
                      <a:pt x="852" y="420"/>
                    </a:cubicBezTo>
                    <a:cubicBezTo>
                      <a:pt x="898" y="442"/>
                      <a:pt x="936" y="470"/>
                      <a:pt x="960" y="492"/>
                    </a:cubicBezTo>
                    <a:cubicBezTo>
                      <a:pt x="984" y="514"/>
                      <a:pt x="996" y="532"/>
                      <a:pt x="996" y="552"/>
                    </a:cubicBezTo>
                    <a:cubicBezTo>
                      <a:pt x="996" y="572"/>
                      <a:pt x="980" y="592"/>
                      <a:pt x="960" y="612"/>
                    </a:cubicBezTo>
                    <a:cubicBezTo>
                      <a:pt x="940" y="632"/>
                      <a:pt x="922" y="646"/>
                      <a:pt x="876" y="672"/>
                    </a:cubicBezTo>
                    <a:cubicBezTo>
                      <a:pt x="830" y="698"/>
                      <a:pt x="742" y="744"/>
                      <a:pt x="684" y="768"/>
                    </a:cubicBezTo>
                    <a:cubicBezTo>
                      <a:pt x="626" y="792"/>
                      <a:pt x="578" y="804"/>
                      <a:pt x="528" y="816"/>
                    </a:cubicBezTo>
                    <a:cubicBezTo>
                      <a:pt x="478" y="828"/>
                      <a:pt x="426" y="826"/>
                      <a:pt x="384" y="840"/>
                    </a:cubicBezTo>
                    <a:cubicBezTo>
                      <a:pt x="342" y="854"/>
                      <a:pt x="320" y="878"/>
                      <a:pt x="276" y="900"/>
                    </a:cubicBezTo>
                    <a:cubicBezTo>
                      <a:pt x="232" y="922"/>
                      <a:pt x="160" y="942"/>
                      <a:pt x="120" y="972"/>
                    </a:cubicBezTo>
                    <a:cubicBezTo>
                      <a:pt x="80" y="1002"/>
                      <a:pt x="58" y="1058"/>
                      <a:pt x="36" y="1080"/>
                    </a:cubicBezTo>
                  </a:path>
                </a:pathLst>
              </a:cu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699" name="Line 43"/>
              <p:cNvSpPr>
                <a:spLocks noChangeShapeType="1"/>
              </p:cNvSpPr>
              <p:nvPr/>
            </p:nvSpPr>
            <p:spPr bwMode="auto">
              <a:xfrm>
                <a:off x="2959" y="557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700" name="Line 44"/>
            <p:cNvSpPr>
              <a:spLocks noChangeShapeType="1"/>
            </p:cNvSpPr>
            <p:nvPr/>
          </p:nvSpPr>
          <p:spPr bwMode="auto">
            <a:xfrm rot="10800000" flipV="1">
              <a:off x="907" y="1089"/>
              <a:ext cx="0" cy="7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70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978" y="1374"/>
              <a:ext cx="13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 CE"/>
                </a:rPr>
                <a:t>y</a:t>
              </a:r>
            </a:p>
          </p:txBody>
        </p:sp>
        <p:sp>
          <p:nvSpPr>
            <p:cNvPr id="70702" name="Text Box 46"/>
            <p:cNvSpPr txBox="1">
              <a:spLocks noChangeArrowheads="1"/>
            </p:cNvSpPr>
            <p:nvPr/>
          </p:nvSpPr>
          <p:spPr bwMode="auto">
            <a:xfrm>
              <a:off x="2888" y="972"/>
              <a:ext cx="5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3200" b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hu-HU" sz="3200" b="1" baseline="-2500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  <a:endParaRPr lang="en-US" sz="3200" b="1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703" name="Group 47"/>
          <p:cNvGrpSpPr>
            <a:grpSpLocks/>
          </p:cNvGrpSpPr>
          <p:nvPr/>
        </p:nvGrpSpPr>
        <p:grpSpPr bwMode="auto">
          <a:xfrm>
            <a:off x="1700213" y="4240213"/>
            <a:ext cx="2371725" cy="514350"/>
            <a:chOff x="812" y="2903"/>
            <a:chExt cx="1494" cy="324"/>
          </a:xfrm>
        </p:grpSpPr>
        <p:sp>
          <p:nvSpPr>
            <p:cNvPr id="70704" name="AutoShape 48"/>
            <p:cNvSpPr>
              <a:spLocks/>
            </p:cNvSpPr>
            <p:nvPr/>
          </p:nvSpPr>
          <p:spPr bwMode="auto">
            <a:xfrm rot="-5456676">
              <a:off x="1496" y="2219"/>
              <a:ext cx="126" cy="1494"/>
            </a:xfrm>
            <a:prstGeom prst="leftBrace">
              <a:avLst>
                <a:gd name="adj1" fmla="val 98810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70705" name="Text Box 49"/>
            <p:cNvSpPr txBox="1">
              <a:spLocks noChangeArrowheads="1"/>
            </p:cNvSpPr>
            <p:nvPr/>
          </p:nvSpPr>
          <p:spPr bwMode="auto">
            <a:xfrm>
              <a:off x="1357" y="2939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400" b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hu-HU" sz="2400" b="1" baseline="-2500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  <a:endParaRPr lang="en-GB" sz="2400" b="1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0706" name="Line 50"/>
          <p:cNvSpPr>
            <a:spLocks noChangeShapeType="1"/>
          </p:cNvSpPr>
          <p:nvPr/>
        </p:nvSpPr>
        <p:spPr bwMode="auto">
          <a:xfrm flipV="1">
            <a:off x="2214563" y="3797300"/>
            <a:ext cx="58737" cy="28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0707" name="Line 51"/>
          <p:cNvSpPr>
            <a:spLocks noChangeShapeType="1"/>
          </p:cNvSpPr>
          <p:nvPr/>
        </p:nvSpPr>
        <p:spPr bwMode="auto">
          <a:xfrm>
            <a:off x="2273300" y="3806825"/>
            <a:ext cx="82550" cy="1889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0708" name="Line 52"/>
          <p:cNvSpPr>
            <a:spLocks noChangeShapeType="1"/>
          </p:cNvSpPr>
          <p:nvPr/>
        </p:nvSpPr>
        <p:spPr bwMode="auto">
          <a:xfrm flipV="1">
            <a:off x="2365375" y="3454400"/>
            <a:ext cx="111125" cy="5413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0709" name="Line 53"/>
          <p:cNvSpPr>
            <a:spLocks noChangeShapeType="1"/>
          </p:cNvSpPr>
          <p:nvPr/>
        </p:nvSpPr>
        <p:spPr bwMode="auto">
          <a:xfrm>
            <a:off x="2476500" y="3454400"/>
            <a:ext cx="1497013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0710" name="Line 54"/>
          <p:cNvSpPr>
            <a:spLocks noChangeShapeType="1"/>
          </p:cNvSpPr>
          <p:nvPr/>
        </p:nvSpPr>
        <p:spPr bwMode="auto">
          <a:xfrm>
            <a:off x="1695450" y="3397250"/>
            <a:ext cx="2316163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0711" name="Line 55"/>
          <p:cNvSpPr>
            <a:spLocks noChangeShapeType="1"/>
          </p:cNvSpPr>
          <p:nvPr/>
        </p:nvSpPr>
        <p:spPr bwMode="auto">
          <a:xfrm>
            <a:off x="4900613" y="3397250"/>
            <a:ext cx="1187450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0712" name="Rectangle 56"/>
          <p:cNvSpPr>
            <a:spLocks noChangeArrowheads="1"/>
          </p:cNvSpPr>
          <p:nvPr/>
        </p:nvSpPr>
        <p:spPr bwMode="auto">
          <a:xfrm>
            <a:off x="6108700" y="3143250"/>
            <a:ext cx="1317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3" name="Rectangle 57"/>
          <p:cNvSpPr>
            <a:spLocks noChangeArrowheads="1"/>
          </p:cNvSpPr>
          <p:nvPr/>
        </p:nvSpPr>
        <p:spPr bwMode="auto">
          <a:xfrm>
            <a:off x="5014913" y="3451225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4" name="Rectangle 58"/>
          <p:cNvSpPr>
            <a:spLocks noChangeArrowheads="1"/>
          </p:cNvSpPr>
          <p:nvPr/>
        </p:nvSpPr>
        <p:spPr bwMode="auto">
          <a:xfrm>
            <a:off x="4081463" y="3143250"/>
            <a:ext cx="722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exp(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5" name="Rectangle 59"/>
          <p:cNvSpPr>
            <a:spLocks noChangeArrowheads="1"/>
          </p:cNvSpPr>
          <p:nvPr/>
        </p:nvSpPr>
        <p:spPr bwMode="auto">
          <a:xfrm>
            <a:off x="1725613" y="3478213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6" name="Rectangle 60"/>
          <p:cNvSpPr>
            <a:spLocks noChangeArrowheads="1"/>
          </p:cNvSpPr>
          <p:nvPr/>
        </p:nvSpPr>
        <p:spPr bwMode="auto">
          <a:xfrm>
            <a:off x="5889625" y="28622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7" name="Rectangle 61"/>
          <p:cNvSpPr>
            <a:spLocks noChangeArrowheads="1"/>
          </p:cNvSpPr>
          <p:nvPr/>
        </p:nvSpPr>
        <p:spPr bwMode="auto">
          <a:xfrm>
            <a:off x="5775325" y="3451225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8" name="Rectangle 62"/>
          <p:cNvSpPr>
            <a:spLocks noChangeArrowheads="1"/>
          </p:cNvSpPr>
          <p:nvPr/>
        </p:nvSpPr>
        <p:spPr bwMode="auto">
          <a:xfrm>
            <a:off x="5262563" y="3451225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19" name="Rectangle 63"/>
          <p:cNvSpPr>
            <a:spLocks noChangeArrowheads="1"/>
          </p:cNvSpPr>
          <p:nvPr/>
        </p:nvSpPr>
        <p:spPr bwMode="auto">
          <a:xfrm>
            <a:off x="5653088" y="2894013"/>
            <a:ext cx="17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y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0" name="Rectangle 64"/>
          <p:cNvSpPr>
            <a:spLocks noChangeArrowheads="1"/>
          </p:cNvSpPr>
          <p:nvPr/>
        </p:nvSpPr>
        <p:spPr bwMode="auto">
          <a:xfrm>
            <a:off x="5249863" y="2894013"/>
            <a:ext cx="17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1" name="Rectangle 65"/>
          <p:cNvSpPr>
            <a:spLocks noChangeArrowheads="1"/>
          </p:cNvSpPr>
          <p:nvPr/>
        </p:nvSpPr>
        <p:spPr bwMode="auto">
          <a:xfrm>
            <a:off x="3746500" y="3478213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2" name="Rectangle 66"/>
          <p:cNvSpPr>
            <a:spLocks noChangeArrowheads="1"/>
          </p:cNvSpPr>
          <p:nvPr/>
        </p:nvSpPr>
        <p:spPr bwMode="auto">
          <a:xfrm>
            <a:off x="3363913" y="3478213"/>
            <a:ext cx="17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3" name="Rectangle 67"/>
          <p:cNvSpPr>
            <a:spLocks noChangeArrowheads="1"/>
          </p:cNvSpPr>
          <p:nvPr/>
        </p:nvSpPr>
        <p:spPr bwMode="auto">
          <a:xfrm>
            <a:off x="2519363" y="3478213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4" name="Rectangle 68"/>
          <p:cNvSpPr>
            <a:spLocks noChangeArrowheads="1"/>
          </p:cNvSpPr>
          <p:nvPr/>
        </p:nvSpPr>
        <p:spPr bwMode="auto">
          <a:xfrm>
            <a:off x="1958975" y="3478213"/>
            <a:ext cx="219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5" name="Rectangle 69"/>
          <p:cNvSpPr>
            <a:spLocks noChangeArrowheads="1"/>
          </p:cNvSpPr>
          <p:nvPr/>
        </p:nvSpPr>
        <p:spPr bwMode="auto">
          <a:xfrm>
            <a:off x="2638425" y="2894013"/>
            <a:ext cx="3508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6" name="Rectangle 70"/>
          <p:cNvSpPr>
            <a:spLocks noChangeArrowheads="1"/>
          </p:cNvSpPr>
          <p:nvPr/>
        </p:nvSpPr>
        <p:spPr bwMode="auto">
          <a:xfrm>
            <a:off x="223838" y="3095625"/>
            <a:ext cx="1104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c (x, y)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7" name="Rectangle 71"/>
          <p:cNvSpPr>
            <a:spLocks noChangeArrowheads="1"/>
          </p:cNvSpPr>
          <p:nvPr/>
        </p:nvSpPr>
        <p:spPr bwMode="auto">
          <a:xfrm>
            <a:off x="5603875" y="3695700"/>
            <a:ext cx="10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y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8" name="Rectangle 72"/>
          <p:cNvSpPr>
            <a:spLocks noChangeArrowheads="1"/>
          </p:cNvSpPr>
          <p:nvPr/>
        </p:nvSpPr>
        <p:spPr bwMode="auto">
          <a:xfrm>
            <a:off x="5464175" y="313848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29" name="Rectangle 73"/>
          <p:cNvSpPr>
            <a:spLocks noChangeArrowheads="1"/>
          </p:cNvSpPr>
          <p:nvPr/>
        </p:nvSpPr>
        <p:spPr bwMode="auto">
          <a:xfrm>
            <a:off x="3578225" y="372268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30" name="Rectangle 74"/>
          <p:cNvSpPr>
            <a:spLocks noChangeArrowheads="1"/>
          </p:cNvSpPr>
          <p:nvPr/>
        </p:nvSpPr>
        <p:spPr bwMode="auto">
          <a:xfrm>
            <a:off x="2860675" y="37226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y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31" name="Rectangle 75"/>
          <p:cNvSpPr>
            <a:spLocks noChangeArrowheads="1"/>
          </p:cNvSpPr>
          <p:nvPr/>
        </p:nvSpPr>
        <p:spPr bwMode="auto">
          <a:xfrm>
            <a:off x="4932363" y="2849563"/>
            <a:ext cx="215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Symbol" pitchFamily="18" charset="2"/>
              </a:rPr>
              <a:t>-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3003550" y="3433763"/>
            <a:ext cx="301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Symbol" pitchFamily="18" charset="2"/>
              </a:rPr>
              <a:t>P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733" name="Rectangle 77"/>
          <p:cNvSpPr>
            <a:spLocks noChangeArrowheads="1"/>
          </p:cNvSpPr>
          <p:nvPr/>
        </p:nvSpPr>
        <p:spPr bwMode="auto">
          <a:xfrm>
            <a:off x="1335088" y="3098800"/>
            <a:ext cx="215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Symbol" pitchFamily="18" charset="2"/>
              </a:rPr>
              <a:t>=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70734" name="Object 78"/>
          <p:cNvGraphicFramePr>
            <a:graphicFrameLocks noChangeAspect="1"/>
          </p:cNvGraphicFramePr>
          <p:nvPr/>
        </p:nvGraphicFramePr>
        <p:xfrm>
          <a:off x="461963" y="5727700"/>
          <a:ext cx="40290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2" name="Egyenlet" r:id="rId3" imgW="1930320" imgH="444240" progId="Equation.3">
                  <p:embed/>
                </p:oleObj>
              </mc:Choice>
              <mc:Fallback>
                <p:oleObj name="Egyenlet" r:id="rId3" imgW="1930320" imgH="4442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5727700"/>
                        <a:ext cx="402907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35" name="Line 79"/>
          <p:cNvSpPr>
            <a:spLocks noChangeShapeType="1"/>
          </p:cNvSpPr>
          <p:nvPr/>
        </p:nvSpPr>
        <p:spPr bwMode="auto">
          <a:xfrm>
            <a:off x="4703762" y="6244215"/>
            <a:ext cx="76041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322263" y="3578225"/>
            <a:ext cx="8370887" cy="2538413"/>
            <a:chOff x="203" y="2254"/>
            <a:chExt cx="5273" cy="1599"/>
          </a:xfrm>
        </p:grpSpPr>
        <p:sp>
          <p:nvSpPr>
            <p:cNvPr id="71683" name="AutoShape 3"/>
            <p:cNvSpPr>
              <a:spLocks noChangeArrowheads="1"/>
            </p:cNvSpPr>
            <p:nvPr/>
          </p:nvSpPr>
          <p:spPr bwMode="auto">
            <a:xfrm>
              <a:off x="2311" y="2295"/>
              <a:ext cx="672" cy="42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203" y="3024"/>
              <a:ext cx="1833" cy="829"/>
              <a:chOff x="271" y="3024"/>
              <a:chExt cx="1833" cy="829"/>
            </a:xfrm>
          </p:grpSpPr>
          <p:sp>
            <p:nvSpPr>
              <p:cNvPr id="71685" name="Line 5"/>
              <p:cNvSpPr>
                <a:spLocks noChangeShapeType="1"/>
              </p:cNvSpPr>
              <p:nvPr/>
            </p:nvSpPr>
            <p:spPr bwMode="auto">
              <a:xfrm>
                <a:off x="1441" y="3435"/>
                <a:ext cx="639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686" name="Line 6"/>
              <p:cNvSpPr>
                <a:spLocks noChangeShapeType="1"/>
              </p:cNvSpPr>
              <p:nvPr/>
            </p:nvSpPr>
            <p:spPr bwMode="auto">
              <a:xfrm flipV="1">
                <a:off x="1254" y="3511"/>
                <a:ext cx="37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687" name="Line 7"/>
              <p:cNvSpPr>
                <a:spLocks noChangeShapeType="1"/>
              </p:cNvSpPr>
              <p:nvPr/>
            </p:nvSpPr>
            <p:spPr bwMode="auto">
              <a:xfrm>
                <a:off x="1291" y="3517"/>
                <a:ext cx="52" cy="29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688" name="Line 8"/>
              <p:cNvSpPr>
                <a:spLocks noChangeShapeType="1"/>
              </p:cNvSpPr>
              <p:nvPr/>
            </p:nvSpPr>
            <p:spPr bwMode="auto">
              <a:xfrm flipV="1">
                <a:off x="1349" y="3024"/>
                <a:ext cx="69" cy="7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689" name="Line 9"/>
              <p:cNvSpPr>
                <a:spLocks noChangeShapeType="1"/>
              </p:cNvSpPr>
              <p:nvPr/>
            </p:nvSpPr>
            <p:spPr bwMode="auto">
              <a:xfrm>
                <a:off x="1418" y="3024"/>
                <a:ext cx="686" cy="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690" name="Rectangle 10"/>
              <p:cNvSpPr>
                <a:spLocks noChangeArrowheads="1"/>
              </p:cNvSpPr>
              <p:nvPr/>
            </p:nvSpPr>
            <p:spPr bwMode="auto">
              <a:xfrm>
                <a:off x="1776" y="3651"/>
                <a:ext cx="7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2100" i="1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1" name="Rectangle 11"/>
              <p:cNvSpPr>
                <a:spLocks noChangeArrowheads="1"/>
              </p:cNvSpPr>
              <p:nvPr/>
            </p:nvSpPr>
            <p:spPr bwMode="auto">
              <a:xfrm>
                <a:off x="1829" y="3217"/>
                <a:ext cx="7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2100" i="1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2" name="Rectangle 12"/>
              <p:cNvSpPr>
                <a:spLocks noChangeArrowheads="1"/>
              </p:cNvSpPr>
              <p:nvPr/>
            </p:nvSpPr>
            <p:spPr bwMode="auto">
              <a:xfrm>
                <a:off x="436" y="3430"/>
                <a:ext cx="14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2100" i="1">
                    <a:solidFill>
                      <a:schemeClr val="bg1"/>
                    </a:solidFill>
                    <a:latin typeface="Times New Roman" pitchFamily="18" charset="0"/>
                  </a:rPr>
                  <a:t>cs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3" name="Rectangle 13"/>
              <p:cNvSpPr>
                <a:spLocks noChangeArrowheads="1"/>
              </p:cNvSpPr>
              <p:nvPr/>
            </p:nvSpPr>
            <p:spPr bwMode="auto">
              <a:xfrm>
                <a:off x="1641" y="3475"/>
                <a:ext cx="12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 i="1">
                    <a:solidFill>
                      <a:schemeClr val="bg1"/>
                    </a:solidFill>
                    <a:latin typeface="Times New Roman" pitchFamily="18" charset="0"/>
                  </a:rPr>
                  <a:t>v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4" name="Rectangle 14"/>
              <p:cNvSpPr>
                <a:spLocks noChangeArrowheads="1"/>
              </p:cNvSpPr>
              <p:nvPr/>
            </p:nvSpPr>
            <p:spPr bwMode="auto">
              <a:xfrm>
                <a:off x="1937" y="3041"/>
                <a:ext cx="12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 i="1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5" name="Rectangle 15"/>
              <p:cNvSpPr>
                <a:spLocks noChangeArrowheads="1"/>
              </p:cNvSpPr>
              <p:nvPr/>
            </p:nvSpPr>
            <p:spPr bwMode="auto">
              <a:xfrm>
                <a:off x="1615" y="3041"/>
                <a:ext cx="202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 i="1">
                    <a:solidFill>
                      <a:schemeClr val="bg1"/>
                    </a:solidFill>
                    <a:latin typeface="Times New Roman" pitchFamily="18" charset="0"/>
                  </a:rPr>
                  <a:t>D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6" name="Rectangle 16"/>
              <p:cNvSpPr>
                <a:spLocks noChangeArrowheads="1"/>
              </p:cNvSpPr>
              <p:nvPr/>
            </p:nvSpPr>
            <p:spPr bwMode="auto">
              <a:xfrm>
                <a:off x="271" y="3254"/>
                <a:ext cx="171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 i="1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7" name="Rectangle 17"/>
              <p:cNvSpPr>
                <a:spLocks noChangeArrowheads="1"/>
              </p:cNvSpPr>
              <p:nvPr/>
            </p:nvSpPr>
            <p:spPr bwMode="auto">
              <a:xfrm>
                <a:off x="1460" y="3041"/>
                <a:ext cx="14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8" name="Rectangle 18"/>
              <p:cNvSpPr>
                <a:spLocks noChangeArrowheads="1"/>
              </p:cNvSpPr>
              <p:nvPr/>
            </p:nvSpPr>
            <p:spPr bwMode="auto">
              <a:xfrm>
                <a:off x="1107" y="3254"/>
                <a:ext cx="14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99" name="Rectangle 19"/>
              <p:cNvSpPr>
                <a:spLocks noChangeArrowheads="1"/>
              </p:cNvSpPr>
              <p:nvPr/>
            </p:nvSpPr>
            <p:spPr bwMode="auto">
              <a:xfrm>
                <a:off x="1036" y="3254"/>
                <a:ext cx="7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>
                    <a:solidFill>
                      <a:schemeClr val="bg1"/>
                    </a:solidFill>
                    <a:latin typeface="Times New Roman" pitchFamily="18" charset="0"/>
                  </a:rPr>
                  <a:t>.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00" name="Rectangle 20"/>
              <p:cNvSpPr>
                <a:spLocks noChangeArrowheads="1"/>
              </p:cNvSpPr>
              <p:nvPr/>
            </p:nvSpPr>
            <p:spPr bwMode="auto">
              <a:xfrm>
                <a:off x="894" y="3254"/>
                <a:ext cx="14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01" name="Rectangle 21"/>
              <p:cNvSpPr>
                <a:spLocks noChangeArrowheads="1"/>
              </p:cNvSpPr>
              <p:nvPr/>
            </p:nvSpPr>
            <p:spPr bwMode="auto">
              <a:xfrm>
                <a:off x="672" y="3222"/>
                <a:ext cx="15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500">
                    <a:solidFill>
                      <a:schemeClr val="bg1"/>
                    </a:solidFill>
                    <a:latin typeface="Symbol" pitchFamily="18" charset="2"/>
                  </a:rPr>
                  <a:t>=</a:t>
                </a:r>
                <a:endParaRPr lang="hu-HU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1702" name="Text Box 22"/>
            <p:cNvSpPr txBox="1">
              <a:spLocks noChangeArrowheads="1"/>
            </p:cNvSpPr>
            <p:nvPr/>
          </p:nvSpPr>
          <p:spPr bwMode="auto">
            <a:xfrm>
              <a:off x="327" y="2331"/>
              <a:ext cx="189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3200" b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hu-HU" sz="3200" b="1" baseline="-25000">
                  <a:solidFill>
                    <a:schemeClr val="bg1"/>
                  </a:solidFill>
                  <a:latin typeface="Times New Roman" pitchFamily="18" charset="0"/>
                </a:rPr>
                <a:t>cs</a:t>
              </a:r>
              <a:r>
                <a:rPr lang="hu-HU" sz="3200" b="1">
                  <a:solidFill>
                    <a:schemeClr val="bg1"/>
                  </a:solidFill>
                  <a:latin typeface="Times New Roman" pitchFamily="18" charset="0"/>
                </a:rPr>
                <a:t>: 0.1 c</a:t>
              </a:r>
              <a:r>
                <a:rPr lang="hu-HU" sz="3200" b="1" baseline="-2500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  <a:r>
                <a:rPr lang="hu-HU" sz="3200" b="1">
                  <a:solidFill>
                    <a:schemeClr val="bg1"/>
                  </a:solidFill>
                  <a:latin typeface="Times New Roman" pitchFamily="18" charset="0"/>
                </a:rPr>
                <a:t>-nál</a:t>
              </a:r>
              <a:endParaRPr lang="en-US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71703" name="Group 23"/>
            <p:cNvGrpSpPr>
              <a:grpSpLocks/>
            </p:cNvGrpSpPr>
            <p:nvPr/>
          </p:nvGrpSpPr>
          <p:grpSpPr bwMode="auto">
            <a:xfrm>
              <a:off x="3132" y="2254"/>
              <a:ext cx="2344" cy="871"/>
              <a:chOff x="3132" y="2254"/>
              <a:chExt cx="2344" cy="871"/>
            </a:xfrm>
          </p:grpSpPr>
          <p:grpSp>
            <p:nvGrpSpPr>
              <p:cNvPr id="71704" name="Group 24"/>
              <p:cNvGrpSpPr>
                <a:grpSpLocks/>
              </p:cNvGrpSpPr>
              <p:nvPr/>
            </p:nvGrpSpPr>
            <p:grpSpPr bwMode="auto">
              <a:xfrm>
                <a:off x="3132" y="2254"/>
                <a:ext cx="2259" cy="530"/>
                <a:chOff x="940" y="2254"/>
                <a:chExt cx="2259" cy="530"/>
              </a:xfrm>
            </p:grpSpPr>
            <p:sp>
              <p:nvSpPr>
                <p:cNvPr id="71705" name="AutoShape 2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40" y="2256"/>
                  <a:ext cx="2259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717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878" y="2254"/>
                  <a:ext cx="21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 i="1">
                      <a:solidFill>
                        <a:schemeClr val="bg1"/>
                      </a:solidFill>
                      <a:latin typeface="Symbol" pitchFamily="18" charset="2"/>
                    </a:rPr>
                    <a:t>s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07" name="Rectangle 27"/>
                <p:cNvSpPr>
                  <a:spLocks noChangeArrowheads="1"/>
                </p:cNvSpPr>
                <p:nvPr/>
              </p:nvSpPr>
              <p:spPr bwMode="auto">
                <a:xfrm>
                  <a:off x="2774" y="2254"/>
                  <a:ext cx="8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08" name="Rectangle 28"/>
                <p:cNvSpPr>
                  <a:spLocks noChangeArrowheads="1"/>
                </p:cNvSpPr>
                <p:nvPr/>
              </p:nvSpPr>
              <p:spPr bwMode="auto">
                <a:xfrm>
                  <a:off x="1992" y="2254"/>
                  <a:ext cx="8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Symbol" pitchFamily="18" charset="2"/>
                    </a:rPr>
                    <a:t>×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09" name="Rectangle 29"/>
                <p:cNvSpPr>
                  <a:spLocks noChangeArrowheads="1"/>
                </p:cNvSpPr>
                <p:nvPr/>
              </p:nvSpPr>
              <p:spPr bwMode="auto">
                <a:xfrm>
                  <a:off x="1503" y="2254"/>
                  <a:ext cx="193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Symbol" pitchFamily="18" charset="2"/>
                    </a:rPr>
                    <a:t>=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1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89" y="2294"/>
                  <a:ext cx="35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Times New Roman" pitchFamily="18" charset="0"/>
                    </a:rPr>
                    <a:t>15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301" y="2294"/>
                  <a:ext cx="8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Times New Roman" pitchFamily="18" charset="0"/>
                    </a:rPr>
                    <a:t>.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12" name="Rectangle 32"/>
                <p:cNvSpPr>
                  <a:spLocks noChangeArrowheads="1"/>
                </p:cNvSpPr>
                <p:nvPr/>
              </p:nvSpPr>
              <p:spPr bwMode="auto">
                <a:xfrm>
                  <a:off x="2125" y="2294"/>
                  <a:ext cx="17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Times New Roman" pitchFamily="18" charset="0"/>
                    </a:rPr>
                    <a:t>2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778" y="2294"/>
                  <a:ext cx="17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>
                      <a:solidFill>
                        <a:schemeClr val="bg1"/>
                      </a:solidFill>
                      <a:latin typeface="Times New Roman" pitchFamily="18" charset="0"/>
                    </a:rPr>
                    <a:t>2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14" name="Rectangle 34"/>
                <p:cNvSpPr>
                  <a:spLocks noChangeArrowheads="1"/>
                </p:cNvSpPr>
                <p:nvPr/>
              </p:nvSpPr>
              <p:spPr bwMode="auto">
                <a:xfrm>
                  <a:off x="1210" y="2513"/>
                  <a:ext cx="17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26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cs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1715" name="Rectangle 35"/>
                <p:cNvSpPr>
                  <a:spLocks noChangeArrowheads="1"/>
                </p:cNvSpPr>
                <p:nvPr/>
              </p:nvSpPr>
              <p:spPr bwMode="auto">
                <a:xfrm>
                  <a:off x="1004" y="2294"/>
                  <a:ext cx="235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hu-HU" sz="4400" b="1" i="1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hu-HU" sz="2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1716" name="Text Box 36"/>
              <p:cNvSpPr txBox="1">
                <a:spLocks noChangeArrowheads="1"/>
              </p:cNvSpPr>
              <p:nvPr/>
            </p:nvSpPr>
            <p:spPr bwMode="auto">
              <a:xfrm>
                <a:off x="3207" y="2837"/>
                <a:ext cx="22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 b="1">
                    <a:solidFill>
                      <a:srgbClr val="FFFF00"/>
                    </a:solidFill>
                  </a:rPr>
                  <a:t>csóvaszélesség</a:t>
                </a:r>
                <a:endParaRPr lang="en-US" sz="2400" b="1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3930650" y="5184775"/>
            <a:ext cx="1706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>
                <a:solidFill>
                  <a:schemeClr val="bg1"/>
                </a:solidFill>
                <a:latin typeface="Times New Roman" pitchFamily="18" charset="0"/>
              </a:rPr>
              <a:t>B </a:t>
            </a:r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hu-HU" sz="3200" b="1" baseline="-25000" dirty="0" err="1">
                <a:solidFill>
                  <a:schemeClr val="bg1"/>
                </a:solidFill>
                <a:latin typeface="Times New Roman" pitchFamily="18" charset="0"/>
              </a:rPr>
              <a:t>cs</a:t>
            </a:r>
            <a:endParaRPr lang="en-US" sz="32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18" name="AutoShape 38"/>
          <p:cNvSpPr>
            <a:spLocks noChangeArrowheads="1"/>
          </p:cNvSpPr>
          <p:nvPr/>
        </p:nvSpPr>
        <p:spPr bwMode="auto">
          <a:xfrm>
            <a:off x="5259388" y="5292725"/>
            <a:ext cx="438150" cy="393700"/>
          </a:xfrm>
          <a:prstGeom prst="rightArrow">
            <a:avLst>
              <a:gd name="adj1" fmla="val 50000"/>
              <a:gd name="adj2" fmla="val 27823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19" name="AutoShape 39"/>
          <p:cNvSpPr>
            <a:spLocks noChangeAspect="1" noChangeArrowheads="1" noTextEdit="1"/>
          </p:cNvSpPr>
          <p:nvPr/>
        </p:nvSpPr>
        <p:spPr bwMode="auto">
          <a:xfrm>
            <a:off x="5895975" y="4938713"/>
            <a:ext cx="28956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>
            <a:off x="7715250" y="5487988"/>
            <a:ext cx="531813" cy="1587"/>
          </a:xfrm>
          <a:prstGeom prst="line">
            <a:avLst/>
          </a:prstGeom>
          <a:noFill/>
          <a:ln w="174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>
            <a:off x="8612188" y="5191125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6164263" y="5478463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3" name="Rectangle 43"/>
          <p:cNvSpPr>
            <a:spLocks noChangeArrowheads="1"/>
          </p:cNvSpPr>
          <p:nvPr/>
        </p:nvSpPr>
        <p:spPr bwMode="auto">
          <a:xfrm>
            <a:off x="7031038" y="5224463"/>
            <a:ext cx="628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Times New Roman" pitchFamily="18" charset="0"/>
              </a:rPr>
              <a:t>027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4" name="Rectangle 44"/>
          <p:cNvSpPr>
            <a:spLocks noChangeArrowheads="1"/>
          </p:cNvSpPr>
          <p:nvPr/>
        </p:nvSpPr>
        <p:spPr bwMode="auto">
          <a:xfrm>
            <a:off x="6926263" y="5224463"/>
            <a:ext cx="104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5" name="Rectangle 45"/>
          <p:cNvSpPr>
            <a:spLocks noChangeArrowheads="1"/>
          </p:cNvSpPr>
          <p:nvPr/>
        </p:nvSpPr>
        <p:spPr bwMode="auto">
          <a:xfrm>
            <a:off x="6719888" y="5224463"/>
            <a:ext cx="209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6" name="Rectangle 46"/>
          <p:cNvSpPr>
            <a:spLocks noChangeArrowheads="1"/>
          </p:cNvSpPr>
          <p:nvPr/>
        </p:nvSpPr>
        <p:spPr bwMode="auto">
          <a:xfrm>
            <a:off x="8331200" y="5224463"/>
            <a:ext cx="279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7" name="Rectangle 47"/>
          <p:cNvSpPr>
            <a:spLocks noChangeArrowheads="1"/>
          </p:cNvSpPr>
          <p:nvPr/>
        </p:nvSpPr>
        <p:spPr bwMode="auto">
          <a:xfrm>
            <a:off x="7756525" y="5546725"/>
            <a:ext cx="3032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7807325" y="4964113"/>
            <a:ext cx="1857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9" name="Rectangle 49"/>
          <p:cNvSpPr>
            <a:spLocks noChangeArrowheads="1"/>
          </p:cNvSpPr>
          <p:nvPr/>
        </p:nvSpPr>
        <p:spPr bwMode="auto">
          <a:xfrm>
            <a:off x="5807075" y="5186363"/>
            <a:ext cx="381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hu-HU" sz="3300" b="1" i="1" baseline="-25000">
                <a:solidFill>
                  <a:schemeClr val="bg1"/>
                </a:solidFill>
                <a:latin typeface="Times New Roman" pitchFamily="18" charset="0"/>
              </a:rPr>
              <a:t>L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30" name="Rectangle 50"/>
          <p:cNvSpPr>
            <a:spLocks noChangeArrowheads="1"/>
          </p:cNvSpPr>
          <p:nvPr/>
        </p:nvSpPr>
        <p:spPr bwMode="auto">
          <a:xfrm>
            <a:off x="8069263" y="5802313"/>
            <a:ext cx="106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 i="1">
                <a:solidFill>
                  <a:schemeClr val="bg1"/>
                </a:solidFill>
                <a:latin typeface="Times New Roman" pitchFamily="18" charset="0"/>
              </a:rPr>
              <a:t>y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31" name="Rectangle 51"/>
          <p:cNvSpPr>
            <a:spLocks noChangeArrowheads="1"/>
          </p:cNvSpPr>
          <p:nvPr/>
        </p:nvSpPr>
        <p:spPr bwMode="auto">
          <a:xfrm>
            <a:off x="8004175" y="5219700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32" name="Rectangle 52"/>
          <p:cNvSpPr>
            <a:spLocks noChangeArrowheads="1"/>
          </p:cNvSpPr>
          <p:nvPr/>
        </p:nvSpPr>
        <p:spPr bwMode="auto">
          <a:xfrm>
            <a:off x="6403975" y="5176838"/>
            <a:ext cx="2301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Symbol" pitchFamily="18" charset="2"/>
              </a:rPr>
              <a:t>=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33" name="Text Box 53"/>
          <p:cNvSpPr txBox="1">
            <a:spLocks noChangeArrowheads="1"/>
          </p:cNvSpPr>
          <p:nvPr/>
        </p:nvSpPr>
        <p:spPr bwMode="auto">
          <a:xfrm>
            <a:off x="3811588" y="5929330"/>
            <a:ext cx="4392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első elkeveredési távolság (part elérése)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762000" y="762000"/>
            <a:ext cx="7486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>
            <a:off x="819150" y="2781300"/>
            <a:ext cx="7410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36" name="Oval 56"/>
          <p:cNvSpPr>
            <a:spLocks noChangeArrowheads="1"/>
          </p:cNvSpPr>
          <p:nvPr/>
        </p:nvSpPr>
        <p:spPr bwMode="auto">
          <a:xfrm>
            <a:off x="1295400" y="1638300"/>
            <a:ext cx="266700" cy="2476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>
            <a:off x="704850" y="1733550"/>
            <a:ext cx="74104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38" name="Freeform 58"/>
          <p:cNvSpPr>
            <a:spLocks/>
          </p:cNvSpPr>
          <p:nvPr/>
        </p:nvSpPr>
        <p:spPr bwMode="auto">
          <a:xfrm>
            <a:off x="1543050" y="800100"/>
            <a:ext cx="352425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92" y="348"/>
              </a:cxn>
              <a:cxn ang="0">
                <a:pos x="432" y="228"/>
              </a:cxn>
              <a:cxn ang="0">
                <a:pos x="648" y="156"/>
              </a:cxn>
              <a:cxn ang="0">
                <a:pos x="960" y="120"/>
              </a:cxn>
              <a:cxn ang="0">
                <a:pos x="1464" y="60"/>
              </a:cxn>
              <a:cxn ang="0">
                <a:pos x="1752" y="60"/>
              </a:cxn>
              <a:cxn ang="0">
                <a:pos x="2220" y="0"/>
              </a:cxn>
            </a:cxnLst>
            <a:rect l="0" t="0" r="r" b="b"/>
            <a:pathLst>
              <a:path w="2220" h="528">
                <a:moveTo>
                  <a:pt x="0" y="528"/>
                </a:moveTo>
                <a:cubicBezTo>
                  <a:pt x="60" y="463"/>
                  <a:pt x="120" y="398"/>
                  <a:pt x="192" y="348"/>
                </a:cubicBezTo>
                <a:cubicBezTo>
                  <a:pt x="264" y="298"/>
                  <a:pt x="356" y="260"/>
                  <a:pt x="432" y="228"/>
                </a:cubicBezTo>
                <a:cubicBezTo>
                  <a:pt x="508" y="196"/>
                  <a:pt x="560" y="174"/>
                  <a:pt x="648" y="156"/>
                </a:cubicBezTo>
                <a:cubicBezTo>
                  <a:pt x="736" y="138"/>
                  <a:pt x="824" y="136"/>
                  <a:pt x="960" y="120"/>
                </a:cubicBezTo>
                <a:cubicBezTo>
                  <a:pt x="1096" y="104"/>
                  <a:pt x="1332" y="70"/>
                  <a:pt x="1464" y="60"/>
                </a:cubicBezTo>
                <a:cubicBezTo>
                  <a:pt x="1596" y="50"/>
                  <a:pt x="1626" y="70"/>
                  <a:pt x="1752" y="60"/>
                </a:cubicBezTo>
                <a:cubicBezTo>
                  <a:pt x="1878" y="50"/>
                  <a:pt x="2132" y="10"/>
                  <a:pt x="2220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39" name="Freeform 59"/>
          <p:cNvSpPr>
            <a:spLocks/>
          </p:cNvSpPr>
          <p:nvPr/>
        </p:nvSpPr>
        <p:spPr bwMode="auto">
          <a:xfrm>
            <a:off x="1562100" y="1771650"/>
            <a:ext cx="3467100" cy="100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28"/>
              </a:cxn>
              <a:cxn ang="0">
                <a:pos x="420" y="360"/>
              </a:cxn>
              <a:cxn ang="0">
                <a:pos x="732" y="468"/>
              </a:cxn>
              <a:cxn ang="0">
                <a:pos x="996" y="516"/>
              </a:cxn>
              <a:cxn ang="0">
                <a:pos x="1332" y="564"/>
              </a:cxn>
              <a:cxn ang="0">
                <a:pos x="1584" y="588"/>
              </a:cxn>
              <a:cxn ang="0">
                <a:pos x="1872" y="612"/>
              </a:cxn>
              <a:cxn ang="0">
                <a:pos x="2184" y="636"/>
              </a:cxn>
            </a:cxnLst>
            <a:rect l="0" t="0" r="r" b="b"/>
            <a:pathLst>
              <a:path w="2184" h="636">
                <a:moveTo>
                  <a:pt x="0" y="0"/>
                </a:moveTo>
                <a:cubicBezTo>
                  <a:pt x="61" y="84"/>
                  <a:pt x="122" y="168"/>
                  <a:pt x="192" y="228"/>
                </a:cubicBezTo>
                <a:cubicBezTo>
                  <a:pt x="262" y="288"/>
                  <a:pt x="330" y="320"/>
                  <a:pt x="420" y="360"/>
                </a:cubicBezTo>
                <a:cubicBezTo>
                  <a:pt x="510" y="400"/>
                  <a:pt x="636" y="442"/>
                  <a:pt x="732" y="468"/>
                </a:cubicBezTo>
                <a:cubicBezTo>
                  <a:pt x="828" y="494"/>
                  <a:pt x="896" y="500"/>
                  <a:pt x="996" y="516"/>
                </a:cubicBezTo>
                <a:cubicBezTo>
                  <a:pt x="1096" y="532"/>
                  <a:pt x="1234" y="552"/>
                  <a:pt x="1332" y="564"/>
                </a:cubicBezTo>
                <a:cubicBezTo>
                  <a:pt x="1430" y="576"/>
                  <a:pt x="1494" y="580"/>
                  <a:pt x="1584" y="588"/>
                </a:cubicBezTo>
                <a:cubicBezTo>
                  <a:pt x="1674" y="596"/>
                  <a:pt x="1772" y="604"/>
                  <a:pt x="1872" y="612"/>
                </a:cubicBezTo>
                <a:cubicBezTo>
                  <a:pt x="1972" y="620"/>
                  <a:pt x="2136" y="634"/>
                  <a:pt x="2184" y="6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0" name="AutoShape 60"/>
          <p:cNvSpPr>
            <a:spLocks noChangeArrowheads="1"/>
          </p:cNvSpPr>
          <p:nvPr/>
        </p:nvSpPr>
        <p:spPr bwMode="auto">
          <a:xfrm>
            <a:off x="762000" y="1485900"/>
            <a:ext cx="4762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1" name="Line 61"/>
          <p:cNvSpPr>
            <a:spLocks noChangeShapeType="1"/>
          </p:cNvSpPr>
          <p:nvPr/>
        </p:nvSpPr>
        <p:spPr bwMode="auto">
          <a:xfrm>
            <a:off x="1500949" y="1714500"/>
            <a:ext cx="1162050" cy="19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2" name="WordArt 62"/>
          <p:cNvSpPr>
            <a:spLocks noChangeArrowheads="1" noChangeShapeType="1" noTextEdit="1"/>
          </p:cNvSpPr>
          <p:nvPr/>
        </p:nvSpPr>
        <p:spPr bwMode="auto">
          <a:xfrm>
            <a:off x="2091162" y="1320454"/>
            <a:ext cx="3429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x</a:t>
            </a:r>
          </a:p>
        </p:txBody>
      </p:sp>
      <p:sp>
        <p:nvSpPr>
          <p:cNvPr id="71743" name="Line 63"/>
          <p:cNvSpPr>
            <a:spLocks noChangeShapeType="1"/>
          </p:cNvSpPr>
          <p:nvPr/>
        </p:nvSpPr>
        <p:spPr bwMode="auto">
          <a:xfrm>
            <a:off x="5981700" y="571500"/>
            <a:ext cx="0" cy="2609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4" name="WordArt 64"/>
          <p:cNvSpPr>
            <a:spLocks noChangeArrowheads="1" noChangeShapeType="1" noTextEdit="1"/>
          </p:cNvSpPr>
          <p:nvPr/>
        </p:nvSpPr>
        <p:spPr bwMode="auto">
          <a:xfrm>
            <a:off x="6115050" y="1985963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B</a:t>
            </a:r>
          </a:p>
        </p:txBody>
      </p:sp>
      <p:sp>
        <p:nvSpPr>
          <p:cNvPr id="71745" name="Line 65"/>
          <p:cNvSpPr>
            <a:spLocks noChangeShapeType="1"/>
          </p:cNvSpPr>
          <p:nvPr/>
        </p:nvSpPr>
        <p:spPr bwMode="auto">
          <a:xfrm>
            <a:off x="5829300" y="647700"/>
            <a:ext cx="266700" cy="209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>
            <a:off x="5810250" y="2647950"/>
            <a:ext cx="304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7" name="Line 67"/>
          <p:cNvSpPr>
            <a:spLocks noChangeShapeType="1"/>
          </p:cNvSpPr>
          <p:nvPr/>
        </p:nvSpPr>
        <p:spPr bwMode="auto">
          <a:xfrm>
            <a:off x="1352550" y="3200400"/>
            <a:ext cx="388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8" name="Line 68"/>
          <p:cNvSpPr>
            <a:spLocks noChangeShapeType="1"/>
          </p:cNvSpPr>
          <p:nvPr/>
        </p:nvSpPr>
        <p:spPr bwMode="auto">
          <a:xfrm>
            <a:off x="5010150" y="29718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49" name="Line 69"/>
          <p:cNvSpPr>
            <a:spLocks noChangeShapeType="1"/>
          </p:cNvSpPr>
          <p:nvPr/>
        </p:nvSpPr>
        <p:spPr bwMode="auto">
          <a:xfrm>
            <a:off x="1504950" y="295275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50" name="Line 70"/>
          <p:cNvSpPr>
            <a:spLocks noChangeShapeType="1"/>
          </p:cNvSpPr>
          <p:nvPr/>
        </p:nvSpPr>
        <p:spPr bwMode="auto">
          <a:xfrm>
            <a:off x="4191000" y="895350"/>
            <a:ext cx="0" cy="1828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51" name="Freeform 71"/>
          <p:cNvSpPr>
            <a:spLocks/>
          </p:cNvSpPr>
          <p:nvPr/>
        </p:nvSpPr>
        <p:spPr bwMode="auto">
          <a:xfrm>
            <a:off x="4211638" y="895350"/>
            <a:ext cx="1579562" cy="1741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156"/>
              </a:cxn>
              <a:cxn ang="0">
                <a:pos x="336" y="276"/>
              </a:cxn>
              <a:cxn ang="0">
                <a:pos x="528" y="312"/>
              </a:cxn>
              <a:cxn ang="0">
                <a:pos x="684" y="360"/>
              </a:cxn>
              <a:cxn ang="0">
                <a:pos x="852" y="420"/>
              </a:cxn>
              <a:cxn ang="0">
                <a:pos x="960" y="492"/>
              </a:cxn>
              <a:cxn ang="0">
                <a:pos x="996" y="552"/>
              </a:cxn>
              <a:cxn ang="0">
                <a:pos x="960" y="612"/>
              </a:cxn>
              <a:cxn ang="0">
                <a:pos x="876" y="672"/>
              </a:cxn>
              <a:cxn ang="0">
                <a:pos x="684" y="768"/>
              </a:cxn>
              <a:cxn ang="0">
                <a:pos x="528" y="816"/>
              </a:cxn>
              <a:cxn ang="0">
                <a:pos x="384" y="840"/>
              </a:cxn>
              <a:cxn ang="0">
                <a:pos x="276" y="900"/>
              </a:cxn>
              <a:cxn ang="0">
                <a:pos x="120" y="972"/>
              </a:cxn>
              <a:cxn ang="0">
                <a:pos x="36" y="1080"/>
              </a:cxn>
            </a:cxnLst>
            <a:rect l="0" t="0" r="r" b="b"/>
            <a:pathLst>
              <a:path w="996" h="1080">
                <a:moveTo>
                  <a:pt x="0" y="0"/>
                </a:moveTo>
                <a:cubicBezTo>
                  <a:pt x="32" y="55"/>
                  <a:pt x="64" y="110"/>
                  <a:pt x="120" y="156"/>
                </a:cubicBezTo>
                <a:cubicBezTo>
                  <a:pt x="176" y="202"/>
                  <a:pt x="268" y="250"/>
                  <a:pt x="336" y="276"/>
                </a:cubicBezTo>
                <a:cubicBezTo>
                  <a:pt x="404" y="302"/>
                  <a:pt x="470" y="298"/>
                  <a:pt x="528" y="312"/>
                </a:cubicBezTo>
                <a:cubicBezTo>
                  <a:pt x="586" y="326"/>
                  <a:pt x="630" y="342"/>
                  <a:pt x="684" y="360"/>
                </a:cubicBezTo>
                <a:cubicBezTo>
                  <a:pt x="738" y="378"/>
                  <a:pt x="806" y="398"/>
                  <a:pt x="852" y="420"/>
                </a:cubicBezTo>
                <a:cubicBezTo>
                  <a:pt x="898" y="442"/>
                  <a:pt x="936" y="470"/>
                  <a:pt x="960" y="492"/>
                </a:cubicBezTo>
                <a:cubicBezTo>
                  <a:pt x="984" y="514"/>
                  <a:pt x="996" y="532"/>
                  <a:pt x="996" y="552"/>
                </a:cubicBezTo>
                <a:cubicBezTo>
                  <a:pt x="996" y="572"/>
                  <a:pt x="980" y="592"/>
                  <a:pt x="960" y="612"/>
                </a:cubicBezTo>
                <a:cubicBezTo>
                  <a:pt x="940" y="632"/>
                  <a:pt x="922" y="646"/>
                  <a:pt x="876" y="672"/>
                </a:cubicBezTo>
                <a:cubicBezTo>
                  <a:pt x="830" y="698"/>
                  <a:pt x="742" y="744"/>
                  <a:pt x="684" y="768"/>
                </a:cubicBezTo>
                <a:cubicBezTo>
                  <a:pt x="626" y="792"/>
                  <a:pt x="578" y="804"/>
                  <a:pt x="528" y="816"/>
                </a:cubicBezTo>
                <a:cubicBezTo>
                  <a:pt x="478" y="828"/>
                  <a:pt x="426" y="826"/>
                  <a:pt x="384" y="840"/>
                </a:cubicBezTo>
                <a:cubicBezTo>
                  <a:pt x="342" y="854"/>
                  <a:pt x="320" y="878"/>
                  <a:pt x="276" y="900"/>
                </a:cubicBezTo>
                <a:cubicBezTo>
                  <a:pt x="232" y="922"/>
                  <a:pt x="160" y="942"/>
                  <a:pt x="120" y="972"/>
                </a:cubicBezTo>
                <a:cubicBezTo>
                  <a:pt x="80" y="1002"/>
                  <a:pt x="58" y="1058"/>
                  <a:pt x="36" y="108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1752" name="Group 72"/>
          <p:cNvGrpSpPr>
            <a:grpSpLocks noChangeAspect="1"/>
          </p:cNvGrpSpPr>
          <p:nvPr/>
        </p:nvGrpSpPr>
        <p:grpSpPr bwMode="auto">
          <a:xfrm>
            <a:off x="546100" y="647700"/>
            <a:ext cx="563563" cy="796925"/>
            <a:chOff x="344" y="408"/>
            <a:chExt cx="355" cy="502"/>
          </a:xfrm>
        </p:grpSpPr>
        <p:sp>
          <p:nvSpPr>
            <p:cNvPr id="71753" name="AutoShape 73"/>
            <p:cNvSpPr>
              <a:spLocks noChangeAspect="1" noChangeArrowheads="1" noTextEdit="1"/>
            </p:cNvSpPr>
            <p:nvPr/>
          </p:nvSpPr>
          <p:spPr bwMode="auto">
            <a:xfrm>
              <a:off x="344" y="408"/>
              <a:ext cx="355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54" name="Rectangle 74"/>
            <p:cNvSpPr>
              <a:spLocks noChangeArrowheads="1"/>
            </p:cNvSpPr>
            <p:nvPr/>
          </p:nvSpPr>
          <p:spPr bwMode="auto">
            <a:xfrm>
              <a:off x="481" y="43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1755" name="Rectangle 75"/>
            <p:cNvSpPr>
              <a:spLocks noChangeArrowheads="1"/>
            </p:cNvSpPr>
            <p:nvPr/>
          </p:nvSpPr>
          <p:spPr bwMode="auto">
            <a:xfrm>
              <a:off x="388" y="593"/>
              <a:ext cx="22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300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1756" name="AutoShape 76"/>
          <p:cNvSpPr>
            <a:spLocks noChangeAspect="1" noChangeArrowheads="1" noTextEdit="1"/>
          </p:cNvSpPr>
          <p:nvPr/>
        </p:nvSpPr>
        <p:spPr bwMode="auto">
          <a:xfrm>
            <a:off x="2798763" y="2809875"/>
            <a:ext cx="46831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1757" name="Rectangle 77"/>
          <p:cNvSpPr>
            <a:spLocks noChangeArrowheads="1"/>
          </p:cNvSpPr>
          <p:nvPr/>
        </p:nvSpPr>
        <p:spPr bwMode="auto">
          <a:xfrm>
            <a:off x="2703513" y="2713038"/>
            <a:ext cx="50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400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hu-HU" sz="3400" i="1" baseline="-25000">
                <a:solidFill>
                  <a:schemeClr val="bg1"/>
                </a:solidFill>
                <a:latin typeface="Times New Roman" pitchFamily="18" charset="0"/>
              </a:rPr>
              <a:t>L1</a:t>
            </a:r>
            <a:endParaRPr lang="hu-HU" sz="2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58" name="Line 78"/>
          <p:cNvSpPr>
            <a:spLocks noChangeShapeType="1"/>
          </p:cNvSpPr>
          <p:nvPr/>
        </p:nvSpPr>
        <p:spPr bwMode="auto">
          <a:xfrm>
            <a:off x="3757613" y="869950"/>
            <a:ext cx="0" cy="1828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59" name="Line 79"/>
          <p:cNvSpPr>
            <a:spLocks noChangeShapeType="1"/>
          </p:cNvSpPr>
          <p:nvPr/>
        </p:nvSpPr>
        <p:spPr bwMode="auto">
          <a:xfrm>
            <a:off x="3602038" y="928688"/>
            <a:ext cx="3286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760" name="Line 80"/>
          <p:cNvSpPr>
            <a:spLocks noChangeShapeType="1"/>
          </p:cNvSpPr>
          <p:nvPr/>
        </p:nvSpPr>
        <p:spPr bwMode="auto">
          <a:xfrm>
            <a:off x="3578225" y="2624138"/>
            <a:ext cx="3286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761" name="Text Box 81"/>
          <p:cNvSpPr txBox="1">
            <a:spLocks noChangeArrowheads="1"/>
          </p:cNvSpPr>
          <p:nvPr/>
        </p:nvSpPr>
        <p:spPr bwMode="auto">
          <a:xfrm>
            <a:off x="3138488" y="1595438"/>
            <a:ext cx="723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hu-HU" sz="2800" b="1" baseline="-25000">
                <a:solidFill>
                  <a:schemeClr val="bg1"/>
                </a:solidFill>
                <a:latin typeface="Times New Roman" pitchFamily="18" charset="0"/>
              </a:rPr>
              <a:t>cs</a:t>
            </a:r>
            <a:endParaRPr lang="en-US" sz="2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62" name="Line 82"/>
          <p:cNvSpPr>
            <a:spLocks noChangeShapeType="1"/>
          </p:cNvSpPr>
          <p:nvPr/>
        </p:nvSpPr>
        <p:spPr bwMode="auto">
          <a:xfrm rot="10800000" flipV="1">
            <a:off x="1504950" y="1762125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1763" name="WordArt 83"/>
          <p:cNvSpPr>
            <a:spLocks noChangeArrowheads="1" noChangeShapeType="1" noTextEdit="1"/>
          </p:cNvSpPr>
          <p:nvPr/>
        </p:nvSpPr>
        <p:spPr bwMode="auto">
          <a:xfrm>
            <a:off x="1544638" y="2131762"/>
            <a:ext cx="20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 CE"/>
              </a:rPr>
              <a:t>y</a:t>
            </a:r>
          </a:p>
        </p:txBody>
      </p:sp>
      <p:sp>
        <p:nvSpPr>
          <p:cNvPr id="71764" name="Text Box 84"/>
          <p:cNvSpPr txBox="1">
            <a:spLocks noChangeArrowheads="1"/>
          </p:cNvSpPr>
          <p:nvPr/>
        </p:nvSpPr>
        <p:spPr bwMode="auto">
          <a:xfrm>
            <a:off x="6416675" y="987425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(x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r>
              <a:rPr lang="hu-HU" sz="2400" b="1">
                <a:solidFill>
                  <a:schemeClr val="bg1"/>
                </a:solidFill>
              </a:rPr>
              <a:t>, y)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765" name="Line 85"/>
          <p:cNvSpPr>
            <a:spLocks noChangeShapeType="1"/>
          </p:cNvSpPr>
          <p:nvPr/>
        </p:nvSpPr>
        <p:spPr bwMode="auto">
          <a:xfrm flipV="1">
            <a:off x="5407025" y="1317625"/>
            <a:ext cx="1027113" cy="107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766" name="Line 86"/>
          <p:cNvSpPr>
            <a:spLocks noChangeShapeType="1"/>
          </p:cNvSpPr>
          <p:nvPr/>
        </p:nvSpPr>
        <p:spPr bwMode="auto">
          <a:xfrm>
            <a:off x="4191000" y="571500"/>
            <a:ext cx="0" cy="2451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767" name="Text Box 87"/>
          <p:cNvSpPr txBox="1">
            <a:spLocks noChangeArrowheads="1"/>
          </p:cNvSpPr>
          <p:nvPr/>
        </p:nvSpPr>
        <p:spPr bwMode="auto">
          <a:xfrm>
            <a:off x="3757613" y="272415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x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1768" name="Text Box 88"/>
          <p:cNvSpPr txBox="1">
            <a:spLocks noChangeArrowheads="1"/>
          </p:cNvSpPr>
          <p:nvPr/>
        </p:nvSpPr>
        <p:spPr bwMode="auto">
          <a:xfrm>
            <a:off x="0" y="17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Sodorvonali bevezetés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0" name="Text Box 104"/>
          <p:cNvSpPr txBox="1">
            <a:spLocks noChangeArrowheads="1"/>
          </p:cNvSpPr>
          <p:nvPr/>
        </p:nvSpPr>
        <p:spPr bwMode="auto">
          <a:xfrm>
            <a:off x="4211638" y="2724150"/>
            <a:ext cx="570388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Peremfeltétel</a:t>
            </a:r>
            <a:r>
              <a:rPr lang="hu-HU" sz="2400" b="1" dirty="0">
                <a:solidFill>
                  <a:srgbClr val="FFFF00"/>
                </a:solidFill>
              </a:rPr>
              <a:t>: </a:t>
            </a:r>
            <a:r>
              <a:rPr lang="hu-HU" sz="2400" b="1" dirty="0">
                <a:solidFill>
                  <a:srgbClr val="FFFF00"/>
                </a:solidFill>
                <a:latin typeface="Symbol" pitchFamily="18" charset="2"/>
              </a:rPr>
              <a:t>¶</a:t>
            </a:r>
            <a:r>
              <a:rPr lang="hu-HU" sz="2400" b="1" dirty="0">
                <a:solidFill>
                  <a:srgbClr val="FFFF00"/>
                </a:solidFill>
              </a:rPr>
              <a:t>c</a:t>
            </a:r>
            <a:r>
              <a:rPr lang="hu-HU" sz="2400" b="1" dirty="0">
                <a:solidFill>
                  <a:srgbClr val="FFFF00"/>
                </a:solidFill>
                <a:cs typeface="Times New Roman" pitchFamily="18" charset="0"/>
              </a:rPr>
              <a:t>/</a:t>
            </a:r>
            <a:r>
              <a:rPr lang="hu-HU" sz="2400" b="1" dirty="0">
                <a:solidFill>
                  <a:srgbClr val="FFFF00"/>
                </a:solidFill>
                <a:latin typeface="Symbol" pitchFamily="18" charset="2"/>
              </a:rPr>
              <a:t>¶</a:t>
            </a:r>
            <a:r>
              <a:rPr lang="hu-HU" sz="2400" b="1" dirty="0">
                <a:solidFill>
                  <a:srgbClr val="FFFF00"/>
                </a:solidFill>
              </a:rPr>
              <a:t>y</a:t>
            </a:r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b="1" dirty="0">
                <a:solidFill>
                  <a:srgbClr val="FFFF00"/>
                </a:solidFill>
                <a:cs typeface="Times New Roman" pitchFamily="18" charset="0"/>
              </a:rPr>
              <a:t>=</a:t>
            </a:r>
            <a:r>
              <a:rPr lang="hu-HU" sz="2400" b="1" dirty="0">
                <a:solidFill>
                  <a:srgbClr val="FFFF00"/>
                </a:solidFill>
              </a:rPr>
              <a:t> 0</a:t>
            </a:r>
            <a:r>
              <a:rPr lang="hu-HU" sz="29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a partnál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17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Parti bevezetés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6000750" y="922338"/>
            <a:ext cx="0" cy="2609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781050" y="1112838"/>
            <a:ext cx="7486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838200" y="3132138"/>
            <a:ext cx="7410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1504950" y="1093788"/>
            <a:ext cx="266700" cy="2476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723900" y="2084388"/>
            <a:ext cx="74104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1619250" y="1131888"/>
            <a:ext cx="3429000" cy="2000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28"/>
              </a:cxn>
              <a:cxn ang="0">
                <a:pos x="420" y="360"/>
              </a:cxn>
              <a:cxn ang="0">
                <a:pos x="732" y="468"/>
              </a:cxn>
              <a:cxn ang="0">
                <a:pos x="996" y="516"/>
              </a:cxn>
              <a:cxn ang="0">
                <a:pos x="1332" y="564"/>
              </a:cxn>
              <a:cxn ang="0">
                <a:pos x="1584" y="588"/>
              </a:cxn>
              <a:cxn ang="0">
                <a:pos x="1872" y="612"/>
              </a:cxn>
              <a:cxn ang="0">
                <a:pos x="2184" y="636"/>
              </a:cxn>
            </a:cxnLst>
            <a:rect l="0" t="0" r="r" b="b"/>
            <a:pathLst>
              <a:path w="2184" h="636">
                <a:moveTo>
                  <a:pt x="0" y="0"/>
                </a:moveTo>
                <a:cubicBezTo>
                  <a:pt x="61" y="84"/>
                  <a:pt x="122" y="168"/>
                  <a:pt x="192" y="228"/>
                </a:cubicBezTo>
                <a:cubicBezTo>
                  <a:pt x="262" y="288"/>
                  <a:pt x="330" y="320"/>
                  <a:pt x="420" y="360"/>
                </a:cubicBezTo>
                <a:cubicBezTo>
                  <a:pt x="510" y="400"/>
                  <a:pt x="636" y="442"/>
                  <a:pt x="732" y="468"/>
                </a:cubicBezTo>
                <a:cubicBezTo>
                  <a:pt x="828" y="494"/>
                  <a:pt x="896" y="500"/>
                  <a:pt x="996" y="516"/>
                </a:cubicBezTo>
                <a:cubicBezTo>
                  <a:pt x="1096" y="532"/>
                  <a:pt x="1234" y="552"/>
                  <a:pt x="1332" y="564"/>
                </a:cubicBezTo>
                <a:cubicBezTo>
                  <a:pt x="1430" y="576"/>
                  <a:pt x="1494" y="580"/>
                  <a:pt x="1584" y="588"/>
                </a:cubicBezTo>
                <a:cubicBezTo>
                  <a:pt x="1674" y="596"/>
                  <a:pt x="1772" y="604"/>
                  <a:pt x="1872" y="612"/>
                </a:cubicBezTo>
                <a:cubicBezTo>
                  <a:pt x="1972" y="620"/>
                  <a:pt x="2136" y="634"/>
                  <a:pt x="2184" y="6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952500" y="1112838"/>
            <a:ext cx="4762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rot="10800000" flipV="1">
            <a:off x="1630095" y="1147763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1633648" y="1114425"/>
            <a:ext cx="1162050" cy="79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2368991" y="675113"/>
            <a:ext cx="3429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x</a:t>
            </a:r>
          </a:p>
        </p:txBody>
      </p:sp>
      <p:sp>
        <p:nvSpPr>
          <p:cNvPr id="72717" name="WordArt 13"/>
          <p:cNvSpPr>
            <a:spLocks noChangeArrowheads="1" noChangeShapeType="1" noTextEdit="1"/>
          </p:cNvSpPr>
          <p:nvPr/>
        </p:nvSpPr>
        <p:spPr bwMode="auto">
          <a:xfrm>
            <a:off x="1709455" y="2144679"/>
            <a:ext cx="20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y</a:t>
            </a:r>
          </a:p>
        </p:txBody>
      </p:sp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6134100" y="23368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B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5848350" y="998538"/>
            <a:ext cx="266700" cy="209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5829300" y="2998788"/>
            <a:ext cx="304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229100" y="1112838"/>
            <a:ext cx="0" cy="18859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2722" name="Freeform 18"/>
          <p:cNvSpPr>
            <a:spLocks/>
          </p:cNvSpPr>
          <p:nvPr/>
        </p:nvSpPr>
        <p:spPr bwMode="auto">
          <a:xfrm>
            <a:off x="4248150" y="1131888"/>
            <a:ext cx="1238250" cy="1847850"/>
          </a:xfrm>
          <a:custGeom>
            <a:avLst/>
            <a:gdLst/>
            <a:ahLst/>
            <a:cxnLst>
              <a:cxn ang="0">
                <a:pos x="780" y="0"/>
              </a:cxn>
              <a:cxn ang="0">
                <a:pos x="720" y="228"/>
              </a:cxn>
              <a:cxn ang="0">
                <a:pos x="600" y="372"/>
              </a:cxn>
              <a:cxn ang="0">
                <a:pos x="360" y="564"/>
              </a:cxn>
              <a:cxn ang="0">
                <a:pos x="204" y="684"/>
              </a:cxn>
              <a:cxn ang="0">
                <a:pos x="84" y="864"/>
              </a:cxn>
              <a:cxn ang="0">
                <a:pos x="24" y="1032"/>
              </a:cxn>
              <a:cxn ang="0">
                <a:pos x="0" y="1164"/>
              </a:cxn>
            </a:cxnLst>
            <a:rect l="0" t="0" r="r" b="b"/>
            <a:pathLst>
              <a:path w="780" h="1164">
                <a:moveTo>
                  <a:pt x="780" y="0"/>
                </a:moveTo>
                <a:cubicBezTo>
                  <a:pt x="765" y="83"/>
                  <a:pt x="750" y="166"/>
                  <a:pt x="720" y="228"/>
                </a:cubicBezTo>
                <a:cubicBezTo>
                  <a:pt x="690" y="290"/>
                  <a:pt x="660" y="316"/>
                  <a:pt x="600" y="372"/>
                </a:cubicBezTo>
                <a:cubicBezTo>
                  <a:pt x="540" y="428"/>
                  <a:pt x="426" y="512"/>
                  <a:pt x="360" y="564"/>
                </a:cubicBezTo>
                <a:cubicBezTo>
                  <a:pt x="294" y="616"/>
                  <a:pt x="250" y="634"/>
                  <a:pt x="204" y="684"/>
                </a:cubicBezTo>
                <a:cubicBezTo>
                  <a:pt x="158" y="734"/>
                  <a:pt x="114" y="806"/>
                  <a:pt x="84" y="864"/>
                </a:cubicBezTo>
                <a:cubicBezTo>
                  <a:pt x="54" y="922"/>
                  <a:pt x="38" y="982"/>
                  <a:pt x="24" y="1032"/>
                </a:cubicBezTo>
                <a:cubicBezTo>
                  <a:pt x="10" y="1082"/>
                  <a:pt x="4" y="1144"/>
                  <a:pt x="0" y="1164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2723" name="Group 19"/>
          <p:cNvGrpSpPr>
            <a:grpSpLocks noChangeAspect="1"/>
          </p:cNvGrpSpPr>
          <p:nvPr/>
        </p:nvGrpSpPr>
        <p:grpSpPr bwMode="auto">
          <a:xfrm>
            <a:off x="344488" y="1116013"/>
            <a:ext cx="563562" cy="796925"/>
            <a:chOff x="596" y="840"/>
            <a:chExt cx="355" cy="502"/>
          </a:xfrm>
        </p:grpSpPr>
        <p:sp>
          <p:nvSpPr>
            <p:cNvPr id="7272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596" y="840"/>
              <a:ext cx="355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25" name="Rectangle 21"/>
            <p:cNvSpPr>
              <a:spLocks noChangeArrowheads="1"/>
            </p:cNvSpPr>
            <p:nvPr/>
          </p:nvSpPr>
          <p:spPr bwMode="auto">
            <a:xfrm>
              <a:off x="733" y="863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26" name="Rectangle 22"/>
            <p:cNvSpPr>
              <a:spLocks noChangeArrowheads="1"/>
            </p:cNvSpPr>
            <p:nvPr/>
          </p:nvSpPr>
          <p:spPr bwMode="auto">
            <a:xfrm>
              <a:off x="640" y="1025"/>
              <a:ext cx="22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300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811213" y="5376863"/>
            <a:ext cx="3141662" cy="1316037"/>
            <a:chOff x="176" y="3480"/>
            <a:chExt cx="1979" cy="829"/>
          </a:xfrm>
        </p:grpSpPr>
        <p:sp>
          <p:nvSpPr>
            <p:cNvPr id="72728" name="Line 24"/>
            <p:cNvSpPr>
              <a:spLocks noChangeShapeType="1"/>
            </p:cNvSpPr>
            <p:nvPr/>
          </p:nvSpPr>
          <p:spPr bwMode="auto">
            <a:xfrm>
              <a:off x="1492" y="3891"/>
              <a:ext cx="640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29" name="Line 25"/>
            <p:cNvSpPr>
              <a:spLocks noChangeShapeType="1"/>
            </p:cNvSpPr>
            <p:nvPr/>
          </p:nvSpPr>
          <p:spPr bwMode="auto">
            <a:xfrm flipV="1">
              <a:off x="1306" y="3967"/>
              <a:ext cx="36" cy="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>
              <a:off x="1342" y="3973"/>
              <a:ext cx="52" cy="29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 flipV="1">
              <a:off x="1400" y="3480"/>
              <a:ext cx="70" cy="7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1470" y="3480"/>
              <a:ext cx="68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33" name="Rectangle 29"/>
            <p:cNvSpPr>
              <a:spLocks noChangeArrowheads="1"/>
            </p:cNvSpPr>
            <p:nvPr/>
          </p:nvSpPr>
          <p:spPr bwMode="auto">
            <a:xfrm>
              <a:off x="1827" y="4107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34" name="Rectangle 30"/>
            <p:cNvSpPr>
              <a:spLocks noChangeArrowheads="1"/>
            </p:cNvSpPr>
            <p:nvPr/>
          </p:nvSpPr>
          <p:spPr bwMode="auto">
            <a:xfrm>
              <a:off x="1880" y="3673"/>
              <a:ext cx="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100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35" name="Rectangle 31"/>
            <p:cNvSpPr>
              <a:spLocks noChangeArrowheads="1"/>
            </p:cNvSpPr>
            <p:nvPr/>
          </p:nvSpPr>
          <p:spPr bwMode="auto">
            <a:xfrm>
              <a:off x="341" y="3886"/>
              <a:ext cx="1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100" b="1" i="1">
                  <a:solidFill>
                    <a:schemeClr val="bg1"/>
                  </a:solidFill>
                  <a:latin typeface="Times New Roman" pitchFamily="18" charset="0"/>
                </a:rPr>
                <a:t>cs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36" name="Rectangle 32"/>
            <p:cNvSpPr>
              <a:spLocks noChangeArrowheads="1"/>
            </p:cNvSpPr>
            <p:nvPr/>
          </p:nvSpPr>
          <p:spPr bwMode="auto">
            <a:xfrm>
              <a:off x="1692" y="3931"/>
              <a:ext cx="1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37" name="Rectangle 33"/>
            <p:cNvSpPr>
              <a:spLocks noChangeArrowheads="1"/>
            </p:cNvSpPr>
            <p:nvPr/>
          </p:nvSpPr>
          <p:spPr bwMode="auto">
            <a:xfrm>
              <a:off x="1988" y="3497"/>
              <a:ext cx="1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38" name="Rectangle 34"/>
            <p:cNvSpPr>
              <a:spLocks noChangeArrowheads="1"/>
            </p:cNvSpPr>
            <p:nvPr/>
          </p:nvSpPr>
          <p:spPr bwMode="auto">
            <a:xfrm>
              <a:off x="1666" y="3497"/>
              <a:ext cx="20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39" name="Rectangle 35"/>
            <p:cNvSpPr>
              <a:spLocks noChangeArrowheads="1"/>
            </p:cNvSpPr>
            <p:nvPr/>
          </p:nvSpPr>
          <p:spPr bwMode="auto">
            <a:xfrm>
              <a:off x="176" y="3710"/>
              <a:ext cx="18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40" name="Rectangle 36"/>
            <p:cNvSpPr>
              <a:spLocks noChangeArrowheads="1"/>
            </p:cNvSpPr>
            <p:nvPr/>
          </p:nvSpPr>
          <p:spPr bwMode="auto">
            <a:xfrm>
              <a:off x="1511" y="3497"/>
              <a:ext cx="1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41" name="Rectangle 37"/>
            <p:cNvSpPr>
              <a:spLocks noChangeArrowheads="1"/>
            </p:cNvSpPr>
            <p:nvPr/>
          </p:nvSpPr>
          <p:spPr bwMode="auto">
            <a:xfrm>
              <a:off x="1012" y="3710"/>
              <a:ext cx="2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>
                  <a:solidFill>
                    <a:schemeClr val="bg1"/>
                  </a:solidFill>
                  <a:latin typeface="Times New Roman" pitchFamily="18" charset="0"/>
                </a:rPr>
                <a:t>15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42" name="Rectangle 38"/>
            <p:cNvSpPr>
              <a:spLocks noChangeArrowheads="1"/>
            </p:cNvSpPr>
            <p:nvPr/>
          </p:nvSpPr>
          <p:spPr bwMode="auto">
            <a:xfrm>
              <a:off x="941" y="3710"/>
              <a:ext cx="7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43" name="Rectangle 39"/>
            <p:cNvSpPr>
              <a:spLocks noChangeArrowheads="1"/>
            </p:cNvSpPr>
            <p:nvPr/>
          </p:nvSpPr>
          <p:spPr bwMode="auto">
            <a:xfrm>
              <a:off x="799" y="3710"/>
              <a:ext cx="1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44" name="Rectangle 40"/>
            <p:cNvSpPr>
              <a:spLocks noChangeArrowheads="1"/>
            </p:cNvSpPr>
            <p:nvPr/>
          </p:nvSpPr>
          <p:spPr bwMode="auto">
            <a:xfrm>
              <a:off x="578" y="3678"/>
              <a:ext cx="1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500" b="1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2745" name="AutoShape 41"/>
          <p:cNvSpPr>
            <a:spLocks noChangeAspect="1" noChangeArrowheads="1" noTextEdit="1"/>
          </p:cNvSpPr>
          <p:nvPr/>
        </p:nvSpPr>
        <p:spPr bwMode="auto">
          <a:xfrm>
            <a:off x="5472113" y="5318125"/>
            <a:ext cx="2654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>
            <a:off x="7045325" y="5867400"/>
            <a:ext cx="533400" cy="1588"/>
          </a:xfrm>
          <a:prstGeom prst="line">
            <a:avLst/>
          </a:prstGeom>
          <a:noFill/>
          <a:ln w="174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2747" name="Rectangle 43"/>
          <p:cNvSpPr>
            <a:spLocks noChangeArrowheads="1"/>
          </p:cNvSpPr>
          <p:nvPr/>
        </p:nvSpPr>
        <p:spPr bwMode="auto">
          <a:xfrm>
            <a:off x="7943850" y="5570538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48" name="Rectangle 44"/>
          <p:cNvSpPr>
            <a:spLocks noChangeArrowheads="1"/>
          </p:cNvSpPr>
          <p:nvPr/>
        </p:nvSpPr>
        <p:spPr bwMode="auto">
          <a:xfrm>
            <a:off x="5740400" y="5857875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49" name="Rectangle 45"/>
          <p:cNvSpPr>
            <a:spLocks noChangeArrowheads="1"/>
          </p:cNvSpPr>
          <p:nvPr/>
        </p:nvSpPr>
        <p:spPr bwMode="auto">
          <a:xfrm>
            <a:off x="6607175" y="5603875"/>
            <a:ext cx="419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Times New Roman" pitchFamily="18" charset="0"/>
              </a:rPr>
              <a:t>11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0" name="Rectangle 46"/>
          <p:cNvSpPr>
            <a:spLocks noChangeArrowheads="1"/>
          </p:cNvSpPr>
          <p:nvPr/>
        </p:nvSpPr>
        <p:spPr bwMode="auto">
          <a:xfrm>
            <a:off x="6502400" y="5603875"/>
            <a:ext cx="104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1" name="Rectangle 47"/>
          <p:cNvSpPr>
            <a:spLocks noChangeArrowheads="1"/>
          </p:cNvSpPr>
          <p:nvPr/>
        </p:nvSpPr>
        <p:spPr bwMode="auto">
          <a:xfrm>
            <a:off x="6296025" y="5603875"/>
            <a:ext cx="209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7662863" y="5603875"/>
            <a:ext cx="279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3" name="Rectangle 49"/>
          <p:cNvSpPr>
            <a:spLocks noChangeArrowheads="1"/>
          </p:cNvSpPr>
          <p:nvPr/>
        </p:nvSpPr>
        <p:spPr bwMode="auto">
          <a:xfrm>
            <a:off x="7086600" y="5926138"/>
            <a:ext cx="3032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4" name="Rectangle 50"/>
          <p:cNvSpPr>
            <a:spLocks noChangeArrowheads="1"/>
          </p:cNvSpPr>
          <p:nvPr/>
        </p:nvSpPr>
        <p:spPr bwMode="auto">
          <a:xfrm>
            <a:off x="7137400" y="5343525"/>
            <a:ext cx="1857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5357813" y="5565775"/>
            <a:ext cx="381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hu-HU" sz="3300" b="1" i="1" baseline="-25000">
                <a:solidFill>
                  <a:schemeClr val="bg1"/>
                </a:solidFill>
                <a:latin typeface="Times New Roman" pitchFamily="18" charset="0"/>
              </a:rPr>
              <a:t>L</a:t>
            </a:r>
            <a:endParaRPr lang="hu-HU" sz="24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6" name="Rectangle 52"/>
          <p:cNvSpPr>
            <a:spLocks noChangeArrowheads="1"/>
          </p:cNvSpPr>
          <p:nvPr/>
        </p:nvSpPr>
        <p:spPr bwMode="auto">
          <a:xfrm>
            <a:off x="7399338" y="6181725"/>
            <a:ext cx="106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 i="1">
                <a:solidFill>
                  <a:schemeClr val="bg1"/>
                </a:solidFill>
                <a:latin typeface="Times New Roman" pitchFamily="18" charset="0"/>
              </a:rPr>
              <a:t>y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7" name="Rectangle 53"/>
          <p:cNvSpPr>
            <a:spLocks noChangeArrowheads="1"/>
          </p:cNvSpPr>
          <p:nvPr/>
        </p:nvSpPr>
        <p:spPr bwMode="auto">
          <a:xfrm>
            <a:off x="7334250" y="5599113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19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5980113" y="5556250"/>
            <a:ext cx="230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300" b="1">
                <a:solidFill>
                  <a:schemeClr val="bg1"/>
                </a:solidFill>
                <a:latin typeface="Symbol" pitchFamily="18" charset="2"/>
              </a:rPr>
              <a:t>=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72759" name="Group 55"/>
          <p:cNvGrpSpPr>
            <a:grpSpLocks/>
          </p:cNvGrpSpPr>
          <p:nvPr/>
        </p:nvGrpSpPr>
        <p:grpSpPr bwMode="auto">
          <a:xfrm>
            <a:off x="392113" y="3165475"/>
            <a:ext cx="5795962" cy="1343025"/>
            <a:chOff x="135" y="1970"/>
            <a:chExt cx="3651" cy="846"/>
          </a:xfrm>
        </p:grpSpPr>
        <p:sp>
          <p:nvSpPr>
            <p:cNvPr id="72760" name="Line 56"/>
            <p:cNvSpPr>
              <a:spLocks noChangeShapeType="1"/>
            </p:cNvSpPr>
            <p:nvPr/>
          </p:nvSpPr>
          <p:spPr bwMode="auto">
            <a:xfrm flipV="1">
              <a:off x="1250" y="2690"/>
              <a:ext cx="36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>
              <a:off x="1286" y="2696"/>
              <a:ext cx="53" cy="1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62" name="Line 58"/>
            <p:cNvSpPr>
              <a:spLocks noChangeShapeType="1"/>
            </p:cNvSpPr>
            <p:nvPr/>
          </p:nvSpPr>
          <p:spPr bwMode="auto">
            <a:xfrm flipV="1">
              <a:off x="1345" y="2474"/>
              <a:ext cx="69" cy="3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63" name="Line 59"/>
            <p:cNvSpPr>
              <a:spLocks noChangeShapeType="1"/>
            </p:cNvSpPr>
            <p:nvPr/>
          </p:nvSpPr>
          <p:spPr bwMode="auto">
            <a:xfrm>
              <a:off x="1414" y="2474"/>
              <a:ext cx="94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64" name="Line 60"/>
            <p:cNvSpPr>
              <a:spLocks noChangeShapeType="1"/>
            </p:cNvSpPr>
            <p:nvPr/>
          </p:nvSpPr>
          <p:spPr bwMode="auto">
            <a:xfrm>
              <a:off x="1069" y="2438"/>
              <a:ext cx="131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65" name="Line 61"/>
            <p:cNvSpPr>
              <a:spLocks noChangeShapeType="1"/>
            </p:cNvSpPr>
            <p:nvPr/>
          </p:nvSpPr>
          <p:spPr bwMode="auto">
            <a:xfrm>
              <a:off x="2942" y="2438"/>
              <a:ext cx="74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3703" y="2278"/>
              <a:ext cx="8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3014" y="2472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2426" y="2278"/>
              <a:ext cx="45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exp(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69" name="Rectangle 65"/>
            <p:cNvSpPr>
              <a:spLocks noChangeArrowheads="1"/>
            </p:cNvSpPr>
            <p:nvPr/>
          </p:nvSpPr>
          <p:spPr bwMode="auto">
            <a:xfrm>
              <a:off x="3564" y="2101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0" name="Rectangle 66"/>
            <p:cNvSpPr>
              <a:spLocks noChangeArrowheads="1"/>
            </p:cNvSpPr>
            <p:nvPr/>
          </p:nvSpPr>
          <p:spPr bwMode="auto">
            <a:xfrm>
              <a:off x="3492" y="2472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3169" y="2472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3415" y="2121"/>
              <a:ext cx="1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3161" y="2121"/>
              <a:ext cx="1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2214" y="2489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973" y="2489"/>
              <a:ext cx="1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441" y="2489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088" y="2489"/>
              <a:ext cx="13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8" name="Rectangle 74"/>
            <p:cNvSpPr>
              <a:spLocks noChangeArrowheads="1"/>
            </p:cNvSpPr>
            <p:nvPr/>
          </p:nvSpPr>
          <p:spPr bwMode="auto">
            <a:xfrm>
              <a:off x="1589" y="2121"/>
              <a:ext cx="22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35" y="2278"/>
              <a:ext cx="68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C (x,y)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3384" y="2626"/>
              <a:ext cx="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3297" y="227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109" y="2643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1656" y="2643"/>
              <a:ext cx="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961" y="2093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Symbol" pitchFamily="18" charset="2"/>
                </a:rPr>
                <a:t>-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1746" y="2461"/>
              <a:ext cx="1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Symbol" pitchFamily="18" charset="2"/>
                </a:rPr>
                <a:t>P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6" name="Rectangle 82"/>
            <p:cNvSpPr>
              <a:spLocks noChangeArrowheads="1"/>
            </p:cNvSpPr>
            <p:nvPr/>
          </p:nvSpPr>
          <p:spPr bwMode="auto">
            <a:xfrm>
              <a:off x="842" y="2250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2787" name="Rectangle 83"/>
            <p:cNvSpPr>
              <a:spLocks noChangeArrowheads="1"/>
            </p:cNvSpPr>
            <p:nvPr/>
          </p:nvSpPr>
          <p:spPr bwMode="auto">
            <a:xfrm>
              <a:off x="1688" y="197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788" name="Group 84"/>
          <p:cNvGrpSpPr>
            <a:grpSpLocks/>
          </p:cNvGrpSpPr>
          <p:nvPr/>
        </p:nvGrpSpPr>
        <p:grpSpPr bwMode="auto">
          <a:xfrm>
            <a:off x="1830388" y="4618038"/>
            <a:ext cx="2262187" cy="515937"/>
            <a:chOff x="812" y="2903"/>
            <a:chExt cx="1494" cy="317"/>
          </a:xfrm>
        </p:grpSpPr>
        <p:sp>
          <p:nvSpPr>
            <p:cNvPr id="72789" name="AutoShape 85"/>
            <p:cNvSpPr>
              <a:spLocks/>
            </p:cNvSpPr>
            <p:nvPr/>
          </p:nvSpPr>
          <p:spPr bwMode="auto">
            <a:xfrm rot="-5456676">
              <a:off x="1496" y="2219"/>
              <a:ext cx="126" cy="1494"/>
            </a:xfrm>
            <a:prstGeom prst="leftBrace">
              <a:avLst>
                <a:gd name="adj1" fmla="val 98810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72790" name="Text Box 86"/>
            <p:cNvSpPr txBox="1">
              <a:spLocks noChangeArrowheads="1"/>
            </p:cNvSpPr>
            <p:nvPr/>
          </p:nvSpPr>
          <p:spPr bwMode="auto">
            <a:xfrm>
              <a:off x="1357" y="2939"/>
              <a:ext cx="45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400" b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hu-HU" sz="2400" b="1" baseline="-2500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  <a:endParaRPr lang="en-GB" sz="2400" b="1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2791" name="Text Box 87"/>
          <p:cNvSpPr txBox="1">
            <a:spLocks noChangeArrowheads="1"/>
          </p:cNvSpPr>
          <p:nvPr/>
        </p:nvSpPr>
        <p:spPr bwMode="auto">
          <a:xfrm>
            <a:off x="5543550" y="1417638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(x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r>
              <a:rPr lang="hu-HU" sz="2400" b="1">
                <a:solidFill>
                  <a:schemeClr val="bg1"/>
                </a:solidFill>
              </a:rPr>
              <a:t>, y)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5314950" y="1646238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2793" name="Line 89"/>
          <p:cNvSpPr>
            <a:spLocks noChangeShapeType="1"/>
          </p:cNvSpPr>
          <p:nvPr/>
        </p:nvSpPr>
        <p:spPr bwMode="auto">
          <a:xfrm flipH="1">
            <a:off x="4233863" y="865188"/>
            <a:ext cx="0" cy="24574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2794" name="Text Box 90"/>
          <p:cNvSpPr txBox="1">
            <a:spLocks noChangeArrowheads="1"/>
          </p:cNvSpPr>
          <p:nvPr/>
        </p:nvSpPr>
        <p:spPr bwMode="auto">
          <a:xfrm>
            <a:off x="3851275" y="3074988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x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2795" name="Text Box 91" descr="Pergamen"/>
          <p:cNvSpPr txBox="1">
            <a:spLocks noChangeArrowheads="1"/>
          </p:cNvSpPr>
          <p:nvPr/>
        </p:nvSpPr>
        <p:spPr bwMode="auto">
          <a:xfrm>
            <a:off x="5395913" y="4787900"/>
            <a:ext cx="203162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Part elérése: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6000750" y="922338"/>
            <a:ext cx="0" cy="2609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781050" y="1112838"/>
            <a:ext cx="7486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1571625" y="1557338"/>
            <a:ext cx="266700" cy="2476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723900" y="2084388"/>
            <a:ext cx="741045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719263" y="1697038"/>
            <a:ext cx="3454400" cy="142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28"/>
              </a:cxn>
              <a:cxn ang="0">
                <a:pos x="420" y="360"/>
              </a:cxn>
              <a:cxn ang="0">
                <a:pos x="732" y="468"/>
              </a:cxn>
              <a:cxn ang="0">
                <a:pos x="996" y="516"/>
              </a:cxn>
              <a:cxn ang="0">
                <a:pos x="1332" y="564"/>
              </a:cxn>
              <a:cxn ang="0">
                <a:pos x="1584" y="588"/>
              </a:cxn>
              <a:cxn ang="0">
                <a:pos x="1872" y="612"/>
              </a:cxn>
              <a:cxn ang="0">
                <a:pos x="2184" y="636"/>
              </a:cxn>
            </a:cxnLst>
            <a:rect l="0" t="0" r="r" b="b"/>
            <a:pathLst>
              <a:path w="2184" h="636">
                <a:moveTo>
                  <a:pt x="0" y="0"/>
                </a:moveTo>
                <a:cubicBezTo>
                  <a:pt x="61" y="84"/>
                  <a:pt x="122" y="168"/>
                  <a:pt x="192" y="228"/>
                </a:cubicBezTo>
                <a:cubicBezTo>
                  <a:pt x="262" y="288"/>
                  <a:pt x="330" y="320"/>
                  <a:pt x="420" y="360"/>
                </a:cubicBezTo>
                <a:cubicBezTo>
                  <a:pt x="510" y="400"/>
                  <a:pt x="636" y="442"/>
                  <a:pt x="732" y="468"/>
                </a:cubicBezTo>
                <a:cubicBezTo>
                  <a:pt x="828" y="494"/>
                  <a:pt x="896" y="500"/>
                  <a:pt x="996" y="516"/>
                </a:cubicBezTo>
                <a:cubicBezTo>
                  <a:pt x="1096" y="532"/>
                  <a:pt x="1234" y="552"/>
                  <a:pt x="1332" y="564"/>
                </a:cubicBezTo>
                <a:cubicBezTo>
                  <a:pt x="1430" y="576"/>
                  <a:pt x="1494" y="580"/>
                  <a:pt x="1584" y="588"/>
                </a:cubicBezTo>
                <a:cubicBezTo>
                  <a:pt x="1674" y="596"/>
                  <a:pt x="1772" y="604"/>
                  <a:pt x="1872" y="612"/>
                </a:cubicBezTo>
                <a:cubicBezTo>
                  <a:pt x="1972" y="620"/>
                  <a:pt x="2136" y="634"/>
                  <a:pt x="2184" y="6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1003300" y="1443038"/>
            <a:ext cx="4762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rot="10800000" flipV="1">
            <a:off x="7445375" y="1146175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7486650" y="1104900"/>
            <a:ext cx="1162050" cy="79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8477250" y="1254125"/>
            <a:ext cx="3429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x</a:t>
            </a:r>
          </a:p>
        </p:txBody>
      </p:sp>
      <p:sp>
        <p:nvSpPr>
          <p:cNvPr id="73739" name="WordArt 11"/>
          <p:cNvSpPr>
            <a:spLocks noChangeArrowheads="1" noChangeShapeType="1" noTextEdit="1"/>
          </p:cNvSpPr>
          <p:nvPr/>
        </p:nvSpPr>
        <p:spPr bwMode="auto">
          <a:xfrm>
            <a:off x="7116763" y="2214563"/>
            <a:ext cx="20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y</a:t>
            </a:r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6134100" y="23368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 CE"/>
              </a:rPr>
              <a:t>B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5848350" y="998538"/>
            <a:ext cx="266700" cy="209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5829300" y="2998788"/>
            <a:ext cx="304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4229100" y="1112838"/>
            <a:ext cx="0" cy="18859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3744" name="Group 16"/>
          <p:cNvGrpSpPr>
            <a:grpSpLocks noChangeAspect="1"/>
          </p:cNvGrpSpPr>
          <p:nvPr/>
        </p:nvGrpSpPr>
        <p:grpSpPr bwMode="auto">
          <a:xfrm>
            <a:off x="357188" y="1217613"/>
            <a:ext cx="563562" cy="796925"/>
            <a:chOff x="596" y="840"/>
            <a:chExt cx="355" cy="502"/>
          </a:xfrm>
        </p:grpSpPr>
        <p:sp>
          <p:nvSpPr>
            <p:cNvPr id="7374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96" y="840"/>
              <a:ext cx="355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746" name="Rectangle 18"/>
            <p:cNvSpPr>
              <a:spLocks noChangeArrowheads="1"/>
            </p:cNvSpPr>
            <p:nvPr/>
          </p:nvSpPr>
          <p:spPr bwMode="auto">
            <a:xfrm>
              <a:off x="733" y="863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3747" name="Rectangle 19"/>
            <p:cNvSpPr>
              <a:spLocks noChangeArrowheads="1"/>
            </p:cNvSpPr>
            <p:nvPr/>
          </p:nvSpPr>
          <p:spPr bwMode="auto">
            <a:xfrm>
              <a:off x="640" y="1025"/>
              <a:ext cx="22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300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0" y="17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Partközeli bevezetés (általános alak)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 flipV="1">
            <a:off x="1719263" y="1100138"/>
            <a:ext cx="520700" cy="58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28"/>
              </a:cxn>
              <a:cxn ang="0">
                <a:pos x="420" y="360"/>
              </a:cxn>
              <a:cxn ang="0">
                <a:pos x="732" y="468"/>
              </a:cxn>
              <a:cxn ang="0">
                <a:pos x="996" y="516"/>
              </a:cxn>
              <a:cxn ang="0">
                <a:pos x="1332" y="564"/>
              </a:cxn>
              <a:cxn ang="0">
                <a:pos x="1584" y="588"/>
              </a:cxn>
              <a:cxn ang="0">
                <a:pos x="1872" y="612"/>
              </a:cxn>
              <a:cxn ang="0">
                <a:pos x="2184" y="636"/>
              </a:cxn>
            </a:cxnLst>
            <a:rect l="0" t="0" r="r" b="b"/>
            <a:pathLst>
              <a:path w="2184" h="636">
                <a:moveTo>
                  <a:pt x="0" y="0"/>
                </a:moveTo>
                <a:cubicBezTo>
                  <a:pt x="61" y="84"/>
                  <a:pt x="122" y="168"/>
                  <a:pt x="192" y="228"/>
                </a:cubicBezTo>
                <a:cubicBezTo>
                  <a:pt x="262" y="288"/>
                  <a:pt x="330" y="320"/>
                  <a:pt x="420" y="360"/>
                </a:cubicBezTo>
                <a:cubicBezTo>
                  <a:pt x="510" y="400"/>
                  <a:pt x="636" y="442"/>
                  <a:pt x="732" y="468"/>
                </a:cubicBezTo>
                <a:cubicBezTo>
                  <a:pt x="828" y="494"/>
                  <a:pt x="896" y="500"/>
                  <a:pt x="996" y="516"/>
                </a:cubicBezTo>
                <a:cubicBezTo>
                  <a:pt x="1096" y="532"/>
                  <a:pt x="1234" y="552"/>
                  <a:pt x="1332" y="564"/>
                </a:cubicBezTo>
                <a:cubicBezTo>
                  <a:pt x="1430" y="576"/>
                  <a:pt x="1494" y="580"/>
                  <a:pt x="1584" y="588"/>
                </a:cubicBezTo>
                <a:cubicBezTo>
                  <a:pt x="1674" y="596"/>
                  <a:pt x="1772" y="604"/>
                  <a:pt x="1872" y="612"/>
                </a:cubicBezTo>
                <a:cubicBezTo>
                  <a:pt x="1972" y="620"/>
                  <a:pt x="2136" y="634"/>
                  <a:pt x="2184" y="6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73750" name="Group 22"/>
          <p:cNvGrpSpPr>
            <a:grpSpLocks/>
          </p:cNvGrpSpPr>
          <p:nvPr/>
        </p:nvGrpSpPr>
        <p:grpSpPr bwMode="auto">
          <a:xfrm>
            <a:off x="4248150" y="1104900"/>
            <a:ext cx="1166813" cy="1874838"/>
            <a:chOff x="2676" y="696"/>
            <a:chExt cx="735" cy="1181"/>
          </a:xfrm>
        </p:grpSpPr>
        <p:sp>
          <p:nvSpPr>
            <p:cNvPr id="73751" name="Freeform 23"/>
            <p:cNvSpPr>
              <a:spLocks/>
            </p:cNvSpPr>
            <p:nvPr/>
          </p:nvSpPr>
          <p:spPr bwMode="auto">
            <a:xfrm>
              <a:off x="2676" y="1061"/>
              <a:ext cx="732" cy="816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720" y="228"/>
                </a:cxn>
                <a:cxn ang="0">
                  <a:pos x="600" y="372"/>
                </a:cxn>
                <a:cxn ang="0">
                  <a:pos x="360" y="564"/>
                </a:cxn>
                <a:cxn ang="0">
                  <a:pos x="204" y="684"/>
                </a:cxn>
                <a:cxn ang="0">
                  <a:pos x="84" y="864"/>
                </a:cxn>
                <a:cxn ang="0">
                  <a:pos x="24" y="1032"/>
                </a:cxn>
                <a:cxn ang="0">
                  <a:pos x="0" y="1164"/>
                </a:cxn>
              </a:cxnLst>
              <a:rect l="0" t="0" r="r" b="b"/>
              <a:pathLst>
                <a:path w="780" h="1164">
                  <a:moveTo>
                    <a:pt x="780" y="0"/>
                  </a:moveTo>
                  <a:cubicBezTo>
                    <a:pt x="765" y="83"/>
                    <a:pt x="750" y="166"/>
                    <a:pt x="720" y="228"/>
                  </a:cubicBezTo>
                  <a:cubicBezTo>
                    <a:pt x="690" y="290"/>
                    <a:pt x="660" y="316"/>
                    <a:pt x="600" y="372"/>
                  </a:cubicBezTo>
                  <a:cubicBezTo>
                    <a:pt x="540" y="428"/>
                    <a:pt x="426" y="512"/>
                    <a:pt x="360" y="564"/>
                  </a:cubicBezTo>
                  <a:cubicBezTo>
                    <a:pt x="294" y="616"/>
                    <a:pt x="250" y="634"/>
                    <a:pt x="204" y="684"/>
                  </a:cubicBezTo>
                  <a:cubicBezTo>
                    <a:pt x="158" y="734"/>
                    <a:pt x="114" y="806"/>
                    <a:pt x="84" y="864"/>
                  </a:cubicBezTo>
                  <a:cubicBezTo>
                    <a:pt x="54" y="922"/>
                    <a:pt x="38" y="982"/>
                    <a:pt x="24" y="1032"/>
                  </a:cubicBezTo>
                  <a:cubicBezTo>
                    <a:pt x="10" y="1082"/>
                    <a:pt x="4" y="1144"/>
                    <a:pt x="0" y="1164"/>
                  </a:cubicBez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auto">
            <a:xfrm>
              <a:off x="3232" y="696"/>
              <a:ext cx="179" cy="448"/>
            </a:xfrm>
            <a:custGeom>
              <a:avLst/>
              <a:gdLst/>
              <a:ahLst/>
              <a:cxnLst>
                <a:cxn ang="0">
                  <a:pos x="176" y="448"/>
                </a:cxn>
                <a:cxn ang="0">
                  <a:pos x="168" y="320"/>
                </a:cxn>
                <a:cxn ang="0">
                  <a:pos x="176" y="264"/>
                </a:cxn>
                <a:cxn ang="0">
                  <a:pos x="152" y="176"/>
                </a:cxn>
                <a:cxn ang="0">
                  <a:pos x="88" y="72"/>
                </a:cxn>
                <a:cxn ang="0">
                  <a:pos x="0" y="0"/>
                </a:cxn>
              </a:cxnLst>
              <a:rect l="0" t="0" r="r" b="b"/>
              <a:pathLst>
                <a:path w="179" h="448">
                  <a:moveTo>
                    <a:pt x="176" y="448"/>
                  </a:moveTo>
                  <a:cubicBezTo>
                    <a:pt x="172" y="399"/>
                    <a:pt x="168" y="351"/>
                    <a:pt x="168" y="320"/>
                  </a:cubicBezTo>
                  <a:cubicBezTo>
                    <a:pt x="168" y="289"/>
                    <a:pt x="179" y="288"/>
                    <a:pt x="176" y="264"/>
                  </a:cubicBezTo>
                  <a:cubicBezTo>
                    <a:pt x="173" y="240"/>
                    <a:pt x="167" y="208"/>
                    <a:pt x="152" y="176"/>
                  </a:cubicBezTo>
                  <a:cubicBezTo>
                    <a:pt x="137" y="144"/>
                    <a:pt x="113" y="101"/>
                    <a:pt x="88" y="72"/>
                  </a:cubicBezTo>
                  <a:cubicBezTo>
                    <a:pt x="63" y="43"/>
                    <a:pt x="31" y="21"/>
                    <a:pt x="0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838200" y="3132138"/>
            <a:ext cx="7410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V="1">
            <a:off x="1038225" y="4859338"/>
            <a:ext cx="57150" cy="28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1095375" y="4868863"/>
            <a:ext cx="84138" cy="1889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V="1">
            <a:off x="1189038" y="4516438"/>
            <a:ext cx="109537" cy="5413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1298575" y="4516438"/>
            <a:ext cx="14986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750888" y="4459288"/>
            <a:ext cx="20828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3889375" y="4459288"/>
            <a:ext cx="182245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5745163" y="4205288"/>
            <a:ext cx="230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 )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4359275" y="4513263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2905125" y="4205288"/>
            <a:ext cx="10509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(exp ( 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5118100" y="4513263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4643438" y="4513263"/>
            <a:ext cx="403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hu-HU" sz="3100" b="1" i="1" baseline="-25000">
                <a:solidFill>
                  <a:schemeClr val="bg1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4602163" y="3956050"/>
            <a:ext cx="1176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( y-y</a:t>
            </a:r>
            <a:r>
              <a:rPr lang="hu-HU" sz="3100" b="1" i="1" baseline="-25000">
                <a:solidFill>
                  <a:schemeClr val="bg1"/>
                </a:solidFill>
                <a:latin typeface="Times New Roman" pitchFamily="18" charset="0"/>
              </a:rPr>
              <a:t>0 </a:t>
            </a:r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hu-HU" sz="3100" b="1" i="1" baseline="30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4117975" y="3968750"/>
            <a:ext cx="306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-v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2568575" y="4540250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8" name="Rectangle 40"/>
          <p:cNvSpPr>
            <a:spLocks noChangeArrowheads="1"/>
          </p:cNvSpPr>
          <p:nvPr/>
        </p:nvSpPr>
        <p:spPr bwMode="auto">
          <a:xfrm>
            <a:off x="2185988" y="4540250"/>
            <a:ext cx="17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1341438" y="4540250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0" name="Rectangle 42"/>
          <p:cNvSpPr>
            <a:spLocks noChangeArrowheads="1"/>
          </p:cNvSpPr>
          <p:nvPr/>
        </p:nvSpPr>
        <p:spPr bwMode="auto">
          <a:xfrm>
            <a:off x="606425" y="4548188"/>
            <a:ext cx="4159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2h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1" name="Rectangle 43"/>
          <p:cNvSpPr>
            <a:spLocks noChangeArrowheads="1"/>
          </p:cNvSpPr>
          <p:nvPr/>
        </p:nvSpPr>
        <p:spPr bwMode="auto">
          <a:xfrm>
            <a:off x="1576388" y="3956050"/>
            <a:ext cx="350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2" name="Rectangle 44"/>
          <p:cNvSpPr>
            <a:spLocks noChangeArrowheads="1"/>
          </p:cNvSpPr>
          <p:nvPr/>
        </p:nvSpPr>
        <p:spPr bwMode="auto">
          <a:xfrm>
            <a:off x="80963" y="4205288"/>
            <a:ext cx="17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3" name="Rectangle 45"/>
          <p:cNvSpPr>
            <a:spLocks noChangeArrowheads="1"/>
          </p:cNvSpPr>
          <p:nvPr/>
        </p:nvSpPr>
        <p:spPr bwMode="auto">
          <a:xfrm>
            <a:off x="4452938" y="42005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4" name="Rectangle 46"/>
          <p:cNvSpPr>
            <a:spLocks noChangeArrowheads="1"/>
          </p:cNvSpPr>
          <p:nvPr/>
        </p:nvSpPr>
        <p:spPr bwMode="auto">
          <a:xfrm>
            <a:off x="2401888" y="47847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5" name="Rectangle 47"/>
          <p:cNvSpPr>
            <a:spLocks noChangeArrowheads="1"/>
          </p:cNvSpPr>
          <p:nvPr/>
        </p:nvSpPr>
        <p:spPr bwMode="auto">
          <a:xfrm>
            <a:off x="1682750" y="4784725"/>
            <a:ext cx="10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y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6" name="Rectangle 48"/>
          <p:cNvSpPr>
            <a:spLocks noChangeArrowheads="1"/>
          </p:cNvSpPr>
          <p:nvPr/>
        </p:nvSpPr>
        <p:spPr bwMode="auto">
          <a:xfrm>
            <a:off x="1825625" y="4495800"/>
            <a:ext cx="301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Symbol" pitchFamily="18" charset="2"/>
              </a:rPr>
              <a:t>P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77" name="Rectangle 49"/>
          <p:cNvSpPr>
            <a:spLocks noChangeArrowheads="1"/>
          </p:cNvSpPr>
          <p:nvPr/>
        </p:nvSpPr>
        <p:spPr bwMode="auto">
          <a:xfrm>
            <a:off x="390525" y="4160838"/>
            <a:ext cx="2159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Symbol" pitchFamily="18" charset="2"/>
              </a:rPr>
              <a:t>=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73778" name="Group 50"/>
          <p:cNvGrpSpPr>
            <a:grpSpLocks/>
          </p:cNvGrpSpPr>
          <p:nvPr/>
        </p:nvGrpSpPr>
        <p:grpSpPr bwMode="auto">
          <a:xfrm>
            <a:off x="693738" y="5092700"/>
            <a:ext cx="2262187" cy="515938"/>
            <a:chOff x="812" y="2903"/>
            <a:chExt cx="1494" cy="317"/>
          </a:xfrm>
        </p:grpSpPr>
        <p:sp>
          <p:nvSpPr>
            <p:cNvPr id="73779" name="AutoShape 51"/>
            <p:cNvSpPr>
              <a:spLocks/>
            </p:cNvSpPr>
            <p:nvPr/>
          </p:nvSpPr>
          <p:spPr bwMode="auto">
            <a:xfrm rot="-5456676">
              <a:off x="1496" y="2219"/>
              <a:ext cx="126" cy="1494"/>
            </a:xfrm>
            <a:prstGeom prst="leftBrace">
              <a:avLst>
                <a:gd name="adj1" fmla="val 98810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73780" name="Text Box 52"/>
            <p:cNvSpPr txBox="1">
              <a:spLocks noChangeArrowheads="1"/>
            </p:cNvSpPr>
            <p:nvPr/>
          </p:nvSpPr>
          <p:spPr bwMode="auto">
            <a:xfrm>
              <a:off x="1357" y="2939"/>
              <a:ext cx="45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2400" b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hu-HU" sz="2400" b="1" baseline="-2500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  <a:endParaRPr lang="en-GB" sz="2400" b="1" baseline="-25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6924675" y="4459288"/>
            <a:ext cx="182245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82" name="Rectangle 54"/>
          <p:cNvSpPr>
            <a:spLocks noChangeArrowheads="1"/>
          </p:cNvSpPr>
          <p:nvPr/>
        </p:nvSpPr>
        <p:spPr bwMode="auto">
          <a:xfrm>
            <a:off x="8780463" y="4205288"/>
            <a:ext cx="361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 ))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83" name="Rectangle 55"/>
          <p:cNvSpPr>
            <a:spLocks noChangeArrowheads="1"/>
          </p:cNvSpPr>
          <p:nvPr/>
        </p:nvSpPr>
        <p:spPr bwMode="auto">
          <a:xfrm>
            <a:off x="7394575" y="4513263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84" name="Rectangle 56"/>
          <p:cNvSpPr>
            <a:spLocks noChangeArrowheads="1"/>
          </p:cNvSpPr>
          <p:nvPr/>
        </p:nvSpPr>
        <p:spPr bwMode="auto">
          <a:xfrm>
            <a:off x="5940425" y="4205288"/>
            <a:ext cx="1241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>
                <a:solidFill>
                  <a:schemeClr val="bg1"/>
                </a:solidFill>
                <a:latin typeface="Times New Roman" pitchFamily="18" charset="0"/>
              </a:rPr>
              <a:t>+exp (  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85" name="Rectangle 57"/>
          <p:cNvSpPr>
            <a:spLocks noChangeArrowheads="1"/>
          </p:cNvSpPr>
          <p:nvPr/>
        </p:nvSpPr>
        <p:spPr bwMode="auto">
          <a:xfrm>
            <a:off x="8153400" y="4513263"/>
            <a:ext cx="1968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86" name="Rectangle 58"/>
          <p:cNvSpPr>
            <a:spLocks noChangeArrowheads="1"/>
          </p:cNvSpPr>
          <p:nvPr/>
        </p:nvSpPr>
        <p:spPr bwMode="auto">
          <a:xfrm>
            <a:off x="7678738" y="4513263"/>
            <a:ext cx="403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hu-HU" sz="3100" b="1" i="1" baseline="-25000">
                <a:solidFill>
                  <a:schemeClr val="bg1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73787" name="Rectangle 59"/>
          <p:cNvSpPr>
            <a:spLocks noChangeArrowheads="1"/>
          </p:cNvSpPr>
          <p:nvPr/>
        </p:nvSpPr>
        <p:spPr bwMode="auto">
          <a:xfrm>
            <a:off x="7637463" y="3956050"/>
            <a:ext cx="12684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( y+y</a:t>
            </a:r>
            <a:r>
              <a:rPr lang="hu-HU" sz="3100" b="1" i="1" baseline="-25000">
                <a:solidFill>
                  <a:schemeClr val="bg1"/>
                </a:solidFill>
                <a:latin typeface="Times New Roman" pitchFamily="18" charset="0"/>
              </a:rPr>
              <a:t>0 </a:t>
            </a:r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hu-HU" sz="3100" b="1" i="1" baseline="30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3788" name="Rectangle 60"/>
          <p:cNvSpPr>
            <a:spLocks noChangeArrowheads="1"/>
          </p:cNvSpPr>
          <p:nvPr/>
        </p:nvSpPr>
        <p:spPr bwMode="auto">
          <a:xfrm>
            <a:off x="7181850" y="3968750"/>
            <a:ext cx="306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sz="3100" b="1" i="1">
                <a:solidFill>
                  <a:schemeClr val="bg1"/>
                </a:solidFill>
                <a:latin typeface="Times New Roman" pitchFamily="18" charset="0"/>
              </a:rPr>
              <a:t>-v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89" name="Rectangle 61"/>
          <p:cNvSpPr>
            <a:spLocks noChangeArrowheads="1"/>
          </p:cNvSpPr>
          <p:nvPr/>
        </p:nvSpPr>
        <p:spPr bwMode="auto">
          <a:xfrm>
            <a:off x="7488238" y="42005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hu-HU" b="1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hu-H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90" name="Line 62"/>
          <p:cNvSpPr>
            <a:spLocks noChangeShapeType="1"/>
          </p:cNvSpPr>
          <p:nvPr/>
        </p:nvSpPr>
        <p:spPr bwMode="auto">
          <a:xfrm>
            <a:off x="3565525" y="998538"/>
            <a:ext cx="0" cy="8064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3791" name="Line 63"/>
          <p:cNvSpPr>
            <a:spLocks noChangeShapeType="1"/>
          </p:cNvSpPr>
          <p:nvPr/>
        </p:nvSpPr>
        <p:spPr bwMode="auto">
          <a:xfrm>
            <a:off x="3414713" y="1676400"/>
            <a:ext cx="273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3432175" y="1008063"/>
            <a:ext cx="266700" cy="209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3432175" y="1579563"/>
            <a:ext cx="266700" cy="209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3635375" y="1122363"/>
            <a:ext cx="53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hu-HU" sz="2400" b="1" baseline="-2500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en-US" sz="24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5829300" y="1358900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(x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r>
              <a:rPr lang="hu-HU" sz="2400" b="1">
                <a:solidFill>
                  <a:schemeClr val="bg1"/>
                </a:solidFill>
              </a:rPr>
              <a:t>, y)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3796" name="Line 68"/>
          <p:cNvSpPr>
            <a:spLocks noChangeShapeType="1"/>
          </p:cNvSpPr>
          <p:nvPr/>
        </p:nvSpPr>
        <p:spPr bwMode="auto">
          <a:xfrm>
            <a:off x="5414963" y="1482725"/>
            <a:ext cx="414337" cy="74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3797" name="Line 69"/>
          <p:cNvSpPr>
            <a:spLocks noChangeShapeType="1"/>
          </p:cNvSpPr>
          <p:nvPr/>
        </p:nvSpPr>
        <p:spPr bwMode="auto">
          <a:xfrm>
            <a:off x="4229100" y="965200"/>
            <a:ext cx="0" cy="2305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3913188" y="3132138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x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3799" name="Text Box 71" descr="Pergamen"/>
          <p:cNvSpPr txBox="1">
            <a:spLocks noChangeArrowheads="1"/>
          </p:cNvSpPr>
          <p:nvPr/>
        </p:nvSpPr>
        <p:spPr bwMode="auto">
          <a:xfrm>
            <a:off x="900113" y="594995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</a:t>
            </a:r>
            <a:r>
              <a:rPr lang="hu-HU" sz="24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0 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→ parti</a:t>
            </a:r>
          </a:p>
        </p:txBody>
      </p:sp>
      <p:sp>
        <p:nvSpPr>
          <p:cNvPr id="73800" name="Text Box 72" descr="Pergamen"/>
          <p:cNvSpPr txBox="1">
            <a:spLocks noChangeArrowheads="1"/>
          </p:cNvSpPr>
          <p:nvPr/>
        </p:nvSpPr>
        <p:spPr bwMode="auto">
          <a:xfrm>
            <a:off x="3635375" y="5949950"/>
            <a:ext cx="322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</a:t>
            </a:r>
            <a:r>
              <a:rPr lang="hu-HU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  <a:r>
              <a:rPr lang="hu-H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B/2 </a:t>
            </a:r>
            <a:r>
              <a:rPr lang="hu-H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→ sodorvonali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40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Partélek figyelembevétele (teljes folyószakasz)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892425" y="1063625"/>
            <a:ext cx="621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Peremfeltétel: tükrözési elv alkalmazása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423863" y="3805238"/>
            <a:ext cx="8636000" cy="14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419100" y="4800600"/>
            <a:ext cx="8640763" cy="14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752475" y="3695700"/>
            <a:ext cx="266700" cy="2476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220663" y="3552825"/>
            <a:ext cx="4762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885825" y="1787525"/>
            <a:ext cx="0" cy="41084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>
            <a:off x="963613" y="3860800"/>
            <a:ext cx="8180387" cy="2136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5" y="265"/>
              </a:cxn>
              <a:cxn ang="0">
                <a:pos x="686" y="530"/>
              </a:cxn>
              <a:cxn ang="0">
                <a:pos x="1015" y="640"/>
              </a:cxn>
              <a:cxn ang="0">
                <a:pos x="1554" y="768"/>
              </a:cxn>
              <a:cxn ang="0">
                <a:pos x="2021" y="841"/>
              </a:cxn>
              <a:cxn ang="0">
                <a:pos x="2441" y="905"/>
              </a:cxn>
              <a:cxn ang="0">
                <a:pos x="2715" y="969"/>
              </a:cxn>
              <a:cxn ang="0">
                <a:pos x="3063" y="1024"/>
              </a:cxn>
              <a:cxn ang="0">
                <a:pos x="3538" y="1088"/>
              </a:cxn>
              <a:cxn ang="0">
                <a:pos x="3913" y="1152"/>
              </a:cxn>
              <a:cxn ang="0">
                <a:pos x="4270" y="1225"/>
              </a:cxn>
              <a:cxn ang="0">
                <a:pos x="4544" y="1271"/>
              </a:cxn>
            </a:cxnLst>
            <a:rect l="0" t="0" r="r" b="b"/>
            <a:pathLst>
              <a:path w="4544" h="1271">
                <a:moveTo>
                  <a:pt x="0" y="0"/>
                </a:moveTo>
                <a:cubicBezTo>
                  <a:pt x="20" y="88"/>
                  <a:pt x="41" y="177"/>
                  <a:pt x="155" y="265"/>
                </a:cubicBezTo>
                <a:cubicBezTo>
                  <a:pt x="269" y="353"/>
                  <a:pt x="543" y="468"/>
                  <a:pt x="686" y="530"/>
                </a:cubicBezTo>
                <a:cubicBezTo>
                  <a:pt x="829" y="592"/>
                  <a:pt x="870" y="600"/>
                  <a:pt x="1015" y="640"/>
                </a:cubicBezTo>
                <a:cubicBezTo>
                  <a:pt x="1160" y="680"/>
                  <a:pt x="1386" y="735"/>
                  <a:pt x="1554" y="768"/>
                </a:cubicBezTo>
                <a:cubicBezTo>
                  <a:pt x="1722" y="801"/>
                  <a:pt x="1873" y="818"/>
                  <a:pt x="2021" y="841"/>
                </a:cubicBezTo>
                <a:cubicBezTo>
                  <a:pt x="2169" y="864"/>
                  <a:pt x="2325" y="884"/>
                  <a:pt x="2441" y="905"/>
                </a:cubicBezTo>
                <a:cubicBezTo>
                  <a:pt x="2557" y="926"/>
                  <a:pt x="2611" y="949"/>
                  <a:pt x="2715" y="969"/>
                </a:cubicBezTo>
                <a:cubicBezTo>
                  <a:pt x="2819" y="989"/>
                  <a:pt x="2926" y="1004"/>
                  <a:pt x="3063" y="1024"/>
                </a:cubicBezTo>
                <a:cubicBezTo>
                  <a:pt x="3200" y="1044"/>
                  <a:pt x="3396" y="1067"/>
                  <a:pt x="3538" y="1088"/>
                </a:cubicBezTo>
                <a:cubicBezTo>
                  <a:pt x="3680" y="1109"/>
                  <a:pt x="3791" y="1129"/>
                  <a:pt x="3913" y="1152"/>
                </a:cubicBezTo>
                <a:cubicBezTo>
                  <a:pt x="4035" y="1175"/>
                  <a:pt x="4165" y="1205"/>
                  <a:pt x="4270" y="1225"/>
                </a:cubicBezTo>
                <a:cubicBezTo>
                  <a:pt x="4375" y="1245"/>
                  <a:pt x="4459" y="1258"/>
                  <a:pt x="4544" y="1271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62" name="Freeform 10"/>
          <p:cNvSpPr>
            <a:spLocks/>
          </p:cNvSpPr>
          <p:nvPr/>
        </p:nvSpPr>
        <p:spPr bwMode="auto">
          <a:xfrm flipV="1">
            <a:off x="874713" y="3695700"/>
            <a:ext cx="8185150" cy="215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5" y="265"/>
              </a:cxn>
              <a:cxn ang="0">
                <a:pos x="686" y="530"/>
              </a:cxn>
              <a:cxn ang="0">
                <a:pos x="1015" y="640"/>
              </a:cxn>
              <a:cxn ang="0">
                <a:pos x="1554" y="768"/>
              </a:cxn>
              <a:cxn ang="0">
                <a:pos x="2021" y="841"/>
              </a:cxn>
              <a:cxn ang="0">
                <a:pos x="2441" y="905"/>
              </a:cxn>
              <a:cxn ang="0">
                <a:pos x="2715" y="969"/>
              </a:cxn>
              <a:cxn ang="0">
                <a:pos x="3063" y="1024"/>
              </a:cxn>
              <a:cxn ang="0">
                <a:pos x="3538" y="1088"/>
              </a:cxn>
              <a:cxn ang="0">
                <a:pos x="3913" y="1152"/>
              </a:cxn>
              <a:cxn ang="0">
                <a:pos x="4270" y="1225"/>
              </a:cxn>
              <a:cxn ang="0">
                <a:pos x="4544" y="1271"/>
              </a:cxn>
            </a:cxnLst>
            <a:rect l="0" t="0" r="r" b="b"/>
            <a:pathLst>
              <a:path w="4544" h="1271">
                <a:moveTo>
                  <a:pt x="0" y="0"/>
                </a:moveTo>
                <a:cubicBezTo>
                  <a:pt x="20" y="88"/>
                  <a:pt x="41" y="177"/>
                  <a:pt x="155" y="265"/>
                </a:cubicBezTo>
                <a:cubicBezTo>
                  <a:pt x="269" y="353"/>
                  <a:pt x="543" y="468"/>
                  <a:pt x="686" y="530"/>
                </a:cubicBezTo>
                <a:cubicBezTo>
                  <a:pt x="829" y="592"/>
                  <a:pt x="870" y="600"/>
                  <a:pt x="1015" y="640"/>
                </a:cubicBezTo>
                <a:cubicBezTo>
                  <a:pt x="1160" y="680"/>
                  <a:pt x="1386" y="735"/>
                  <a:pt x="1554" y="768"/>
                </a:cubicBezTo>
                <a:cubicBezTo>
                  <a:pt x="1722" y="801"/>
                  <a:pt x="1873" y="818"/>
                  <a:pt x="2021" y="841"/>
                </a:cubicBezTo>
                <a:cubicBezTo>
                  <a:pt x="2169" y="864"/>
                  <a:pt x="2325" y="884"/>
                  <a:pt x="2441" y="905"/>
                </a:cubicBezTo>
                <a:cubicBezTo>
                  <a:pt x="2557" y="926"/>
                  <a:pt x="2611" y="949"/>
                  <a:pt x="2715" y="969"/>
                </a:cubicBezTo>
                <a:cubicBezTo>
                  <a:pt x="2819" y="989"/>
                  <a:pt x="2926" y="1004"/>
                  <a:pt x="3063" y="1024"/>
                </a:cubicBezTo>
                <a:cubicBezTo>
                  <a:pt x="3200" y="1044"/>
                  <a:pt x="3396" y="1067"/>
                  <a:pt x="3538" y="1088"/>
                </a:cubicBezTo>
                <a:cubicBezTo>
                  <a:pt x="3680" y="1109"/>
                  <a:pt x="3791" y="1129"/>
                  <a:pt x="3913" y="1152"/>
                </a:cubicBezTo>
                <a:cubicBezTo>
                  <a:pt x="4035" y="1175"/>
                  <a:pt x="4165" y="1205"/>
                  <a:pt x="4270" y="1225"/>
                </a:cubicBezTo>
                <a:cubicBezTo>
                  <a:pt x="4375" y="1245"/>
                  <a:pt x="4459" y="1258"/>
                  <a:pt x="4544" y="1271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63" name="Freeform 11"/>
          <p:cNvSpPr>
            <a:spLocks/>
          </p:cNvSpPr>
          <p:nvPr/>
        </p:nvSpPr>
        <p:spPr bwMode="auto">
          <a:xfrm>
            <a:off x="885825" y="1787525"/>
            <a:ext cx="8174038" cy="2155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5" y="265"/>
              </a:cxn>
              <a:cxn ang="0">
                <a:pos x="686" y="530"/>
              </a:cxn>
              <a:cxn ang="0">
                <a:pos x="1015" y="640"/>
              </a:cxn>
              <a:cxn ang="0">
                <a:pos x="1554" y="768"/>
              </a:cxn>
              <a:cxn ang="0">
                <a:pos x="2021" y="841"/>
              </a:cxn>
              <a:cxn ang="0">
                <a:pos x="2441" y="905"/>
              </a:cxn>
              <a:cxn ang="0">
                <a:pos x="2715" y="969"/>
              </a:cxn>
              <a:cxn ang="0">
                <a:pos x="3063" y="1024"/>
              </a:cxn>
              <a:cxn ang="0">
                <a:pos x="3538" y="1088"/>
              </a:cxn>
              <a:cxn ang="0">
                <a:pos x="3913" y="1152"/>
              </a:cxn>
              <a:cxn ang="0">
                <a:pos x="4270" y="1225"/>
              </a:cxn>
              <a:cxn ang="0">
                <a:pos x="4544" y="1271"/>
              </a:cxn>
            </a:cxnLst>
            <a:rect l="0" t="0" r="r" b="b"/>
            <a:pathLst>
              <a:path w="4544" h="1271">
                <a:moveTo>
                  <a:pt x="0" y="0"/>
                </a:moveTo>
                <a:cubicBezTo>
                  <a:pt x="20" y="88"/>
                  <a:pt x="41" y="177"/>
                  <a:pt x="155" y="265"/>
                </a:cubicBezTo>
                <a:cubicBezTo>
                  <a:pt x="269" y="353"/>
                  <a:pt x="543" y="468"/>
                  <a:pt x="686" y="530"/>
                </a:cubicBezTo>
                <a:cubicBezTo>
                  <a:pt x="829" y="592"/>
                  <a:pt x="870" y="600"/>
                  <a:pt x="1015" y="640"/>
                </a:cubicBezTo>
                <a:cubicBezTo>
                  <a:pt x="1160" y="680"/>
                  <a:pt x="1386" y="735"/>
                  <a:pt x="1554" y="768"/>
                </a:cubicBezTo>
                <a:cubicBezTo>
                  <a:pt x="1722" y="801"/>
                  <a:pt x="1873" y="818"/>
                  <a:pt x="2021" y="841"/>
                </a:cubicBezTo>
                <a:cubicBezTo>
                  <a:pt x="2169" y="864"/>
                  <a:pt x="2325" y="884"/>
                  <a:pt x="2441" y="905"/>
                </a:cubicBezTo>
                <a:cubicBezTo>
                  <a:pt x="2557" y="926"/>
                  <a:pt x="2611" y="949"/>
                  <a:pt x="2715" y="969"/>
                </a:cubicBezTo>
                <a:cubicBezTo>
                  <a:pt x="2819" y="989"/>
                  <a:pt x="2926" y="1004"/>
                  <a:pt x="3063" y="1024"/>
                </a:cubicBezTo>
                <a:cubicBezTo>
                  <a:pt x="3200" y="1044"/>
                  <a:pt x="3396" y="1067"/>
                  <a:pt x="3538" y="1088"/>
                </a:cubicBezTo>
                <a:cubicBezTo>
                  <a:pt x="3680" y="1109"/>
                  <a:pt x="3791" y="1129"/>
                  <a:pt x="3913" y="1152"/>
                </a:cubicBezTo>
                <a:cubicBezTo>
                  <a:pt x="4035" y="1175"/>
                  <a:pt x="4165" y="1205"/>
                  <a:pt x="4270" y="1225"/>
                </a:cubicBezTo>
                <a:cubicBezTo>
                  <a:pt x="4375" y="1245"/>
                  <a:pt x="4459" y="1258"/>
                  <a:pt x="4544" y="1271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752475" y="5724525"/>
            <a:ext cx="266700" cy="2476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220663" y="5581650"/>
            <a:ext cx="4762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752475" y="1663700"/>
            <a:ext cx="266700" cy="2476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220663" y="1520825"/>
            <a:ext cx="47625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1203325" y="3819525"/>
            <a:ext cx="0" cy="9810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1196975" y="4829175"/>
            <a:ext cx="0" cy="9810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419100" y="1790700"/>
            <a:ext cx="796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 flipV="1">
            <a:off x="468313" y="5805488"/>
            <a:ext cx="5961062" cy="14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68325" y="3835400"/>
            <a:ext cx="0" cy="19891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68325" y="1817688"/>
            <a:ext cx="0" cy="19891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74" name="AutoShape 22"/>
          <p:cNvSpPr>
            <a:spLocks noChangeArrowheads="1"/>
          </p:cNvSpPr>
          <p:nvPr/>
        </p:nvSpPr>
        <p:spPr bwMode="auto">
          <a:xfrm>
            <a:off x="1406525" y="3552825"/>
            <a:ext cx="782638" cy="2879725"/>
          </a:xfrm>
          <a:prstGeom prst="curvedLeftArrow">
            <a:avLst>
              <a:gd name="adj1" fmla="val 73590"/>
              <a:gd name="adj2" fmla="val 147180"/>
              <a:gd name="adj3" fmla="val 33333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 flipV="1">
            <a:off x="2189163" y="1106488"/>
            <a:ext cx="1444625" cy="4900612"/>
          </a:xfrm>
          <a:prstGeom prst="curvedLeftArrow">
            <a:avLst>
              <a:gd name="adj1" fmla="val 20621"/>
              <a:gd name="adj2" fmla="val 88467"/>
              <a:gd name="adj3" fmla="val 33333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4773613" y="3552825"/>
            <a:ext cx="0" cy="25622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77" name="Freeform 25"/>
          <p:cNvSpPr>
            <a:spLocks/>
          </p:cNvSpPr>
          <p:nvPr/>
        </p:nvSpPr>
        <p:spPr bwMode="auto">
          <a:xfrm>
            <a:off x="4813300" y="3806825"/>
            <a:ext cx="1282700" cy="1484313"/>
          </a:xfrm>
          <a:custGeom>
            <a:avLst/>
            <a:gdLst/>
            <a:ahLst/>
            <a:cxnLst>
              <a:cxn ang="0">
                <a:pos x="780" y="0"/>
              </a:cxn>
              <a:cxn ang="0">
                <a:pos x="720" y="228"/>
              </a:cxn>
              <a:cxn ang="0">
                <a:pos x="600" y="372"/>
              </a:cxn>
              <a:cxn ang="0">
                <a:pos x="360" y="564"/>
              </a:cxn>
              <a:cxn ang="0">
                <a:pos x="204" y="684"/>
              </a:cxn>
              <a:cxn ang="0">
                <a:pos x="84" y="864"/>
              </a:cxn>
              <a:cxn ang="0">
                <a:pos x="24" y="1032"/>
              </a:cxn>
              <a:cxn ang="0">
                <a:pos x="0" y="1164"/>
              </a:cxn>
            </a:cxnLst>
            <a:rect l="0" t="0" r="r" b="b"/>
            <a:pathLst>
              <a:path w="780" h="1164">
                <a:moveTo>
                  <a:pt x="780" y="0"/>
                </a:moveTo>
                <a:cubicBezTo>
                  <a:pt x="765" y="83"/>
                  <a:pt x="750" y="166"/>
                  <a:pt x="720" y="228"/>
                </a:cubicBezTo>
                <a:cubicBezTo>
                  <a:pt x="690" y="290"/>
                  <a:pt x="660" y="316"/>
                  <a:pt x="600" y="372"/>
                </a:cubicBezTo>
                <a:cubicBezTo>
                  <a:pt x="540" y="428"/>
                  <a:pt x="426" y="512"/>
                  <a:pt x="360" y="564"/>
                </a:cubicBezTo>
                <a:cubicBezTo>
                  <a:pt x="294" y="616"/>
                  <a:pt x="250" y="634"/>
                  <a:pt x="204" y="684"/>
                </a:cubicBezTo>
                <a:cubicBezTo>
                  <a:pt x="158" y="734"/>
                  <a:pt x="114" y="806"/>
                  <a:pt x="84" y="864"/>
                </a:cubicBezTo>
                <a:cubicBezTo>
                  <a:pt x="54" y="922"/>
                  <a:pt x="38" y="982"/>
                  <a:pt x="24" y="1032"/>
                </a:cubicBezTo>
                <a:cubicBezTo>
                  <a:pt x="10" y="1082"/>
                  <a:pt x="4" y="1144"/>
                  <a:pt x="0" y="116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78" name="Freeform 26"/>
          <p:cNvSpPr>
            <a:spLocks/>
          </p:cNvSpPr>
          <p:nvPr/>
        </p:nvSpPr>
        <p:spPr bwMode="auto">
          <a:xfrm flipV="1">
            <a:off x="4822825" y="4381500"/>
            <a:ext cx="1282700" cy="1484313"/>
          </a:xfrm>
          <a:custGeom>
            <a:avLst/>
            <a:gdLst/>
            <a:ahLst/>
            <a:cxnLst>
              <a:cxn ang="0">
                <a:pos x="780" y="0"/>
              </a:cxn>
              <a:cxn ang="0">
                <a:pos x="720" y="228"/>
              </a:cxn>
              <a:cxn ang="0">
                <a:pos x="600" y="372"/>
              </a:cxn>
              <a:cxn ang="0">
                <a:pos x="360" y="564"/>
              </a:cxn>
              <a:cxn ang="0">
                <a:pos x="204" y="684"/>
              </a:cxn>
              <a:cxn ang="0">
                <a:pos x="84" y="864"/>
              </a:cxn>
              <a:cxn ang="0">
                <a:pos x="24" y="1032"/>
              </a:cxn>
              <a:cxn ang="0">
                <a:pos x="0" y="1164"/>
              </a:cxn>
            </a:cxnLst>
            <a:rect l="0" t="0" r="r" b="b"/>
            <a:pathLst>
              <a:path w="780" h="1164">
                <a:moveTo>
                  <a:pt x="780" y="0"/>
                </a:moveTo>
                <a:cubicBezTo>
                  <a:pt x="765" y="83"/>
                  <a:pt x="750" y="166"/>
                  <a:pt x="720" y="228"/>
                </a:cubicBezTo>
                <a:cubicBezTo>
                  <a:pt x="690" y="290"/>
                  <a:pt x="660" y="316"/>
                  <a:pt x="600" y="372"/>
                </a:cubicBezTo>
                <a:cubicBezTo>
                  <a:pt x="540" y="428"/>
                  <a:pt x="426" y="512"/>
                  <a:pt x="360" y="564"/>
                </a:cubicBezTo>
                <a:cubicBezTo>
                  <a:pt x="294" y="616"/>
                  <a:pt x="250" y="634"/>
                  <a:pt x="204" y="684"/>
                </a:cubicBezTo>
                <a:cubicBezTo>
                  <a:pt x="158" y="734"/>
                  <a:pt x="114" y="806"/>
                  <a:pt x="84" y="864"/>
                </a:cubicBezTo>
                <a:cubicBezTo>
                  <a:pt x="54" y="922"/>
                  <a:pt x="38" y="982"/>
                  <a:pt x="24" y="1032"/>
                </a:cubicBezTo>
                <a:cubicBezTo>
                  <a:pt x="10" y="1082"/>
                  <a:pt x="4" y="1144"/>
                  <a:pt x="0" y="116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725488" y="419735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B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717550" y="5103813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B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57150" y="4862513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2B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4925" y="2897188"/>
            <a:ext cx="65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2B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74783" name="Group 31"/>
          <p:cNvGrpSpPr>
            <a:grpSpLocks noChangeAspect="1"/>
          </p:cNvGrpSpPr>
          <p:nvPr/>
        </p:nvGrpSpPr>
        <p:grpSpPr bwMode="auto">
          <a:xfrm>
            <a:off x="639763" y="2892425"/>
            <a:ext cx="563562" cy="796925"/>
            <a:chOff x="344" y="408"/>
            <a:chExt cx="355" cy="502"/>
          </a:xfrm>
        </p:grpSpPr>
        <p:sp>
          <p:nvSpPr>
            <p:cNvPr id="7478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344" y="408"/>
              <a:ext cx="355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4785" name="Rectangle 33"/>
            <p:cNvSpPr>
              <a:spLocks noChangeArrowheads="1"/>
            </p:cNvSpPr>
            <p:nvPr/>
          </p:nvSpPr>
          <p:spPr bwMode="auto">
            <a:xfrm>
              <a:off x="481" y="43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86" name="Rectangle 34"/>
            <p:cNvSpPr>
              <a:spLocks noChangeArrowheads="1"/>
            </p:cNvSpPr>
            <p:nvPr/>
          </p:nvSpPr>
          <p:spPr bwMode="auto">
            <a:xfrm>
              <a:off x="388" y="593"/>
              <a:ext cx="30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300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r>
                <a:rPr lang="hu-HU" sz="3300" i="1" baseline="-250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74787" name="Group 35"/>
          <p:cNvGrpSpPr>
            <a:grpSpLocks noChangeAspect="1"/>
          </p:cNvGrpSpPr>
          <p:nvPr/>
        </p:nvGrpSpPr>
        <p:grpSpPr bwMode="auto">
          <a:xfrm>
            <a:off x="603250" y="5991225"/>
            <a:ext cx="698500" cy="796925"/>
            <a:chOff x="344" y="408"/>
            <a:chExt cx="440" cy="502"/>
          </a:xfrm>
        </p:grpSpPr>
        <p:sp>
          <p:nvSpPr>
            <p:cNvPr id="7478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44" y="408"/>
              <a:ext cx="355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4789" name="Rectangle 37"/>
            <p:cNvSpPr>
              <a:spLocks noChangeArrowheads="1"/>
            </p:cNvSpPr>
            <p:nvPr/>
          </p:nvSpPr>
          <p:spPr bwMode="auto">
            <a:xfrm>
              <a:off x="481" y="43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90" name="Rectangle 38"/>
            <p:cNvSpPr>
              <a:spLocks noChangeArrowheads="1"/>
            </p:cNvSpPr>
            <p:nvPr/>
          </p:nvSpPr>
          <p:spPr bwMode="auto">
            <a:xfrm>
              <a:off x="388" y="593"/>
              <a:ext cx="3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300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r>
                <a:rPr lang="hu-HU" sz="3300" i="1" baseline="-250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hu-HU" sz="3300" i="1" baseline="3000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</a:p>
          </p:txBody>
        </p:sp>
      </p:grpSp>
      <p:grpSp>
        <p:nvGrpSpPr>
          <p:cNvPr id="74791" name="Group 39"/>
          <p:cNvGrpSpPr>
            <a:grpSpLocks noChangeAspect="1"/>
          </p:cNvGrpSpPr>
          <p:nvPr/>
        </p:nvGrpSpPr>
        <p:grpSpPr bwMode="auto">
          <a:xfrm>
            <a:off x="1001713" y="1022350"/>
            <a:ext cx="838200" cy="796925"/>
            <a:chOff x="344" y="408"/>
            <a:chExt cx="528" cy="502"/>
          </a:xfrm>
        </p:grpSpPr>
        <p:sp>
          <p:nvSpPr>
            <p:cNvPr id="7479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44" y="408"/>
              <a:ext cx="355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481" y="43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94" name="Rectangle 42"/>
            <p:cNvSpPr>
              <a:spLocks noChangeArrowheads="1"/>
            </p:cNvSpPr>
            <p:nvPr/>
          </p:nvSpPr>
          <p:spPr bwMode="auto">
            <a:xfrm>
              <a:off x="388" y="593"/>
              <a:ext cx="48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300" i="1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r>
                <a:rPr lang="hu-HU" sz="3300" i="1" baseline="-250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hu-HU" sz="3300" i="1" baseline="30000">
                  <a:solidFill>
                    <a:schemeClr val="bg1"/>
                  </a:solidFill>
                  <a:latin typeface="Times New Roman" pitchFamily="18" charset="0"/>
                </a:rPr>
                <a:t>**</a:t>
              </a:r>
            </a:p>
          </p:txBody>
        </p:sp>
      </p:grpSp>
      <p:sp>
        <p:nvSpPr>
          <p:cNvPr id="74795" name="Line 43"/>
          <p:cNvSpPr>
            <a:spLocks noChangeShapeType="1"/>
          </p:cNvSpPr>
          <p:nvPr/>
        </p:nvSpPr>
        <p:spPr bwMode="auto">
          <a:xfrm flipV="1">
            <a:off x="5235575" y="3073400"/>
            <a:ext cx="881063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96" name="Text Box 44"/>
          <p:cNvSpPr txBox="1">
            <a:spLocks noChangeArrowheads="1"/>
          </p:cNvSpPr>
          <p:nvPr/>
        </p:nvSpPr>
        <p:spPr bwMode="auto">
          <a:xfrm>
            <a:off x="6089650" y="2576513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(M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r>
              <a:rPr lang="hu-HU" sz="2400" b="1">
                <a:solidFill>
                  <a:schemeClr val="bg1"/>
                </a:solidFill>
              </a:rPr>
              <a:t>)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74797" name="Line 45"/>
          <p:cNvSpPr>
            <a:spLocks noChangeShapeType="1"/>
          </p:cNvSpPr>
          <p:nvPr/>
        </p:nvSpPr>
        <p:spPr bwMode="auto">
          <a:xfrm flipH="1" flipV="1">
            <a:off x="5497513" y="5208588"/>
            <a:ext cx="280987" cy="974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4798" name="Text Box 46"/>
          <p:cNvSpPr txBox="1">
            <a:spLocks noChangeArrowheads="1"/>
          </p:cNvSpPr>
          <p:nvPr/>
        </p:nvSpPr>
        <p:spPr bwMode="auto">
          <a:xfrm>
            <a:off x="5414963" y="6203950"/>
            <a:ext cx="116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(M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r>
              <a:rPr lang="hu-HU" sz="2400" b="1" baseline="30000">
                <a:solidFill>
                  <a:schemeClr val="bg1"/>
                </a:solidFill>
              </a:rPr>
              <a:t>*</a:t>
            </a:r>
            <a:r>
              <a:rPr lang="hu-HU" sz="2400" b="1">
                <a:solidFill>
                  <a:schemeClr val="bg1"/>
                </a:solidFill>
              </a:rPr>
              <a:t>)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grpSp>
        <p:nvGrpSpPr>
          <p:cNvPr id="74799" name="Group 47"/>
          <p:cNvGrpSpPr>
            <a:grpSpLocks/>
          </p:cNvGrpSpPr>
          <p:nvPr/>
        </p:nvGrpSpPr>
        <p:grpSpPr bwMode="auto">
          <a:xfrm>
            <a:off x="5319713" y="3817938"/>
            <a:ext cx="3905250" cy="996950"/>
            <a:chOff x="3351" y="2405"/>
            <a:chExt cx="2460" cy="628"/>
          </a:xfrm>
        </p:grpSpPr>
        <p:sp>
          <p:nvSpPr>
            <p:cNvPr id="74800" name="Freeform 48"/>
            <p:cNvSpPr>
              <a:spLocks/>
            </p:cNvSpPr>
            <p:nvPr/>
          </p:nvSpPr>
          <p:spPr bwMode="auto">
            <a:xfrm>
              <a:off x="3351" y="2405"/>
              <a:ext cx="507" cy="628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483" y="92"/>
                </a:cxn>
                <a:cxn ang="0">
                  <a:pos x="451" y="164"/>
                </a:cxn>
                <a:cxn ang="0">
                  <a:pos x="419" y="208"/>
                </a:cxn>
                <a:cxn ang="0">
                  <a:pos x="399" y="228"/>
                </a:cxn>
                <a:cxn ang="0">
                  <a:pos x="359" y="264"/>
                </a:cxn>
                <a:cxn ang="0">
                  <a:pos x="311" y="296"/>
                </a:cxn>
                <a:cxn ang="0">
                  <a:pos x="267" y="320"/>
                </a:cxn>
                <a:cxn ang="0">
                  <a:pos x="231" y="344"/>
                </a:cxn>
                <a:cxn ang="0">
                  <a:pos x="215" y="364"/>
                </a:cxn>
                <a:cxn ang="0">
                  <a:pos x="167" y="400"/>
                </a:cxn>
                <a:cxn ang="0">
                  <a:pos x="139" y="424"/>
                </a:cxn>
                <a:cxn ang="0">
                  <a:pos x="103" y="460"/>
                </a:cxn>
                <a:cxn ang="0">
                  <a:pos x="75" y="500"/>
                </a:cxn>
                <a:cxn ang="0">
                  <a:pos x="43" y="540"/>
                </a:cxn>
                <a:cxn ang="0">
                  <a:pos x="19" y="568"/>
                </a:cxn>
                <a:cxn ang="0">
                  <a:pos x="3" y="600"/>
                </a:cxn>
                <a:cxn ang="0">
                  <a:pos x="3" y="628"/>
                </a:cxn>
              </a:cxnLst>
              <a:rect l="0" t="0" r="r" b="b"/>
              <a:pathLst>
                <a:path w="507" h="628">
                  <a:moveTo>
                    <a:pt x="507" y="0"/>
                  </a:moveTo>
                  <a:cubicBezTo>
                    <a:pt x="499" y="32"/>
                    <a:pt x="492" y="65"/>
                    <a:pt x="483" y="92"/>
                  </a:cubicBezTo>
                  <a:cubicBezTo>
                    <a:pt x="474" y="119"/>
                    <a:pt x="462" y="145"/>
                    <a:pt x="451" y="164"/>
                  </a:cubicBezTo>
                  <a:cubicBezTo>
                    <a:pt x="440" y="183"/>
                    <a:pt x="428" y="197"/>
                    <a:pt x="419" y="208"/>
                  </a:cubicBezTo>
                  <a:cubicBezTo>
                    <a:pt x="410" y="219"/>
                    <a:pt x="409" y="219"/>
                    <a:pt x="399" y="228"/>
                  </a:cubicBezTo>
                  <a:cubicBezTo>
                    <a:pt x="389" y="237"/>
                    <a:pt x="374" y="253"/>
                    <a:pt x="359" y="264"/>
                  </a:cubicBezTo>
                  <a:cubicBezTo>
                    <a:pt x="344" y="275"/>
                    <a:pt x="326" y="287"/>
                    <a:pt x="311" y="296"/>
                  </a:cubicBezTo>
                  <a:cubicBezTo>
                    <a:pt x="296" y="305"/>
                    <a:pt x="280" y="312"/>
                    <a:pt x="267" y="320"/>
                  </a:cubicBezTo>
                  <a:cubicBezTo>
                    <a:pt x="254" y="328"/>
                    <a:pt x="240" y="337"/>
                    <a:pt x="231" y="344"/>
                  </a:cubicBezTo>
                  <a:cubicBezTo>
                    <a:pt x="222" y="351"/>
                    <a:pt x="226" y="355"/>
                    <a:pt x="215" y="364"/>
                  </a:cubicBezTo>
                  <a:cubicBezTo>
                    <a:pt x="204" y="373"/>
                    <a:pt x="180" y="390"/>
                    <a:pt x="167" y="400"/>
                  </a:cubicBezTo>
                  <a:cubicBezTo>
                    <a:pt x="154" y="410"/>
                    <a:pt x="150" y="414"/>
                    <a:pt x="139" y="424"/>
                  </a:cubicBezTo>
                  <a:cubicBezTo>
                    <a:pt x="128" y="434"/>
                    <a:pt x="114" y="447"/>
                    <a:pt x="103" y="460"/>
                  </a:cubicBezTo>
                  <a:cubicBezTo>
                    <a:pt x="92" y="473"/>
                    <a:pt x="85" y="487"/>
                    <a:pt x="75" y="500"/>
                  </a:cubicBezTo>
                  <a:cubicBezTo>
                    <a:pt x="65" y="513"/>
                    <a:pt x="52" y="529"/>
                    <a:pt x="43" y="540"/>
                  </a:cubicBezTo>
                  <a:cubicBezTo>
                    <a:pt x="34" y="551"/>
                    <a:pt x="26" y="558"/>
                    <a:pt x="19" y="568"/>
                  </a:cubicBezTo>
                  <a:cubicBezTo>
                    <a:pt x="12" y="578"/>
                    <a:pt x="6" y="590"/>
                    <a:pt x="3" y="600"/>
                  </a:cubicBezTo>
                  <a:cubicBezTo>
                    <a:pt x="0" y="610"/>
                    <a:pt x="1" y="619"/>
                    <a:pt x="3" y="628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4801" name="Line 49"/>
            <p:cNvSpPr>
              <a:spLocks noChangeShapeType="1"/>
            </p:cNvSpPr>
            <p:nvPr/>
          </p:nvSpPr>
          <p:spPr bwMode="auto">
            <a:xfrm>
              <a:off x="3411" y="2932"/>
              <a:ext cx="229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4802" name="Text Box 50"/>
            <p:cNvSpPr txBox="1">
              <a:spLocks noChangeArrowheads="1"/>
            </p:cNvSpPr>
            <p:nvPr/>
          </p:nvSpPr>
          <p:spPr bwMode="auto">
            <a:xfrm>
              <a:off x="3640" y="2736"/>
              <a:ext cx="21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>
                  <a:solidFill>
                    <a:srgbClr val="FF9900"/>
                  </a:solidFill>
                </a:rPr>
                <a:t>C</a:t>
              </a:r>
              <a:r>
                <a:rPr lang="hu-HU" sz="2400" b="1" baseline="-25000">
                  <a:solidFill>
                    <a:srgbClr val="FF9900"/>
                  </a:solidFill>
                </a:rPr>
                <a:t>tükr</a:t>
              </a:r>
              <a:r>
                <a:rPr lang="hu-HU" sz="2400" b="1">
                  <a:solidFill>
                    <a:srgbClr val="FF9900"/>
                  </a:solidFill>
                </a:rPr>
                <a:t> = C (M</a:t>
              </a:r>
              <a:r>
                <a:rPr lang="hu-HU" sz="2400" b="1" baseline="-25000">
                  <a:solidFill>
                    <a:srgbClr val="FF9900"/>
                  </a:solidFill>
                </a:rPr>
                <a:t>1</a:t>
              </a:r>
              <a:r>
                <a:rPr lang="hu-HU" sz="2400" b="1">
                  <a:solidFill>
                    <a:srgbClr val="FF9900"/>
                  </a:solidFill>
                </a:rPr>
                <a:t>) + C (M</a:t>
              </a:r>
              <a:r>
                <a:rPr lang="hu-HU" sz="2400" b="1" baseline="-25000">
                  <a:solidFill>
                    <a:srgbClr val="FF9900"/>
                  </a:solidFill>
                </a:rPr>
                <a:t>1</a:t>
              </a:r>
              <a:r>
                <a:rPr lang="hu-HU" sz="2400" b="1" baseline="30000">
                  <a:solidFill>
                    <a:srgbClr val="FF9900"/>
                  </a:solidFill>
                </a:rPr>
                <a:t>*</a:t>
              </a:r>
              <a:r>
                <a:rPr lang="hu-HU" sz="2400" b="1">
                  <a:solidFill>
                    <a:srgbClr val="FF9900"/>
                  </a:solidFill>
                </a:rPr>
                <a:t>)</a:t>
              </a:r>
              <a:endParaRPr lang="en-US" sz="24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7" grpId="0" animBg="1"/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  <p:bldP spid="74766" grpId="0" animBg="1"/>
      <p:bldP spid="74767" grpId="0" animBg="1"/>
      <p:bldP spid="74768" grpId="0" animBg="1"/>
      <p:bldP spid="74769" grpId="0" animBg="1"/>
      <p:bldP spid="74770" grpId="0" animBg="1"/>
      <p:bldP spid="74771" grpId="0" animBg="1"/>
      <p:bldP spid="74772" grpId="0" animBg="1"/>
      <p:bldP spid="74773" grpId="0" animBg="1"/>
      <p:bldP spid="74774" grpId="0" animBg="1"/>
      <p:bldP spid="74775" grpId="0" animBg="1"/>
      <p:bldP spid="74776" grpId="0" animBg="1"/>
      <p:bldP spid="74777" grpId="0" animBg="1"/>
      <p:bldP spid="74778" grpId="0" animBg="1"/>
      <p:bldP spid="74779" grpId="0"/>
      <p:bldP spid="74780" grpId="0"/>
      <p:bldP spid="74781" grpId="0"/>
      <p:bldP spid="74782" grpId="0"/>
      <p:bldP spid="74795" grpId="0" animBg="1"/>
      <p:bldP spid="74796" grpId="0"/>
      <p:bldP spid="74797" grpId="0" animBg="1"/>
      <p:bldP spid="747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49237" y="3356992"/>
            <a:ext cx="87152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Második </a:t>
            </a:r>
            <a:r>
              <a:rPr lang="hu-HU" sz="2400" b="1" dirty="0">
                <a:solidFill>
                  <a:srgbClr val="FFFF00"/>
                </a:solidFill>
              </a:rPr>
              <a:t>elkeveredési </a:t>
            </a:r>
            <a:r>
              <a:rPr lang="hu-HU" sz="2400" b="1" dirty="0" smtClean="0">
                <a:solidFill>
                  <a:srgbClr val="FFFF00"/>
                </a:solidFill>
              </a:rPr>
              <a:t>távolság: a </a:t>
            </a:r>
            <a:r>
              <a:rPr lang="hu-HU" sz="2400" b="1" dirty="0">
                <a:solidFill>
                  <a:srgbClr val="FFFF00"/>
                </a:solidFill>
              </a:rPr>
              <a:t>koncentráció </a:t>
            </a:r>
            <a:r>
              <a:rPr lang="hu-HU" sz="2400" b="1" dirty="0" smtClean="0">
                <a:solidFill>
                  <a:srgbClr val="FFFF00"/>
                </a:solidFill>
              </a:rPr>
              <a:t>változás a keresztszelvény mentén 10 </a:t>
            </a:r>
            <a:r>
              <a:rPr lang="hu-HU" sz="2400" b="1" dirty="0">
                <a:solidFill>
                  <a:srgbClr val="FFFF00"/>
                </a:solidFill>
              </a:rPr>
              <a:t>%-nál </a:t>
            </a:r>
            <a:r>
              <a:rPr lang="hu-HU" sz="2400" b="1" dirty="0" smtClean="0">
                <a:solidFill>
                  <a:srgbClr val="FFFF00"/>
                </a:solidFill>
              </a:rPr>
              <a:t>kisebb („teljes elkeveredés”)</a:t>
            </a:r>
            <a:endParaRPr lang="hu-HU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chemeClr val="bg1"/>
                </a:solidFill>
              </a:rPr>
              <a:t>L</a:t>
            </a:r>
            <a:r>
              <a:rPr lang="hu-HU" sz="2400" b="1" baseline="-25000" dirty="0" smtClean="0">
                <a:solidFill>
                  <a:schemeClr val="bg1"/>
                </a:solidFill>
              </a:rPr>
              <a:t>2</a:t>
            </a:r>
            <a:r>
              <a:rPr lang="hu-HU" sz="2400" b="1" dirty="0" smtClean="0">
                <a:solidFill>
                  <a:schemeClr val="bg1"/>
                </a:solidFill>
              </a:rPr>
              <a:t> ≈ </a:t>
            </a:r>
            <a:r>
              <a:rPr lang="hu-HU" sz="2400" b="1" dirty="0">
                <a:solidFill>
                  <a:schemeClr val="bg1"/>
                </a:solidFill>
              </a:rPr>
              <a:t>3L</a:t>
            </a:r>
            <a:r>
              <a:rPr lang="hu-HU" sz="2400" b="1" baseline="-25000" dirty="0">
                <a:solidFill>
                  <a:schemeClr val="bg1"/>
                </a:solidFill>
              </a:rPr>
              <a:t>1</a:t>
            </a:r>
            <a:r>
              <a:rPr lang="hu-HU" sz="2400" b="1" dirty="0">
                <a:solidFill>
                  <a:srgbClr val="FFFF00"/>
                </a:solidFill>
              </a:rPr>
              <a:t>	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708743" y="1212167"/>
            <a:ext cx="7385000" cy="2046971"/>
            <a:chOff x="257" y="1602"/>
            <a:chExt cx="5023" cy="1510"/>
          </a:xfrm>
        </p:grpSpPr>
        <p:sp>
          <p:nvSpPr>
            <p:cNvPr id="75781" name="Line 5"/>
            <p:cNvSpPr>
              <a:spLocks noChangeShapeType="1"/>
            </p:cNvSpPr>
            <p:nvPr/>
          </p:nvSpPr>
          <p:spPr bwMode="auto">
            <a:xfrm flipV="1">
              <a:off x="860" y="2171"/>
              <a:ext cx="36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896" y="2177"/>
              <a:ext cx="53" cy="1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 flipV="1">
              <a:off x="955" y="1955"/>
              <a:ext cx="69" cy="34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1024" y="1955"/>
              <a:ext cx="94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679" y="1919"/>
              <a:ext cx="131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824" y="1970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1583" y="1970"/>
              <a:ext cx="1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1051" y="1970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602" y="1970"/>
              <a:ext cx="26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2h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1199" y="1602"/>
              <a:ext cx="22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57" y="1759"/>
              <a:ext cx="1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1719" y="212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266" y="2124"/>
              <a:ext cx="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3408" y="1919"/>
              <a:ext cx="175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4577" y="1759"/>
              <a:ext cx="70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          )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4056" y="1953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788" y="1759"/>
              <a:ext cx="5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exp ( 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4534" y="1953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4235" y="1953"/>
              <a:ext cx="25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hu-HU" sz="3100" b="1" i="1" baseline="-2500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5800" name="Rectangle 24"/>
            <p:cNvSpPr>
              <a:spLocks noChangeArrowheads="1"/>
            </p:cNvSpPr>
            <p:nvPr/>
          </p:nvSpPr>
          <p:spPr bwMode="auto">
            <a:xfrm>
              <a:off x="3857" y="1602"/>
              <a:ext cx="13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( y-y</a:t>
              </a:r>
              <a:r>
                <a:rPr lang="hu-HU" sz="3100" b="1" i="1" baseline="-25000">
                  <a:solidFill>
                    <a:schemeClr val="bg1"/>
                  </a:solidFill>
                  <a:latin typeface="Times New Roman" pitchFamily="18" charset="0"/>
                </a:rPr>
                <a:t>0 </a:t>
              </a:r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+2nB)</a:t>
              </a:r>
              <a:r>
                <a:rPr lang="hu-HU" sz="3100" b="1" i="1" baseline="300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auto">
            <a:xfrm>
              <a:off x="3570" y="1610"/>
              <a:ext cx="19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-v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auto">
            <a:xfrm>
              <a:off x="3763" y="175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3" name="Rectangle 27"/>
            <p:cNvSpPr>
              <a:spLocks noChangeArrowheads="1"/>
            </p:cNvSpPr>
            <p:nvPr/>
          </p:nvSpPr>
          <p:spPr bwMode="auto">
            <a:xfrm>
              <a:off x="1356" y="1942"/>
              <a:ext cx="1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>
                  <a:solidFill>
                    <a:schemeClr val="bg1"/>
                  </a:solidFill>
                  <a:latin typeface="Symbol" pitchFamily="18" charset="2"/>
                </a:rPr>
                <a:t>P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auto">
            <a:xfrm>
              <a:off x="452" y="1731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2040" y="2780"/>
              <a:ext cx="1788" cy="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806" name="Rectangle 30"/>
            <p:cNvSpPr>
              <a:spLocks noChangeArrowheads="1"/>
            </p:cNvSpPr>
            <p:nvPr/>
          </p:nvSpPr>
          <p:spPr bwMode="auto">
            <a:xfrm>
              <a:off x="3209" y="2620"/>
              <a:ext cx="76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           )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7" name="Rectangle 31"/>
            <p:cNvSpPr>
              <a:spLocks noChangeArrowheads="1"/>
            </p:cNvSpPr>
            <p:nvPr/>
          </p:nvSpPr>
          <p:spPr bwMode="auto">
            <a:xfrm>
              <a:off x="2633" y="2814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8" name="Rectangle 32"/>
            <p:cNvSpPr>
              <a:spLocks noChangeArrowheads="1"/>
            </p:cNvSpPr>
            <p:nvPr/>
          </p:nvSpPr>
          <p:spPr bwMode="auto">
            <a:xfrm>
              <a:off x="1271" y="2632"/>
              <a:ext cx="84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+ exp (  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09" name="Rectangle 33"/>
            <p:cNvSpPr>
              <a:spLocks noChangeArrowheads="1"/>
            </p:cNvSpPr>
            <p:nvPr/>
          </p:nvSpPr>
          <p:spPr bwMode="auto">
            <a:xfrm>
              <a:off x="3111" y="2814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10" name="Rectangle 34"/>
            <p:cNvSpPr>
              <a:spLocks noChangeArrowheads="1"/>
            </p:cNvSpPr>
            <p:nvPr/>
          </p:nvSpPr>
          <p:spPr bwMode="auto">
            <a:xfrm>
              <a:off x="2812" y="2814"/>
              <a:ext cx="25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hu-HU" sz="3100" b="1" i="1" baseline="-2500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5811" name="Rectangle 35"/>
            <p:cNvSpPr>
              <a:spLocks noChangeArrowheads="1"/>
            </p:cNvSpPr>
            <p:nvPr/>
          </p:nvSpPr>
          <p:spPr bwMode="auto">
            <a:xfrm>
              <a:off x="2489" y="2463"/>
              <a:ext cx="13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( y+y</a:t>
              </a:r>
              <a:r>
                <a:rPr lang="hu-HU" sz="3100" b="1" i="1" baseline="-25000">
                  <a:solidFill>
                    <a:schemeClr val="bg1"/>
                  </a:solidFill>
                  <a:latin typeface="Times New Roman" pitchFamily="18" charset="0"/>
                </a:rPr>
                <a:t>0 </a:t>
              </a:r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-2nB)</a:t>
              </a:r>
              <a:r>
                <a:rPr lang="hu-HU" sz="3100" b="1" i="1" baseline="300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812" name="Rectangle 36"/>
            <p:cNvSpPr>
              <a:spLocks noChangeArrowheads="1"/>
            </p:cNvSpPr>
            <p:nvPr/>
          </p:nvSpPr>
          <p:spPr bwMode="auto">
            <a:xfrm>
              <a:off x="2203" y="2463"/>
              <a:ext cx="19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-v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13" name="Rectangle 37"/>
            <p:cNvSpPr>
              <a:spLocks noChangeArrowheads="1"/>
            </p:cNvSpPr>
            <p:nvPr/>
          </p:nvSpPr>
          <p:spPr bwMode="auto">
            <a:xfrm>
              <a:off x="2395" y="2617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75814" name="Group 38"/>
            <p:cNvGrpSpPr>
              <a:grpSpLocks/>
            </p:cNvGrpSpPr>
            <p:nvPr/>
          </p:nvGrpSpPr>
          <p:grpSpPr bwMode="auto">
            <a:xfrm>
              <a:off x="2096" y="1606"/>
              <a:ext cx="664" cy="695"/>
              <a:chOff x="1826" y="1246"/>
              <a:chExt cx="664" cy="695"/>
            </a:xfrm>
          </p:grpSpPr>
          <p:sp>
            <p:nvSpPr>
              <p:cNvPr id="75815" name="Text Box 39"/>
              <p:cNvSpPr txBox="1">
                <a:spLocks noChangeArrowheads="1"/>
              </p:cNvSpPr>
              <p:nvPr/>
            </p:nvSpPr>
            <p:spPr bwMode="auto">
              <a:xfrm>
                <a:off x="1956" y="1425"/>
                <a:ext cx="31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∑</a:t>
                </a:r>
              </a:p>
            </p:txBody>
          </p:sp>
          <p:sp>
            <p:nvSpPr>
              <p:cNvPr id="75816" name="Text Box 40"/>
              <p:cNvSpPr txBox="1">
                <a:spLocks noChangeArrowheads="1"/>
              </p:cNvSpPr>
              <p:nvPr/>
            </p:nvSpPr>
            <p:spPr bwMode="auto">
              <a:xfrm>
                <a:off x="1862" y="1246"/>
                <a:ext cx="5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>
                    <a:solidFill>
                      <a:schemeClr val="bg1"/>
                    </a:solidFill>
                    <a:latin typeface="Times New Roman" pitchFamily="18" charset="0"/>
                  </a:rPr>
                  <a:t>n=</a:t>
                </a:r>
                <a:r>
                  <a:rPr lang="hu-HU" sz="2400">
                    <a:solidFill>
                      <a:schemeClr val="bg1"/>
                    </a:solidFill>
                    <a:cs typeface="Arial" pitchFamily="34" charset="0"/>
                  </a:rPr>
                  <a:t>∞</a:t>
                </a:r>
              </a:p>
            </p:txBody>
          </p:sp>
          <p:sp>
            <p:nvSpPr>
              <p:cNvPr id="75817" name="Text Box 41"/>
              <p:cNvSpPr txBox="1">
                <a:spLocks noChangeArrowheads="1"/>
              </p:cNvSpPr>
              <p:nvPr/>
            </p:nvSpPr>
            <p:spPr bwMode="auto">
              <a:xfrm>
                <a:off x="1826" y="1653"/>
                <a:ext cx="6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>
                    <a:solidFill>
                      <a:schemeClr val="bg1"/>
                    </a:solidFill>
                    <a:latin typeface="Times New Roman" pitchFamily="18" charset="0"/>
                  </a:rPr>
                  <a:t>n=</a:t>
                </a:r>
                <a:r>
                  <a:rPr lang="hu-HU"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−</a:t>
                </a:r>
                <a:r>
                  <a:rPr lang="hu-HU" sz="2400">
                    <a:solidFill>
                      <a:schemeClr val="bg1"/>
                    </a:solidFill>
                    <a:cs typeface="Arial" pitchFamily="34" charset="0"/>
                  </a:rPr>
                  <a:t>∞</a:t>
                </a:r>
              </a:p>
            </p:txBody>
          </p:sp>
        </p:grpSp>
        <p:sp>
          <p:nvSpPr>
            <p:cNvPr id="75818" name="Text Box 42"/>
            <p:cNvSpPr txBox="1">
              <a:spLocks noChangeArrowheads="1"/>
            </p:cNvSpPr>
            <p:nvPr/>
          </p:nvSpPr>
          <p:spPr bwMode="auto">
            <a:xfrm>
              <a:off x="2588" y="1697"/>
              <a:ext cx="2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40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819" name="Text Box 43"/>
            <p:cNvSpPr txBox="1">
              <a:spLocks noChangeArrowheads="1"/>
            </p:cNvSpPr>
            <p:nvPr/>
          </p:nvSpPr>
          <p:spPr bwMode="auto">
            <a:xfrm>
              <a:off x="3948" y="2536"/>
              <a:ext cx="2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40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5822" name="Text Box 46"/>
          <p:cNvSpPr txBox="1">
            <a:spLocks noChangeArrowheads="1"/>
          </p:cNvSpPr>
          <p:nvPr/>
        </p:nvSpPr>
        <p:spPr bwMode="auto">
          <a:xfrm>
            <a:off x="0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FF00"/>
                </a:solidFill>
              </a:rPr>
              <a:t>Partélek</a:t>
            </a:r>
            <a:r>
              <a:rPr lang="hu-HU" sz="2400" b="1" dirty="0">
                <a:solidFill>
                  <a:srgbClr val="FFFF00"/>
                </a:solidFill>
              </a:rPr>
              <a:t> figyelembevétele (teljes </a:t>
            </a:r>
            <a:r>
              <a:rPr lang="hu-HU" sz="2400" b="1" dirty="0" smtClean="0">
                <a:solidFill>
                  <a:srgbClr val="FFFF00"/>
                </a:solidFill>
              </a:rPr>
              <a:t>folyószakasz, </a:t>
            </a:r>
            <a:r>
              <a:rPr lang="hu-HU" sz="2400" b="1" dirty="0">
                <a:solidFill>
                  <a:srgbClr val="FFFF00"/>
                </a:solidFill>
              </a:rPr>
              <a:t>tükrözés) </a:t>
            </a:r>
            <a:r>
              <a:rPr lang="hu-HU" sz="2400" b="1" dirty="0" smtClean="0">
                <a:solidFill>
                  <a:srgbClr val="FFFF00"/>
                </a:solidFill>
              </a:rPr>
              <a:t>a </a:t>
            </a:r>
            <a:r>
              <a:rPr lang="hu-HU" sz="2400" b="1" dirty="0">
                <a:solidFill>
                  <a:srgbClr val="FFFF00"/>
                </a:solidFill>
              </a:rPr>
              <a:t>parttól y</a:t>
            </a:r>
            <a:r>
              <a:rPr lang="hu-HU" sz="2400" b="1" baseline="-25000" dirty="0">
                <a:solidFill>
                  <a:srgbClr val="FFFF00"/>
                </a:solidFill>
              </a:rPr>
              <a:t>0</a:t>
            </a:r>
            <a:r>
              <a:rPr lang="hu-HU" sz="2400" b="1" dirty="0">
                <a:solidFill>
                  <a:srgbClr val="FFFF00"/>
                </a:solidFill>
              </a:rPr>
              <a:t> távolságra lévő bevezetés esetén</a:t>
            </a:r>
            <a:r>
              <a:rPr lang="hu-HU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5823" name="Text Box 47" descr="Pergamen"/>
          <p:cNvSpPr txBox="1">
            <a:spLocks noChangeArrowheads="1"/>
          </p:cNvSpPr>
          <p:nvPr/>
        </p:nvSpPr>
        <p:spPr bwMode="auto">
          <a:xfrm>
            <a:off x="8197849" y="1467004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58" y="4149568"/>
            <a:ext cx="5949194" cy="251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152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15616" y="373306"/>
            <a:ext cx="7346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Az Inn</a:t>
            </a:r>
            <a:r>
              <a:rPr lang="hu-HU" sz="2400" b="1" dirty="0">
                <a:solidFill>
                  <a:srgbClr val="FFFF00"/>
                </a:solidFill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a Duna és az </a:t>
            </a:r>
            <a:r>
              <a:rPr lang="hu-HU" sz="2400" b="1" dirty="0" err="1" smtClean="0">
                <a:solidFill>
                  <a:srgbClr val="FFFF00"/>
                </a:solidFill>
              </a:rPr>
              <a:t>Ilz</a:t>
            </a:r>
            <a:r>
              <a:rPr lang="hu-HU" sz="2400" b="1" dirty="0" smtClean="0">
                <a:solidFill>
                  <a:srgbClr val="FFFF00"/>
                </a:solidFill>
              </a:rPr>
              <a:t> összefolyása </a:t>
            </a:r>
            <a:r>
              <a:rPr lang="hu-HU" sz="2400" b="1" dirty="0" err="1" smtClean="0">
                <a:solidFill>
                  <a:srgbClr val="FFFF00"/>
                </a:solidFill>
              </a:rPr>
              <a:t>Passau-nál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endParaRPr lang="hu-HU" sz="2400" b="1" dirty="0">
              <a:solidFill>
                <a:srgbClr val="FFFF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19" y="6309320"/>
            <a:ext cx="692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Forrás: Hidraulika II., BME Vízépítési és Vízgazdálkodási Tanszék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badkézi sokszög 9"/>
          <p:cNvSpPr/>
          <p:nvPr/>
        </p:nvSpPr>
        <p:spPr bwMode="auto">
          <a:xfrm>
            <a:off x="2884170" y="2857500"/>
            <a:ext cx="1371600" cy="765810"/>
          </a:xfrm>
          <a:custGeom>
            <a:avLst/>
            <a:gdLst>
              <a:gd name="connsiteX0" fmla="*/ 0 w 1371600"/>
              <a:gd name="connsiteY0" fmla="*/ 689610 h 765810"/>
              <a:gd name="connsiteX1" fmla="*/ 666750 w 1371600"/>
              <a:gd name="connsiteY1" fmla="*/ 765810 h 765810"/>
              <a:gd name="connsiteX2" fmla="*/ 925830 w 1371600"/>
              <a:gd name="connsiteY2" fmla="*/ 659130 h 765810"/>
              <a:gd name="connsiteX3" fmla="*/ 1097280 w 1371600"/>
              <a:gd name="connsiteY3" fmla="*/ 548640 h 765810"/>
              <a:gd name="connsiteX4" fmla="*/ 1245870 w 1371600"/>
              <a:gd name="connsiteY4" fmla="*/ 438150 h 765810"/>
              <a:gd name="connsiteX5" fmla="*/ 1318260 w 1371600"/>
              <a:gd name="connsiteY5" fmla="*/ 335280 h 765810"/>
              <a:gd name="connsiteX6" fmla="*/ 1371600 w 1371600"/>
              <a:gd name="connsiteY6" fmla="*/ 236220 h 765810"/>
              <a:gd name="connsiteX7" fmla="*/ 1360170 w 1371600"/>
              <a:gd name="connsiteY7" fmla="*/ 106680 h 765810"/>
              <a:gd name="connsiteX8" fmla="*/ 1272540 w 1371600"/>
              <a:gd name="connsiteY8" fmla="*/ 45720 h 765810"/>
              <a:gd name="connsiteX9" fmla="*/ 1135380 w 1371600"/>
              <a:gd name="connsiteY9" fmla="*/ 0 h 765810"/>
              <a:gd name="connsiteX10" fmla="*/ 0 w 1371600"/>
              <a:gd name="connsiteY10" fmla="*/ 689610 h 7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600" h="765810">
                <a:moveTo>
                  <a:pt x="0" y="689610"/>
                </a:moveTo>
                <a:lnTo>
                  <a:pt x="666750" y="765810"/>
                </a:lnTo>
                <a:lnTo>
                  <a:pt x="925830" y="659130"/>
                </a:lnTo>
                <a:lnTo>
                  <a:pt x="1097280" y="548640"/>
                </a:lnTo>
                <a:lnTo>
                  <a:pt x="1245870" y="438150"/>
                </a:lnTo>
                <a:lnTo>
                  <a:pt x="1318260" y="335280"/>
                </a:lnTo>
                <a:lnTo>
                  <a:pt x="1371600" y="236220"/>
                </a:lnTo>
                <a:lnTo>
                  <a:pt x="1360170" y="106680"/>
                </a:lnTo>
                <a:lnTo>
                  <a:pt x="1272540" y="45720"/>
                </a:lnTo>
                <a:lnTo>
                  <a:pt x="1135380" y="0"/>
                </a:lnTo>
                <a:lnTo>
                  <a:pt x="0" y="68961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hu-HU" sz="2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72344"/>
              </p:ext>
            </p:extLst>
          </p:nvPr>
        </p:nvGraphicFramePr>
        <p:xfrm>
          <a:off x="1187624" y="742585"/>
          <a:ext cx="767243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1150151" y="5373216"/>
            <a:ext cx="596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FFFFFF"/>
                </a:solidFill>
              </a:rPr>
              <a:t>Szennyvízkibocsátó: Regionális Hulladéklerakó</a:t>
            </a:r>
            <a:endParaRPr lang="hu-HU" sz="2000" b="1" dirty="0" smtClean="0">
              <a:solidFill>
                <a:srgbClr val="FFFFFF"/>
              </a:solidFill>
            </a:endParaRPr>
          </a:p>
          <a:p>
            <a:r>
              <a:rPr lang="hu-HU" sz="2000" b="1" dirty="0" smtClean="0">
                <a:solidFill>
                  <a:srgbClr val="FFFFFF"/>
                </a:solidFill>
              </a:rPr>
              <a:t>Bevezetés helye: </a:t>
            </a:r>
            <a:r>
              <a:rPr lang="en-US" sz="2000" b="1" dirty="0" err="1" smtClean="0">
                <a:solidFill>
                  <a:srgbClr val="FFFFFF"/>
                </a:solidFill>
              </a:rPr>
              <a:t>Tocó-csatorna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hu-HU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[9,677</a:t>
            </a:r>
            <a:r>
              <a:rPr lang="hu-HU" sz="2000" b="1" dirty="0" smtClean="0">
                <a:solidFill>
                  <a:srgbClr val="FFFFFF"/>
                </a:solidFill>
              </a:rPr>
              <a:t> </a:t>
            </a:r>
            <a:r>
              <a:rPr lang="hu-HU" sz="2000" b="1" dirty="0" err="1" smtClean="0">
                <a:solidFill>
                  <a:srgbClr val="FFFFFF"/>
                </a:solidFill>
              </a:rPr>
              <a:t>fkm</a:t>
            </a:r>
            <a:r>
              <a:rPr lang="en-US" sz="2000" b="1" dirty="0" smtClean="0">
                <a:solidFill>
                  <a:srgbClr val="FFFFFF"/>
                </a:solidFill>
              </a:rPr>
              <a:t>]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350" y="188640"/>
            <a:ext cx="4742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Keveredési </a:t>
            </a:r>
            <a:r>
              <a:rPr lang="hu-H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zóna kijelölése</a:t>
            </a:r>
            <a:endParaRPr lang="hu-H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87624" y="407707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FFFF"/>
                </a:solidFill>
              </a:rPr>
              <a:t>E</a:t>
            </a:r>
            <a:r>
              <a:rPr lang="hu-HU" b="1" baseline="-25000" dirty="0" err="1" smtClean="0">
                <a:solidFill>
                  <a:srgbClr val="FFFFFF"/>
                </a:solidFill>
              </a:rPr>
              <a:t>fém</a:t>
            </a:r>
            <a:r>
              <a:rPr lang="hu-HU" b="1" dirty="0" smtClean="0">
                <a:solidFill>
                  <a:srgbClr val="FFFFFF"/>
                </a:solidFill>
              </a:rPr>
              <a:t> </a:t>
            </a:r>
          </a:p>
          <a:p>
            <a:r>
              <a:rPr lang="hu-HU" b="1" dirty="0" smtClean="0">
                <a:solidFill>
                  <a:srgbClr val="FFFFFF"/>
                </a:solidFill>
              </a:rPr>
              <a:t>[</a:t>
            </a:r>
            <a:r>
              <a:rPr lang="hu-HU" b="1" dirty="0">
                <a:solidFill>
                  <a:srgbClr val="FFFFFF"/>
                </a:solidFill>
              </a:rPr>
              <a:t>m</a:t>
            </a:r>
            <a:r>
              <a:rPr lang="hu-HU" b="1" dirty="0" smtClean="0">
                <a:solidFill>
                  <a:srgbClr val="FFFFFF"/>
                </a:solidFill>
              </a:rPr>
              <a:t>g/s]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40767"/>
              </p:ext>
            </p:extLst>
          </p:nvPr>
        </p:nvGraphicFramePr>
        <p:xfrm>
          <a:off x="7154748" y="5087079"/>
          <a:ext cx="1836204" cy="12801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dy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0,2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0,55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0,00097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u="none" strike="noStrike" dirty="0" smtClean="0">
                          <a:effectLst/>
                        </a:rPr>
                        <a:t>m/</a:t>
                      </a:r>
                      <a:r>
                        <a:rPr lang="hu-HU" sz="1400" b="1" u="none" strike="noStrike" dirty="0" err="1" smtClean="0"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0,</a:t>
                      </a:r>
                      <a:r>
                        <a:rPr lang="hu-HU" sz="1400" b="1" u="none" strike="noStrike" dirty="0" smtClean="0">
                          <a:effectLst/>
                        </a:rPr>
                        <a:t>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m/s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Dy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0,00639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</a:rPr>
                        <a:t>/s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Egyenes összekötő nyíllal 10"/>
          <p:cNvCxnSpPr/>
          <p:nvPr/>
        </p:nvCxnSpPr>
        <p:spPr bwMode="auto">
          <a:xfrm>
            <a:off x="5868144" y="4797152"/>
            <a:ext cx="108012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Szövegdoboz 12"/>
          <p:cNvSpPr txBox="1"/>
          <p:nvPr/>
        </p:nvSpPr>
        <p:spPr>
          <a:xfrm>
            <a:off x="6177200" y="49411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y [m]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Jobbra nyíl 13"/>
          <p:cNvSpPr/>
          <p:nvPr/>
        </p:nvSpPr>
        <p:spPr bwMode="auto">
          <a:xfrm rot="414301">
            <a:off x="1973528" y="4171347"/>
            <a:ext cx="504056" cy="25667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Egyenes összekötő nyíllal 15"/>
          <p:cNvCxnSpPr/>
          <p:nvPr/>
        </p:nvCxnSpPr>
        <p:spPr bwMode="auto">
          <a:xfrm flipV="1">
            <a:off x="5004048" y="2420888"/>
            <a:ext cx="655490" cy="4726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zövegdoboz 16"/>
          <p:cNvSpPr txBox="1"/>
          <p:nvPr/>
        </p:nvSpPr>
        <p:spPr>
          <a:xfrm>
            <a:off x="5149934" y="2132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x</a:t>
            </a:r>
            <a:r>
              <a:rPr lang="hu-HU" dirty="0" smtClean="0">
                <a:solidFill>
                  <a:srgbClr val="FFFFFF"/>
                </a:solidFill>
              </a:rPr>
              <a:t> [m]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68070" y="6268670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</a:rPr>
              <a:t>EQS = 0,05 mg/m</a:t>
            </a:r>
            <a:r>
              <a:rPr lang="hu-HU" sz="2000" b="1" baseline="30000" dirty="0" smtClean="0">
                <a:solidFill>
                  <a:srgbClr val="FFFF00"/>
                </a:solidFill>
              </a:rPr>
              <a:t>3</a:t>
            </a:r>
            <a:endParaRPr lang="hu-HU" sz="2000" b="1" baseline="30000" dirty="0">
              <a:solidFill>
                <a:srgbClr val="FFFF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03187" y="628405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X_EQS = 8 m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37F88BB-66A5-4C4D-B8AF-71DD66F27E8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206376" y="1269207"/>
            <a:ext cx="3541713" cy="1173162"/>
            <a:chOff x="406" y="1062"/>
            <a:chExt cx="2231" cy="739"/>
          </a:xfrm>
        </p:grpSpPr>
        <p:sp>
          <p:nvSpPr>
            <p:cNvPr id="798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06" y="1076"/>
              <a:ext cx="1620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449" y="1420"/>
              <a:ext cx="339" cy="1"/>
            </a:xfrm>
            <a:prstGeom prst="line">
              <a:avLst/>
            </a:prstGeom>
            <a:noFill/>
            <a:ln w="174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1287" y="1420"/>
              <a:ext cx="270" cy="1"/>
            </a:xfrm>
            <a:prstGeom prst="line">
              <a:avLst/>
            </a:prstGeom>
            <a:noFill/>
            <a:ln w="174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1719" y="1255"/>
              <a:ext cx="14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 dirty="0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1300" y="1427"/>
              <a:ext cx="12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1259" y="1079"/>
              <a:ext cx="29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 dirty="0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r>
                <a:rPr lang="hu-HU" sz="3200" b="1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hu-HU" sz="2400" b="1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841" y="1225"/>
              <a:ext cx="14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>
                  <a:solidFill>
                    <a:schemeClr val="bg1"/>
                  </a:solidFill>
                  <a:latin typeface="Symbol" pitchFamily="18" charset="2"/>
                </a:rPr>
                <a:t>+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513" y="1427"/>
              <a:ext cx="12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463" y="1062"/>
              <a:ext cx="12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>
                  <a:solidFill>
                    <a:schemeClr val="bg1"/>
                  </a:solidFill>
                  <a:latin typeface="Symbol" pitchFamily="18" charset="2"/>
                </a:rPr>
                <a:t>¶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/>
          </p:nvSpPr>
          <p:spPr bwMode="auto">
            <a:xfrm>
              <a:off x="1426" y="1457"/>
              <a:ext cx="12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1027" y="1255"/>
              <a:ext cx="11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 i="1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639" y="1457"/>
              <a:ext cx="7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588" y="1092"/>
              <a:ext cx="17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200" b="1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1151" y="1415"/>
              <a:ext cx="7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9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79890" name="Group 18"/>
            <p:cNvGrpSpPr>
              <a:grpSpLocks/>
            </p:cNvGrpSpPr>
            <p:nvPr/>
          </p:nvGrpSpPr>
          <p:grpSpPr bwMode="auto">
            <a:xfrm>
              <a:off x="1911" y="1101"/>
              <a:ext cx="726" cy="700"/>
              <a:chOff x="1834" y="2348"/>
              <a:chExt cx="726" cy="700"/>
            </a:xfrm>
          </p:grpSpPr>
          <p:sp>
            <p:nvSpPr>
              <p:cNvPr id="79891" name="Line 19"/>
              <p:cNvSpPr>
                <a:spLocks noChangeShapeType="1"/>
              </p:cNvSpPr>
              <p:nvPr/>
            </p:nvSpPr>
            <p:spPr bwMode="auto">
              <a:xfrm>
                <a:off x="2123" y="2705"/>
                <a:ext cx="437" cy="1"/>
              </a:xfrm>
              <a:prstGeom prst="line">
                <a:avLst/>
              </a:prstGeom>
              <a:noFill/>
              <a:ln w="17463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9892" name="Rectangle 20"/>
              <p:cNvSpPr>
                <a:spLocks noChangeArrowheads="1"/>
              </p:cNvSpPr>
              <p:nvPr/>
            </p:nvSpPr>
            <p:spPr bwMode="auto">
              <a:xfrm>
                <a:off x="2419" y="2720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19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3" name="Rectangle 21"/>
              <p:cNvSpPr>
                <a:spLocks noChangeArrowheads="1"/>
              </p:cNvSpPr>
              <p:nvPr/>
            </p:nvSpPr>
            <p:spPr bwMode="auto">
              <a:xfrm>
                <a:off x="2283" y="2356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19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4" name="Rectangle 22"/>
              <p:cNvSpPr>
                <a:spLocks noChangeArrowheads="1"/>
              </p:cNvSpPr>
              <p:nvPr/>
            </p:nvSpPr>
            <p:spPr bwMode="auto">
              <a:xfrm>
                <a:off x="2289" y="2741"/>
                <a:ext cx="128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200" b="1" i="1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auto">
              <a:xfrm>
                <a:off x="2362" y="2377"/>
                <a:ext cx="17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200" b="1" i="1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6" name="Rectangle 24"/>
              <p:cNvSpPr>
                <a:spLocks noChangeArrowheads="1"/>
              </p:cNvSpPr>
              <p:nvPr/>
            </p:nvSpPr>
            <p:spPr bwMode="auto">
              <a:xfrm>
                <a:off x="1834" y="2532"/>
                <a:ext cx="185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2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D</a:t>
                </a:r>
                <a:endParaRPr lang="hu-HU" sz="24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7" name="Rectangle 25"/>
              <p:cNvSpPr>
                <a:spLocks noChangeArrowheads="1"/>
              </p:cNvSpPr>
              <p:nvPr/>
            </p:nvSpPr>
            <p:spPr bwMode="auto">
              <a:xfrm>
                <a:off x="2039" y="2677"/>
                <a:ext cx="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19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hu-HU" sz="24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8" name="Rectangle 26"/>
              <p:cNvSpPr>
                <a:spLocks noChangeArrowheads="1"/>
              </p:cNvSpPr>
              <p:nvPr/>
            </p:nvSpPr>
            <p:spPr bwMode="auto">
              <a:xfrm>
                <a:off x="2164" y="2712"/>
                <a:ext cx="12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200" b="1">
                    <a:solidFill>
                      <a:schemeClr val="bg1"/>
                    </a:solidFill>
                    <a:latin typeface="Symbol" pitchFamily="18" charset="2"/>
                  </a:rPr>
                  <a:t>¶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99" name="Rectangle 27"/>
              <p:cNvSpPr>
                <a:spLocks noChangeArrowheads="1"/>
              </p:cNvSpPr>
              <p:nvPr/>
            </p:nvSpPr>
            <p:spPr bwMode="auto">
              <a:xfrm>
                <a:off x="2136" y="2348"/>
                <a:ext cx="12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200" b="1" dirty="0">
                    <a:solidFill>
                      <a:schemeClr val="bg1"/>
                    </a:solidFill>
                    <a:latin typeface="Symbol" pitchFamily="18" charset="2"/>
                  </a:rPr>
                  <a:t>¶</a:t>
                </a:r>
                <a:endParaRPr lang="hu-HU" sz="24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9900" name="Group 28"/>
          <p:cNvGrpSpPr>
            <a:grpSpLocks/>
          </p:cNvGrpSpPr>
          <p:nvPr/>
        </p:nvGrpSpPr>
        <p:grpSpPr bwMode="auto">
          <a:xfrm>
            <a:off x="576263" y="5246226"/>
            <a:ext cx="5733979" cy="1203571"/>
            <a:chOff x="210" y="3147"/>
            <a:chExt cx="4094" cy="722"/>
          </a:xfrm>
        </p:grpSpPr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2944" y="3491"/>
              <a:ext cx="126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4082" y="315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 flipV="1">
              <a:off x="1539" y="3725"/>
              <a:ext cx="36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904" name="Line 32"/>
            <p:cNvSpPr>
              <a:spLocks noChangeShapeType="1"/>
            </p:cNvSpPr>
            <p:nvPr/>
          </p:nvSpPr>
          <p:spPr bwMode="auto">
            <a:xfrm>
              <a:off x="1575" y="3730"/>
              <a:ext cx="53" cy="1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 flipV="1">
              <a:off x="1634" y="3527"/>
              <a:ext cx="70" cy="3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>
              <a:off x="1704" y="3527"/>
              <a:ext cx="656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>
              <a:off x="1167" y="3491"/>
              <a:ext cx="1217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908" name="Rectangle 36"/>
            <p:cNvSpPr>
              <a:spLocks noChangeArrowheads="1"/>
            </p:cNvSpPr>
            <p:nvPr/>
          </p:nvSpPr>
          <p:spPr bwMode="auto">
            <a:xfrm>
              <a:off x="4221" y="3332"/>
              <a:ext cx="8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09" name="Rectangle 37"/>
            <p:cNvSpPr>
              <a:spLocks noChangeArrowheads="1"/>
            </p:cNvSpPr>
            <p:nvPr/>
          </p:nvSpPr>
          <p:spPr bwMode="auto">
            <a:xfrm>
              <a:off x="3308" y="3525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0" name="Rectangle 38"/>
            <p:cNvSpPr>
              <a:spLocks noChangeArrowheads="1"/>
            </p:cNvSpPr>
            <p:nvPr/>
          </p:nvSpPr>
          <p:spPr bwMode="auto">
            <a:xfrm>
              <a:off x="3973" y="3175"/>
              <a:ext cx="8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1" name="Rectangle 39"/>
            <p:cNvSpPr>
              <a:spLocks noChangeArrowheads="1"/>
            </p:cNvSpPr>
            <p:nvPr/>
          </p:nvSpPr>
          <p:spPr bwMode="auto">
            <a:xfrm>
              <a:off x="3163" y="3175"/>
              <a:ext cx="8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2" name="Rectangle 40"/>
            <p:cNvSpPr>
              <a:spLocks noChangeArrowheads="1"/>
            </p:cNvSpPr>
            <p:nvPr/>
          </p:nvSpPr>
          <p:spPr bwMode="auto">
            <a:xfrm>
              <a:off x="2428" y="3332"/>
              <a:ext cx="45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 err="1">
                  <a:solidFill>
                    <a:schemeClr val="bg1"/>
                  </a:solidFill>
                  <a:latin typeface="Times New Roman" pitchFamily="18" charset="0"/>
                </a:rPr>
                <a:t>exp</a:t>
              </a:r>
              <a:r>
                <a:rPr lang="hu-HU" sz="3100" b="1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1186" y="3542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4" name="Rectangle 42"/>
            <p:cNvSpPr>
              <a:spLocks noChangeArrowheads="1"/>
            </p:cNvSpPr>
            <p:nvPr/>
          </p:nvSpPr>
          <p:spPr bwMode="auto">
            <a:xfrm>
              <a:off x="3754" y="3525"/>
              <a:ext cx="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3464" y="3525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6" name="Rectangle 44"/>
            <p:cNvSpPr>
              <a:spLocks noChangeArrowheads="1"/>
            </p:cNvSpPr>
            <p:nvPr/>
          </p:nvSpPr>
          <p:spPr bwMode="auto">
            <a:xfrm>
              <a:off x="3876" y="3175"/>
              <a:ext cx="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7" name="Rectangle 45"/>
            <p:cNvSpPr>
              <a:spLocks noChangeArrowheads="1"/>
            </p:cNvSpPr>
            <p:nvPr/>
          </p:nvSpPr>
          <p:spPr bwMode="auto">
            <a:xfrm>
              <a:off x="3657" y="3175"/>
              <a:ext cx="11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8" name="Rectangle 46"/>
            <p:cNvSpPr>
              <a:spLocks noChangeArrowheads="1"/>
            </p:cNvSpPr>
            <p:nvPr/>
          </p:nvSpPr>
          <p:spPr bwMode="auto">
            <a:xfrm>
              <a:off x="3279" y="3175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19" name="Rectangle 47"/>
            <p:cNvSpPr>
              <a:spLocks noChangeArrowheads="1"/>
            </p:cNvSpPr>
            <p:nvPr/>
          </p:nvSpPr>
          <p:spPr bwMode="auto">
            <a:xfrm>
              <a:off x="2252" y="3542"/>
              <a:ext cx="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1730" y="3542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1" name="Rectangle 49"/>
            <p:cNvSpPr>
              <a:spLocks noChangeArrowheads="1"/>
            </p:cNvSpPr>
            <p:nvPr/>
          </p:nvSpPr>
          <p:spPr bwMode="auto">
            <a:xfrm>
              <a:off x="1355" y="3542"/>
              <a:ext cx="16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2" name="Rectangle 50"/>
            <p:cNvSpPr>
              <a:spLocks noChangeArrowheads="1"/>
            </p:cNvSpPr>
            <p:nvPr/>
          </p:nvSpPr>
          <p:spPr bwMode="auto">
            <a:xfrm>
              <a:off x="1667" y="3176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G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3" name="Rectangle 51"/>
            <p:cNvSpPr>
              <a:spLocks noChangeArrowheads="1"/>
            </p:cNvSpPr>
            <p:nvPr/>
          </p:nvSpPr>
          <p:spPr bwMode="auto">
            <a:xfrm>
              <a:off x="210" y="3334"/>
              <a:ext cx="67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C(x,t)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4" name="Rectangle 52"/>
            <p:cNvSpPr>
              <a:spLocks noChangeArrowheads="1"/>
            </p:cNvSpPr>
            <p:nvPr/>
          </p:nvSpPr>
          <p:spPr bwMode="auto">
            <a:xfrm>
              <a:off x="3671" y="3679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5" name="Rectangle 53"/>
            <p:cNvSpPr>
              <a:spLocks noChangeArrowheads="1"/>
            </p:cNvSpPr>
            <p:nvPr/>
          </p:nvSpPr>
          <p:spPr bwMode="auto">
            <a:xfrm>
              <a:off x="3783" y="330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6" name="Rectangle 54"/>
            <p:cNvSpPr>
              <a:spLocks noChangeArrowheads="1"/>
            </p:cNvSpPr>
            <p:nvPr/>
          </p:nvSpPr>
          <p:spPr bwMode="auto">
            <a:xfrm>
              <a:off x="1938" y="369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7" name="Rectangle 55"/>
            <p:cNvSpPr>
              <a:spLocks noChangeArrowheads="1"/>
            </p:cNvSpPr>
            <p:nvPr/>
          </p:nvSpPr>
          <p:spPr bwMode="auto">
            <a:xfrm>
              <a:off x="3457" y="3147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Symbol" pitchFamily="18" charset="2"/>
                </a:rPr>
                <a:t>-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8" name="Rectangle 56"/>
            <p:cNvSpPr>
              <a:spLocks noChangeArrowheads="1"/>
            </p:cNvSpPr>
            <p:nvPr/>
          </p:nvSpPr>
          <p:spPr bwMode="auto">
            <a:xfrm>
              <a:off x="2963" y="3147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>
                  <a:solidFill>
                    <a:schemeClr val="bg1"/>
                  </a:solidFill>
                  <a:latin typeface="Symbol" pitchFamily="18" charset="2"/>
                </a:rPr>
                <a:t>-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29" name="Rectangle 57"/>
            <p:cNvSpPr>
              <a:spLocks noChangeArrowheads="1"/>
            </p:cNvSpPr>
            <p:nvPr/>
          </p:nvSpPr>
          <p:spPr bwMode="auto">
            <a:xfrm>
              <a:off x="2010" y="3556"/>
              <a:ext cx="1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>
                  <a:solidFill>
                    <a:schemeClr val="bg1"/>
                  </a:solidFill>
                  <a:latin typeface="Symbol" pitchFamily="18" charset="2"/>
                </a:rPr>
                <a:t>P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9930" name="Rectangle 58"/>
            <p:cNvSpPr>
              <a:spLocks noChangeArrowheads="1"/>
            </p:cNvSpPr>
            <p:nvPr/>
          </p:nvSpPr>
          <p:spPr bwMode="auto">
            <a:xfrm>
              <a:off x="940" y="3304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9931" name="AutoShape 59"/>
          <p:cNvSpPr>
            <a:spLocks noChangeArrowheads="1"/>
          </p:cNvSpPr>
          <p:nvPr/>
        </p:nvSpPr>
        <p:spPr bwMode="auto">
          <a:xfrm>
            <a:off x="710777" y="4097469"/>
            <a:ext cx="2000250" cy="742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0" y="3238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Lökésszerű </a:t>
            </a:r>
            <a:r>
              <a:rPr lang="hu-HU" sz="2400" b="1" dirty="0" smtClean="0">
                <a:solidFill>
                  <a:srgbClr val="FFFF00"/>
                </a:solidFill>
              </a:rPr>
              <a:t>terhelés (szennyezés hullám</a:t>
            </a:r>
            <a:r>
              <a:rPr lang="hu-HU" sz="2400" b="1" dirty="0">
                <a:solidFill>
                  <a:srgbClr val="FFFF00"/>
                </a:solidFill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1D - keskeny </a:t>
            </a:r>
            <a:r>
              <a:rPr lang="hu-HU" sz="2400" b="1" dirty="0">
                <a:solidFill>
                  <a:srgbClr val="FFFF00"/>
                </a:solidFill>
              </a:rPr>
              <a:t>és sekély folyók)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9933" name="Text Box 61" descr="Pergamen"/>
          <p:cNvSpPr txBox="1">
            <a:spLocks noChangeArrowheads="1"/>
          </p:cNvSpPr>
          <p:nvPr/>
        </p:nvSpPr>
        <p:spPr bwMode="auto">
          <a:xfrm>
            <a:off x="207829" y="2710266"/>
            <a:ext cx="3540262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</a:rPr>
              <a:t>G </a:t>
            </a:r>
            <a:r>
              <a:rPr lang="hu-HU" sz="2400" b="1" dirty="0">
                <a:solidFill>
                  <a:srgbClr val="FFFF00"/>
                </a:solidFill>
              </a:rPr>
              <a:t>(x</a:t>
            </a:r>
            <a:r>
              <a:rPr lang="hu-HU" sz="2400" b="1" baseline="-25000" dirty="0">
                <a:solidFill>
                  <a:srgbClr val="FFFF00"/>
                </a:solidFill>
              </a:rPr>
              <a:t>0</a:t>
            </a:r>
            <a:r>
              <a:rPr lang="hu-HU" sz="2400" b="1" dirty="0">
                <a:solidFill>
                  <a:srgbClr val="FFFF00"/>
                </a:solidFill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y</a:t>
            </a:r>
            <a:r>
              <a:rPr lang="hu-HU" sz="2400" b="1" baseline="-25000" dirty="0" smtClean="0">
                <a:solidFill>
                  <a:srgbClr val="FFFF00"/>
                </a:solidFill>
              </a:rPr>
              <a:t>0</a:t>
            </a:r>
            <a:r>
              <a:rPr lang="hu-HU" sz="2400" b="1" dirty="0" smtClean="0">
                <a:solidFill>
                  <a:srgbClr val="FFFF00"/>
                </a:solidFill>
              </a:rPr>
              <a:t>): szennyező tömege [g]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84" y="1632744"/>
            <a:ext cx="5044435" cy="35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685800" y="1189129"/>
            <a:ext cx="6667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685800" y="1747929"/>
            <a:ext cx="6667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V="1">
            <a:off x="914400" y="1747929"/>
            <a:ext cx="0" cy="749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901700" y="1036729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2895600" y="1036729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6057900" y="1036729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438400" y="1189129"/>
            <a:ext cx="914400" cy="55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041900" y="1189129"/>
            <a:ext cx="2032000" cy="55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0906" name="Freeform 10"/>
          <p:cNvSpPr>
            <a:spLocks/>
          </p:cNvSpPr>
          <p:nvPr/>
        </p:nvSpPr>
        <p:spPr bwMode="auto">
          <a:xfrm rot="16200000" flipV="1">
            <a:off x="2130426" y="2843304"/>
            <a:ext cx="1579562" cy="1049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156"/>
              </a:cxn>
              <a:cxn ang="0">
                <a:pos x="336" y="276"/>
              </a:cxn>
              <a:cxn ang="0">
                <a:pos x="528" y="312"/>
              </a:cxn>
              <a:cxn ang="0">
                <a:pos x="684" y="360"/>
              </a:cxn>
              <a:cxn ang="0">
                <a:pos x="852" y="420"/>
              </a:cxn>
              <a:cxn ang="0">
                <a:pos x="960" y="492"/>
              </a:cxn>
              <a:cxn ang="0">
                <a:pos x="996" y="552"/>
              </a:cxn>
              <a:cxn ang="0">
                <a:pos x="960" y="612"/>
              </a:cxn>
              <a:cxn ang="0">
                <a:pos x="876" y="672"/>
              </a:cxn>
              <a:cxn ang="0">
                <a:pos x="684" y="768"/>
              </a:cxn>
              <a:cxn ang="0">
                <a:pos x="528" y="816"/>
              </a:cxn>
              <a:cxn ang="0">
                <a:pos x="384" y="840"/>
              </a:cxn>
              <a:cxn ang="0">
                <a:pos x="276" y="900"/>
              </a:cxn>
              <a:cxn ang="0">
                <a:pos x="120" y="972"/>
              </a:cxn>
              <a:cxn ang="0">
                <a:pos x="36" y="1080"/>
              </a:cxn>
            </a:cxnLst>
            <a:rect l="0" t="0" r="r" b="b"/>
            <a:pathLst>
              <a:path w="996" h="1080">
                <a:moveTo>
                  <a:pt x="0" y="0"/>
                </a:moveTo>
                <a:cubicBezTo>
                  <a:pt x="32" y="55"/>
                  <a:pt x="64" y="110"/>
                  <a:pt x="120" y="156"/>
                </a:cubicBezTo>
                <a:cubicBezTo>
                  <a:pt x="176" y="202"/>
                  <a:pt x="268" y="250"/>
                  <a:pt x="336" y="276"/>
                </a:cubicBezTo>
                <a:cubicBezTo>
                  <a:pt x="404" y="302"/>
                  <a:pt x="470" y="298"/>
                  <a:pt x="528" y="312"/>
                </a:cubicBezTo>
                <a:cubicBezTo>
                  <a:pt x="586" y="326"/>
                  <a:pt x="630" y="342"/>
                  <a:pt x="684" y="360"/>
                </a:cubicBezTo>
                <a:cubicBezTo>
                  <a:pt x="738" y="378"/>
                  <a:pt x="806" y="398"/>
                  <a:pt x="852" y="420"/>
                </a:cubicBezTo>
                <a:cubicBezTo>
                  <a:pt x="898" y="442"/>
                  <a:pt x="936" y="470"/>
                  <a:pt x="960" y="492"/>
                </a:cubicBezTo>
                <a:cubicBezTo>
                  <a:pt x="984" y="514"/>
                  <a:pt x="996" y="532"/>
                  <a:pt x="996" y="552"/>
                </a:cubicBezTo>
                <a:cubicBezTo>
                  <a:pt x="996" y="572"/>
                  <a:pt x="980" y="592"/>
                  <a:pt x="960" y="612"/>
                </a:cubicBezTo>
                <a:cubicBezTo>
                  <a:pt x="940" y="632"/>
                  <a:pt x="922" y="646"/>
                  <a:pt x="876" y="672"/>
                </a:cubicBezTo>
                <a:cubicBezTo>
                  <a:pt x="830" y="698"/>
                  <a:pt x="742" y="744"/>
                  <a:pt x="684" y="768"/>
                </a:cubicBezTo>
                <a:cubicBezTo>
                  <a:pt x="626" y="792"/>
                  <a:pt x="578" y="804"/>
                  <a:pt x="528" y="816"/>
                </a:cubicBezTo>
                <a:cubicBezTo>
                  <a:pt x="478" y="828"/>
                  <a:pt x="426" y="826"/>
                  <a:pt x="384" y="840"/>
                </a:cubicBezTo>
                <a:cubicBezTo>
                  <a:pt x="342" y="854"/>
                  <a:pt x="320" y="878"/>
                  <a:pt x="276" y="900"/>
                </a:cubicBezTo>
                <a:cubicBezTo>
                  <a:pt x="232" y="922"/>
                  <a:pt x="160" y="942"/>
                  <a:pt x="120" y="972"/>
                </a:cubicBezTo>
                <a:cubicBezTo>
                  <a:pt x="80" y="1002"/>
                  <a:pt x="58" y="1058"/>
                  <a:pt x="36" y="108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914400" y="2668679"/>
            <a:ext cx="0" cy="161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762000" y="4157754"/>
            <a:ext cx="675640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2908300" y="2548029"/>
            <a:ext cx="0" cy="1733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6057900" y="3390992"/>
            <a:ext cx="0" cy="890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11" name="Freeform 15"/>
          <p:cNvSpPr>
            <a:spLocks/>
          </p:cNvSpPr>
          <p:nvPr/>
        </p:nvSpPr>
        <p:spPr bwMode="auto">
          <a:xfrm rot="16200000" flipV="1">
            <a:off x="5699919" y="2605973"/>
            <a:ext cx="766762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156"/>
              </a:cxn>
              <a:cxn ang="0">
                <a:pos x="336" y="276"/>
              </a:cxn>
              <a:cxn ang="0">
                <a:pos x="528" y="312"/>
              </a:cxn>
              <a:cxn ang="0">
                <a:pos x="684" y="360"/>
              </a:cxn>
              <a:cxn ang="0">
                <a:pos x="852" y="420"/>
              </a:cxn>
              <a:cxn ang="0">
                <a:pos x="960" y="492"/>
              </a:cxn>
              <a:cxn ang="0">
                <a:pos x="996" y="552"/>
              </a:cxn>
              <a:cxn ang="0">
                <a:pos x="960" y="612"/>
              </a:cxn>
              <a:cxn ang="0">
                <a:pos x="876" y="672"/>
              </a:cxn>
              <a:cxn ang="0">
                <a:pos x="684" y="768"/>
              </a:cxn>
              <a:cxn ang="0">
                <a:pos x="528" y="816"/>
              </a:cxn>
              <a:cxn ang="0">
                <a:pos x="384" y="840"/>
              </a:cxn>
              <a:cxn ang="0">
                <a:pos x="276" y="900"/>
              </a:cxn>
              <a:cxn ang="0">
                <a:pos x="120" y="972"/>
              </a:cxn>
              <a:cxn ang="0">
                <a:pos x="36" y="1080"/>
              </a:cxn>
            </a:cxnLst>
            <a:rect l="0" t="0" r="r" b="b"/>
            <a:pathLst>
              <a:path w="996" h="1080">
                <a:moveTo>
                  <a:pt x="0" y="0"/>
                </a:moveTo>
                <a:cubicBezTo>
                  <a:pt x="32" y="55"/>
                  <a:pt x="64" y="110"/>
                  <a:pt x="120" y="156"/>
                </a:cubicBezTo>
                <a:cubicBezTo>
                  <a:pt x="176" y="202"/>
                  <a:pt x="268" y="250"/>
                  <a:pt x="336" y="276"/>
                </a:cubicBezTo>
                <a:cubicBezTo>
                  <a:pt x="404" y="302"/>
                  <a:pt x="470" y="298"/>
                  <a:pt x="528" y="312"/>
                </a:cubicBezTo>
                <a:cubicBezTo>
                  <a:pt x="586" y="326"/>
                  <a:pt x="630" y="342"/>
                  <a:pt x="684" y="360"/>
                </a:cubicBezTo>
                <a:cubicBezTo>
                  <a:pt x="738" y="378"/>
                  <a:pt x="806" y="398"/>
                  <a:pt x="852" y="420"/>
                </a:cubicBezTo>
                <a:cubicBezTo>
                  <a:pt x="898" y="442"/>
                  <a:pt x="936" y="470"/>
                  <a:pt x="960" y="492"/>
                </a:cubicBezTo>
                <a:cubicBezTo>
                  <a:pt x="984" y="514"/>
                  <a:pt x="996" y="532"/>
                  <a:pt x="996" y="552"/>
                </a:cubicBezTo>
                <a:cubicBezTo>
                  <a:pt x="996" y="572"/>
                  <a:pt x="980" y="592"/>
                  <a:pt x="960" y="612"/>
                </a:cubicBezTo>
                <a:cubicBezTo>
                  <a:pt x="940" y="632"/>
                  <a:pt x="922" y="646"/>
                  <a:pt x="876" y="672"/>
                </a:cubicBezTo>
                <a:cubicBezTo>
                  <a:pt x="830" y="698"/>
                  <a:pt x="742" y="744"/>
                  <a:pt x="684" y="768"/>
                </a:cubicBezTo>
                <a:cubicBezTo>
                  <a:pt x="626" y="792"/>
                  <a:pt x="578" y="804"/>
                  <a:pt x="528" y="816"/>
                </a:cubicBezTo>
                <a:cubicBezTo>
                  <a:pt x="478" y="828"/>
                  <a:pt x="426" y="826"/>
                  <a:pt x="384" y="840"/>
                </a:cubicBezTo>
                <a:cubicBezTo>
                  <a:pt x="342" y="854"/>
                  <a:pt x="320" y="878"/>
                  <a:pt x="276" y="900"/>
                </a:cubicBezTo>
                <a:cubicBezTo>
                  <a:pt x="232" y="922"/>
                  <a:pt x="160" y="942"/>
                  <a:pt x="120" y="972"/>
                </a:cubicBezTo>
                <a:cubicBezTo>
                  <a:pt x="80" y="1002"/>
                  <a:pt x="58" y="1058"/>
                  <a:pt x="36" y="108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466726" y="4650231"/>
            <a:ext cx="3098800" cy="1100137"/>
            <a:chOff x="432" y="3176"/>
            <a:chExt cx="1952" cy="693"/>
          </a:xfrm>
        </p:grpSpPr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 flipV="1">
              <a:off x="1539" y="3725"/>
              <a:ext cx="36" cy="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14" name="Line 18"/>
            <p:cNvSpPr>
              <a:spLocks noChangeShapeType="1"/>
            </p:cNvSpPr>
            <p:nvPr/>
          </p:nvSpPr>
          <p:spPr bwMode="auto">
            <a:xfrm>
              <a:off x="1575" y="3730"/>
              <a:ext cx="53" cy="1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 flipV="1">
              <a:off x="1634" y="3527"/>
              <a:ext cx="70" cy="3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16" name="Line 20"/>
            <p:cNvSpPr>
              <a:spLocks noChangeShapeType="1"/>
            </p:cNvSpPr>
            <p:nvPr/>
          </p:nvSpPr>
          <p:spPr bwMode="auto">
            <a:xfrm>
              <a:off x="1704" y="3527"/>
              <a:ext cx="656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>
              <a:off x="1167" y="3491"/>
              <a:ext cx="1217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1186" y="3542"/>
              <a:ext cx="12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2252" y="3542"/>
              <a:ext cx="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1730" y="3542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1355" y="3542"/>
              <a:ext cx="16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auto">
            <a:xfrm>
              <a:off x="1667" y="3176"/>
              <a:ext cx="17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G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23" name="Rectangle 27"/>
            <p:cNvSpPr>
              <a:spLocks noChangeArrowheads="1"/>
            </p:cNvSpPr>
            <p:nvPr/>
          </p:nvSpPr>
          <p:spPr bwMode="auto">
            <a:xfrm>
              <a:off x="432" y="3335"/>
              <a:ext cx="46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hu-HU" sz="3100" b="1" i="1" baseline="-2500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</a:p>
          </p:txBody>
        </p:sp>
        <p:sp>
          <p:nvSpPr>
            <p:cNvPr id="80924" name="Rectangle 28"/>
            <p:cNvSpPr>
              <a:spLocks noChangeArrowheads="1"/>
            </p:cNvSpPr>
            <p:nvPr/>
          </p:nvSpPr>
          <p:spPr bwMode="auto">
            <a:xfrm>
              <a:off x="1938" y="3696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auto">
            <a:xfrm>
              <a:off x="2025" y="3514"/>
              <a:ext cx="1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>
                  <a:solidFill>
                    <a:schemeClr val="bg1"/>
                  </a:solidFill>
                  <a:latin typeface="Symbol" pitchFamily="18" charset="2"/>
                </a:rPr>
                <a:t>P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26" name="Rectangle 30"/>
            <p:cNvSpPr>
              <a:spLocks noChangeArrowheads="1"/>
            </p:cNvSpPr>
            <p:nvPr/>
          </p:nvSpPr>
          <p:spPr bwMode="auto">
            <a:xfrm>
              <a:off x="940" y="3304"/>
              <a:ext cx="1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100" b="1" dirty="0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3949700" y="4955973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solidFill>
                  <a:schemeClr val="bg1"/>
                </a:solidFill>
              </a:rPr>
              <a:t>Egy rögzített pillanatban </a:t>
            </a:r>
            <a:r>
              <a:rPr lang="hu-HU" sz="2400" b="1" dirty="0" smtClean="0">
                <a:solidFill>
                  <a:schemeClr val="bg1"/>
                </a:solidFill>
              </a:rPr>
              <a:t>(t=x/</a:t>
            </a:r>
            <a:r>
              <a:rPr lang="hu-HU" sz="2400" b="1" dirty="0" err="1" smtClean="0">
                <a:solidFill>
                  <a:schemeClr val="bg1"/>
                </a:solidFill>
              </a:rPr>
              <a:t>v</a:t>
            </a:r>
            <a:r>
              <a:rPr lang="hu-HU" sz="2400" b="1" baseline="-25000" dirty="0" err="1" smtClean="0">
                <a:solidFill>
                  <a:schemeClr val="bg1"/>
                </a:solidFill>
              </a:rPr>
              <a:t>x</a:t>
            </a:r>
            <a:r>
              <a:rPr lang="hu-HU" sz="2400" b="1" dirty="0">
                <a:solidFill>
                  <a:schemeClr val="bg1"/>
                </a:solidFill>
              </a:rPr>
              <a:t>)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7366000" y="4160929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x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393700" y="2548029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 flipV="1">
            <a:off x="1882775" y="3005229"/>
            <a:ext cx="711200" cy="385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1096963" y="2528979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(t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r>
              <a:rPr lang="hu-HU" sz="2400" b="1">
                <a:solidFill>
                  <a:schemeClr val="bg1"/>
                </a:solidFill>
              </a:rPr>
              <a:t>,x)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3819525" y="2668679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C (t</a:t>
            </a:r>
            <a:r>
              <a:rPr lang="hu-HU" sz="2400" b="1" baseline="-25000">
                <a:solidFill>
                  <a:schemeClr val="bg1"/>
                </a:solidFill>
              </a:rPr>
              <a:t>2</a:t>
            </a:r>
            <a:r>
              <a:rPr lang="hu-HU" sz="2400" b="1">
                <a:solidFill>
                  <a:schemeClr val="bg1"/>
                </a:solidFill>
              </a:rPr>
              <a:t>,x)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 flipV="1">
            <a:off x="4914900" y="3157629"/>
            <a:ext cx="711200" cy="385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80934" name="Group 38"/>
          <p:cNvGrpSpPr>
            <a:grpSpLocks/>
          </p:cNvGrpSpPr>
          <p:nvPr/>
        </p:nvGrpSpPr>
        <p:grpSpPr bwMode="auto">
          <a:xfrm>
            <a:off x="3145631" y="5918200"/>
            <a:ext cx="1989138" cy="663575"/>
            <a:chOff x="256" y="3855"/>
            <a:chExt cx="1253" cy="418"/>
          </a:xfrm>
        </p:grpSpPr>
        <p:sp>
          <p:nvSpPr>
            <p:cNvPr id="80935" name="Rectangle 39"/>
            <p:cNvSpPr>
              <a:spLocks noChangeArrowheads="1"/>
            </p:cNvSpPr>
            <p:nvPr/>
          </p:nvSpPr>
          <p:spPr bwMode="auto">
            <a:xfrm>
              <a:off x="1201" y="3855"/>
              <a:ext cx="17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3700" b="1" i="1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80936" name="Group 40"/>
            <p:cNvGrpSpPr>
              <a:grpSpLocks/>
            </p:cNvGrpSpPr>
            <p:nvPr/>
          </p:nvGrpSpPr>
          <p:grpSpPr bwMode="auto">
            <a:xfrm>
              <a:off x="256" y="3855"/>
              <a:ext cx="1253" cy="418"/>
              <a:chOff x="54" y="3694"/>
              <a:chExt cx="1253" cy="418"/>
            </a:xfrm>
          </p:grpSpPr>
          <p:sp>
            <p:nvSpPr>
              <p:cNvPr id="80937" name="Rectangle 41"/>
              <p:cNvSpPr>
                <a:spLocks noChangeArrowheads="1"/>
              </p:cNvSpPr>
              <p:nvPr/>
            </p:nvSpPr>
            <p:spPr bwMode="auto">
              <a:xfrm>
                <a:off x="1223" y="3910"/>
                <a:ext cx="8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2100" b="1" i="1">
                    <a:solidFill>
                      <a:schemeClr val="bg1"/>
                    </a:solidFill>
                    <a:latin typeface="Times New Roman" pitchFamily="18" charset="0"/>
                  </a:rPr>
                  <a:t>x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38" name="Rectangle 42"/>
              <p:cNvSpPr>
                <a:spLocks noChangeArrowheads="1"/>
              </p:cNvSpPr>
              <p:nvPr/>
            </p:nvSpPr>
            <p:spPr bwMode="auto">
              <a:xfrm>
                <a:off x="242" y="3910"/>
                <a:ext cx="75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2100" b="1" i="1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39" name="Rectangle 43"/>
              <p:cNvSpPr>
                <a:spLocks noChangeArrowheads="1"/>
              </p:cNvSpPr>
              <p:nvPr/>
            </p:nvSpPr>
            <p:spPr bwMode="auto">
              <a:xfrm>
                <a:off x="54" y="3728"/>
                <a:ext cx="181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700" b="1" i="1">
                    <a:solidFill>
                      <a:schemeClr val="bg1"/>
                    </a:solidFill>
                    <a:latin typeface="Times New Roman" pitchFamily="18" charset="0"/>
                  </a:rPr>
                  <a:t>L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40" name="Rectangle 44"/>
              <p:cNvSpPr>
                <a:spLocks noChangeArrowheads="1"/>
              </p:cNvSpPr>
              <p:nvPr/>
            </p:nvSpPr>
            <p:spPr bwMode="auto">
              <a:xfrm>
                <a:off x="879" y="3728"/>
                <a:ext cx="148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700" b="1" dirty="0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hu-HU" sz="24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41" name="Rectangle 45"/>
              <p:cNvSpPr>
                <a:spLocks noChangeArrowheads="1"/>
              </p:cNvSpPr>
              <p:nvPr/>
            </p:nvSpPr>
            <p:spPr bwMode="auto">
              <a:xfrm>
                <a:off x="805" y="3728"/>
                <a:ext cx="74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700" b="1">
                    <a:solidFill>
                      <a:schemeClr val="bg1"/>
                    </a:solidFill>
                    <a:latin typeface="Times New Roman" pitchFamily="18" charset="0"/>
                  </a:rPr>
                  <a:t>.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42" name="Rectangle 46"/>
              <p:cNvSpPr>
                <a:spLocks noChangeArrowheads="1"/>
              </p:cNvSpPr>
              <p:nvPr/>
            </p:nvSpPr>
            <p:spPr bwMode="auto">
              <a:xfrm>
                <a:off x="658" y="3728"/>
                <a:ext cx="148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7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43" name="Rectangle 47"/>
              <p:cNvSpPr>
                <a:spLocks noChangeArrowheads="1"/>
              </p:cNvSpPr>
              <p:nvPr/>
            </p:nvSpPr>
            <p:spPr bwMode="auto">
              <a:xfrm>
                <a:off x="428" y="3694"/>
                <a:ext cx="162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3700" b="1">
                    <a:solidFill>
                      <a:schemeClr val="bg1"/>
                    </a:solidFill>
                    <a:latin typeface="Symbol" pitchFamily="18" charset="2"/>
                  </a:rPr>
                  <a:t>=</a:t>
                </a:r>
                <a:endParaRPr lang="hu-HU" sz="2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0944" name="Group 48"/>
          <p:cNvGrpSpPr>
            <a:grpSpLocks/>
          </p:cNvGrpSpPr>
          <p:nvPr/>
        </p:nvGrpSpPr>
        <p:grpSpPr bwMode="auto">
          <a:xfrm>
            <a:off x="5680869" y="5887244"/>
            <a:ext cx="2500313" cy="747712"/>
            <a:chOff x="24" y="3173"/>
            <a:chExt cx="1575" cy="471"/>
          </a:xfrm>
        </p:grpSpPr>
        <p:sp>
          <p:nvSpPr>
            <p:cNvPr id="80945" name="Line 49"/>
            <p:cNvSpPr>
              <a:spLocks noChangeShapeType="1"/>
            </p:cNvSpPr>
            <p:nvPr/>
          </p:nvSpPr>
          <p:spPr bwMode="auto">
            <a:xfrm flipV="1">
              <a:off x="745" y="3452"/>
              <a:ext cx="42" cy="2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46" name="Line 50"/>
            <p:cNvSpPr>
              <a:spLocks noChangeShapeType="1"/>
            </p:cNvSpPr>
            <p:nvPr/>
          </p:nvSpPr>
          <p:spPr bwMode="auto">
            <a:xfrm>
              <a:off x="787" y="3459"/>
              <a:ext cx="61" cy="143"/>
            </a:xfrm>
            <a:prstGeom prst="line">
              <a:avLst/>
            </a:prstGeom>
            <a:noFill/>
            <a:ln w="4286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47" name="Line 51"/>
            <p:cNvSpPr>
              <a:spLocks noChangeShapeType="1"/>
            </p:cNvSpPr>
            <p:nvPr/>
          </p:nvSpPr>
          <p:spPr bwMode="auto">
            <a:xfrm flipV="1">
              <a:off x="855" y="3190"/>
              <a:ext cx="81" cy="41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48" name="Line 52"/>
            <p:cNvSpPr>
              <a:spLocks noChangeShapeType="1"/>
            </p:cNvSpPr>
            <p:nvPr/>
          </p:nvSpPr>
          <p:spPr bwMode="auto">
            <a:xfrm>
              <a:off x="936" y="3190"/>
              <a:ext cx="663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949" name="Rectangle 53"/>
            <p:cNvSpPr>
              <a:spLocks noChangeArrowheads="1"/>
            </p:cNvSpPr>
            <p:nvPr/>
          </p:nvSpPr>
          <p:spPr bwMode="auto">
            <a:xfrm>
              <a:off x="1473" y="3210"/>
              <a:ext cx="91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4100" b="1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50" name="Rectangle 54"/>
            <p:cNvSpPr>
              <a:spLocks noChangeArrowheads="1"/>
            </p:cNvSpPr>
            <p:nvPr/>
          </p:nvSpPr>
          <p:spPr bwMode="auto">
            <a:xfrm>
              <a:off x="1137" y="3210"/>
              <a:ext cx="237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4100" b="1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51" name="Rectangle 55"/>
            <p:cNvSpPr>
              <a:spLocks noChangeArrowheads="1"/>
            </p:cNvSpPr>
            <p:nvPr/>
          </p:nvSpPr>
          <p:spPr bwMode="auto">
            <a:xfrm>
              <a:off x="1377" y="3414"/>
              <a:ext cx="8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400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52" name="Rectangle 56"/>
            <p:cNvSpPr>
              <a:spLocks noChangeArrowheads="1"/>
            </p:cNvSpPr>
            <p:nvPr/>
          </p:nvSpPr>
          <p:spPr bwMode="auto">
            <a:xfrm>
              <a:off x="276" y="3414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400" b="1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53" name="Rectangle 57"/>
            <p:cNvSpPr>
              <a:spLocks noChangeArrowheads="1"/>
            </p:cNvSpPr>
            <p:nvPr/>
          </p:nvSpPr>
          <p:spPr bwMode="auto">
            <a:xfrm>
              <a:off x="956" y="3210"/>
              <a:ext cx="16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4100" b="1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54" name="Rectangle 58"/>
            <p:cNvSpPr>
              <a:spLocks noChangeArrowheads="1"/>
            </p:cNvSpPr>
            <p:nvPr/>
          </p:nvSpPr>
          <p:spPr bwMode="auto">
            <a:xfrm>
              <a:off x="475" y="3173"/>
              <a:ext cx="180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4100" b="1" dirty="0">
                  <a:solidFill>
                    <a:schemeClr val="bg1"/>
                  </a:solidFill>
                  <a:latin typeface="Symbol" pitchFamily="18" charset="2"/>
                </a:rPr>
                <a:t>=</a:t>
              </a:r>
              <a:endParaRPr lang="hu-H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0955" name="Rectangle 59"/>
            <p:cNvSpPr>
              <a:spLocks noChangeArrowheads="1"/>
            </p:cNvSpPr>
            <p:nvPr/>
          </p:nvSpPr>
          <p:spPr bwMode="auto">
            <a:xfrm>
              <a:off x="24" y="3173"/>
              <a:ext cx="19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4100" b="1" i="1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endParaRPr lang="hu-H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0956" name="Line 60"/>
          <p:cNvSpPr>
            <a:spLocks noChangeShapeType="1"/>
          </p:cNvSpPr>
          <p:nvPr/>
        </p:nvSpPr>
        <p:spPr bwMode="auto">
          <a:xfrm>
            <a:off x="2344738" y="3770404"/>
            <a:ext cx="1120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57" name="Line 61"/>
          <p:cNvSpPr>
            <a:spLocks noChangeShapeType="1"/>
          </p:cNvSpPr>
          <p:nvPr/>
        </p:nvSpPr>
        <p:spPr bwMode="auto">
          <a:xfrm>
            <a:off x="4914900" y="3781517"/>
            <a:ext cx="233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auto">
          <a:xfrm>
            <a:off x="2167732" y="4195936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x</a:t>
            </a:r>
            <a:r>
              <a:rPr lang="hu-HU" sz="2400" b="1" baseline="-25000">
                <a:solidFill>
                  <a:schemeClr val="bg1"/>
                </a:solidFill>
              </a:rPr>
              <a:t>1 </a:t>
            </a:r>
            <a:r>
              <a:rPr lang="hu-HU" sz="2400" b="1">
                <a:solidFill>
                  <a:schemeClr val="bg1"/>
                </a:solidFill>
              </a:rPr>
              <a:t>= v</a:t>
            </a:r>
            <a:r>
              <a:rPr lang="hu-HU" sz="2400" b="1" baseline="-25000">
                <a:solidFill>
                  <a:schemeClr val="bg1"/>
                </a:solidFill>
              </a:rPr>
              <a:t>x</a:t>
            </a:r>
            <a:r>
              <a:rPr lang="hu-HU" sz="2400" b="1">
                <a:solidFill>
                  <a:schemeClr val="bg1"/>
                </a:solidFill>
              </a:rPr>
              <a:t> t</a:t>
            </a:r>
            <a:r>
              <a:rPr lang="hu-HU" sz="2400" b="1" baseline="-25000">
                <a:solidFill>
                  <a:schemeClr val="bg1"/>
                </a:solidFill>
              </a:rPr>
              <a:t>1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80959" name="Text Box 63"/>
          <p:cNvSpPr txBox="1">
            <a:spLocks noChangeArrowheads="1"/>
          </p:cNvSpPr>
          <p:nvPr/>
        </p:nvSpPr>
        <p:spPr bwMode="auto">
          <a:xfrm>
            <a:off x="5307013" y="4186329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x</a:t>
            </a:r>
            <a:r>
              <a:rPr lang="hu-HU" sz="2400" b="1" baseline="-25000">
                <a:solidFill>
                  <a:schemeClr val="bg1"/>
                </a:solidFill>
              </a:rPr>
              <a:t>2 </a:t>
            </a:r>
            <a:r>
              <a:rPr lang="hu-HU" sz="2400" b="1">
                <a:solidFill>
                  <a:schemeClr val="bg1"/>
                </a:solidFill>
              </a:rPr>
              <a:t>= v</a:t>
            </a:r>
            <a:r>
              <a:rPr lang="hu-HU" sz="2400" b="1" baseline="-25000">
                <a:solidFill>
                  <a:schemeClr val="bg1"/>
                </a:solidFill>
              </a:rPr>
              <a:t>x</a:t>
            </a:r>
            <a:r>
              <a:rPr lang="hu-HU" sz="2400" b="1">
                <a:solidFill>
                  <a:schemeClr val="bg1"/>
                </a:solidFill>
              </a:rPr>
              <a:t> t</a:t>
            </a:r>
            <a:r>
              <a:rPr lang="hu-HU" sz="2400" b="1" baseline="-25000">
                <a:solidFill>
                  <a:schemeClr val="bg1"/>
                </a:solidFill>
              </a:rPr>
              <a:t>2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80960" name="Text Box 64"/>
          <p:cNvSpPr txBox="1">
            <a:spLocks noChangeArrowheads="1"/>
          </p:cNvSpPr>
          <p:nvPr/>
        </p:nvSpPr>
        <p:spPr bwMode="auto">
          <a:xfrm>
            <a:off x="3200400" y="3313204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L</a:t>
            </a:r>
            <a:r>
              <a:rPr lang="hu-HU" sz="2400" b="1" baseline="-25000">
                <a:solidFill>
                  <a:schemeClr val="bg1"/>
                </a:solidFill>
              </a:rPr>
              <a:t>c1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auto">
          <a:xfrm>
            <a:off x="6716713" y="3313204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L</a:t>
            </a:r>
            <a:r>
              <a:rPr lang="hu-HU" sz="2400" b="1" baseline="-25000">
                <a:solidFill>
                  <a:schemeClr val="bg1"/>
                </a:solidFill>
              </a:rPr>
              <a:t>c2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0" y="3238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Lökésszerű </a:t>
            </a:r>
            <a:r>
              <a:rPr lang="hu-HU" sz="2400" b="1" dirty="0" smtClean="0">
                <a:solidFill>
                  <a:srgbClr val="FFFF00"/>
                </a:solidFill>
              </a:rPr>
              <a:t>terhelés (szennyezés hullám</a:t>
            </a:r>
            <a:r>
              <a:rPr lang="hu-HU" sz="2400" b="1" dirty="0">
                <a:solidFill>
                  <a:srgbClr val="FFFF00"/>
                </a:solidFill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1D - keskeny </a:t>
            </a:r>
            <a:r>
              <a:rPr lang="hu-HU" sz="2400" b="1" dirty="0">
                <a:solidFill>
                  <a:srgbClr val="FFFF00"/>
                </a:solidFill>
              </a:rPr>
              <a:t>és sekély folyók)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35256" y="6071542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Felhő hossza: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3238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Lökésszerű </a:t>
            </a:r>
            <a:r>
              <a:rPr lang="hu-HU" sz="2400" b="1" dirty="0" smtClean="0">
                <a:solidFill>
                  <a:srgbClr val="FFFF00"/>
                </a:solidFill>
              </a:rPr>
              <a:t>terhelés (szennyezés hullám</a:t>
            </a:r>
            <a:r>
              <a:rPr lang="hu-HU" sz="2400" b="1" dirty="0">
                <a:solidFill>
                  <a:srgbClr val="FFFF00"/>
                </a:solidFill>
              </a:rPr>
              <a:t>, </a:t>
            </a:r>
            <a:r>
              <a:rPr lang="hu-HU" sz="2400" b="1" dirty="0" smtClean="0">
                <a:solidFill>
                  <a:srgbClr val="FFFF00"/>
                </a:solidFill>
              </a:rPr>
              <a:t>1D - keskeny </a:t>
            </a:r>
            <a:r>
              <a:rPr lang="hu-HU" sz="2400" b="1" dirty="0">
                <a:solidFill>
                  <a:srgbClr val="FFFF00"/>
                </a:solidFill>
              </a:rPr>
              <a:t>és sekély folyók)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9505" y="151971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Nem konzervatív (lebomló) szennyező esetén az egyenlet exponenciális tagja kiegészül:</a:t>
            </a:r>
            <a:endParaRPr lang="hu-HU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/>
              <p:cNvSpPr txBox="1"/>
              <p:nvPr/>
            </p:nvSpPr>
            <p:spPr>
              <a:xfrm>
                <a:off x="508256" y="2197534"/>
                <a:ext cx="6696744" cy="11800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hu-H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num>
                        <m:den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ad>
                            <m:radPr>
                              <m:degHide m:val="on"/>
                              <m:ctrlP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rad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sSup>
                        <m:sSupPr>
                          <m:ctrlP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hu-HU" sz="2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u-HU" sz="2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hu-HU" sz="2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hu-HU" sz="2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𝒗𝒕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hu-HU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hu-HU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hu-HU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hu-HU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𝒌𝒕</m:t>
                              </m:r>
                            </m:e>
                          </m:d>
                        </m:sup>
                      </m:sSup>
                      <m:r>
                        <a:rPr lang="hu-H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hu-H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Szövegdoboz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6" y="2197534"/>
                <a:ext cx="6696744" cy="1180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zövegdoboz 36"/>
          <p:cNvSpPr txBox="1"/>
          <p:nvPr/>
        </p:nvSpPr>
        <p:spPr>
          <a:xfrm>
            <a:off x="449505" y="3368075"/>
            <a:ext cx="7757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G – t=0 időpontban, </a:t>
            </a:r>
            <a:r>
              <a:rPr lang="hu-HU" dirty="0" err="1" smtClean="0">
                <a:solidFill>
                  <a:schemeClr val="bg1"/>
                </a:solidFill>
              </a:rPr>
              <a:t>pillanatszerűen</a:t>
            </a:r>
            <a:r>
              <a:rPr lang="hu-HU" dirty="0" smtClean="0">
                <a:solidFill>
                  <a:schemeClr val="bg1"/>
                </a:solidFill>
              </a:rPr>
              <a:t> bekerült szennyező anyag tömege (g)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– folyó keresztmetszete (nedvesített szelvény terület, m</a:t>
            </a:r>
            <a:r>
              <a:rPr lang="hu-HU" baseline="30000" dirty="0" smtClean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Dx</a:t>
            </a:r>
            <a:r>
              <a:rPr lang="hu-HU" dirty="0" smtClean="0">
                <a:solidFill>
                  <a:schemeClr val="bg1"/>
                </a:solidFill>
              </a:rPr>
              <a:t> – hosszirányú diszperziós tényező (m</a:t>
            </a:r>
            <a:r>
              <a:rPr lang="hu-HU" baseline="30000" dirty="0" smtClean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/s)</a:t>
            </a:r>
          </a:p>
          <a:p>
            <a:r>
              <a:rPr lang="hu-HU" dirty="0">
                <a:solidFill>
                  <a:srgbClr val="FFFF00"/>
                </a:solidFill>
              </a:rPr>
              <a:t>k</a:t>
            </a:r>
            <a:r>
              <a:rPr lang="hu-HU" dirty="0" smtClean="0">
                <a:solidFill>
                  <a:srgbClr val="FFFF00"/>
                </a:solidFill>
              </a:rPr>
              <a:t> – lebomlási tényező, anyag jellemző (1/s)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449505" y="4924474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Maximális koncentráció (x = </a:t>
            </a:r>
            <a:r>
              <a:rPr lang="hu-HU" b="1" dirty="0" err="1" smtClean="0">
                <a:solidFill>
                  <a:srgbClr val="FFFF00"/>
                </a:solidFill>
              </a:rPr>
              <a:t>vt</a:t>
            </a:r>
            <a:r>
              <a:rPr lang="hu-HU" b="1" dirty="0" smtClean="0">
                <a:solidFill>
                  <a:srgbClr val="FFFF00"/>
                </a:solidFill>
              </a:rPr>
              <a:t>): </a:t>
            </a:r>
            <a:endParaRPr lang="hu-HU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/>
              <p:cNvSpPr txBox="1"/>
              <p:nvPr/>
            </p:nvSpPr>
            <p:spPr>
              <a:xfrm>
                <a:off x="323528" y="5373216"/>
                <a:ext cx="6696744" cy="9903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𝑪𝒎𝒂𝒙</m:t>
                      </m:r>
                      <m:d>
                        <m:dPr>
                          <m:ctrlP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hu-H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num>
                        <m:den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ad>
                            <m:radPr>
                              <m:degHide m:val="on"/>
                              <m:ctrlP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hu-H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rad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sSup>
                        <m:sSupPr>
                          <m:ctrlP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𝒌𝒕</m:t>
                              </m:r>
                            </m:e>
                          </m:d>
                        </m:sup>
                      </m:sSup>
                      <m:r>
                        <a:rPr lang="hu-HU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hu-H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Szövegdoboz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73216"/>
                <a:ext cx="6696744" cy="990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750274"/>
      </p:ext>
    </p:extLst>
  </p:cSld>
  <p:clrMapOvr>
    <a:masterClrMapping/>
  </p:clrMapOvr>
  <p:transition spd="med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60649"/>
            <a:ext cx="3581756" cy="63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300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</a:rPr>
              <a:t>A </a:t>
            </a:r>
            <a:r>
              <a:rPr lang="hu-HU" sz="2400" b="1" dirty="0" smtClean="0">
                <a:solidFill>
                  <a:srgbClr val="FFFF00"/>
                </a:solidFill>
              </a:rPr>
              <a:t>koncentráció </a:t>
            </a:r>
            <a:r>
              <a:rPr lang="hu-HU" sz="2400" b="1" dirty="0">
                <a:solidFill>
                  <a:srgbClr val="FFFF00"/>
                </a:solidFill>
              </a:rPr>
              <a:t>felhő eloszlásának </a:t>
            </a:r>
            <a:r>
              <a:rPr lang="hu-HU" sz="2400" b="1" dirty="0" smtClean="0">
                <a:solidFill>
                  <a:srgbClr val="FFFF00"/>
                </a:solidFill>
              </a:rPr>
              <a:t>torzulása egy adott </a:t>
            </a:r>
            <a:r>
              <a:rPr lang="hu-HU" sz="2400" b="1" dirty="0">
                <a:solidFill>
                  <a:srgbClr val="FFFF00"/>
                </a:solidFill>
              </a:rPr>
              <a:t>(a beadagolástól x=3 km-re lévő) keresztszelvényben. Bár a pillanatszerűen beadagolt jelzőanyag szétterjedésére a szimmetrikus haranggörbe alak a jellemző, egy fix ponton mérve mégis ferdült alakot érzékelünk az időben. Ennek oka, hogy a haraggörbe a mérés időtartama alatt folyamatosan terjed szét </a:t>
            </a:r>
            <a:r>
              <a:rPr lang="hu-HU" sz="2400" b="1" i="1" dirty="0">
                <a:solidFill>
                  <a:srgbClr val="FFFF00"/>
                </a:solidFill>
              </a:rPr>
              <a:t>(forrás </a:t>
            </a:r>
            <a:r>
              <a:rPr lang="hu-HU" sz="2400" b="1" i="1" dirty="0" err="1">
                <a:solidFill>
                  <a:srgbClr val="FFFF00"/>
                </a:solidFill>
              </a:rPr>
              <a:t>Chapra</a:t>
            </a:r>
            <a:r>
              <a:rPr lang="hu-HU" sz="2400" b="1" i="1" dirty="0">
                <a:solidFill>
                  <a:srgbClr val="FFFF00"/>
                </a:solidFill>
              </a:rPr>
              <a:t> 1997). </a:t>
            </a:r>
            <a:endParaRPr lang="hu-HU" sz="2400" dirty="0">
              <a:solidFill>
                <a:srgbClr val="FFFF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25087"/>
              </p:ext>
            </p:extLst>
          </p:nvPr>
        </p:nvGraphicFramePr>
        <p:xfrm>
          <a:off x="118423" y="1012826"/>
          <a:ext cx="8786857" cy="545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Munkalap" r:id="rId3" imgW="7572257" imgH="4695778" progId="Excel.Sheet.8">
                  <p:embed/>
                </p:oleObj>
              </mc:Choice>
              <mc:Fallback>
                <p:oleObj name="Munkalap" r:id="rId3" imgW="7572257" imgH="469577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3" y="1012826"/>
                        <a:ext cx="8786857" cy="5451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182127" y="234157"/>
            <a:ext cx="4718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1" dirty="0">
                <a:solidFill>
                  <a:srgbClr val="000000"/>
                </a:solidFill>
              </a:rPr>
              <a:t>DIFFÚZIÓS HULLÁM</a:t>
            </a:r>
            <a:r>
              <a:rPr lang="hu-H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93137" y="2265546"/>
            <a:ext cx="7037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Transzportfolyamatok a környezetvédelemben</a:t>
            </a:r>
          </a:p>
          <a:p>
            <a:r>
              <a:rPr lang="hu-HU" sz="2000" b="1" dirty="0"/>
              <a:t>Szerkesztő: Dr. Domokos </a:t>
            </a:r>
            <a:r>
              <a:rPr lang="hu-HU" sz="2000" b="1" dirty="0" smtClean="0"/>
              <a:t>Endre. </a:t>
            </a:r>
            <a:r>
              <a:rPr lang="en-US" sz="2000" b="1" dirty="0" smtClean="0"/>
              <a:t>TAMOP-4.1.2-08/1/A-2009-0021</a:t>
            </a:r>
            <a:r>
              <a:rPr lang="hu-HU" sz="2000" b="1" dirty="0" smtClean="0"/>
              <a:t>, </a:t>
            </a:r>
            <a:r>
              <a:rPr lang="en-US" sz="2000" b="1" dirty="0" err="1" smtClean="0"/>
              <a:t>Pannon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Egyetem</a:t>
            </a:r>
            <a:r>
              <a:rPr lang="hu-HU" sz="2000" b="1" dirty="0" smtClean="0"/>
              <a:t> oktatási anyaga – Környezetmérnöki Tudástár</a:t>
            </a:r>
            <a:endParaRPr lang="en-US" sz="2000" b="1" dirty="0"/>
          </a:p>
        </p:txBody>
      </p:sp>
      <p:sp>
        <p:nvSpPr>
          <p:cNvPr id="3" name="Téglalap 2"/>
          <p:cNvSpPr/>
          <p:nvPr/>
        </p:nvSpPr>
        <p:spPr>
          <a:xfrm>
            <a:off x="1475656" y="3781489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/>
              <a:t>Somlyódy</a:t>
            </a:r>
            <a:r>
              <a:rPr lang="hu-HU" sz="2000" b="1" dirty="0"/>
              <a:t> László </a:t>
            </a:r>
            <a:r>
              <a:rPr lang="hu-HU" sz="2000" b="1" dirty="0" smtClean="0"/>
              <a:t>(1985</a:t>
            </a:r>
            <a:r>
              <a:rPr lang="hu-HU" sz="2000" b="1" dirty="0"/>
              <a:t>): Szennyezőanyagok terjedésének meghatározása vízfolyásokban, Vízügyi Közlemények, LXVII. évfolyam, 1985. évi. 2. füzet. p. 185-202.</a:t>
            </a:r>
            <a:endParaRPr lang="en-US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1475656" y="108065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TECHNICAL GUIDELINES FOR THE IDENTIFICATION OF MIXING ZONES pursuant to Art. 4(4) of the Directive </a:t>
            </a:r>
            <a:r>
              <a:rPr lang="en-GB" sz="2000" b="1" dirty="0" smtClean="0"/>
              <a:t>2008/105/EC</a:t>
            </a:r>
            <a:r>
              <a:rPr lang="hu-HU" sz="2000" b="1" dirty="0" smtClean="0"/>
              <a:t>, </a:t>
            </a:r>
            <a:r>
              <a:rPr lang="en-GB" sz="2000" b="1" dirty="0"/>
              <a:t>Brussels, 22 December </a:t>
            </a:r>
            <a:r>
              <a:rPr lang="en-GB" sz="2000" b="1" dirty="0" smtClean="0"/>
              <a:t>2010</a:t>
            </a:r>
            <a:r>
              <a:rPr lang="hu-HU" sz="2000" b="1" dirty="0" smtClean="0"/>
              <a:t> </a:t>
            </a:r>
            <a:r>
              <a:rPr lang="en-GB" sz="2000" b="1" dirty="0" smtClean="0"/>
              <a:t>C(2010</a:t>
            </a:r>
            <a:r>
              <a:rPr lang="en-GB" sz="2000" b="1" dirty="0"/>
              <a:t>) 9369</a:t>
            </a:r>
            <a:endParaRPr lang="en-US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86866" y="459430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Ajánlott irodalom</a:t>
            </a:r>
            <a:endParaRPr lang="en-US" sz="20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37F88BB-66A5-4C4D-B8AF-71DD66F27E8F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7" name="Téglalap 6"/>
          <p:cNvSpPr/>
          <p:nvPr/>
        </p:nvSpPr>
        <p:spPr>
          <a:xfrm>
            <a:off x="1461484" y="50580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/>
              <a:t>Somlyódy</a:t>
            </a:r>
            <a:r>
              <a:rPr lang="hu-HU" sz="2000" b="1" dirty="0"/>
              <a:t> László </a:t>
            </a:r>
            <a:r>
              <a:rPr lang="hu-HU" sz="2000" b="1" dirty="0" smtClean="0"/>
              <a:t>(2018): Felszíni vizek minősége. 6.2.1 fejezet: Transzport egyenlet, In: </a:t>
            </a:r>
            <a:r>
              <a:rPr lang="hu-HU" sz="2000" b="1" dirty="0" err="1" smtClean="0"/>
              <a:t>TypoTex</a:t>
            </a:r>
            <a:r>
              <a:rPr lang="hu-HU" sz="2000" b="1" dirty="0" smtClean="0"/>
              <a:t> kiadó, Budapest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2890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1"/>
          <a:stretch/>
        </p:blipFill>
        <p:spPr bwMode="auto">
          <a:xfrm>
            <a:off x="4773360" y="3068960"/>
            <a:ext cx="4335144" cy="359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195736" y="205085"/>
            <a:ext cx="499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Szennyezőanyag csóva a Rajnán</a:t>
            </a:r>
            <a:endParaRPr lang="hu-HU" sz="2400" b="1" dirty="0">
              <a:solidFill>
                <a:srgbClr val="FFFF00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912">
            <a:off x="386144" y="1860399"/>
            <a:ext cx="5021928" cy="360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19" y="6309320"/>
            <a:ext cx="692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Forrás: Hidraulika II., BME Vízépítési és Vízgazdálkodási Tanszék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90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3571900" cy="32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69"/>
            <a:ext cx="5929323" cy="36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7" name="Text Box 3" descr="Pergamen"/>
          <p:cNvSpPr txBox="1">
            <a:spLocks noChangeArrowheads="1"/>
          </p:cNvSpPr>
          <p:nvPr/>
        </p:nvSpPr>
        <p:spPr bwMode="auto">
          <a:xfrm>
            <a:off x="971600" y="325033"/>
            <a:ext cx="647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Duna vízminőségének változása Szobnál (2001-2003)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D:\Oktatas\Diplomazok\Csiszar Endre\Tisztított szennyvíz bevezetése (Csővári János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024"/>
            <a:ext cx="8206793" cy="61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6381328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FFFF00"/>
                </a:solidFill>
                <a:latin typeface="Arial" pitchFamily="34" charset="0"/>
              </a:rPr>
              <a:t>Fotó: Csővári János (2015)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39552" y="307093"/>
            <a:ext cx="614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srgbClr val="000000"/>
                </a:solidFill>
                <a:latin typeface="Arial" pitchFamily="34" charset="0"/>
              </a:rPr>
              <a:t>Tisztított szennyvíz bevezetés (Kecskemét, Csukás-ér)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DD8D-7163-4321-B638-8CD09B77DC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61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447989" y="188640"/>
            <a:ext cx="8516499" cy="943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SZENNYVÍZBEVEZETÉS UTÁNI KONCENTRÁCIÓ MEGHATÁROZÁSA </a:t>
            </a:r>
            <a:r>
              <a:rPr lang="hu-HU" dirty="0" smtClean="0"/>
              <a:t>anyagmérleg </a:t>
            </a:r>
            <a:r>
              <a:rPr lang="hu-HU" dirty="0" smtClean="0"/>
              <a:t>felírásával</a:t>
            </a:r>
            <a:endParaRPr lang="hu-HU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28600" y="3403622"/>
            <a:ext cx="8610600" cy="0"/>
          </a:xfrm>
          <a:prstGeom prst="line">
            <a:avLst/>
          </a:prstGeom>
          <a:noFill/>
          <a:ln w="190500">
            <a:solidFill>
              <a:srgbClr val="33CCFF"/>
            </a:solidFill>
            <a:round/>
            <a:headEnd/>
            <a:tailEnd type="stealth" w="lg" len="sm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0436" y="1455167"/>
            <a:ext cx="20685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0" dirty="0" smtClean="0"/>
              <a:t>Szennyvíz-kibocsátó</a:t>
            </a:r>
            <a:endParaRPr lang="en-US" sz="2400" b="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981200" y="2260622"/>
            <a:ext cx="0" cy="560164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arrow" w="lg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2561230"/>
            <a:ext cx="122413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0" dirty="0">
                <a:solidFill>
                  <a:schemeClr val="bg1"/>
                </a:solidFill>
              </a:rPr>
              <a:t>Folyó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5856" y="1697134"/>
            <a:ext cx="56880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dirty="0">
                <a:solidFill>
                  <a:schemeClr val="bg1"/>
                </a:solidFill>
              </a:rPr>
              <a:t>Bevezetett anyagáram (emisszió):</a:t>
            </a:r>
          </a:p>
          <a:p>
            <a:pPr>
              <a:spcBef>
                <a:spcPct val="50000"/>
              </a:spcBef>
            </a:pPr>
            <a:r>
              <a:rPr lang="hu-HU" sz="2400" dirty="0" err="1" smtClean="0">
                <a:solidFill>
                  <a:schemeClr val="bg1"/>
                </a:solidFill>
              </a:rPr>
              <a:t>E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szv</a:t>
            </a:r>
            <a:r>
              <a:rPr lang="hu-HU" sz="2400" dirty="0" smtClean="0">
                <a:solidFill>
                  <a:schemeClr val="bg1"/>
                </a:solidFill>
              </a:rPr>
              <a:t> [g/s] = </a:t>
            </a:r>
            <a:r>
              <a:rPr lang="hu-HU" sz="2400" dirty="0" err="1" smtClean="0">
                <a:solidFill>
                  <a:schemeClr val="bg1"/>
                </a:solidFill>
              </a:rPr>
              <a:t>C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szv</a:t>
            </a:r>
            <a:r>
              <a:rPr lang="hu-HU" sz="2400" dirty="0" smtClean="0">
                <a:solidFill>
                  <a:schemeClr val="bg1"/>
                </a:solidFill>
              </a:rPr>
              <a:t> [g/m</a:t>
            </a:r>
            <a:r>
              <a:rPr lang="hu-HU" sz="2400" baseline="30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]* </a:t>
            </a:r>
            <a:r>
              <a:rPr lang="hu-HU" sz="2400" dirty="0" err="1">
                <a:solidFill>
                  <a:schemeClr val="bg1"/>
                </a:solidFill>
              </a:rPr>
              <a:t>q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szv</a:t>
            </a:r>
            <a:r>
              <a:rPr lang="hu-HU" sz="2400" dirty="0" smtClean="0">
                <a:solidFill>
                  <a:schemeClr val="bg1"/>
                </a:solidFill>
              </a:rPr>
              <a:t> [</a:t>
            </a:r>
            <a:r>
              <a:rPr lang="hu-HU" sz="2400" dirty="0" err="1" smtClean="0">
                <a:solidFill>
                  <a:schemeClr val="bg1"/>
                </a:solidFill>
              </a:rPr>
              <a:t>m</a:t>
            </a:r>
            <a:r>
              <a:rPr lang="hu-HU" sz="2400" baseline="30000" dirty="0" err="1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/s]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47800" y="2794022"/>
            <a:ext cx="1066800" cy="1066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905000" y="2870222"/>
            <a:ext cx="457200" cy="990600"/>
          </a:xfrm>
          <a:prstGeom prst="curvedLeftArrow">
            <a:avLst>
              <a:gd name="adj1" fmla="val 43333"/>
              <a:gd name="adj2" fmla="val 86667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9512" y="3873050"/>
            <a:ext cx="46805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hu-HU" sz="2400" dirty="0" smtClean="0">
                <a:solidFill>
                  <a:schemeClr val="bg1"/>
                </a:solidFill>
              </a:rPr>
              <a:t>Folyó jellemzői: </a:t>
            </a:r>
            <a:r>
              <a:rPr lang="hu-HU" sz="2400" dirty="0" err="1" smtClean="0">
                <a:solidFill>
                  <a:schemeClr val="bg1"/>
                </a:solidFill>
              </a:rPr>
              <a:t>felvíz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(háttér</a:t>
            </a:r>
            <a:r>
              <a:rPr lang="hu-HU" sz="2400" dirty="0" smtClean="0">
                <a:solidFill>
                  <a:schemeClr val="bg1"/>
                </a:solidFill>
              </a:rPr>
              <a:t>) szennyezettség: </a:t>
            </a:r>
            <a:r>
              <a:rPr lang="hu-HU" sz="2400" dirty="0" err="1" smtClean="0">
                <a:solidFill>
                  <a:schemeClr val="bg1"/>
                </a:solidFill>
              </a:rPr>
              <a:t>C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h</a:t>
            </a:r>
            <a:r>
              <a:rPr lang="hu-HU" sz="2400" dirty="0" smtClean="0">
                <a:solidFill>
                  <a:schemeClr val="bg1"/>
                </a:solidFill>
              </a:rPr>
              <a:t> [g/m</a:t>
            </a:r>
            <a:r>
              <a:rPr lang="hu-HU" sz="2400" baseline="30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] vízhozam: </a:t>
            </a:r>
            <a:r>
              <a:rPr lang="hu-HU" sz="2400" dirty="0" err="1" smtClean="0">
                <a:solidFill>
                  <a:schemeClr val="bg1"/>
                </a:solidFill>
              </a:rPr>
              <a:t>Q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m</a:t>
            </a:r>
            <a:r>
              <a:rPr lang="hu-HU" sz="2400" dirty="0" smtClean="0">
                <a:solidFill>
                  <a:schemeClr val="bg1"/>
                </a:solidFill>
              </a:rPr>
              <a:t> [m</a:t>
            </a:r>
            <a:r>
              <a:rPr lang="hu-HU" sz="2400" baseline="30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/s] </a:t>
            </a:r>
            <a:endParaRPr lang="hu-HU" sz="24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hu-HU" sz="2400" dirty="0" smtClean="0">
                <a:solidFill>
                  <a:schemeClr val="bg1"/>
                </a:solidFill>
              </a:rPr>
              <a:t>Anyagáram: </a:t>
            </a:r>
            <a:r>
              <a:rPr lang="hu-HU" sz="2400" dirty="0" err="1" smtClean="0">
                <a:solidFill>
                  <a:schemeClr val="bg1"/>
                </a:solidFill>
              </a:rPr>
              <a:t>Q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m</a:t>
            </a:r>
            <a:r>
              <a:rPr lang="hu-HU" sz="2400" dirty="0" smtClean="0">
                <a:solidFill>
                  <a:schemeClr val="bg1"/>
                </a:solidFill>
              </a:rPr>
              <a:t> x </a:t>
            </a:r>
            <a:r>
              <a:rPr lang="hu-HU" sz="2400" dirty="0" err="1" smtClean="0">
                <a:solidFill>
                  <a:schemeClr val="bg1"/>
                </a:solidFill>
              </a:rPr>
              <a:t>C</a:t>
            </a:r>
            <a:r>
              <a:rPr lang="hu-HU" sz="2400" baseline="-25000" dirty="0" err="1" smtClean="0">
                <a:solidFill>
                  <a:schemeClr val="bg1"/>
                </a:solidFill>
              </a:rPr>
              <a:t>h</a:t>
            </a:r>
            <a:r>
              <a:rPr lang="hu-HU" sz="2400" dirty="0" smtClean="0">
                <a:solidFill>
                  <a:schemeClr val="bg1"/>
                </a:solidFill>
              </a:rPr>
              <a:t> [g/s]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44008" y="4361032"/>
            <a:ext cx="43078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Koncentráció (</a:t>
            </a:r>
            <a:r>
              <a:rPr lang="hu-HU" sz="2400" dirty="0" err="1">
                <a:solidFill>
                  <a:schemeClr val="bg1"/>
                </a:solidFill>
              </a:rPr>
              <a:t>imisszió</a:t>
            </a:r>
            <a:r>
              <a:rPr lang="hu-HU" sz="2400" dirty="0">
                <a:solidFill>
                  <a:schemeClr val="bg1"/>
                </a:solidFill>
              </a:rPr>
              <a:t>) a bevezetés alatt, </a:t>
            </a:r>
            <a:r>
              <a:rPr lang="hu-HU" sz="2400" b="1" dirty="0">
                <a:solidFill>
                  <a:schemeClr val="bg1"/>
                </a:solidFill>
              </a:rPr>
              <a:t>elkeveredés után </a:t>
            </a:r>
            <a:r>
              <a:rPr lang="hu-HU" sz="2400" b="1" dirty="0" smtClean="0">
                <a:solidFill>
                  <a:schemeClr val="bg1"/>
                </a:solidFill>
              </a:rPr>
              <a:t>konzervatív anyagra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004048" y="3569342"/>
            <a:ext cx="158417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0" dirty="0" err="1">
                <a:latin typeface="+mj-lt"/>
              </a:rPr>
              <a:t>C</a:t>
            </a:r>
            <a:r>
              <a:rPr lang="hu-HU" sz="3600" b="0" baseline="-25000" dirty="0" err="1">
                <a:latin typeface="+mj-lt"/>
              </a:rPr>
              <a:t>o</a:t>
            </a:r>
            <a:r>
              <a:rPr lang="hu-HU" sz="3600" b="0" dirty="0">
                <a:latin typeface="+mj-lt"/>
              </a:rPr>
              <a:t> = ?</a:t>
            </a:r>
            <a:endParaRPr lang="en-US" sz="3600" b="0" dirty="0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162597" y="5991671"/>
            <a:ext cx="56701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b="1" dirty="0" err="1" smtClean="0"/>
              <a:t>Q</a:t>
            </a:r>
            <a:r>
              <a:rPr lang="hu-HU" sz="2400" b="1" baseline="-25000" dirty="0" err="1" smtClean="0"/>
              <a:t>m</a:t>
            </a:r>
            <a:r>
              <a:rPr lang="hu-HU" sz="2400" b="1" dirty="0" smtClean="0"/>
              <a:t> x </a:t>
            </a:r>
            <a:r>
              <a:rPr lang="hu-HU" sz="2400" b="1" dirty="0" err="1" smtClean="0"/>
              <a:t>C</a:t>
            </a:r>
            <a:r>
              <a:rPr lang="hu-HU" sz="2400" b="1" baseline="-25000" dirty="0" err="1" smtClean="0"/>
              <a:t>h</a:t>
            </a:r>
            <a:r>
              <a:rPr lang="hu-HU" sz="2400" b="1" dirty="0" smtClean="0"/>
              <a:t> + </a:t>
            </a:r>
            <a:r>
              <a:rPr lang="hu-HU" sz="2400" b="1" dirty="0" err="1"/>
              <a:t>q</a:t>
            </a:r>
            <a:r>
              <a:rPr lang="hu-HU" sz="2400" b="1" baseline="-25000" dirty="0" err="1" smtClean="0"/>
              <a:t>szv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x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</a:t>
            </a:r>
            <a:r>
              <a:rPr lang="hu-HU" sz="2400" b="1" baseline="-25000" dirty="0" err="1" smtClean="0"/>
              <a:t>szv</a:t>
            </a:r>
            <a:r>
              <a:rPr lang="hu-HU" sz="2400" b="1" dirty="0" smtClean="0"/>
              <a:t> = C</a:t>
            </a:r>
            <a:r>
              <a:rPr lang="hu-HU" sz="2400" b="1" baseline="-25000" dirty="0" smtClean="0"/>
              <a:t>0</a:t>
            </a:r>
            <a:r>
              <a:rPr lang="hu-HU" sz="2400" b="1" dirty="0" smtClean="0"/>
              <a:t> x (</a:t>
            </a:r>
            <a:r>
              <a:rPr lang="hu-HU" sz="2400" b="1" dirty="0" err="1" smtClean="0"/>
              <a:t>Q</a:t>
            </a:r>
            <a:r>
              <a:rPr lang="hu-HU" sz="2400" b="1" baseline="-25000" dirty="0" err="1" smtClean="0"/>
              <a:t>m</a:t>
            </a:r>
            <a:r>
              <a:rPr lang="hu-HU" sz="2400" b="1" dirty="0" smtClean="0"/>
              <a:t> + </a:t>
            </a:r>
            <a:r>
              <a:rPr lang="hu-HU" sz="2400" b="1" dirty="0" err="1"/>
              <a:t>q</a:t>
            </a:r>
            <a:r>
              <a:rPr lang="hu-HU" sz="2400" b="1" baseline="-25000" dirty="0" err="1" smtClean="0"/>
              <a:t>szv</a:t>
            </a:r>
            <a:r>
              <a:rPr lang="hu-HU" sz="2400" b="1" dirty="0" smtClean="0"/>
              <a:t>)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0411337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 autoUpdateAnimBg="0"/>
      <p:bldP spid="8" grpId="0" animBg="1"/>
      <p:bldP spid="9" grpId="0" autoUpdateAnimBg="0"/>
      <p:bldP spid="10" grpId="0" autoUpdateAnimBg="0"/>
      <p:bldP spid="11" grpId="0" animBg="1"/>
      <p:bldP spid="12" grpId="0" animBg="1"/>
      <p:bldP spid="13" grpId="0" autoUpdateAnimBg="0"/>
      <p:bldP spid="14" grpId="0"/>
      <p:bldP spid="16" grpId="0" animBg="1" autoUpdateAnimBg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6406318" cy="3888432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725120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  <a:latin typeface="Calibri"/>
              </a:rPr>
              <a:t>Jogszabályi előírás: 2008/105/EK </a:t>
            </a:r>
            <a:r>
              <a:rPr lang="hu-HU" sz="2000" b="1" dirty="0" smtClean="0">
                <a:solidFill>
                  <a:prstClr val="black"/>
                </a:solidFill>
                <a:latin typeface="Calibri"/>
              </a:rPr>
              <a:t>alapján, a 220/2004</a:t>
            </a:r>
            <a:r>
              <a:rPr lang="hu-HU" sz="2000" b="1" dirty="0">
                <a:solidFill>
                  <a:prstClr val="black"/>
                </a:solidFill>
                <a:latin typeface="Calibri"/>
              </a:rPr>
              <a:t>. (VII. 21.) Korm. rendelet </a:t>
            </a:r>
            <a:r>
              <a:rPr lang="hu-HU" sz="2000" b="1" dirty="0" smtClean="0">
                <a:solidFill>
                  <a:prstClr val="black"/>
                </a:solidFill>
                <a:latin typeface="Calibri"/>
              </a:rPr>
              <a:t>szerint </a:t>
            </a:r>
            <a:r>
              <a:rPr lang="hu-HU" sz="2000" b="1" dirty="0">
                <a:solidFill>
                  <a:prstClr val="black"/>
                </a:solidFill>
                <a:latin typeface="Calibri"/>
              </a:rPr>
              <a:t>pontszerű szennyvízbevezetés esetén a </a:t>
            </a:r>
            <a:r>
              <a:rPr lang="hu-HU" sz="2000" b="1" dirty="0" smtClean="0">
                <a:solidFill>
                  <a:prstClr val="black"/>
                </a:solidFill>
                <a:latin typeface="Calibri"/>
              </a:rPr>
              <a:t>szennyvíz kibocsátók </a:t>
            </a:r>
            <a:r>
              <a:rPr lang="hu-HU" sz="2000" b="1" dirty="0">
                <a:solidFill>
                  <a:prstClr val="black"/>
                </a:solidFill>
                <a:latin typeface="Calibri"/>
              </a:rPr>
              <a:t>a befogadó víztesten belül lehatárolhatják azt a területet, melyben a koncentráció kiegyenlítődése (teljes elkeveredés) még nem történt meg. Az elsőbbségi veszélyes anyagokra vonatkozó keveredési zónában a víztestre előírt környezetminőségi előírásoknak nem kell megfelelni (az EQS érték meghaladható</a:t>
            </a:r>
            <a:r>
              <a:rPr lang="hu-HU" sz="2000" b="1" dirty="0" smtClean="0">
                <a:solidFill>
                  <a:prstClr val="black"/>
                </a:solidFill>
                <a:latin typeface="Calibri"/>
              </a:rPr>
              <a:t>).</a:t>
            </a:r>
            <a:endParaRPr lang="hu-H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87157"/>
            <a:ext cx="4082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prstClr val="black"/>
                </a:solidFill>
                <a:latin typeface="Calibri"/>
              </a:rPr>
              <a:t>Keveredési zóna kijelölése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ork\OVF\FEV_kibocsátók_önellenőrzési_mvh\onellenorzes m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4892" r="16018" b="19346"/>
          <a:stretch/>
        </p:blipFill>
        <p:spPr bwMode="auto">
          <a:xfrm>
            <a:off x="944482" y="1700808"/>
            <a:ext cx="8061080" cy="50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5396" y="260647"/>
            <a:ext cx="647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black"/>
                </a:solidFill>
                <a:latin typeface="Calibri"/>
              </a:rPr>
              <a:t>Szennyvízkibocsátók önellenőrzési kötelezettsége</a:t>
            </a:r>
            <a:endParaRPr lang="hu-H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0292" y="83671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hu-HU" sz="2000" dirty="0">
                <a:solidFill>
                  <a:prstClr val="black"/>
                </a:solidFill>
                <a:latin typeface="Calibri"/>
              </a:rPr>
              <a:t>felszíni vízbe történő közvetlen bevezetés esetén a 220/2004. (VII. 21.) Korm. rendelet alapján önellenőrzésre kötelezett </a:t>
            </a:r>
            <a:r>
              <a:rPr lang="hu-HU" sz="2000" b="1" dirty="0">
                <a:solidFill>
                  <a:prstClr val="black"/>
                </a:solidFill>
                <a:latin typeface="Calibri"/>
              </a:rPr>
              <a:t>kibocsátó a bebocsátási pont alatt és felett, illetve amennyiben a hatóság keveredési zónát jelölt ki, a keveredési zóna határai felett és alatt</a:t>
            </a:r>
            <a:r>
              <a:rPr lang="hu-HU" sz="2000" dirty="0">
                <a:solidFill>
                  <a:prstClr val="black"/>
                </a:solidFill>
                <a:latin typeface="Calibri"/>
              </a:rPr>
              <a:t> állandó kibocsátóknál évente legalább kétszer, időszakos üzemeknél legalább egyszer </a:t>
            </a:r>
            <a:endParaRPr lang="hu-HU" sz="2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köteles </a:t>
            </a:r>
            <a:r>
              <a:rPr lang="hu-HU" sz="2000" dirty="0">
                <a:solidFill>
                  <a:prstClr val="black"/>
                </a:solidFill>
                <a:latin typeface="Calibri"/>
              </a:rPr>
              <a:t>a befogadó vízszennyezettségének </a:t>
            </a:r>
            <a:endParaRPr lang="hu-HU" sz="2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ellenőrzésére</a:t>
            </a:r>
            <a:r>
              <a:rPr lang="hu-HU" sz="20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18C7-D795-460F-89F0-895C022B793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Alapértelmezett terv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1984</Words>
  <Application>Microsoft Office PowerPoint</Application>
  <PresentationFormat>Diavetítés a képernyőre (4:3 oldalarány)</PresentationFormat>
  <Paragraphs>584</Paragraphs>
  <Slides>36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36</vt:i4>
      </vt:variant>
    </vt:vector>
  </HeadingPairs>
  <TitlesOfParts>
    <vt:vector size="52" baseType="lpstr">
      <vt:lpstr>Arial</vt:lpstr>
      <vt:lpstr>Arial Narrow</vt:lpstr>
      <vt:lpstr>Calibri</vt:lpstr>
      <vt:lpstr>Cambria Math</vt:lpstr>
      <vt:lpstr>Courier New</vt:lpstr>
      <vt:lpstr>Symbol</vt:lpstr>
      <vt:lpstr>Times New Roman</vt:lpstr>
      <vt:lpstr>Times New Roman CE</vt:lpstr>
      <vt:lpstr>1_Default Design</vt:lpstr>
      <vt:lpstr>1_Alapértelmezett terv</vt:lpstr>
      <vt:lpstr>2_Default Design</vt:lpstr>
      <vt:lpstr>Office-téma</vt:lpstr>
      <vt:lpstr>1_Office-téma</vt:lpstr>
      <vt:lpstr>Equation</vt:lpstr>
      <vt:lpstr>Egyenlet</vt:lpstr>
      <vt:lpstr>Munkalap</vt:lpstr>
      <vt:lpstr>Elkeveredés felszíni vizekben: szennyvíz csóva terjedése, szennyezőanyag hullám levonulása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Hexahedron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Adrienne</dc:creator>
  <cp:lastModifiedBy>Clement</cp:lastModifiedBy>
  <cp:revision>104</cp:revision>
  <dcterms:created xsi:type="dcterms:W3CDTF">2010-03-09T22:05:58Z</dcterms:created>
  <dcterms:modified xsi:type="dcterms:W3CDTF">2020-09-28T12:13:19Z</dcterms:modified>
</cp:coreProperties>
</file>