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62" r:id="rId2"/>
    <p:sldId id="256" r:id="rId3"/>
    <p:sldId id="261" r:id="rId4"/>
    <p:sldId id="257" r:id="rId5"/>
    <p:sldId id="266" r:id="rId6"/>
    <p:sldId id="263" r:id="rId7"/>
    <p:sldId id="264" r:id="rId8"/>
    <p:sldId id="258" r:id="rId9"/>
    <p:sldId id="278" r:id="rId10"/>
    <p:sldId id="279" r:id="rId11"/>
    <p:sldId id="280" r:id="rId12"/>
    <p:sldId id="335" r:id="rId13"/>
    <p:sldId id="259" r:id="rId14"/>
    <p:sldId id="268" r:id="rId15"/>
    <p:sldId id="334" r:id="rId16"/>
    <p:sldId id="269" r:id="rId17"/>
    <p:sldId id="274" r:id="rId18"/>
    <p:sldId id="275" r:id="rId19"/>
    <p:sldId id="276" r:id="rId20"/>
    <p:sldId id="286" r:id="rId21"/>
    <p:sldId id="288" r:id="rId22"/>
    <p:sldId id="289" r:id="rId23"/>
    <p:sldId id="290" r:id="rId24"/>
    <p:sldId id="291" r:id="rId25"/>
    <p:sldId id="292" r:id="rId26"/>
    <p:sldId id="293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277" r:id="rId40"/>
    <p:sldId id="326" r:id="rId41"/>
    <p:sldId id="330" r:id="rId42"/>
    <p:sldId id="327" r:id="rId43"/>
    <p:sldId id="328" r:id="rId44"/>
    <p:sldId id="332" r:id="rId45"/>
    <p:sldId id="333" r:id="rId46"/>
    <p:sldId id="313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36" r:id="rId56"/>
    <p:sldId id="337" r:id="rId57"/>
    <p:sldId id="338" r:id="rId58"/>
    <p:sldId id="339" r:id="rId59"/>
    <p:sldId id="342" r:id="rId60"/>
    <p:sldId id="344" r:id="rId61"/>
    <p:sldId id="347" r:id="rId62"/>
    <p:sldId id="349" r:id="rId63"/>
    <p:sldId id="350" r:id="rId64"/>
    <p:sldId id="351" r:id="rId65"/>
    <p:sldId id="260" r:id="rId66"/>
    <p:sldId id="352" r:id="rId67"/>
    <p:sldId id="353" r:id="rId68"/>
    <p:sldId id="354" r:id="rId69"/>
    <p:sldId id="355" r:id="rId70"/>
    <p:sldId id="356" r:id="rId71"/>
    <p:sldId id="357" r:id="rId72"/>
    <p:sldId id="294" r:id="rId73"/>
    <p:sldId id="296" r:id="rId74"/>
    <p:sldId id="295" r:id="rId75"/>
    <p:sldId id="297" r:id="rId76"/>
    <p:sldId id="298" r:id="rId77"/>
    <p:sldId id="358" r:id="rId78"/>
    <p:sldId id="360" r:id="rId79"/>
    <p:sldId id="265" r:id="rId80"/>
    <p:sldId id="271" r:id="rId81"/>
    <p:sldId id="361" r:id="rId82"/>
    <p:sldId id="273" r:id="rId83"/>
    <p:sldId id="367" r:id="rId84"/>
    <p:sldId id="368" r:id="rId85"/>
    <p:sldId id="369" r:id="rId86"/>
    <p:sldId id="281" r:id="rId87"/>
    <p:sldId id="370" r:id="rId88"/>
    <p:sldId id="282" r:id="rId89"/>
    <p:sldId id="285" r:id="rId90"/>
    <p:sldId id="371" r:id="rId91"/>
    <p:sldId id="287" r:id="rId92"/>
    <p:sldId id="372" r:id="rId93"/>
    <p:sldId id="373" r:id="rId94"/>
    <p:sldId id="374" r:id="rId95"/>
    <p:sldId id="375" r:id="rId96"/>
    <p:sldId id="376" r:id="rId97"/>
    <p:sldId id="377" r:id="rId98"/>
    <p:sldId id="378" r:id="rId99"/>
    <p:sldId id="299" r:id="rId100"/>
    <p:sldId id="300" r:id="rId101"/>
    <p:sldId id="379" r:id="rId10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3686-285B-4A4E-B0F3-615DADFC92C6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E5F35-FBAF-40C8-BE52-0DA4C0D017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322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4302D-A538-48F8-9E3A-EF6E66E67494}" type="slidenum">
              <a:rPr lang="hu-HU" smtClean="0"/>
              <a:t>86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8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4302D-A538-48F8-9E3A-EF6E66E67494}" type="slidenum">
              <a:rPr lang="hu-HU" smtClean="0"/>
              <a:t>87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8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99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38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004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235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659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747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29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889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7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447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2567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C8DA9-3D20-4713-A2F6-43C15A4BA580}" type="datetimeFigureOut">
              <a:rPr lang="hu-HU" smtClean="0"/>
              <a:t>2021. 09. 07.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719C6-15FE-4EA4-AD20-2673DA2CD8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239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5.png"/><Relationship Id="rId4" Type="http://schemas.openxmlformats.org/officeDocument/2006/relationships/oleObject" Target="../embeddings/oleObject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835696" y="1916832"/>
            <a:ext cx="552984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6600">
                <a:latin typeface="Times New Roman" panose="02020603050405020304" pitchFamily="18" charset="0"/>
                <a:cs typeface="Times New Roman" panose="02020603050405020304" pitchFamily="18" charset="0"/>
              </a:rPr>
              <a:t>TOPOGRÁFIA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99495" y="3501008"/>
            <a:ext cx="4002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JUHÁSZ ATTILA</a:t>
            </a:r>
          </a:p>
        </p:txBody>
      </p:sp>
    </p:spTree>
    <p:extLst>
      <p:ext uri="{BB962C8B-B14F-4D97-AF65-F5344CB8AC3E}">
        <p14:creationId xmlns:p14="http://schemas.microsoft.com/office/powerpoint/2010/main" val="150270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56326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  <a:endParaRPr lang="hu-HU" altLang="hu-HU" sz="2400">
              <a:latin typeface="Stylus BT" pitchFamily="34" charset="0"/>
            </a:endParaRPr>
          </a:p>
        </p:txBody>
      </p:sp>
      <p:grpSp>
        <p:nvGrpSpPr>
          <p:cNvPr id="84" name="Csoportba foglalás 83"/>
          <p:cNvGrpSpPr/>
          <p:nvPr/>
        </p:nvGrpSpPr>
        <p:grpSpPr>
          <a:xfrm>
            <a:off x="228600" y="1736725"/>
            <a:ext cx="4267200" cy="2976563"/>
            <a:chOff x="228600" y="1736725"/>
            <a:chExt cx="4267200" cy="2976563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228600" y="1736725"/>
              <a:ext cx="4267200" cy="2976563"/>
            </a:xfrm>
            <a:prstGeom prst="roundRect">
              <a:avLst>
                <a:gd name="adj" fmla="val 1412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14" name="AutoShape 25"/>
            <p:cNvSpPr>
              <a:spLocks noChangeArrowheads="1"/>
            </p:cNvSpPr>
            <p:nvPr/>
          </p:nvSpPr>
          <p:spPr bwMode="auto">
            <a:xfrm>
              <a:off x="457200" y="2732088"/>
              <a:ext cx="3821113" cy="762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1839913" y="2792413"/>
              <a:ext cx="22860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felmérési vagy alaptérkép</a:t>
              </a:r>
            </a:p>
          </p:txBody>
        </p:sp>
        <p:sp>
          <p:nvSpPr>
            <p:cNvPr id="16" name="AutoShape 27"/>
            <p:cNvSpPr>
              <a:spLocks noChangeArrowheads="1"/>
            </p:cNvSpPr>
            <p:nvPr/>
          </p:nvSpPr>
          <p:spPr bwMode="auto">
            <a:xfrm>
              <a:off x="457200" y="3646488"/>
              <a:ext cx="3798888" cy="762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1839913" y="3783013"/>
              <a:ext cx="239553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levezetett térkép</a:t>
              </a:r>
            </a:p>
          </p:txBody>
        </p:sp>
        <p:grpSp>
          <p:nvGrpSpPr>
            <p:cNvPr id="18" name="Group 32"/>
            <p:cNvGrpSpPr>
              <a:grpSpLocks/>
            </p:cNvGrpSpPr>
            <p:nvPr/>
          </p:nvGrpSpPr>
          <p:grpSpPr bwMode="auto">
            <a:xfrm>
              <a:off x="544513" y="2792413"/>
              <a:ext cx="1219200" cy="609600"/>
              <a:chOff x="3312" y="3408"/>
              <a:chExt cx="768" cy="384"/>
            </a:xfrm>
          </p:grpSpPr>
          <p:grpSp>
            <p:nvGrpSpPr>
              <p:cNvPr id="19" name="Group 33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32" name="Freeform 34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3" name="Freeform 35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4" name="Freeform 36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2" name="Freeform 39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" name="Freeform 40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" name="Freeform 41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" name="Line 42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" name="Line 43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" name="Line 44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8" name="Line 45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9" name="Line 46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" name="Line 47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1" name="Line 48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35" name="Group 49"/>
            <p:cNvGrpSpPr>
              <a:grpSpLocks/>
            </p:cNvGrpSpPr>
            <p:nvPr/>
          </p:nvGrpSpPr>
          <p:grpSpPr bwMode="auto">
            <a:xfrm>
              <a:off x="544513" y="3706813"/>
              <a:ext cx="1219200" cy="609600"/>
              <a:chOff x="3312" y="2784"/>
              <a:chExt cx="768" cy="384"/>
            </a:xfrm>
          </p:grpSpPr>
          <p:sp>
            <p:nvSpPr>
              <p:cNvPr id="36" name="Freeform 50"/>
              <p:cNvSpPr>
                <a:spLocks/>
              </p:cNvSpPr>
              <p:nvPr/>
            </p:nvSpPr>
            <p:spPr bwMode="auto">
              <a:xfrm>
                <a:off x="3318" y="2919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" name="Freeform 51"/>
              <p:cNvSpPr>
                <a:spLocks/>
              </p:cNvSpPr>
              <p:nvPr/>
            </p:nvSpPr>
            <p:spPr bwMode="auto">
              <a:xfrm>
                <a:off x="3314" y="2852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8" name="Freeform 52"/>
              <p:cNvSpPr>
                <a:spLocks/>
              </p:cNvSpPr>
              <p:nvPr/>
            </p:nvSpPr>
            <p:spPr bwMode="auto">
              <a:xfrm>
                <a:off x="3312" y="2784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 flipH="1" flipV="1">
                <a:off x="3390" y="2862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 flipH="1" flipV="1">
                <a:off x="3468" y="2838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" name="Line 55"/>
              <p:cNvSpPr>
                <a:spLocks noChangeShapeType="1"/>
              </p:cNvSpPr>
              <p:nvPr/>
            </p:nvSpPr>
            <p:spPr bwMode="auto">
              <a:xfrm flipH="1" flipV="1">
                <a:off x="3558" y="282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2" name="Line 56"/>
              <p:cNvSpPr>
                <a:spLocks noChangeShapeType="1"/>
              </p:cNvSpPr>
              <p:nvPr/>
            </p:nvSpPr>
            <p:spPr bwMode="auto">
              <a:xfrm flipH="1" flipV="1">
                <a:off x="3628" y="2801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3" name="Line 57"/>
              <p:cNvSpPr>
                <a:spLocks noChangeShapeType="1"/>
              </p:cNvSpPr>
              <p:nvPr/>
            </p:nvSpPr>
            <p:spPr bwMode="auto">
              <a:xfrm flipV="1">
                <a:off x="3407" y="2814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4" name="Line 58"/>
              <p:cNvSpPr>
                <a:spLocks noChangeShapeType="1"/>
              </p:cNvSpPr>
              <p:nvPr/>
            </p:nvSpPr>
            <p:spPr bwMode="auto">
              <a:xfrm flipV="1">
                <a:off x="3487" y="2841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5" name="Line 59"/>
              <p:cNvSpPr>
                <a:spLocks noChangeShapeType="1"/>
              </p:cNvSpPr>
              <p:nvPr/>
            </p:nvSpPr>
            <p:spPr bwMode="auto">
              <a:xfrm flipV="1">
                <a:off x="3580" y="2871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9" name="Text Box 124"/>
            <p:cNvSpPr txBox="1">
              <a:spLocks noChangeArrowheads="1"/>
            </p:cNvSpPr>
            <p:nvPr/>
          </p:nvSpPr>
          <p:spPr bwMode="auto">
            <a:xfrm>
              <a:off x="381000" y="1970088"/>
              <a:ext cx="3987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ELŐÁLLÍTÁSI MÓD SZERINT</a:t>
              </a:r>
            </a:p>
          </p:txBody>
        </p:sp>
      </p:grpSp>
      <p:grpSp>
        <p:nvGrpSpPr>
          <p:cNvPr id="85" name="Csoportba foglalás 84"/>
          <p:cNvGrpSpPr/>
          <p:nvPr/>
        </p:nvGrpSpPr>
        <p:grpSpPr>
          <a:xfrm>
            <a:off x="4648200" y="1741488"/>
            <a:ext cx="4168775" cy="3886200"/>
            <a:chOff x="4648200" y="1741488"/>
            <a:chExt cx="4168775" cy="3886200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4648200" y="1741488"/>
              <a:ext cx="4168775" cy="3886200"/>
            </a:xfrm>
            <a:prstGeom prst="roundRect">
              <a:avLst>
                <a:gd name="adj" fmla="val 1254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953000" y="1970088"/>
              <a:ext cx="3606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ADATHORDOZÓ SZERINT 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776788" y="2762250"/>
              <a:ext cx="3783012" cy="79851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6178550" y="2854325"/>
              <a:ext cx="214471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analóg</a:t>
              </a:r>
              <a:r>
                <a:rPr lang="hu-HU" altLang="hu-HU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(papír, fólia) térkép</a:t>
              </a: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4799013" y="3640138"/>
              <a:ext cx="3735387" cy="7826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234113" y="3708400"/>
              <a:ext cx="207168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digitális</a:t>
              </a:r>
              <a:r>
                <a:rPr lang="hu-HU" altLang="hu-HU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(virtuális) térkép</a:t>
              </a:r>
            </a:p>
          </p:txBody>
        </p:sp>
        <p:sp>
          <p:nvSpPr>
            <p:cNvPr id="12" name="AutoShape 23"/>
            <p:cNvSpPr>
              <a:spLocks noChangeArrowheads="1"/>
            </p:cNvSpPr>
            <p:nvPr/>
          </p:nvSpPr>
          <p:spPr bwMode="auto">
            <a:xfrm>
              <a:off x="4805363" y="4521200"/>
              <a:ext cx="3727450" cy="8016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6234113" y="4568825"/>
              <a:ext cx="217046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tárolási, archiválási </a:t>
              </a:r>
            </a:p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problémák</a:t>
              </a:r>
            </a:p>
          </p:txBody>
        </p:sp>
        <p:grpSp>
          <p:nvGrpSpPr>
            <p:cNvPr id="46" name="Group 60"/>
            <p:cNvGrpSpPr>
              <a:grpSpLocks/>
            </p:cNvGrpSpPr>
            <p:nvPr/>
          </p:nvGrpSpPr>
          <p:grpSpPr bwMode="auto">
            <a:xfrm>
              <a:off x="4900613" y="2852738"/>
              <a:ext cx="1219200" cy="609600"/>
              <a:chOff x="3312" y="3408"/>
              <a:chExt cx="768" cy="384"/>
            </a:xfrm>
          </p:grpSpPr>
          <p:grpSp>
            <p:nvGrpSpPr>
              <p:cNvPr id="47" name="Group 61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60" name="Freeform 62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1" name="Freeform 63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2" name="Freeform 64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48" name="Freeform 65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" name="Freeform 66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" name="Freeform 67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" name="Freeform 68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2" name="Freeform 69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3" name="Line 70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4" name="Line 71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" name="Line 72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" name="Line 73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7" name="Line 74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8" name="Line 75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9" name="Line 76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3" name="Group 77"/>
            <p:cNvGrpSpPr>
              <a:grpSpLocks/>
            </p:cNvGrpSpPr>
            <p:nvPr/>
          </p:nvGrpSpPr>
          <p:grpSpPr bwMode="auto">
            <a:xfrm>
              <a:off x="4948238" y="3717925"/>
              <a:ext cx="1219200" cy="609600"/>
              <a:chOff x="3060" y="2049"/>
              <a:chExt cx="768" cy="384"/>
            </a:xfrm>
          </p:grpSpPr>
          <p:sp>
            <p:nvSpPr>
              <p:cNvPr id="64" name="Freeform 78"/>
              <p:cNvSpPr>
                <a:spLocks/>
              </p:cNvSpPr>
              <p:nvPr/>
            </p:nvSpPr>
            <p:spPr bwMode="auto">
              <a:xfrm>
                <a:off x="3066" y="2184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5" name="Freeform 79"/>
              <p:cNvSpPr>
                <a:spLocks/>
              </p:cNvSpPr>
              <p:nvPr/>
            </p:nvSpPr>
            <p:spPr bwMode="auto">
              <a:xfrm>
                <a:off x="3062" y="2117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6" name="Freeform 80"/>
              <p:cNvSpPr>
                <a:spLocks/>
              </p:cNvSpPr>
              <p:nvPr/>
            </p:nvSpPr>
            <p:spPr bwMode="auto">
              <a:xfrm>
                <a:off x="3060" y="2049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" name="Freeform 81"/>
              <p:cNvSpPr>
                <a:spLocks/>
              </p:cNvSpPr>
              <p:nvPr/>
            </p:nvSpPr>
            <p:spPr bwMode="auto">
              <a:xfrm>
                <a:off x="3328" y="2093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" name="Freeform 82"/>
              <p:cNvSpPr>
                <a:spLocks/>
              </p:cNvSpPr>
              <p:nvPr/>
            </p:nvSpPr>
            <p:spPr bwMode="auto">
              <a:xfrm>
                <a:off x="3191" y="2132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9" name="Freeform 83"/>
              <p:cNvSpPr>
                <a:spLocks/>
              </p:cNvSpPr>
              <p:nvPr/>
            </p:nvSpPr>
            <p:spPr bwMode="auto">
              <a:xfrm>
                <a:off x="3318" y="2067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0" name="Freeform 84"/>
              <p:cNvSpPr>
                <a:spLocks/>
              </p:cNvSpPr>
              <p:nvPr/>
            </p:nvSpPr>
            <p:spPr bwMode="auto">
              <a:xfrm>
                <a:off x="3410" y="2133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1" name="Freeform 85"/>
              <p:cNvSpPr>
                <a:spLocks/>
              </p:cNvSpPr>
              <p:nvPr/>
            </p:nvSpPr>
            <p:spPr bwMode="auto">
              <a:xfrm>
                <a:off x="3550" y="2159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2" name="Line 86"/>
              <p:cNvSpPr>
                <a:spLocks noChangeShapeType="1"/>
              </p:cNvSpPr>
              <p:nvPr/>
            </p:nvSpPr>
            <p:spPr bwMode="auto">
              <a:xfrm flipH="1" flipV="1">
                <a:off x="3145" y="2125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3" name="Line 87"/>
              <p:cNvSpPr>
                <a:spLocks noChangeShapeType="1"/>
              </p:cNvSpPr>
              <p:nvPr/>
            </p:nvSpPr>
            <p:spPr bwMode="auto">
              <a:xfrm flipH="1" flipV="1">
                <a:off x="3230" y="2101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4" name="Line 88"/>
              <p:cNvSpPr>
                <a:spLocks noChangeShapeType="1"/>
              </p:cNvSpPr>
              <p:nvPr/>
            </p:nvSpPr>
            <p:spPr bwMode="auto">
              <a:xfrm flipH="1" flipV="1">
                <a:off x="3310" y="2084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5" name="Line 89"/>
              <p:cNvSpPr>
                <a:spLocks noChangeShapeType="1"/>
              </p:cNvSpPr>
              <p:nvPr/>
            </p:nvSpPr>
            <p:spPr bwMode="auto">
              <a:xfrm flipH="1" flipV="1">
                <a:off x="3386" y="2064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6" name="Line 90"/>
              <p:cNvSpPr>
                <a:spLocks noChangeShapeType="1"/>
              </p:cNvSpPr>
              <p:nvPr/>
            </p:nvSpPr>
            <p:spPr bwMode="auto">
              <a:xfrm flipV="1">
                <a:off x="3153" y="2075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7" name="Line 91"/>
              <p:cNvSpPr>
                <a:spLocks noChangeShapeType="1"/>
              </p:cNvSpPr>
              <p:nvPr/>
            </p:nvSpPr>
            <p:spPr bwMode="auto">
              <a:xfrm flipV="1">
                <a:off x="3239" y="2105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" name="Line 92"/>
              <p:cNvSpPr>
                <a:spLocks noChangeShapeType="1"/>
              </p:cNvSpPr>
              <p:nvPr/>
            </p:nvSpPr>
            <p:spPr bwMode="auto">
              <a:xfrm flipV="1">
                <a:off x="3332" y="2136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80" name="Group 127"/>
            <p:cNvGrpSpPr>
              <a:grpSpLocks/>
            </p:cNvGrpSpPr>
            <p:nvPr/>
          </p:nvGrpSpPr>
          <p:grpSpPr bwMode="auto">
            <a:xfrm>
              <a:off x="4953000" y="4637088"/>
              <a:ext cx="1219200" cy="533400"/>
              <a:chOff x="4222" y="1008"/>
              <a:chExt cx="1114" cy="451"/>
            </a:xfrm>
          </p:grpSpPr>
          <p:sp>
            <p:nvSpPr>
              <p:cNvPr id="81" name="Freeform 128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" name="Freeform 129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3" name="Freeform 130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38641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527" y="3253573"/>
            <a:ext cx="91394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Segédszintvonalakat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ott alkalmazunk: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ahol az alapszintvonalak távolsága a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térképen a 3 cm-t meghaladja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lejtőátmenetek és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részletidomok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az alapszintvonalakkal nem fejezhetők 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és csak ott rajzoljuk ki őket, ahol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többlet információt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adnak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felező szintvonalakat hosszú, szaggatott, vékony vonallal rajzoljuk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negyedelő szintvonalakat rövid, szaggatott, vékony vonallal rajzoljuk</a:t>
            </a:r>
            <a:endParaRPr lang="hu-HU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ALAPFOGALMAK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05" y="1717895"/>
            <a:ext cx="2887612" cy="13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54" y="5080327"/>
            <a:ext cx="6126312" cy="14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7378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ALAPFOGALMAK</a:t>
            </a:r>
          </a:p>
        </p:txBody>
      </p:sp>
      <p:sp>
        <p:nvSpPr>
          <p:cNvPr id="3" name="Téglalap 2"/>
          <p:cNvSpPr/>
          <p:nvPr/>
        </p:nvSpPr>
        <p:spPr>
          <a:xfrm>
            <a:off x="1" y="1672726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szintvonalak nem fejezik ki minden esetben egyértelműen és szemléletesen a terep domborzatát, ezért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kiegészítő domborzatábrázolási módszereket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kell alkalmaznunk:</a:t>
            </a:r>
          </a:p>
          <a:p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Kótált pontok: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jellemző síkrajzi és magassági pontok abszolút magassági adatai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egy négyzetdeciméterére átlagosan 3 –10 megírt pont jusson</a:t>
            </a:r>
          </a:p>
          <a:p>
            <a:endParaRPr 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Egyezményes jelek: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szintvonalakkal ki nem fejezhető, a domborzatra jellemző természetes alakzatoknál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(horhos) és mesterséges (rézsű) alakulatok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jelentős, de kis méretű, 40°-nál nagyobb lejtésű alakulatok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Árnyékolás: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természeteshez közel álló plasztikusság nagymértékű fokozása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az ÉNy-i irányú megvilágítás, nem vetett, hanem önárnyék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62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56326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  <a:endParaRPr lang="hu-HU" altLang="hu-HU" sz="2400" dirty="0">
              <a:latin typeface="Stylus BT" pitchFamily="34" charset="0"/>
            </a:endParaRPr>
          </a:p>
        </p:txBody>
      </p:sp>
      <p:grpSp>
        <p:nvGrpSpPr>
          <p:cNvPr id="103" name="Csoportba foglalás 102"/>
          <p:cNvGrpSpPr/>
          <p:nvPr/>
        </p:nvGrpSpPr>
        <p:grpSpPr>
          <a:xfrm>
            <a:off x="266700" y="1628800"/>
            <a:ext cx="8574088" cy="4429125"/>
            <a:chOff x="266700" y="1979613"/>
            <a:chExt cx="8574088" cy="4429125"/>
          </a:xfrm>
        </p:grpSpPr>
        <p:sp>
          <p:nvSpPr>
            <p:cNvPr id="5" name="AutoShape 175"/>
            <p:cNvSpPr>
              <a:spLocks noChangeArrowheads="1"/>
            </p:cNvSpPr>
            <p:nvPr/>
          </p:nvSpPr>
          <p:spPr bwMode="auto">
            <a:xfrm>
              <a:off x="4648200" y="1984375"/>
              <a:ext cx="4192588" cy="4033838"/>
            </a:xfrm>
            <a:prstGeom prst="roundRect">
              <a:avLst>
                <a:gd name="adj" fmla="val 1254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</p:txBody>
        </p:sp>
        <p:sp>
          <p:nvSpPr>
            <p:cNvPr id="6" name="AutoShape 176"/>
            <p:cNvSpPr>
              <a:spLocks noChangeArrowheads="1"/>
            </p:cNvSpPr>
            <p:nvPr/>
          </p:nvSpPr>
          <p:spPr bwMode="auto">
            <a:xfrm>
              <a:off x="266700" y="1979613"/>
              <a:ext cx="4229100" cy="4429125"/>
            </a:xfrm>
            <a:prstGeom prst="roundRect">
              <a:avLst>
                <a:gd name="adj" fmla="val 1412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7" name="Text Box 177"/>
            <p:cNvSpPr txBox="1">
              <a:spLocks noChangeArrowheads="1"/>
            </p:cNvSpPr>
            <p:nvPr/>
          </p:nvSpPr>
          <p:spPr bwMode="auto">
            <a:xfrm>
              <a:off x="4953000" y="2212975"/>
              <a:ext cx="37211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TITKOSÍTÁSI PROBLÉMÁK </a:t>
              </a:r>
            </a:p>
          </p:txBody>
        </p:sp>
        <p:sp>
          <p:nvSpPr>
            <p:cNvPr id="8" name="AutoShape 178"/>
            <p:cNvSpPr>
              <a:spLocks noChangeArrowheads="1"/>
            </p:cNvSpPr>
            <p:nvPr/>
          </p:nvSpPr>
          <p:spPr bwMode="auto">
            <a:xfrm>
              <a:off x="4800600" y="2894013"/>
              <a:ext cx="3986213" cy="838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9" name="Text Box 179"/>
            <p:cNvSpPr txBox="1">
              <a:spLocks noChangeArrowheads="1"/>
            </p:cNvSpPr>
            <p:nvPr/>
          </p:nvSpPr>
          <p:spPr bwMode="auto">
            <a:xfrm>
              <a:off x="6172200" y="2960688"/>
              <a:ext cx="24320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itchFamily="18" charset="0"/>
                </a:rPr>
                <a:t>katonailag fontos objektumok kihagyása</a:t>
              </a:r>
            </a:p>
          </p:txBody>
        </p:sp>
        <p:sp>
          <p:nvSpPr>
            <p:cNvPr id="10" name="AutoShape 180"/>
            <p:cNvSpPr>
              <a:spLocks noChangeArrowheads="1"/>
            </p:cNvSpPr>
            <p:nvPr/>
          </p:nvSpPr>
          <p:spPr bwMode="auto">
            <a:xfrm>
              <a:off x="5037138" y="3883025"/>
              <a:ext cx="3735387" cy="8397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1" name="Text Box 181"/>
            <p:cNvSpPr txBox="1">
              <a:spLocks noChangeArrowheads="1"/>
            </p:cNvSpPr>
            <p:nvPr/>
          </p:nvSpPr>
          <p:spPr bwMode="auto">
            <a:xfrm>
              <a:off x="6472238" y="3951288"/>
              <a:ext cx="207168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itchFamily="18" charset="0"/>
                </a:rPr>
                <a:t>nem konzekvens eljárás (probléma)</a:t>
              </a:r>
            </a:p>
          </p:txBody>
        </p:sp>
        <p:sp>
          <p:nvSpPr>
            <p:cNvPr id="12" name="AutoShape 182"/>
            <p:cNvSpPr>
              <a:spLocks noChangeArrowheads="1"/>
            </p:cNvSpPr>
            <p:nvPr/>
          </p:nvSpPr>
          <p:spPr bwMode="auto">
            <a:xfrm>
              <a:off x="5038725" y="4875213"/>
              <a:ext cx="3727450" cy="80168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3" name="Text Box 183"/>
            <p:cNvSpPr txBox="1">
              <a:spLocks noChangeArrowheads="1"/>
            </p:cNvSpPr>
            <p:nvPr/>
          </p:nvSpPr>
          <p:spPr bwMode="auto">
            <a:xfrm>
              <a:off x="6523038" y="4938713"/>
              <a:ext cx="15557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b="1">
                  <a:solidFill>
                    <a:srgbClr val="FF0000"/>
                  </a:solidFill>
                  <a:latin typeface="Times New Roman" pitchFamily="18" charset="0"/>
                </a:rPr>
                <a:t>hamis adatok </a:t>
              </a:r>
            </a:p>
            <a:p>
              <a:r>
                <a:rPr lang="hu-HU" altLang="hu-HU" b="1">
                  <a:solidFill>
                    <a:srgbClr val="FF0000"/>
                  </a:solidFill>
                  <a:latin typeface="Times New Roman" pitchFamily="18" charset="0"/>
                </a:rPr>
                <a:t>feltüntetése</a:t>
              </a:r>
            </a:p>
          </p:txBody>
        </p:sp>
        <p:sp>
          <p:nvSpPr>
            <p:cNvPr id="14" name="AutoShape 184"/>
            <p:cNvSpPr>
              <a:spLocks noChangeArrowheads="1"/>
            </p:cNvSpPr>
            <p:nvPr/>
          </p:nvSpPr>
          <p:spPr bwMode="auto">
            <a:xfrm>
              <a:off x="457200" y="2894013"/>
              <a:ext cx="3821113" cy="8429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5" name="Text Box 185"/>
            <p:cNvSpPr txBox="1">
              <a:spLocks noChangeArrowheads="1"/>
            </p:cNvSpPr>
            <p:nvPr/>
          </p:nvSpPr>
          <p:spPr bwMode="auto">
            <a:xfrm>
              <a:off x="1828800" y="2970213"/>
              <a:ext cx="22860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 dirty="0">
                  <a:latin typeface="Times New Roman" pitchFamily="18" charset="0"/>
                </a:rPr>
                <a:t>terepi felismerés problémája</a:t>
              </a:r>
            </a:p>
          </p:txBody>
        </p:sp>
        <p:sp>
          <p:nvSpPr>
            <p:cNvPr id="16" name="AutoShape 186"/>
            <p:cNvSpPr>
              <a:spLocks noChangeArrowheads="1"/>
            </p:cNvSpPr>
            <p:nvPr/>
          </p:nvSpPr>
          <p:spPr bwMode="auto">
            <a:xfrm>
              <a:off x="320675" y="3889375"/>
              <a:ext cx="4551363" cy="11604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7" name="Text Box 187"/>
            <p:cNvSpPr txBox="1">
              <a:spLocks noChangeArrowheads="1"/>
            </p:cNvSpPr>
            <p:nvPr/>
          </p:nvSpPr>
          <p:spPr bwMode="auto">
            <a:xfrm>
              <a:off x="1628775" y="3986213"/>
              <a:ext cx="3184525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itchFamily="18" charset="0"/>
                </a:rPr>
                <a:t>hamis egyéb adatok átvétele (internet központúság), </a:t>
              </a:r>
            </a:p>
            <a:p>
              <a:r>
                <a:rPr lang="hu-HU" altLang="hu-HU" b="1">
                  <a:latin typeface="Times New Roman" pitchFamily="18" charset="0"/>
                </a:rPr>
                <a:t>„hiszen már minden megvan”</a:t>
              </a:r>
              <a:endParaRPr lang="hu-HU" altLang="hu-HU" sz="1800" b="1"/>
            </a:p>
          </p:txBody>
        </p:sp>
        <p:grpSp>
          <p:nvGrpSpPr>
            <p:cNvPr id="18" name="Group 188"/>
            <p:cNvGrpSpPr>
              <a:grpSpLocks/>
            </p:cNvGrpSpPr>
            <p:nvPr/>
          </p:nvGrpSpPr>
          <p:grpSpPr bwMode="auto">
            <a:xfrm>
              <a:off x="533400" y="3046413"/>
              <a:ext cx="1219200" cy="609600"/>
              <a:chOff x="3312" y="3408"/>
              <a:chExt cx="768" cy="384"/>
            </a:xfrm>
          </p:grpSpPr>
          <p:grpSp>
            <p:nvGrpSpPr>
              <p:cNvPr id="19" name="Group 189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32" name="Freeform 190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3" name="Freeform 191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4" name="Freeform 192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20" name="Freeform 193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1" name="Freeform 194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2" name="Freeform 195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" name="Freeform 196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" name="Freeform 197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" name="Line 198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" name="Line 199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" name="Line 200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8" name="Line 201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9" name="Line 202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" name="Line 203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1" name="Line 204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35" name="Group 216"/>
            <p:cNvGrpSpPr>
              <a:grpSpLocks/>
            </p:cNvGrpSpPr>
            <p:nvPr/>
          </p:nvGrpSpPr>
          <p:grpSpPr bwMode="auto">
            <a:xfrm>
              <a:off x="4953000" y="3046413"/>
              <a:ext cx="1219200" cy="609600"/>
              <a:chOff x="3312" y="3408"/>
              <a:chExt cx="768" cy="384"/>
            </a:xfrm>
          </p:grpSpPr>
          <p:grpSp>
            <p:nvGrpSpPr>
              <p:cNvPr id="36" name="Group 217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49" name="Freeform 218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" name="Freeform 219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1" name="Freeform 220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37" name="Freeform 221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8" name="Freeform 222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9" name="Freeform 223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" name="Freeform 224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" name="Freeform 225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2" name="Line 226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3" name="Line 227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4" name="Line 228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5" name="Line 229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" name="Line 230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7" name="Line 231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8" name="Line 232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2" name="Group 233"/>
            <p:cNvGrpSpPr>
              <a:grpSpLocks/>
            </p:cNvGrpSpPr>
            <p:nvPr/>
          </p:nvGrpSpPr>
          <p:grpSpPr bwMode="auto">
            <a:xfrm>
              <a:off x="5191125" y="3960813"/>
              <a:ext cx="1219200" cy="609600"/>
              <a:chOff x="3060" y="2049"/>
              <a:chExt cx="768" cy="384"/>
            </a:xfrm>
          </p:grpSpPr>
          <p:sp>
            <p:nvSpPr>
              <p:cNvPr id="53" name="Freeform 234"/>
              <p:cNvSpPr>
                <a:spLocks/>
              </p:cNvSpPr>
              <p:nvPr/>
            </p:nvSpPr>
            <p:spPr bwMode="auto">
              <a:xfrm>
                <a:off x="3066" y="2184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4" name="Freeform 235"/>
              <p:cNvSpPr>
                <a:spLocks/>
              </p:cNvSpPr>
              <p:nvPr/>
            </p:nvSpPr>
            <p:spPr bwMode="auto">
              <a:xfrm>
                <a:off x="3062" y="2117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" name="Freeform 236"/>
              <p:cNvSpPr>
                <a:spLocks/>
              </p:cNvSpPr>
              <p:nvPr/>
            </p:nvSpPr>
            <p:spPr bwMode="auto">
              <a:xfrm>
                <a:off x="3060" y="2049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" name="Freeform 237"/>
              <p:cNvSpPr>
                <a:spLocks/>
              </p:cNvSpPr>
              <p:nvPr/>
            </p:nvSpPr>
            <p:spPr bwMode="auto">
              <a:xfrm>
                <a:off x="3328" y="2093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7" name="Freeform 238"/>
              <p:cNvSpPr>
                <a:spLocks/>
              </p:cNvSpPr>
              <p:nvPr/>
            </p:nvSpPr>
            <p:spPr bwMode="auto">
              <a:xfrm>
                <a:off x="3191" y="2132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8" name="Freeform 239"/>
              <p:cNvSpPr>
                <a:spLocks/>
              </p:cNvSpPr>
              <p:nvPr/>
            </p:nvSpPr>
            <p:spPr bwMode="auto">
              <a:xfrm>
                <a:off x="3318" y="2067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9" name="Freeform 240"/>
              <p:cNvSpPr>
                <a:spLocks/>
              </p:cNvSpPr>
              <p:nvPr/>
            </p:nvSpPr>
            <p:spPr bwMode="auto">
              <a:xfrm>
                <a:off x="3410" y="2133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0" name="Freeform 241"/>
              <p:cNvSpPr>
                <a:spLocks/>
              </p:cNvSpPr>
              <p:nvPr/>
            </p:nvSpPr>
            <p:spPr bwMode="auto">
              <a:xfrm>
                <a:off x="3550" y="2159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" name="Line 242"/>
              <p:cNvSpPr>
                <a:spLocks noChangeShapeType="1"/>
              </p:cNvSpPr>
              <p:nvPr/>
            </p:nvSpPr>
            <p:spPr bwMode="auto">
              <a:xfrm flipH="1" flipV="1">
                <a:off x="3145" y="2125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2" name="Line 243"/>
              <p:cNvSpPr>
                <a:spLocks noChangeShapeType="1"/>
              </p:cNvSpPr>
              <p:nvPr/>
            </p:nvSpPr>
            <p:spPr bwMode="auto">
              <a:xfrm flipH="1" flipV="1">
                <a:off x="3230" y="2101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3" name="Line 244"/>
              <p:cNvSpPr>
                <a:spLocks noChangeShapeType="1"/>
              </p:cNvSpPr>
              <p:nvPr/>
            </p:nvSpPr>
            <p:spPr bwMode="auto">
              <a:xfrm flipH="1" flipV="1">
                <a:off x="3310" y="2084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4" name="Line 245"/>
              <p:cNvSpPr>
                <a:spLocks noChangeShapeType="1"/>
              </p:cNvSpPr>
              <p:nvPr/>
            </p:nvSpPr>
            <p:spPr bwMode="auto">
              <a:xfrm flipH="1" flipV="1">
                <a:off x="3386" y="2064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5" name="Line 246"/>
              <p:cNvSpPr>
                <a:spLocks noChangeShapeType="1"/>
              </p:cNvSpPr>
              <p:nvPr/>
            </p:nvSpPr>
            <p:spPr bwMode="auto">
              <a:xfrm flipV="1">
                <a:off x="3153" y="2075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6" name="Line 247"/>
              <p:cNvSpPr>
                <a:spLocks noChangeShapeType="1"/>
              </p:cNvSpPr>
              <p:nvPr/>
            </p:nvSpPr>
            <p:spPr bwMode="auto">
              <a:xfrm flipV="1">
                <a:off x="3239" y="2105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" name="Line 248"/>
              <p:cNvSpPr>
                <a:spLocks noChangeShapeType="1"/>
              </p:cNvSpPr>
              <p:nvPr/>
            </p:nvSpPr>
            <p:spPr bwMode="auto">
              <a:xfrm flipV="1">
                <a:off x="3332" y="2136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8" name="Text Box 249"/>
            <p:cNvSpPr txBox="1">
              <a:spLocks noChangeArrowheads="1"/>
            </p:cNvSpPr>
            <p:nvPr/>
          </p:nvSpPr>
          <p:spPr bwMode="auto">
            <a:xfrm>
              <a:off x="457200" y="2208213"/>
              <a:ext cx="368722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FELISMERÉSI PROBLÉMÁK</a:t>
              </a:r>
            </a:p>
          </p:txBody>
        </p:sp>
        <p:grpSp>
          <p:nvGrpSpPr>
            <p:cNvPr id="69" name="Group 250"/>
            <p:cNvGrpSpPr>
              <a:grpSpLocks/>
            </p:cNvGrpSpPr>
            <p:nvPr/>
          </p:nvGrpSpPr>
          <p:grpSpPr bwMode="auto">
            <a:xfrm>
              <a:off x="407988" y="4213225"/>
              <a:ext cx="1219200" cy="533400"/>
              <a:chOff x="4222" y="1008"/>
              <a:chExt cx="1114" cy="451"/>
            </a:xfrm>
          </p:grpSpPr>
          <p:sp>
            <p:nvSpPr>
              <p:cNvPr id="70" name="Freeform 251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1" name="Freeform 252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2" name="Freeform 253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3" name="AutoShape 254"/>
            <p:cNvSpPr>
              <a:spLocks noChangeArrowheads="1"/>
            </p:cNvSpPr>
            <p:nvPr/>
          </p:nvSpPr>
          <p:spPr bwMode="auto">
            <a:xfrm>
              <a:off x="304800" y="5213350"/>
              <a:ext cx="4114800" cy="838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74" name="Text Box 255"/>
            <p:cNvSpPr txBox="1">
              <a:spLocks noChangeArrowheads="1"/>
            </p:cNvSpPr>
            <p:nvPr/>
          </p:nvSpPr>
          <p:spPr bwMode="auto">
            <a:xfrm>
              <a:off x="1676400" y="5289550"/>
              <a:ext cx="27432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solidFill>
                    <a:srgbClr val="FF0000"/>
                  </a:solidFill>
                  <a:latin typeface="Times New Roman" pitchFamily="18" charset="0"/>
                </a:rPr>
                <a:t>kiértékelő képzetlensége,</a:t>
              </a:r>
            </a:p>
            <a:p>
              <a:r>
                <a:rPr lang="hu-HU" altLang="hu-HU" b="1">
                  <a:solidFill>
                    <a:srgbClr val="FF0000"/>
                  </a:solidFill>
                  <a:latin typeface="Times New Roman" pitchFamily="18" charset="0"/>
                </a:rPr>
                <a:t>elszakadás a tereptől</a:t>
              </a:r>
            </a:p>
          </p:txBody>
        </p:sp>
        <p:grpSp>
          <p:nvGrpSpPr>
            <p:cNvPr id="75" name="Group 256"/>
            <p:cNvGrpSpPr>
              <a:grpSpLocks/>
            </p:cNvGrpSpPr>
            <p:nvPr/>
          </p:nvGrpSpPr>
          <p:grpSpPr bwMode="auto">
            <a:xfrm>
              <a:off x="381000" y="5289550"/>
              <a:ext cx="1219200" cy="609600"/>
              <a:chOff x="3312" y="2784"/>
              <a:chExt cx="768" cy="384"/>
            </a:xfrm>
          </p:grpSpPr>
          <p:sp>
            <p:nvSpPr>
              <p:cNvPr id="76" name="Freeform 257"/>
              <p:cNvSpPr>
                <a:spLocks/>
              </p:cNvSpPr>
              <p:nvPr/>
            </p:nvSpPr>
            <p:spPr bwMode="auto">
              <a:xfrm>
                <a:off x="3318" y="2919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7" name="Freeform 258"/>
              <p:cNvSpPr>
                <a:spLocks/>
              </p:cNvSpPr>
              <p:nvPr/>
            </p:nvSpPr>
            <p:spPr bwMode="auto">
              <a:xfrm>
                <a:off x="3314" y="2852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" name="Freeform 259"/>
              <p:cNvSpPr>
                <a:spLocks/>
              </p:cNvSpPr>
              <p:nvPr/>
            </p:nvSpPr>
            <p:spPr bwMode="auto">
              <a:xfrm>
                <a:off x="3312" y="2784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9" name="Line 260"/>
              <p:cNvSpPr>
                <a:spLocks noChangeShapeType="1"/>
              </p:cNvSpPr>
              <p:nvPr/>
            </p:nvSpPr>
            <p:spPr bwMode="auto">
              <a:xfrm flipH="1" flipV="1">
                <a:off x="3390" y="2862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0" name="Line 261"/>
              <p:cNvSpPr>
                <a:spLocks noChangeShapeType="1"/>
              </p:cNvSpPr>
              <p:nvPr/>
            </p:nvSpPr>
            <p:spPr bwMode="auto">
              <a:xfrm flipH="1" flipV="1">
                <a:off x="3468" y="2838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1" name="Line 262"/>
              <p:cNvSpPr>
                <a:spLocks noChangeShapeType="1"/>
              </p:cNvSpPr>
              <p:nvPr/>
            </p:nvSpPr>
            <p:spPr bwMode="auto">
              <a:xfrm flipH="1" flipV="1">
                <a:off x="3558" y="282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" name="Line 263"/>
              <p:cNvSpPr>
                <a:spLocks noChangeShapeType="1"/>
              </p:cNvSpPr>
              <p:nvPr/>
            </p:nvSpPr>
            <p:spPr bwMode="auto">
              <a:xfrm flipH="1" flipV="1">
                <a:off x="3628" y="2801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3" name="Line 264"/>
              <p:cNvSpPr>
                <a:spLocks noChangeShapeType="1"/>
              </p:cNvSpPr>
              <p:nvPr/>
            </p:nvSpPr>
            <p:spPr bwMode="auto">
              <a:xfrm flipV="1">
                <a:off x="3407" y="2814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4" name="Line 265"/>
              <p:cNvSpPr>
                <a:spLocks noChangeShapeType="1"/>
              </p:cNvSpPr>
              <p:nvPr/>
            </p:nvSpPr>
            <p:spPr bwMode="auto">
              <a:xfrm flipV="1">
                <a:off x="3487" y="2841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5" name="Line 266"/>
              <p:cNvSpPr>
                <a:spLocks noChangeShapeType="1"/>
              </p:cNvSpPr>
              <p:nvPr/>
            </p:nvSpPr>
            <p:spPr bwMode="auto">
              <a:xfrm flipV="1">
                <a:off x="3580" y="2871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86" name="Group 267"/>
            <p:cNvGrpSpPr>
              <a:grpSpLocks/>
            </p:cNvGrpSpPr>
            <p:nvPr/>
          </p:nvGrpSpPr>
          <p:grpSpPr bwMode="auto">
            <a:xfrm>
              <a:off x="5191125" y="4951413"/>
              <a:ext cx="1219200" cy="609600"/>
              <a:chOff x="3312" y="3408"/>
              <a:chExt cx="768" cy="384"/>
            </a:xfrm>
          </p:grpSpPr>
          <p:grpSp>
            <p:nvGrpSpPr>
              <p:cNvPr id="87" name="Group 268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100" name="Freeform 269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01" name="Freeform 270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02" name="Freeform 271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88" name="Freeform 272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9" name="Freeform 273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0" name="Freeform 274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1" name="Freeform 275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" name="Freeform 276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" name="Line 277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4" name="Line 278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5" name="Line 279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6" name="Line 280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7" name="Line 281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8" name="Line 282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9" name="Line 283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0916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56326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  <a:endParaRPr lang="hu-HU" altLang="hu-HU" sz="2400" dirty="0">
              <a:latin typeface="Stylus BT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571500" y="820278"/>
            <a:ext cx="800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9pPr>
          </a:lstStyle>
          <a:p>
            <a:pPr eaLnBrk="1" hangingPunct="1"/>
            <a:r>
              <a:rPr lang="hu-HU" altLang="hu-H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TITKOSÍTÁS, HAMISÍTÁS</a:t>
            </a:r>
          </a:p>
        </p:txBody>
      </p:sp>
      <p:pic>
        <p:nvPicPr>
          <p:cNvPr id="6" name="Picture 2" descr="fuzf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 b="12973"/>
          <a:stretch>
            <a:fillRect/>
          </a:stretch>
        </p:blipFill>
        <p:spPr bwMode="auto">
          <a:xfrm>
            <a:off x="251520" y="1628799"/>
            <a:ext cx="2808312" cy="210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5536" y="1351800"/>
            <a:ext cx="208823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algn="r">
              <a:defRPr b="1" cap="small">
                <a:solidFill>
                  <a:srgbClr val="4E7A4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omic Sans MS" panose="030F0702030302020204" pitchFamily="66" charset="0"/>
              </a:defRPr>
            </a:lvl9pPr>
          </a:lstStyle>
          <a:p>
            <a:r>
              <a:rPr lang="hu-HU" altLang="hu-HU" sz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FŰZFŐ GYÁRTELEP</a:t>
            </a:r>
            <a:endParaRPr lang="en-GB" altLang="hu-HU" sz="120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2" descr="fuzf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/>
          <a:stretch>
            <a:fillRect/>
          </a:stretch>
        </p:blipFill>
        <p:spPr bwMode="auto">
          <a:xfrm>
            <a:off x="3423026" y="1628799"/>
            <a:ext cx="2373110" cy="210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gauss50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 b="18237"/>
          <a:stretch>
            <a:fillRect/>
          </a:stretch>
        </p:blipFill>
        <p:spPr bwMode="auto">
          <a:xfrm>
            <a:off x="6105467" y="1628798"/>
            <a:ext cx="2787013" cy="211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17" y="4014957"/>
            <a:ext cx="2792643" cy="1574283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538325" y="5866239"/>
            <a:ext cx="191640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b="1" cap="small" dirty="0">
                <a:latin typeface="Times New Roman" pitchFamily="18" charset="0"/>
              </a:rPr>
              <a:t>Republic of China</a:t>
            </a:r>
            <a:endParaRPr lang="hu-HU" sz="1200" b="1" cap="small" dirty="0">
              <a:latin typeface="Times New Roman" pitchFamily="18" charset="0"/>
            </a:endParaRPr>
          </a:p>
          <a:p>
            <a:pPr algn="ctr"/>
            <a:r>
              <a:rPr lang="en-US" sz="1200" b="1" cap="small" dirty="0">
                <a:latin typeface="Times New Roman" pitchFamily="18" charset="0"/>
              </a:rPr>
              <a:t> Air Force</a:t>
            </a:r>
            <a:endParaRPr lang="hu-HU" sz="1200" b="1" cap="small" dirty="0">
              <a:latin typeface="Times New Roman" pitchFamily="18" charset="0"/>
            </a:endParaRPr>
          </a:p>
          <a:p>
            <a:pPr algn="ctr"/>
            <a:r>
              <a:rPr lang="hu-HU" sz="1200" b="1" cap="small" dirty="0" err="1">
                <a:latin typeface="Times New Roman" pitchFamily="18" charset="0"/>
              </a:rPr>
              <a:t>Taiwan</a:t>
            </a:r>
            <a:endParaRPr lang="hu-HU" sz="1200" b="1" cap="small" dirty="0">
              <a:latin typeface="Times New Roman" pitchFamily="18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239" y="4014957"/>
            <a:ext cx="2969522" cy="1583824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3320988" y="5875780"/>
            <a:ext cx="250202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b="1" cap="small" dirty="0">
                <a:latin typeface="Times New Roman" pitchFamily="18" charset="0"/>
              </a:rPr>
              <a:t>Military Property Agency and the Military Technical Supervision Office</a:t>
            </a:r>
            <a:endParaRPr lang="hu-HU" sz="1200" b="1" cap="small" dirty="0">
              <a:latin typeface="Times New Roman" pitchFamily="18" charset="0"/>
            </a:endParaRPr>
          </a:p>
          <a:p>
            <a:pPr algn="ctr"/>
            <a:r>
              <a:rPr lang="hu-HU" sz="1200" b="1" cap="small" dirty="0" err="1">
                <a:latin typeface="Times New Roman" pitchFamily="18" charset="0"/>
              </a:rPr>
              <a:t>Warsaw</a:t>
            </a:r>
            <a:endParaRPr lang="hu-HU" sz="1200" b="1" cap="small" dirty="0">
              <a:latin typeface="Times New Roman" pitchFamily="18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708" y="3986263"/>
            <a:ext cx="2764772" cy="1631215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>
            <a:off x="6143109" y="5877272"/>
            <a:ext cx="292087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sz="1200" b="1" cap="small" dirty="0">
                <a:latin typeface="Times New Roman" pitchFamily="18" charset="0"/>
              </a:rPr>
              <a:t>Magyar Honvédség</a:t>
            </a:r>
          </a:p>
          <a:p>
            <a:pPr algn="ctr"/>
            <a:r>
              <a:rPr lang="hu-HU" sz="1200" b="1" cap="small" dirty="0">
                <a:latin typeface="Times New Roman" pitchFamily="18" charset="0"/>
              </a:rPr>
              <a:t> Logisztikai Ellátó Központja</a:t>
            </a:r>
          </a:p>
        </p:txBody>
      </p:sp>
    </p:spTree>
    <p:extLst>
      <p:ext uri="{BB962C8B-B14F-4D97-AF65-F5344CB8AC3E}">
        <p14:creationId xmlns:p14="http://schemas.microsoft.com/office/powerpoint/2010/main" val="4202388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4559300" y="1614488"/>
            <a:ext cx="4281488" cy="4935537"/>
          </a:xfrm>
          <a:prstGeom prst="roundRect">
            <a:avLst>
              <a:gd name="adj" fmla="val 12542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90513" y="1614488"/>
            <a:ext cx="4192587" cy="4799012"/>
          </a:xfrm>
          <a:prstGeom prst="roundRect">
            <a:avLst>
              <a:gd name="adj" fmla="val 1412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0700" y="1766888"/>
            <a:ext cx="33429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FÖLDRAJZI TEMATIKUS </a:t>
            </a:r>
          </a:p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TÉRKÉPEK (  - 1:200.000)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10113" y="3436938"/>
            <a:ext cx="3832225" cy="7826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45213" y="3505200"/>
            <a:ext cx="2071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szakterülettől függő megjelenítés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4716463" y="4318000"/>
            <a:ext cx="4033837" cy="769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2038350" y="2498725"/>
            <a:ext cx="3929063" cy="76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3421063" y="2559050"/>
            <a:ext cx="2290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levezetett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térképek</a:t>
            </a: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433388" y="3382963"/>
            <a:ext cx="3798887" cy="76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1804988" y="3459163"/>
            <a:ext cx="2068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speciális (egyedi) megjelenésűek</a:t>
            </a:r>
          </a:p>
        </p:txBody>
      </p:sp>
      <p:sp>
        <p:nvSpPr>
          <p:cNvPr id="12" name="AutoShape 35"/>
          <p:cNvSpPr>
            <a:spLocks noChangeArrowheads="1"/>
          </p:cNvSpPr>
          <p:nvPr/>
        </p:nvSpPr>
        <p:spPr bwMode="auto">
          <a:xfrm>
            <a:off x="215900" y="4281488"/>
            <a:ext cx="4419600" cy="838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63700" y="4371975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leggyakrabban a tömegigény kiszolgálására</a:t>
            </a: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4857750" y="4392613"/>
            <a:ext cx="1219200" cy="609600"/>
            <a:chOff x="3312" y="3408"/>
            <a:chExt cx="768" cy="384"/>
          </a:xfrm>
        </p:grpSpPr>
        <p:grpSp>
          <p:nvGrpSpPr>
            <p:cNvPr id="15" name="Group 43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28" name="Freeform 44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9" name="Freeform 45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" name="Freeform 46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6" name="Freeform 47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48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49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50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51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Line 52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Line 54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Line 56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Line 57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Line 58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1" name="Group 91"/>
          <p:cNvGrpSpPr>
            <a:grpSpLocks/>
          </p:cNvGrpSpPr>
          <p:nvPr/>
        </p:nvGrpSpPr>
        <p:grpSpPr bwMode="auto">
          <a:xfrm>
            <a:off x="546100" y="3454400"/>
            <a:ext cx="1219200" cy="609600"/>
            <a:chOff x="3312" y="3408"/>
            <a:chExt cx="768" cy="384"/>
          </a:xfrm>
        </p:grpSpPr>
        <p:grpSp>
          <p:nvGrpSpPr>
            <p:cNvPr id="32" name="Group 92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45" name="Freeform 9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" name="Freeform 9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7" name="Freeform 9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33" name="Freeform 96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97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98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99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100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Line 101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Line 102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Line 103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Line 104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Line 105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Line 106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Line 107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8" name="Group 108"/>
          <p:cNvGrpSpPr>
            <a:grpSpLocks/>
          </p:cNvGrpSpPr>
          <p:nvPr/>
        </p:nvGrpSpPr>
        <p:grpSpPr bwMode="auto">
          <a:xfrm>
            <a:off x="2151063" y="2595563"/>
            <a:ext cx="1219200" cy="609600"/>
            <a:chOff x="3312" y="3408"/>
            <a:chExt cx="768" cy="384"/>
          </a:xfrm>
        </p:grpSpPr>
        <p:grpSp>
          <p:nvGrpSpPr>
            <p:cNvPr id="49" name="Group 109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2" name="Freeform 110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3" name="Freeform 111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4" name="Freeform 112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50" name="Freeform 113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14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15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16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17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Line 118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Line 119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120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Line 121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9" name="Line 122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123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" name="Line 124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5" name="Group 125"/>
          <p:cNvGrpSpPr>
            <a:grpSpLocks/>
          </p:cNvGrpSpPr>
          <p:nvPr/>
        </p:nvGrpSpPr>
        <p:grpSpPr bwMode="auto">
          <a:xfrm>
            <a:off x="368300" y="4433888"/>
            <a:ext cx="1219200" cy="609600"/>
            <a:chOff x="3312" y="2784"/>
            <a:chExt cx="768" cy="384"/>
          </a:xfrm>
        </p:grpSpPr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Line 129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Line 130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Line 131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Line 132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3" name="Line 133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134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5" name="Line 135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6" name="Group 153"/>
          <p:cNvGrpSpPr>
            <a:grpSpLocks/>
          </p:cNvGrpSpPr>
          <p:nvPr/>
        </p:nvGrpSpPr>
        <p:grpSpPr bwMode="auto">
          <a:xfrm>
            <a:off x="4859338" y="3514725"/>
            <a:ext cx="1219200" cy="609600"/>
            <a:chOff x="3060" y="2049"/>
            <a:chExt cx="768" cy="384"/>
          </a:xfrm>
        </p:grpSpPr>
        <p:sp>
          <p:nvSpPr>
            <p:cNvPr id="77" name="Freeform 154"/>
            <p:cNvSpPr>
              <a:spLocks/>
            </p:cNvSpPr>
            <p:nvPr/>
          </p:nvSpPr>
          <p:spPr bwMode="auto">
            <a:xfrm>
              <a:off x="3066" y="21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" name="Freeform 155"/>
            <p:cNvSpPr>
              <a:spLocks/>
            </p:cNvSpPr>
            <p:nvPr/>
          </p:nvSpPr>
          <p:spPr bwMode="auto">
            <a:xfrm>
              <a:off x="3062" y="2117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9" name="Freeform 156"/>
            <p:cNvSpPr>
              <a:spLocks/>
            </p:cNvSpPr>
            <p:nvPr/>
          </p:nvSpPr>
          <p:spPr bwMode="auto">
            <a:xfrm>
              <a:off x="3060" y="204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0" name="Freeform 157"/>
            <p:cNvSpPr>
              <a:spLocks/>
            </p:cNvSpPr>
            <p:nvPr/>
          </p:nvSpPr>
          <p:spPr bwMode="auto">
            <a:xfrm>
              <a:off x="3328" y="2093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1" name="Freeform 158"/>
            <p:cNvSpPr>
              <a:spLocks/>
            </p:cNvSpPr>
            <p:nvPr/>
          </p:nvSpPr>
          <p:spPr bwMode="auto">
            <a:xfrm>
              <a:off x="3191" y="2132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" name="Freeform 159"/>
            <p:cNvSpPr>
              <a:spLocks/>
            </p:cNvSpPr>
            <p:nvPr/>
          </p:nvSpPr>
          <p:spPr bwMode="auto">
            <a:xfrm>
              <a:off x="3318" y="2067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3" name="Freeform 160"/>
            <p:cNvSpPr>
              <a:spLocks/>
            </p:cNvSpPr>
            <p:nvPr/>
          </p:nvSpPr>
          <p:spPr bwMode="auto">
            <a:xfrm>
              <a:off x="3410" y="2133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4" name="Freeform 161"/>
            <p:cNvSpPr>
              <a:spLocks/>
            </p:cNvSpPr>
            <p:nvPr/>
          </p:nvSpPr>
          <p:spPr bwMode="auto">
            <a:xfrm>
              <a:off x="3550" y="2159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5" name="Line 162"/>
            <p:cNvSpPr>
              <a:spLocks noChangeShapeType="1"/>
            </p:cNvSpPr>
            <p:nvPr/>
          </p:nvSpPr>
          <p:spPr bwMode="auto">
            <a:xfrm flipH="1" flipV="1">
              <a:off x="3145" y="2125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6" name="Line 163"/>
            <p:cNvSpPr>
              <a:spLocks noChangeShapeType="1"/>
            </p:cNvSpPr>
            <p:nvPr/>
          </p:nvSpPr>
          <p:spPr bwMode="auto">
            <a:xfrm flipH="1" flipV="1">
              <a:off x="3230" y="2101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7" name="Line 164"/>
            <p:cNvSpPr>
              <a:spLocks noChangeShapeType="1"/>
            </p:cNvSpPr>
            <p:nvPr/>
          </p:nvSpPr>
          <p:spPr bwMode="auto">
            <a:xfrm flipH="1" flipV="1">
              <a:off x="3310" y="2084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8" name="Line 165"/>
            <p:cNvSpPr>
              <a:spLocks noChangeShapeType="1"/>
            </p:cNvSpPr>
            <p:nvPr/>
          </p:nvSpPr>
          <p:spPr bwMode="auto">
            <a:xfrm flipH="1" flipV="1">
              <a:off x="3386" y="2064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9" name="Line 166"/>
            <p:cNvSpPr>
              <a:spLocks noChangeShapeType="1"/>
            </p:cNvSpPr>
            <p:nvPr/>
          </p:nvSpPr>
          <p:spPr bwMode="auto">
            <a:xfrm flipV="1">
              <a:off x="3153" y="2075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0" name="Line 167"/>
            <p:cNvSpPr>
              <a:spLocks noChangeShapeType="1"/>
            </p:cNvSpPr>
            <p:nvPr/>
          </p:nvSpPr>
          <p:spPr bwMode="auto">
            <a:xfrm flipV="1">
              <a:off x="3239" y="2105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1" name="Line 168"/>
            <p:cNvSpPr>
              <a:spLocks noChangeShapeType="1"/>
            </p:cNvSpPr>
            <p:nvPr/>
          </p:nvSpPr>
          <p:spPr bwMode="auto">
            <a:xfrm flipV="1">
              <a:off x="3332" y="2136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2" name="Text Box 189"/>
          <p:cNvSpPr txBox="1">
            <a:spLocks noChangeArrowheads="1"/>
          </p:cNvSpPr>
          <p:nvPr/>
        </p:nvSpPr>
        <p:spPr bwMode="auto">
          <a:xfrm>
            <a:off x="4635500" y="1766888"/>
            <a:ext cx="40238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KIS MÉRETARÁNYÚ </a:t>
            </a:r>
          </a:p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TÉRKÉPEK (1:200.000 - 1:50.000)</a:t>
            </a:r>
          </a:p>
        </p:txBody>
      </p:sp>
      <p:sp>
        <p:nvSpPr>
          <p:cNvPr id="93" name="Rectangle 190"/>
          <p:cNvSpPr>
            <a:spLocks noChangeArrowheads="1"/>
          </p:cNvSpPr>
          <p:nvPr/>
        </p:nvSpPr>
        <p:spPr bwMode="auto">
          <a:xfrm>
            <a:off x="6159500" y="4357688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leggyakrabban szakmai igények kiszolgálására</a:t>
            </a:r>
          </a:p>
        </p:txBody>
      </p:sp>
      <p:sp>
        <p:nvSpPr>
          <p:cNvPr id="94" name="Oval 191"/>
          <p:cNvSpPr>
            <a:spLocks noChangeArrowheads="1"/>
          </p:cNvSpPr>
          <p:nvPr/>
        </p:nvSpPr>
        <p:spPr bwMode="auto">
          <a:xfrm>
            <a:off x="5567363" y="2570163"/>
            <a:ext cx="3095625" cy="720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kivételek az űrfelvételről közvetlenül </a:t>
            </a:r>
          </a:p>
          <a:p>
            <a:pPr algn="ctr"/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kiértékelt anyagok</a:t>
            </a:r>
          </a:p>
        </p:txBody>
      </p:sp>
      <p:sp>
        <p:nvSpPr>
          <p:cNvPr id="95" name="AutoShape 194"/>
          <p:cNvSpPr>
            <a:spLocks noChangeArrowheads="1"/>
          </p:cNvSpPr>
          <p:nvPr/>
        </p:nvSpPr>
        <p:spPr bwMode="auto">
          <a:xfrm>
            <a:off x="434975" y="5238750"/>
            <a:ext cx="3798888" cy="76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96" name="Text Box 195"/>
          <p:cNvSpPr txBox="1">
            <a:spLocks noChangeArrowheads="1"/>
          </p:cNvSpPr>
          <p:nvPr/>
        </p:nvSpPr>
        <p:spPr bwMode="auto">
          <a:xfrm>
            <a:off x="1806575" y="5289550"/>
            <a:ext cx="2068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csak kartográfiai termékek</a:t>
            </a:r>
          </a:p>
        </p:txBody>
      </p:sp>
      <p:grpSp>
        <p:nvGrpSpPr>
          <p:cNvPr id="97" name="Group 196"/>
          <p:cNvGrpSpPr>
            <a:grpSpLocks/>
          </p:cNvGrpSpPr>
          <p:nvPr/>
        </p:nvGrpSpPr>
        <p:grpSpPr bwMode="auto">
          <a:xfrm>
            <a:off x="547688" y="5310188"/>
            <a:ext cx="1219200" cy="609600"/>
            <a:chOff x="3312" y="3408"/>
            <a:chExt cx="768" cy="384"/>
          </a:xfrm>
        </p:grpSpPr>
        <p:grpSp>
          <p:nvGrpSpPr>
            <p:cNvPr id="98" name="Group 197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111" name="Freeform 198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2" name="Freeform 199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3" name="Freeform 200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9" name="Freeform 201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0" name="Freeform 202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1" name="Freeform 203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2" name="Freeform 204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" name="Freeform 205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" name="Line 206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" name="Line 207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6" name="Line 208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7" name="Line 209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8" name="Line 210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9" name="Line 211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0" name="Line 212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4" name="AutoShape 213"/>
          <p:cNvSpPr>
            <a:spLocks noChangeArrowheads="1"/>
          </p:cNvSpPr>
          <p:nvPr/>
        </p:nvSpPr>
        <p:spPr bwMode="auto">
          <a:xfrm>
            <a:off x="4694238" y="5197475"/>
            <a:ext cx="4033837" cy="11318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grpSp>
        <p:nvGrpSpPr>
          <p:cNvPr id="115" name="Group 214"/>
          <p:cNvGrpSpPr>
            <a:grpSpLocks/>
          </p:cNvGrpSpPr>
          <p:nvPr/>
        </p:nvGrpSpPr>
        <p:grpSpPr bwMode="auto">
          <a:xfrm>
            <a:off x="4822825" y="5435600"/>
            <a:ext cx="1219200" cy="609600"/>
            <a:chOff x="3312" y="3408"/>
            <a:chExt cx="768" cy="384"/>
          </a:xfrm>
        </p:grpSpPr>
        <p:grpSp>
          <p:nvGrpSpPr>
            <p:cNvPr id="116" name="Group 215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129" name="Freeform 216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0" name="Freeform 217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1" name="Freeform 218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17" name="Freeform 219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8" name="Freeform 220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9" name="Freeform 221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0" name="Freeform 222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1" name="Freeform 223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2" name="Line 224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3" name="Line 225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4" name="Line 226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5" name="Line 227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6" name="Line 228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7" name="Line 229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8" name="Line 230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32" name="Rectangle 231"/>
          <p:cNvSpPr>
            <a:spLocks noChangeArrowheads="1"/>
          </p:cNvSpPr>
          <p:nvPr/>
        </p:nvSpPr>
        <p:spPr bwMode="auto">
          <a:xfrm>
            <a:off x="6124575" y="5287963"/>
            <a:ext cx="2514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kartográfiai, és GIS-sel</a:t>
            </a:r>
          </a:p>
          <a:p>
            <a:r>
              <a:rPr lang="hu-HU" altLang="hu-H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(távérzékelés) készített egyedi anyagok</a:t>
            </a:r>
          </a:p>
        </p:txBody>
      </p:sp>
      <p:sp>
        <p:nvSpPr>
          <p:cNvPr id="133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SZERINT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3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355476" y="1522528"/>
            <a:ext cx="800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9pPr>
          </a:lstStyle>
          <a:p>
            <a:pPr algn="l" eaLnBrk="1" hangingPunct="1"/>
            <a:r>
              <a:rPr lang="hu-HU" altLang="hu-H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FÖLDRAJZI (KARTOGRÁFIAI) TÉRKÉPEK FŐBB JELLEMZŐI: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3400" y="2564904"/>
            <a:ext cx="3505200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Nagy területek áttekintése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Fontos a vetületválasztás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rétegszínezéses domborzatábrázolás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 az egyik legfontosabb térképi elem</a:t>
            </a:r>
            <a:endParaRPr lang="hu-HU" altLang="hu-HU" sz="1800" b="1">
              <a:solidFill>
                <a:srgbClr val="008000"/>
              </a:solidFill>
              <a:latin typeface="Tahoma" pitchFamily="34" charset="0"/>
            </a:endParaRPr>
          </a:p>
        </p:txBody>
      </p:sp>
      <p:pic>
        <p:nvPicPr>
          <p:cNvPr id="4" name="Picture 6" descr="foldraj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44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SZERINT</a:t>
            </a:r>
            <a:endParaRPr lang="hu-HU" altLang="hu-HU" sz="2400" dirty="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62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gy mÃ©retÅ±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43" y="1844824"/>
            <a:ext cx="5400600" cy="458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agy mÃ©retÅ±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343933" cy="46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SZERINT</a:t>
            </a:r>
            <a:endParaRPr lang="hu-HU" altLang="hu-HU" sz="2400" dirty="0">
              <a:latin typeface="Stylus BT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571500" y="1147588"/>
            <a:ext cx="800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Tahoma Hu" pitchFamily="34" charset="0"/>
              </a:defRPr>
            </a:lvl9pPr>
          </a:lstStyle>
          <a:p>
            <a:pPr eaLnBrk="1" hangingPunct="1"/>
            <a:r>
              <a:rPr lang="hu-HU" altLang="hu-H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VETÜLET VÁLASZTÁS JELENTŐSÉGE</a:t>
            </a:r>
          </a:p>
        </p:txBody>
      </p:sp>
    </p:spTree>
    <p:extLst>
      <p:ext uri="{BB962C8B-B14F-4D97-AF65-F5344CB8AC3E}">
        <p14:creationId xmlns:p14="http://schemas.microsoft.com/office/powerpoint/2010/main" val="31610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Csoportba foglalás 56"/>
          <p:cNvGrpSpPr/>
          <p:nvPr/>
        </p:nvGrpSpPr>
        <p:grpSpPr>
          <a:xfrm>
            <a:off x="4756596" y="1340768"/>
            <a:ext cx="4279900" cy="3687762"/>
            <a:chOff x="292100" y="1036638"/>
            <a:chExt cx="4279900" cy="3687762"/>
          </a:xfrm>
        </p:grpSpPr>
        <p:sp>
          <p:nvSpPr>
            <p:cNvPr id="2" name="AutoShape 1028"/>
            <p:cNvSpPr>
              <a:spLocks noChangeArrowheads="1"/>
            </p:cNvSpPr>
            <p:nvPr/>
          </p:nvSpPr>
          <p:spPr bwMode="auto">
            <a:xfrm>
              <a:off x="292100" y="1371600"/>
              <a:ext cx="4279900" cy="3263900"/>
            </a:xfrm>
            <a:prstGeom prst="roundRect">
              <a:avLst>
                <a:gd name="adj" fmla="val 14120"/>
              </a:avLst>
            </a:prstGeom>
            <a:solidFill>
              <a:srgbClr val="CCFF99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3" name="Text Box 1029"/>
            <p:cNvSpPr txBox="1">
              <a:spLocks noChangeArrowheads="1"/>
            </p:cNvSpPr>
            <p:nvPr/>
          </p:nvSpPr>
          <p:spPr bwMode="auto">
            <a:xfrm>
              <a:off x="381000" y="1527175"/>
              <a:ext cx="36391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KÖZEPES MÉRETARÁNYÚ </a:t>
              </a:r>
            </a:p>
            <a:p>
              <a:r>
                <a:rPr lang="hu-HU" altLang="hu-HU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TÉRKÉPEK (1:25.000-1:5.000)</a:t>
              </a:r>
            </a:p>
          </p:txBody>
        </p:sp>
        <p:sp>
          <p:nvSpPr>
            <p:cNvPr id="4" name="AutoShape 1050"/>
            <p:cNvSpPr>
              <a:spLocks noChangeArrowheads="1"/>
            </p:cNvSpPr>
            <p:nvPr/>
          </p:nvSpPr>
          <p:spPr bwMode="auto">
            <a:xfrm>
              <a:off x="522288" y="2225675"/>
              <a:ext cx="3776662" cy="762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5" name="Text Box 1051"/>
            <p:cNvSpPr txBox="1">
              <a:spLocks noChangeArrowheads="1"/>
            </p:cNvSpPr>
            <p:nvPr/>
          </p:nvSpPr>
          <p:spPr bwMode="auto">
            <a:xfrm>
              <a:off x="1905000" y="2247900"/>
              <a:ext cx="23431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jórészt felmérési térképek (tematikus)</a:t>
              </a:r>
            </a:p>
          </p:txBody>
        </p:sp>
        <p:sp>
          <p:nvSpPr>
            <p:cNvPr id="6" name="AutoShape 1052"/>
            <p:cNvSpPr>
              <a:spLocks noChangeArrowheads="1"/>
            </p:cNvSpPr>
            <p:nvPr/>
          </p:nvSpPr>
          <p:spPr bwMode="auto">
            <a:xfrm>
              <a:off x="522288" y="3063875"/>
              <a:ext cx="3798887" cy="762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7" name="Text Box 1053"/>
            <p:cNvSpPr txBox="1">
              <a:spLocks noChangeArrowheads="1"/>
            </p:cNvSpPr>
            <p:nvPr/>
          </p:nvSpPr>
          <p:spPr bwMode="auto">
            <a:xfrm>
              <a:off x="1893888" y="3140075"/>
              <a:ext cx="239553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szakterületektől függő megjelenítés</a:t>
              </a:r>
            </a:p>
          </p:txBody>
        </p:sp>
        <p:sp>
          <p:nvSpPr>
            <p:cNvPr id="8" name="AutoShape 1054"/>
            <p:cNvSpPr>
              <a:spLocks noChangeArrowheads="1"/>
            </p:cNvSpPr>
            <p:nvPr/>
          </p:nvSpPr>
          <p:spPr bwMode="auto">
            <a:xfrm>
              <a:off x="533400" y="3886200"/>
              <a:ext cx="4038600" cy="838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9" name="Text Box 1055"/>
            <p:cNvSpPr txBox="1">
              <a:spLocks noChangeArrowheads="1"/>
            </p:cNvSpPr>
            <p:nvPr/>
          </p:nvSpPr>
          <p:spPr bwMode="auto">
            <a:xfrm>
              <a:off x="1981200" y="3962400"/>
              <a:ext cx="25908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leggyakrabban szakmai igények kiszolgálására</a:t>
              </a:r>
            </a:p>
          </p:txBody>
        </p:sp>
        <p:grpSp>
          <p:nvGrpSpPr>
            <p:cNvPr id="10" name="Group 1077"/>
            <p:cNvGrpSpPr>
              <a:grpSpLocks/>
            </p:cNvGrpSpPr>
            <p:nvPr/>
          </p:nvGrpSpPr>
          <p:grpSpPr bwMode="auto">
            <a:xfrm>
              <a:off x="635000" y="3135313"/>
              <a:ext cx="1219200" cy="609600"/>
              <a:chOff x="3312" y="3408"/>
              <a:chExt cx="768" cy="384"/>
            </a:xfrm>
          </p:grpSpPr>
          <p:grpSp>
            <p:nvGrpSpPr>
              <p:cNvPr id="11" name="Group 1078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24" name="Freeform 1079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5" name="Freeform 1080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6" name="Freeform 1081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2" name="Freeform 1082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" name="Freeform 1083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" name="Freeform 1084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" name="Freeform 1085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" name="Freeform 1086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" name="Line 1087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" name="Line 1088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" name="Line 1089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0" name="Line 1090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1" name="Line 1091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2" name="Line 1092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" name="Line 1093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27" name="Group 1094"/>
            <p:cNvGrpSpPr>
              <a:grpSpLocks/>
            </p:cNvGrpSpPr>
            <p:nvPr/>
          </p:nvGrpSpPr>
          <p:grpSpPr bwMode="auto">
            <a:xfrm>
              <a:off x="635000" y="2309813"/>
              <a:ext cx="1219200" cy="609600"/>
              <a:chOff x="3312" y="3408"/>
              <a:chExt cx="768" cy="384"/>
            </a:xfrm>
          </p:grpSpPr>
          <p:grpSp>
            <p:nvGrpSpPr>
              <p:cNvPr id="28" name="Group 1095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41" name="Freeform 1096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42" name="Freeform 1097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43" name="Freeform 1098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29" name="Freeform 1099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" name="Freeform 1100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1" name="Freeform 1101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2" name="Freeform 1102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3" name="Freeform 1103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4" name="Line 1104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5" name="Line 1105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6" name="Line 1106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" name="Line 1107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8" name="Line 1108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9" name="Line 1109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" name="Line 1110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44" name="Group 1111"/>
            <p:cNvGrpSpPr>
              <a:grpSpLocks/>
            </p:cNvGrpSpPr>
            <p:nvPr/>
          </p:nvGrpSpPr>
          <p:grpSpPr bwMode="auto">
            <a:xfrm>
              <a:off x="609600" y="4038600"/>
              <a:ext cx="1219200" cy="609600"/>
              <a:chOff x="3312" y="2784"/>
              <a:chExt cx="768" cy="384"/>
            </a:xfrm>
          </p:grpSpPr>
          <p:sp>
            <p:nvSpPr>
              <p:cNvPr id="45" name="Freeform 1112"/>
              <p:cNvSpPr>
                <a:spLocks/>
              </p:cNvSpPr>
              <p:nvPr/>
            </p:nvSpPr>
            <p:spPr bwMode="auto">
              <a:xfrm>
                <a:off x="3318" y="2919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6" name="Freeform 1113"/>
              <p:cNvSpPr>
                <a:spLocks/>
              </p:cNvSpPr>
              <p:nvPr/>
            </p:nvSpPr>
            <p:spPr bwMode="auto">
              <a:xfrm>
                <a:off x="3314" y="2852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7" name="Freeform 1114"/>
              <p:cNvSpPr>
                <a:spLocks/>
              </p:cNvSpPr>
              <p:nvPr/>
            </p:nvSpPr>
            <p:spPr bwMode="auto">
              <a:xfrm>
                <a:off x="3312" y="2784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8" name="Line 1115"/>
              <p:cNvSpPr>
                <a:spLocks noChangeShapeType="1"/>
              </p:cNvSpPr>
              <p:nvPr/>
            </p:nvSpPr>
            <p:spPr bwMode="auto">
              <a:xfrm flipH="1" flipV="1">
                <a:off x="3390" y="2862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" name="Line 1116"/>
              <p:cNvSpPr>
                <a:spLocks noChangeShapeType="1"/>
              </p:cNvSpPr>
              <p:nvPr/>
            </p:nvSpPr>
            <p:spPr bwMode="auto">
              <a:xfrm flipH="1" flipV="1">
                <a:off x="3468" y="2838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" name="Line 1117"/>
              <p:cNvSpPr>
                <a:spLocks noChangeShapeType="1"/>
              </p:cNvSpPr>
              <p:nvPr/>
            </p:nvSpPr>
            <p:spPr bwMode="auto">
              <a:xfrm flipH="1" flipV="1">
                <a:off x="3558" y="282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" name="Line 1118"/>
              <p:cNvSpPr>
                <a:spLocks noChangeShapeType="1"/>
              </p:cNvSpPr>
              <p:nvPr/>
            </p:nvSpPr>
            <p:spPr bwMode="auto">
              <a:xfrm flipH="1" flipV="1">
                <a:off x="3628" y="2801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2" name="Line 1119"/>
              <p:cNvSpPr>
                <a:spLocks noChangeShapeType="1"/>
              </p:cNvSpPr>
              <p:nvPr/>
            </p:nvSpPr>
            <p:spPr bwMode="auto">
              <a:xfrm flipV="1">
                <a:off x="3407" y="2814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3" name="Line 1120"/>
              <p:cNvSpPr>
                <a:spLocks noChangeShapeType="1"/>
              </p:cNvSpPr>
              <p:nvPr/>
            </p:nvSpPr>
            <p:spPr bwMode="auto">
              <a:xfrm flipV="1">
                <a:off x="3487" y="2841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4" name="Line 1121"/>
              <p:cNvSpPr>
                <a:spLocks noChangeShapeType="1"/>
              </p:cNvSpPr>
              <p:nvPr/>
            </p:nvSpPr>
            <p:spPr bwMode="auto">
              <a:xfrm flipV="1">
                <a:off x="3580" y="2871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55" name="Oval 1176"/>
            <p:cNvSpPr>
              <a:spLocks noChangeArrowheads="1"/>
            </p:cNvSpPr>
            <p:nvPr/>
          </p:nvSpPr>
          <p:spPr bwMode="auto">
            <a:xfrm>
              <a:off x="1301750" y="1036638"/>
              <a:ext cx="838200" cy="45720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altLang="hu-HU" sz="1600"/>
                <a:t>EOV</a:t>
              </a:r>
            </a:p>
          </p:txBody>
        </p:sp>
        <p:sp>
          <p:nvSpPr>
            <p:cNvPr id="56" name="Oval 1177"/>
            <p:cNvSpPr>
              <a:spLocks noChangeArrowheads="1"/>
            </p:cNvSpPr>
            <p:nvPr/>
          </p:nvSpPr>
          <p:spPr bwMode="auto">
            <a:xfrm>
              <a:off x="2228850" y="1038225"/>
              <a:ext cx="838200" cy="45720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altLang="hu-HU" sz="1600"/>
                <a:t>UTM</a:t>
              </a:r>
            </a:p>
          </p:txBody>
        </p:sp>
      </p:grp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SZERINT</a:t>
            </a:r>
            <a:endParaRPr lang="hu-HU" altLang="hu-HU" sz="2400">
              <a:latin typeface="Stylus BT" pitchFamily="34" charset="0"/>
            </a:endParaRPr>
          </a:p>
        </p:txBody>
      </p:sp>
      <p:sp>
        <p:nvSpPr>
          <p:cNvPr id="59" name="Téglalap 58"/>
          <p:cNvSpPr/>
          <p:nvPr/>
        </p:nvSpPr>
        <p:spPr>
          <a:xfrm>
            <a:off x="206777" y="1269811"/>
            <a:ext cx="4275529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SZEREPE: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állapotokat ábrázoló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alaptérkép (kiemelt M=1:10.000)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Műszaki tervezés és a tematikus térké-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pezés alapja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Jogi helyzet figyelmen kívül hagyása</a:t>
            </a:r>
            <a:endParaRPr lang="hu-HU" altLang="hu-H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296471" y="3300080"/>
            <a:ext cx="452130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KAPCSOLATA A GEODÉZIÁVAL: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geodéziai mérési módszerek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Mérések mellett szerkesztés, terepi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rajzolás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Lényegkiemelés, általánosítás a terepen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 kisméretarányú geodézia</a:t>
            </a:r>
          </a:p>
        </p:txBody>
      </p:sp>
      <p:sp>
        <p:nvSpPr>
          <p:cNvPr id="61" name="Téglalap 60"/>
          <p:cNvSpPr/>
          <p:nvPr/>
        </p:nvSpPr>
        <p:spPr>
          <a:xfrm>
            <a:off x="324751" y="5233263"/>
            <a:ext cx="4757777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KAPCSOLATA MÁS TUDOMÁNNYAL: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Felsőgeodézia (alapfelület, vetület)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Geofizika (mágneses jelenségek)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Fotogrammetria (ortofotó, szintvonalak)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Kartográfia (nyomdakész rajzok)</a:t>
            </a:r>
          </a:p>
        </p:txBody>
      </p:sp>
    </p:spTree>
    <p:extLst>
      <p:ext uri="{BB962C8B-B14F-4D97-AF65-F5344CB8AC3E}">
        <p14:creationId xmlns:p14="http://schemas.microsoft.com/office/powerpoint/2010/main" val="1156962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SZERINT</a:t>
            </a:r>
            <a:endParaRPr lang="hu-HU" altLang="hu-HU" sz="2400">
              <a:latin typeface="Stylus BT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536" y="1988840"/>
            <a:ext cx="3886200" cy="223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terepi tájékozódás céljaira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Generalizált, egyezményes térképjelek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Sok felületi jel (művelési ágak, stb.)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endParaRPr lang="hu-HU" altLang="hu-HU" sz="1800" b="1">
              <a:solidFill>
                <a:srgbClr val="008000"/>
              </a:solidFill>
              <a:latin typeface="Tahoma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50044" y="1340768"/>
            <a:ext cx="684391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KÖZEPES MÉRETARÁNYÚ (TOPOGRÁFIAI) TÉRKÉP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5" y="4365104"/>
            <a:ext cx="4762748" cy="229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opo-mi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48456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68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SZERINT</a:t>
            </a:r>
            <a:endParaRPr lang="hu-HU" altLang="hu-HU" sz="2400">
              <a:latin typeface="Stylus BT" pitchFamily="34" charset="0"/>
            </a:endParaRPr>
          </a:p>
        </p:txBody>
      </p:sp>
      <p:grpSp>
        <p:nvGrpSpPr>
          <p:cNvPr id="62" name="Csoportba foglalás 61"/>
          <p:cNvGrpSpPr/>
          <p:nvPr/>
        </p:nvGrpSpPr>
        <p:grpSpPr>
          <a:xfrm>
            <a:off x="4841915" y="1297618"/>
            <a:ext cx="4181475" cy="3473450"/>
            <a:chOff x="719138" y="1606550"/>
            <a:chExt cx="4181475" cy="3473450"/>
          </a:xfrm>
        </p:grpSpPr>
        <p:sp>
          <p:nvSpPr>
            <p:cNvPr id="3" name="AutoShape 1027"/>
            <p:cNvSpPr>
              <a:spLocks noChangeArrowheads="1"/>
            </p:cNvSpPr>
            <p:nvPr/>
          </p:nvSpPr>
          <p:spPr bwMode="auto">
            <a:xfrm>
              <a:off x="719138" y="1606550"/>
              <a:ext cx="4181475" cy="3340100"/>
            </a:xfrm>
            <a:prstGeom prst="roundRect">
              <a:avLst>
                <a:gd name="adj" fmla="val 1254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</p:txBody>
        </p:sp>
        <p:sp>
          <p:nvSpPr>
            <p:cNvPr id="4" name="Text Box 1030"/>
            <p:cNvSpPr txBox="1">
              <a:spLocks noChangeArrowheads="1"/>
            </p:cNvSpPr>
            <p:nvPr/>
          </p:nvSpPr>
          <p:spPr bwMode="auto">
            <a:xfrm>
              <a:off x="947738" y="1758950"/>
              <a:ext cx="342914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NAGYMÉRETARÁNYÚ</a:t>
              </a:r>
            </a:p>
            <a:p>
              <a:r>
                <a:rPr lang="hu-HU" altLang="hu-HU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TÉRKÉPEK (1:4.000-1:500)</a:t>
              </a:r>
              <a:r>
                <a:rPr lang="hu-HU" altLang="hu-HU" sz="2000" b="1">
                  <a:latin typeface="Comic Sans MS" pitchFamily="66" charset="0"/>
                </a:rPr>
                <a:t> </a:t>
              </a:r>
            </a:p>
          </p:txBody>
        </p:sp>
        <p:sp>
          <p:nvSpPr>
            <p:cNvPr id="5" name="AutoShape 1031"/>
            <p:cNvSpPr>
              <a:spLocks noChangeArrowheads="1"/>
            </p:cNvSpPr>
            <p:nvPr/>
          </p:nvSpPr>
          <p:spPr bwMode="auto">
            <a:xfrm>
              <a:off x="847726" y="2551113"/>
              <a:ext cx="3783012" cy="79851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6" name="Text Box 1032"/>
            <p:cNvSpPr txBox="1">
              <a:spLocks noChangeArrowheads="1"/>
            </p:cNvSpPr>
            <p:nvPr/>
          </p:nvSpPr>
          <p:spPr bwMode="auto">
            <a:xfrm>
              <a:off x="2319338" y="2749550"/>
              <a:ext cx="21447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felmérési térképek</a:t>
              </a:r>
            </a:p>
          </p:txBody>
        </p:sp>
        <p:sp>
          <p:nvSpPr>
            <p:cNvPr id="7" name="AutoShape 1033"/>
            <p:cNvSpPr>
              <a:spLocks noChangeArrowheads="1"/>
            </p:cNvSpPr>
            <p:nvPr/>
          </p:nvSpPr>
          <p:spPr bwMode="auto">
            <a:xfrm>
              <a:off x="869951" y="3429000"/>
              <a:ext cx="3832225" cy="7826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8" name="Text Box 1034"/>
            <p:cNvSpPr txBox="1">
              <a:spLocks noChangeArrowheads="1"/>
            </p:cNvSpPr>
            <p:nvPr/>
          </p:nvSpPr>
          <p:spPr bwMode="auto">
            <a:xfrm>
              <a:off x="2305051" y="3497263"/>
              <a:ext cx="207168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egységesség, szabályozottság</a:t>
              </a:r>
            </a:p>
          </p:txBody>
        </p:sp>
        <p:sp>
          <p:nvSpPr>
            <p:cNvPr id="9" name="AutoShape 1048"/>
            <p:cNvSpPr>
              <a:spLocks noChangeArrowheads="1"/>
            </p:cNvSpPr>
            <p:nvPr/>
          </p:nvSpPr>
          <p:spPr bwMode="auto">
            <a:xfrm>
              <a:off x="876301" y="4310063"/>
              <a:ext cx="3727450" cy="7699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10" name="Text Box 1049"/>
            <p:cNvSpPr txBox="1">
              <a:spLocks noChangeArrowheads="1"/>
            </p:cNvSpPr>
            <p:nvPr/>
          </p:nvSpPr>
          <p:spPr bwMode="auto">
            <a:xfrm>
              <a:off x="2305051" y="4357688"/>
              <a:ext cx="17907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főként műszaki, </a:t>
              </a:r>
            </a:p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jogi célokból</a:t>
              </a:r>
            </a:p>
          </p:txBody>
        </p:sp>
        <p:sp>
          <p:nvSpPr>
            <p:cNvPr id="11" name="Oval 1056"/>
            <p:cNvSpPr>
              <a:spLocks noChangeArrowheads="1"/>
            </p:cNvSpPr>
            <p:nvPr/>
          </p:nvSpPr>
          <p:spPr bwMode="auto">
            <a:xfrm>
              <a:off x="3995738" y="3511550"/>
              <a:ext cx="838200" cy="45720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u-HU" altLang="hu-HU" sz="1600"/>
                <a:t>EOV</a:t>
              </a:r>
            </a:p>
          </p:txBody>
        </p:sp>
        <p:grpSp>
          <p:nvGrpSpPr>
            <p:cNvPr id="12" name="Group 1060"/>
            <p:cNvGrpSpPr>
              <a:grpSpLocks/>
            </p:cNvGrpSpPr>
            <p:nvPr/>
          </p:nvGrpSpPr>
          <p:grpSpPr bwMode="auto">
            <a:xfrm>
              <a:off x="1017588" y="4384675"/>
              <a:ext cx="1219200" cy="609600"/>
              <a:chOff x="3312" y="3408"/>
              <a:chExt cx="768" cy="384"/>
            </a:xfrm>
          </p:grpSpPr>
          <p:grpSp>
            <p:nvGrpSpPr>
              <p:cNvPr id="13" name="Group 1061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26" name="Freeform 1062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7" name="Freeform 1063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8" name="Freeform 1064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4" name="Freeform 1065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" name="Freeform 1066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" name="Freeform 1067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" name="Freeform 1068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" name="Freeform 1069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" name="Line 1070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0" name="Line 1071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1" name="Line 1072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2" name="Line 1073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" name="Line 1074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" name="Line 1075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" name="Line 1076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29" name="Group 1122"/>
            <p:cNvGrpSpPr>
              <a:grpSpLocks/>
            </p:cNvGrpSpPr>
            <p:nvPr/>
          </p:nvGrpSpPr>
          <p:grpSpPr bwMode="auto">
            <a:xfrm>
              <a:off x="971551" y="2641600"/>
              <a:ext cx="1219200" cy="609600"/>
              <a:chOff x="3312" y="3408"/>
              <a:chExt cx="768" cy="384"/>
            </a:xfrm>
          </p:grpSpPr>
          <p:grpSp>
            <p:nvGrpSpPr>
              <p:cNvPr id="30" name="Group 1123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43" name="Freeform 1124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44" name="Freeform 1125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45" name="Freeform 1126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31" name="Freeform 1127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2" name="Freeform 1128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3" name="Freeform 1129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4" name="Freeform 1130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5" name="Freeform 1131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6" name="Line 1132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" name="Line 1133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8" name="Line 1134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9" name="Line 1135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" name="Line 1136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" name="Line 1137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2" name="Line 1138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46" name="Group 1139"/>
            <p:cNvGrpSpPr>
              <a:grpSpLocks/>
            </p:cNvGrpSpPr>
            <p:nvPr/>
          </p:nvGrpSpPr>
          <p:grpSpPr bwMode="auto">
            <a:xfrm>
              <a:off x="1019176" y="3506788"/>
              <a:ext cx="1219200" cy="609600"/>
              <a:chOff x="3060" y="2049"/>
              <a:chExt cx="768" cy="384"/>
            </a:xfrm>
          </p:grpSpPr>
          <p:sp>
            <p:nvSpPr>
              <p:cNvPr id="47" name="Freeform 1140"/>
              <p:cNvSpPr>
                <a:spLocks/>
              </p:cNvSpPr>
              <p:nvPr/>
            </p:nvSpPr>
            <p:spPr bwMode="auto">
              <a:xfrm>
                <a:off x="3066" y="2184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8" name="Freeform 1141"/>
              <p:cNvSpPr>
                <a:spLocks/>
              </p:cNvSpPr>
              <p:nvPr/>
            </p:nvSpPr>
            <p:spPr bwMode="auto">
              <a:xfrm>
                <a:off x="3062" y="2117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" name="Freeform 1142"/>
              <p:cNvSpPr>
                <a:spLocks/>
              </p:cNvSpPr>
              <p:nvPr/>
            </p:nvSpPr>
            <p:spPr bwMode="auto">
              <a:xfrm>
                <a:off x="3060" y="2049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" name="Freeform 1143"/>
              <p:cNvSpPr>
                <a:spLocks/>
              </p:cNvSpPr>
              <p:nvPr/>
            </p:nvSpPr>
            <p:spPr bwMode="auto">
              <a:xfrm>
                <a:off x="3328" y="2093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1" name="Freeform 1144"/>
              <p:cNvSpPr>
                <a:spLocks/>
              </p:cNvSpPr>
              <p:nvPr/>
            </p:nvSpPr>
            <p:spPr bwMode="auto">
              <a:xfrm>
                <a:off x="3191" y="2132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2" name="Freeform 1145"/>
              <p:cNvSpPr>
                <a:spLocks/>
              </p:cNvSpPr>
              <p:nvPr/>
            </p:nvSpPr>
            <p:spPr bwMode="auto">
              <a:xfrm>
                <a:off x="3318" y="2067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3" name="Freeform 1146"/>
              <p:cNvSpPr>
                <a:spLocks/>
              </p:cNvSpPr>
              <p:nvPr/>
            </p:nvSpPr>
            <p:spPr bwMode="auto">
              <a:xfrm>
                <a:off x="3410" y="2133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4" name="Freeform 1147"/>
              <p:cNvSpPr>
                <a:spLocks/>
              </p:cNvSpPr>
              <p:nvPr/>
            </p:nvSpPr>
            <p:spPr bwMode="auto">
              <a:xfrm>
                <a:off x="3550" y="2159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" name="Line 1148"/>
              <p:cNvSpPr>
                <a:spLocks noChangeShapeType="1"/>
              </p:cNvSpPr>
              <p:nvPr/>
            </p:nvSpPr>
            <p:spPr bwMode="auto">
              <a:xfrm flipH="1" flipV="1">
                <a:off x="3145" y="2125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" name="Line 1149"/>
              <p:cNvSpPr>
                <a:spLocks noChangeShapeType="1"/>
              </p:cNvSpPr>
              <p:nvPr/>
            </p:nvSpPr>
            <p:spPr bwMode="auto">
              <a:xfrm flipH="1" flipV="1">
                <a:off x="3230" y="2101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7" name="Line 1150"/>
              <p:cNvSpPr>
                <a:spLocks noChangeShapeType="1"/>
              </p:cNvSpPr>
              <p:nvPr/>
            </p:nvSpPr>
            <p:spPr bwMode="auto">
              <a:xfrm flipH="1" flipV="1">
                <a:off x="3310" y="2084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8" name="Line 1151"/>
              <p:cNvSpPr>
                <a:spLocks noChangeShapeType="1"/>
              </p:cNvSpPr>
              <p:nvPr/>
            </p:nvSpPr>
            <p:spPr bwMode="auto">
              <a:xfrm flipH="1" flipV="1">
                <a:off x="3386" y="2064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9" name="Line 1152"/>
              <p:cNvSpPr>
                <a:spLocks noChangeShapeType="1"/>
              </p:cNvSpPr>
              <p:nvPr/>
            </p:nvSpPr>
            <p:spPr bwMode="auto">
              <a:xfrm flipV="1">
                <a:off x="3153" y="2075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0" name="Line 1153"/>
              <p:cNvSpPr>
                <a:spLocks noChangeShapeType="1"/>
              </p:cNvSpPr>
              <p:nvPr/>
            </p:nvSpPr>
            <p:spPr bwMode="auto">
              <a:xfrm flipV="1">
                <a:off x="3239" y="2105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" name="Line 1154"/>
              <p:cNvSpPr>
                <a:spLocks noChangeShapeType="1"/>
              </p:cNvSpPr>
              <p:nvPr/>
            </p:nvSpPr>
            <p:spPr bwMode="auto">
              <a:xfrm flipV="1">
                <a:off x="3332" y="2136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97" name="Csoportba foglalás 96"/>
          <p:cNvGrpSpPr/>
          <p:nvPr/>
        </p:nvGrpSpPr>
        <p:grpSpPr>
          <a:xfrm>
            <a:off x="397477" y="5112544"/>
            <a:ext cx="8259762" cy="1646237"/>
            <a:chOff x="388938" y="4903788"/>
            <a:chExt cx="8259762" cy="1646237"/>
          </a:xfrm>
        </p:grpSpPr>
        <p:sp>
          <p:nvSpPr>
            <p:cNvPr id="63" name="AutoShape 1026"/>
            <p:cNvSpPr>
              <a:spLocks noChangeArrowheads="1"/>
            </p:cNvSpPr>
            <p:nvPr/>
          </p:nvSpPr>
          <p:spPr bwMode="auto">
            <a:xfrm>
              <a:off x="388938" y="4903788"/>
              <a:ext cx="8259762" cy="1646237"/>
            </a:xfrm>
            <a:prstGeom prst="roundRect">
              <a:avLst>
                <a:gd name="adj" fmla="val 2488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64" name="AutoShape 1035"/>
            <p:cNvSpPr>
              <a:spLocks noChangeArrowheads="1"/>
            </p:cNvSpPr>
            <p:nvPr/>
          </p:nvSpPr>
          <p:spPr bwMode="auto">
            <a:xfrm>
              <a:off x="4540250" y="5478463"/>
              <a:ext cx="3962400" cy="914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65" name="Text Box 1036"/>
            <p:cNvSpPr txBox="1">
              <a:spLocks noChangeArrowheads="1"/>
            </p:cNvSpPr>
            <p:nvPr/>
          </p:nvSpPr>
          <p:spPr bwMode="auto">
            <a:xfrm>
              <a:off x="6096000" y="5638800"/>
              <a:ext cx="21748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egyedi igényeket szolgálnak ki</a:t>
              </a:r>
            </a:p>
          </p:txBody>
        </p:sp>
        <p:grpSp>
          <p:nvGrpSpPr>
            <p:cNvPr id="66" name="Group 1037"/>
            <p:cNvGrpSpPr>
              <a:grpSpLocks/>
            </p:cNvGrpSpPr>
            <p:nvPr/>
          </p:nvGrpSpPr>
          <p:grpSpPr bwMode="auto">
            <a:xfrm>
              <a:off x="4692650" y="5630863"/>
              <a:ext cx="1219200" cy="609600"/>
              <a:chOff x="3312" y="2784"/>
              <a:chExt cx="768" cy="384"/>
            </a:xfrm>
          </p:grpSpPr>
          <p:sp>
            <p:nvSpPr>
              <p:cNvPr id="67" name="Freeform 1038"/>
              <p:cNvSpPr>
                <a:spLocks/>
              </p:cNvSpPr>
              <p:nvPr/>
            </p:nvSpPr>
            <p:spPr bwMode="auto">
              <a:xfrm>
                <a:off x="3318" y="2919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" name="Freeform 1039"/>
              <p:cNvSpPr>
                <a:spLocks/>
              </p:cNvSpPr>
              <p:nvPr/>
            </p:nvSpPr>
            <p:spPr bwMode="auto">
              <a:xfrm>
                <a:off x="3314" y="2852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9" name="Freeform 1040"/>
              <p:cNvSpPr>
                <a:spLocks/>
              </p:cNvSpPr>
              <p:nvPr/>
            </p:nvSpPr>
            <p:spPr bwMode="auto">
              <a:xfrm>
                <a:off x="3312" y="2784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0" name="Line 1041"/>
              <p:cNvSpPr>
                <a:spLocks noChangeShapeType="1"/>
              </p:cNvSpPr>
              <p:nvPr/>
            </p:nvSpPr>
            <p:spPr bwMode="auto">
              <a:xfrm flipH="1" flipV="1">
                <a:off x="3390" y="2862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1" name="Line 1042"/>
              <p:cNvSpPr>
                <a:spLocks noChangeShapeType="1"/>
              </p:cNvSpPr>
              <p:nvPr/>
            </p:nvSpPr>
            <p:spPr bwMode="auto">
              <a:xfrm flipH="1" flipV="1">
                <a:off x="3468" y="2838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2" name="Line 1043"/>
              <p:cNvSpPr>
                <a:spLocks noChangeShapeType="1"/>
              </p:cNvSpPr>
              <p:nvPr/>
            </p:nvSpPr>
            <p:spPr bwMode="auto">
              <a:xfrm flipH="1" flipV="1">
                <a:off x="3558" y="282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3" name="Line 1044"/>
              <p:cNvSpPr>
                <a:spLocks noChangeShapeType="1"/>
              </p:cNvSpPr>
              <p:nvPr/>
            </p:nvSpPr>
            <p:spPr bwMode="auto">
              <a:xfrm flipH="1" flipV="1">
                <a:off x="3628" y="2801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4" name="Line 1045"/>
              <p:cNvSpPr>
                <a:spLocks noChangeShapeType="1"/>
              </p:cNvSpPr>
              <p:nvPr/>
            </p:nvSpPr>
            <p:spPr bwMode="auto">
              <a:xfrm flipV="1">
                <a:off x="3407" y="2814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5" name="Line 1046"/>
              <p:cNvSpPr>
                <a:spLocks noChangeShapeType="1"/>
              </p:cNvSpPr>
              <p:nvPr/>
            </p:nvSpPr>
            <p:spPr bwMode="auto">
              <a:xfrm flipV="1">
                <a:off x="3487" y="2841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6" name="Line 1047"/>
              <p:cNvSpPr>
                <a:spLocks noChangeShapeType="1"/>
              </p:cNvSpPr>
              <p:nvPr/>
            </p:nvSpPr>
            <p:spPr bwMode="auto">
              <a:xfrm flipV="1">
                <a:off x="3580" y="2871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7" name="AutoShape 1057"/>
            <p:cNvSpPr>
              <a:spLocks noChangeArrowheads="1"/>
            </p:cNvSpPr>
            <p:nvPr/>
          </p:nvSpPr>
          <p:spPr bwMode="auto">
            <a:xfrm>
              <a:off x="555625" y="5497513"/>
              <a:ext cx="3881438" cy="914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1600" b="1"/>
            </a:p>
          </p:txBody>
        </p:sp>
        <p:sp>
          <p:nvSpPr>
            <p:cNvPr id="78" name="Text Box 1058"/>
            <p:cNvSpPr txBox="1">
              <a:spLocks noChangeArrowheads="1"/>
            </p:cNvSpPr>
            <p:nvPr/>
          </p:nvSpPr>
          <p:spPr bwMode="auto">
            <a:xfrm>
              <a:off x="2133600" y="5638800"/>
              <a:ext cx="22098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vetület nélküli, nagy felbontású térképek</a:t>
              </a:r>
            </a:p>
          </p:txBody>
        </p:sp>
        <p:sp>
          <p:nvSpPr>
            <p:cNvPr id="79" name="Text Box 1059"/>
            <p:cNvSpPr txBox="1">
              <a:spLocks noChangeArrowheads="1"/>
            </p:cNvSpPr>
            <p:nvPr/>
          </p:nvSpPr>
          <p:spPr bwMode="auto">
            <a:xfrm>
              <a:off x="649288" y="5003800"/>
              <a:ext cx="381598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HELYSZÍNRAJZOK (1:200-1:1)</a:t>
              </a:r>
            </a:p>
          </p:txBody>
        </p:sp>
        <p:grpSp>
          <p:nvGrpSpPr>
            <p:cNvPr id="80" name="Group 1155"/>
            <p:cNvGrpSpPr>
              <a:grpSpLocks/>
            </p:cNvGrpSpPr>
            <p:nvPr/>
          </p:nvGrpSpPr>
          <p:grpSpPr bwMode="auto">
            <a:xfrm>
              <a:off x="762000" y="5638800"/>
              <a:ext cx="1219200" cy="609600"/>
              <a:chOff x="3312" y="3408"/>
              <a:chExt cx="768" cy="384"/>
            </a:xfrm>
          </p:grpSpPr>
          <p:grpSp>
            <p:nvGrpSpPr>
              <p:cNvPr id="81" name="Group 1156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94" name="Freeform 1157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5" name="Freeform 1158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6" name="Freeform 1159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82" name="Freeform 1160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3" name="Freeform 1161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4" name="Freeform 1162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5" name="Freeform 1163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6" name="Freeform 1164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7" name="Line 1165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8" name="Line 1166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9" name="Line 1167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0" name="Line 1168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1" name="Line 1169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" name="Line 1170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" name="Line 1171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02" name="Csoportba foglalás 101"/>
          <p:cNvGrpSpPr/>
          <p:nvPr/>
        </p:nvGrpSpPr>
        <p:grpSpPr>
          <a:xfrm>
            <a:off x="143581" y="1221151"/>
            <a:ext cx="4341067" cy="3431985"/>
            <a:chOff x="143581" y="1221151"/>
            <a:chExt cx="4341067" cy="3431985"/>
          </a:xfrm>
        </p:grpSpPr>
        <p:pic>
          <p:nvPicPr>
            <p:cNvPr id="98" name="Picture 2" descr="muszaki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1" t="3194" r="27509" b="17052"/>
            <a:stretch>
              <a:fillRect/>
            </a:stretch>
          </p:blipFill>
          <p:spPr bwMode="auto">
            <a:xfrm>
              <a:off x="143581" y="1221151"/>
              <a:ext cx="2095291" cy="310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3" descr="muszaki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8" r="32669" b="23273"/>
            <a:stretch>
              <a:fillRect/>
            </a:stretch>
          </p:blipFill>
          <p:spPr bwMode="auto">
            <a:xfrm>
              <a:off x="2339752" y="1257019"/>
              <a:ext cx="2144896" cy="3079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 Box 4"/>
            <p:cNvSpPr txBox="1">
              <a:spLocks noChangeArrowheads="1"/>
            </p:cNvSpPr>
            <p:nvPr/>
          </p:nvSpPr>
          <p:spPr bwMode="auto">
            <a:xfrm>
              <a:off x="328814" y="4365104"/>
              <a:ext cx="172290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M=1:1.000 EOV térkép</a:t>
              </a:r>
            </a:p>
          </p:txBody>
        </p:sp>
        <p:sp>
          <p:nvSpPr>
            <p:cNvPr id="101" name="Text Box 5"/>
            <p:cNvSpPr txBox="1">
              <a:spLocks noChangeArrowheads="1"/>
            </p:cNvSpPr>
            <p:nvPr/>
          </p:nvSpPr>
          <p:spPr bwMode="auto">
            <a:xfrm>
              <a:off x="2555776" y="4376137"/>
              <a:ext cx="179610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hu-HU" altLang="hu-HU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M=1:4.000 EOV térkép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682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SZERINT</a:t>
            </a:r>
            <a:endParaRPr lang="hu-HU" altLang="hu-HU" sz="2400">
              <a:latin typeface="Stylus BT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109736" y="2693112"/>
            <a:ext cx="38862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Szinte csak vonalas ábrázolás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Minden alaprajzban, jelek alig vannak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Koordináták, számadatok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Domborzat nem mindig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Gyakran csak kéziratos</a:t>
            </a:r>
          </a:p>
        </p:txBody>
      </p:sp>
      <p:pic>
        <p:nvPicPr>
          <p:cNvPr id="69" name="Picture 7" descr="http://www.espace.cz/pages/solutions/monetcity/DKM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93112"/>
            <a:ext cx="4888510" cy="33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5"/>
          <p:cNvSpPr txBox="1">
            <a:spLocks noChangeArrowheads="1"/>
          </p:cNvSpPr>
          <p:nvPr/>
        </p:nvSpPr>
        <p:spPr bwMode="auto">
          <a:xfrm>
            <a:off x="1150044" y="1340768"/>
            <a:ext cx="684391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NAGY MÉRETARÁNYÚ (MŰSZAKI) TÉRKÉP</a:t>
            </a:r>
          </a:p>
        </p:txBody>
      </p:sp>
    </p:spTree>
    <p:extLst>
      <p:ext uri="{BB962C8B-B14F-4D97-AF65-F5344CB8AC3E}">
        <p14:creationId xmlns:p14="http://schemas.microsoft.com/office/powerpoint/2010/main" val="278668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8820" y="908720"/>
            <a:ext cx="8352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térképezés alapjai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térképek osztályozása. A magyar topográfiai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térképezés története.</a:t>
            </a:r>
          </a:p>
          <a:p>
            <a:pPr marL="342900" indent="-342900">
              <a:buAutoNum type="arabicPeriod" startAt="2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kommunikáció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vizualizáció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rabicPeriod" startAt="2"/>
            </a:pP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Üzemlátogatás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Térképészeti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Intézetben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jelkulcsos ábrázolás.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célú 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felmérési technológiák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adatgyűjtési eljárások.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térkép fogalma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digitális térkép adatmodellje, a modellezés folyamata. A kétszintű adatmodell.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Domborzattan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Magassági adatok forrásai.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domborzatmodell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felületmodellezés stratégiái.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Interpolációs eljárások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digitális térképészet </a:t>
            </a:r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hardver, szoftver komponensei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Adatformátumok.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Webes térképezés.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Croudsoursing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térképezés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Időadatok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térképészetben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térinformatikában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 startAt="2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Alternatív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valóság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térképeken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68789" y="188640"/>
            <a:ext cx="36729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 HETES TEMATIKA</a:t>
            </a:r>
          </a:p>
        </p:txBody>
      </p:sp>
    </p:spTree>
    <p:extLst>
      <p:ext uri="{BB962C8B-B14F-4D97-AF65-F5344CB8AC3E}">
        <p14:creationId xmlns:p14="http://schemas.microsoft.com/office/powerpoint/2010/main" val="3608456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vetu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7"/>
          <a:stretch>
            <a:fillRect/>
          </a:stretch>
        </p:blipFill>
        <p:spPr bwMode="auto">
          <a:xfrm>
            <a:off x="0" y="0"/>
            <a:ext cx="8316913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vetul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6706" r="1163" b="12146"/>
          <a:stretch>
            <a:fillRect/>
          </a:stretch>
        </p:blipFill>
        <p:spPr bwMode="auto">
          <a:xfrm>
            <a:off x="0" y="2205038"/>
            <a:ext cx="9144000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vetul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9"/>
          <a:stretch>
            <a:fillRect/>
          </a:stretch>
        </p:blipFill>
        <p:spPr bwMode="auto">
          <a:xfrm>
            <a:off x="0" y="4443413"/>
            <a:ext cx="8640763" cy="24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48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eo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1" y="1484784"/>
            <a:ext cx="5137075" cy="518198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508104" y="1851025"/>
            <a:ext cx="345638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kisebb torzulások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érdekében a henger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metszi a gömböt.</a:t>
            </a:r>
          </a:p>
          <a:p>
            <a:pPr algn="ctr"/>
            <a:endParaRPr lang="hu-HU" altLang="hu-H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vetületi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koordinátarendszert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eltolták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(csak + koordináták)</a:t>
            </a:r>
          </a:p>
          <a:p>
            <a:pPr algn="ctr"/>
            <a:endParaRPr lang="hu-HU" altLang="hu-HU" sz="2000" b="1">
              <a:latin typeface="Comic Sans MS" pitchFamily="66" charset="0"/>
            </a:endParaRPr>
          </a:p>
          <a:p>
            <a:pPr algn="ctr"/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 a topográfiai,</a:t>
            </a:r>
          </a:p>
          <a:p>
            <a:pPr algn="ctr"/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 a kataszteri</a:t>
            </a:r>
          </a:p>
          <a:p>
            <a:pPr algn="ctr"/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térképek egységes</a:t>
            </a:r>
          </a:p>
          <a:p>
            <a:pPr algn="ctr"/>
            <a:r>
              <a:rPr lang="hu-HU" altLang="hu-HU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rendszere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VETÜLETI RENDSZEREI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EGYSÉGES ORSZÁGOS VETÜLET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0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2_1_6_abra_h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122438"/>
            <a:ext cx="7508112" cy="46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MGS3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57" y="1214754"/>
            <a:ext cx="3468147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VETÜLETI RENDSZEREI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EGYSÉGES ORSZÁGOS VETÜLET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0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r="4686" b="1900"/>
          <a:stretch>
            <a:fillRect/>
          </a:stretch>
        </p:blipFill>
        <p:spPr bwMode="auto">
          <a:xfrm>
            <a:off x="107505" y="1504160"/>
            <a:ext cx="4968552" cy="32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772400"/>
            <a:ext cx="537845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9" name="Picture 51" descr="2_1_3_abra_h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827"/>
          <a:stretch>
            <a:fillRect/>
          </a:stretch>
        </p:blipFill>
        <p:spPr bwMode="auto">
          <a:xfrm>
            <a:off x="4932040" y="4139354"/>
            <a:ext cx="4032448" cy="27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VETÜLETI RENDSZEREI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GAUSS-KRÜGER VETÜLET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82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2_1_4_abra_h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2955"/>
            <a:ext cx="5088159" cy="55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VETÜLETI RENDSZEREI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GAUSS-KRÜGER VETÜLET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97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mentes\VJ\honlap\Osszes\G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9544"/>
            <a:ext cx="4847456" cy="48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:\Szucs\DOC\YBL\Terkepismerteto\g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5212"/>
            <a:ext cx="3630124" cy="329595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VETÜLETI RENDSZEREI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GAUSS-KRÜGER VETÜLET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4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5" name="Picture 29" descr="u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t="26184" r="26328" b="17564"/>
          <a:stretch>
            <a:fillRect/>
          </a:stretch>
        </p:blipFill>
        <p:spPr bwMode="auto">
          <a:xfrm>
            <a:off x="882651" y="1184507"/>
            <a:ext cx="7361758" cy="551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997825"/>
            <a:ext cx="54911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VETÜLETI RENDSZEREI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UTM VETÜLET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4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547664" y="868070"/>
            <a:ext cx="6140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SZELVÉNYBEOSZTÁSI RENDSZEREK</a:t>
            </a:r>
            <a:endParaRPr lang="en-GB" altLang="hu-H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7" name="AutoShape 3"/>
          <p:cNvSpPr>
            <a:spLocks noChangeArrowheads="1"/>
          </p:cNvSpPr>
          <p:nvPr/>
        </p:nvSpPr>
        <p:spPr bwMode="auto">
          <a:xfrm>
            <a:off x="4419600" y="1524000"/>
            <a:ext cx="4117975" cy="2092325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</p:txBody>
      </p:sp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381000" y="1524000"/>
            <a:ext cx="3886200" cy="4821238"/>
          </a:xfrm>
          <a:prstGeom prst="roundRect">
            <a:avLst>
              <a:gd name="adj" fmla="val 10907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066800" y="1600200"/>
            <a:ext cx="2468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MEGJELENÍTÉSI 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PROBLÉMA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495800" y="1676400"/>
            <a:ext cx="4010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SZELVÉNYHÁLÓZAT CÉLJA</a:t>
            </a:r>
          </a:p>
        </p:txBody>
      </p:sp>
      <p:sp>
        <p:nvSpPr>
          <p:cNvPr id="67591" name="AutoShape 7"/>
          <p:cNvSpPr>
            <a:spLocks noChangeArrowheads="1"/>
          </p:cNvSpPr>
          <p:nvPr/>
        </p:nvSpPr>
        <p:spPr bwMode="auto">
          <a:xfrm>
            <a:off x="4559300" y="2159000"/>
            <a:ext cx="4276725" cy="13049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007100" y="2185988"/>
            <a:ext cx="2743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az összefüggő, hézagmentes ábrázolás,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könnyű kezelhetőség,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gyors átláthatóság</a:t>
            </a:r>
          </a:p>
        </p:txBody>
      </p:sp>
      <p:sp>
        <p:nvSpPr>
          <p:cNvPr id="67633" name="AutoShape 49"/>
          <p:cNvSpPr>
            <a:spLocks noChangeArrowheads="1"/>
          </p:cNvSpPr>
          <p:nvPr/>
        </p:nvSpPr>
        <p:spPr bwMode="auto">
          <a:xfrm>
            <a:off x="228600" y="2362200"/>
            <a:ext cx="39624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7634" name="Text Box 50"/>
          <p:cNvSpPr txBox="1">
            <a:spLocks noChangeArrowheads="1"/>
          </p:cNvSpPr>
          <p:nvPr/>
        </p:nvSpPr>
        <p:spPr bwMode="auto">
          <a:xfrm>
            <a:off x="1676400" y="2438400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minden vetületi és koordinátarendszerhez tartozik egy rendszer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52" name="AutoShape 68"/>
          <p:cNvSpPr>
            <a:spLocks noChangeArrowheads="1"/>
          </p:cNvSpPr>
          <p:nvPr/>
        </p:nvSpPr>
        <p:spPr bwMode="auto">
          <a:xfrm>
            <a:off x="228600" y="3517900"/>
            <a:ext cx="39624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7653" name="Text Box 69"/>
          <p:cNvSpPr txBox="1">
            <a:spLocks noChangeArrowheads="1"/>
          </p:cNvSpPr>
          <p:nvPr/>
        </p:nvSpPr>
        <p:spPr bwMode="auto">
          <a:xfrm>
            <a:off x="1665288" y="3591124"/>
            <a:ext cx="2514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nem lehet az egész felmért területet egységesen kezelni</a:t>
            </a:r>
          </a:p>
        </p:txBody>
      </p:sp>
      <p:sp>
        <p:nvSpPr>
          <p:cNvPr id="67654" name="AutoShape 70"/>
          <p:cNvSpPr>
            <a:spLocks noChangeArrowheads="1"/>
          </p:cNvSpPr>
          <p:nvPr/>
        </p:nvSpPr>
        <p:spPr bwMode="auto">
          <a:xfrm>
            <a:off x="241300" y="4700588"/>
            <a:ext cx="4114800" cy="13684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7655" name="Text Box 71"/>
          <p:cNvSpPr txBox="1">
            <a:spLocks noChangeArrowheads="1"/>
          </p:cNvSpPr>
          <p:nvPr/>
        </p:nvSpPr>
        <p:spPr bwMode="auto">
          <a:xfrm>
            <a:off x="1589088" y="4754563"/>
            <a:ext cx="266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 még a digitális világra</a:t>
            </a:r>
          </a:p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érvényes (topográfia)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nagy méretarányokban más beosztás is van</a:t>
            </a:r>
          </a:p>
        </p:txBody>
      </p:sp>
      <p:grpSp>
        <p:nvGrpSpPr>
          <p:cNvPr id="67690" name="Group 106"/>
          <p:cNvGrpSpPr>
            <a:grpSpLocks/>
          </p:cNvGrpSpPr>
          <p:nvPr/>
        </p:nvGrpSpPr>
        <p:grpSpPr bwMode="auto">
          <a:xfrm>
            <a:off x="4711700" y="2540000"/>
            <a:ext cx="1143000" cy="457200"/>
            <a:chOff x="3312" y="2784"/>
            <a:chExt cx="768" cy="384"/>
          </a:xfrm>
        </p:grpSpPr>
        <p:sp>
          <p:nvSpPr>
            <p:cNvPr id="67691" name="Freeform 107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2" name="Freeform 108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3" name="Freeform 109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4" name="Line 110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5" name="Line 111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6" name="Line 112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8" name="Line 114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9" name="Line 115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457200" y="2667000"/>
            <a:ext cx="1143000" cy="457200"/>
            <a:chOff x="3312" y="2784"/>
            <a:chExt cx="768" cy="384"/>
          </a:xfrm>
        </p:grpSpPr>
        <p:sp>
          <p:nvSpPr>
            <p:cNvPr id="67702" name="Freeform 118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3" name="Freeform 119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4" name="Freeform 120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7" name="Line 123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8" name="Line 124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9" name="Line 125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0" name="Line 126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1" name="Line 127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7712" name="Group 128"/>
          <p:cNvGrpSpPr>
            <a:grpSpLocks/>
          </p:cNvGrpSpPr>
          <p:nvPr/>
        </p:nvGrpSpPr>
        <p:grpSpPr bwMode="auto">
          <a:xfrm>
            <a:off x="381000" y="3822700"/>
            <a:ext cx="1219200" cy="533400"/>
            <a:chOff x="3312" y="3408"/>
            <a:chExt cx="768" cy="384"/>
          </a:xfrm>
        </p:grpSpPr>
        <p:grpSp>
          <p:nvGrpSpPr>
            <p:cNvPr id="67713" name="Group 129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7714" name="Freeform 130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715" name="Freeform 131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716" name="Freeform 132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7717" name="Freeform 133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8" name="Freeform 134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9" name="Freeform 135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0" name="Freeform 136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1" name="Freeform 137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2" name="Line 138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3" name="Line 139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4" name="Line 140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5" name="Line 141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6" name="Line 142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7" name="Line 143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8" name="Line 144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7729" name="Group 145"/>
          <p:cNvGrpSpPr>
            <a:grpSpLocks/>
          </p:cNvGrpSpPr>
          <p:nvPr/>
        </p:nvGrpSpPr>
        <p:grpSpPr bwMode="auto">
          <a:xfrm>
            <a:off x="369888" y="5080000"/>
            <a:ext cx="1143000" cy="533400"/>
            <a:chOff x="4222" y="1008"/>
            <a:chExt cx="1114" cy="451"/>
          </a:xfrm>
        </p:grpSpPr>
        <p:sp>
          <p:nvSpPr>
            <p:cNvPr id="67730" name="Freeform 146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31" name="Freeform 147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32" name="Freeform 148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7733" name="AutoShape 149"/>
          <p:cNvSpPr>
            <a:spLocks noChangeArrowheads="1"/>
          </p:cNvSpPr>
          <p:nvPr/>
        </p:nvSpPr>
        <p:spPr bwMode="auto">
          <a:xfrm>
            <a:off x="4408488" y="3744913"/>
            <a:ext cx="4117975" cy="2497137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</p:txBody>
      </p:sp>
      <p:sp>
        <p:nvSpPr>
          <p:cNvPr id="67734" name="Text Box 150"/>
          <p:cNvSpPr txBox="1">
            <a:spLocks noChangeArrowheads="1"/>
          </p:cNvSpPr>
          <p:nvPr/>
        </p:nvSpPr>
        <p:spPr bwMode="auto">
          <a:xfrm>
            <a:off x="5064067" y="3897313"/>
            <a:ext cx="28353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</p:txBody>
      </p:sp>
      <p:sp>
        <p:nvSpPr>
          <p:cNvPr id="67735" name="AutoShape 151"/>
          <p:cNvSpPr>
            <a:spLocks noChangeArrowheads="1"/>
          </p:cNvSpPr>
          <p:nvPr/>
        </p:nvSpPr>
        <p:spPr bwMode="auto">
          <a:xfrm>
            <a:off x="4484688" y="4356100"/>
            <a:ext cx="4343400" cy="166687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7736" name="Text Box 152"/>
          <p:cNvSpPr txBox="1">
            <a:spLocks noChangeArrowheads="1"/>
          </p:cNvSpPr>
          <p:nvPr/>
        </p:nvSpPr>
        <p:spPr bwMode="auto">
          <a:xfrm>
            <a:off x="5907088" y="4435475"/>
            <a:ext cx="285908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felmért terület vetületi 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síkra vetített, a szelvényhálózat vonalaival határolt része (kilométer hálózat, fokhálózat)</a:t>
            </a:r>
          </a:p>
        </p:txBody>
      </p:sp>
      <p:grpSp>
        <p:nvGrpSpPr>
          <p:cNvPr id="67737" name="Group 153"/>
          <p:cNvGrpSpPr>
            <a:grpSpLocks/>
          </p:cNvGrpSpPr>
          <p:nvPr/>
        </p:nvGrpSpPr>
        <p:grpSpPr bwMode="auto">
          <a:xfrm>
            <a:off x="4637088" y="4954588"/>
            <a:ext cx="1143000" cy="457200"/>
            <a:chOff x="3312" y="2784"/>
            <a:chExt cx="768" cy="384"/>
          </a:xfrm>
        </p:grpSpPr>
        <p:sp>
          <p:nvSpPr>
            <p:cNvPr id="67738" name="Freeform 154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39" name="Freeform 155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0" name="Freeform 156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1" name="Line 157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2" name="Line 158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3" name="Line 159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4" name="Line 160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5" name="Line 161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6" name="Line 162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7" name="Line 163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7749" name="Oval 165"/>
          <p:cNvSpPr>
            <a:spLocks noChangeArrowheads="1"/>
          </p:cNvSpPr>
          <p:nvPr/>
        </p:nvSpPr>
        <p:spPr bwMode="auto">
          <a:xfrm>
            <a:off x="3179763" y="5875338"/>
            <a:ext cx="3232150" cy="6270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600" b="1"/>
              <a:t>nemzetközi rendszereknél muszáj</a:t>
            </a: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</p:txBody>
      </p:sp>
    </p:spTree>
    <p:extLst>
      <p:ext uri="{BB962C8B-B14F-4D97-AF65-F5344CB8AC3E}">
        <p14:creationId xmlns:p14="http://schemas.microsoft.com/office/powerpoint/2010/main" val="651256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03-EOTR100sz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b="12756"/>
          <a:stretch>
            <a:fillRect/>
          </a:stretch>
        </p:blipFill>
        <p:spPr bwMode="auto">
          <a:xfrm>
            <a:off x="640476" y="1373451"/>
            <a:ext cx="7897776" cy="506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EOTR SZELVÉNYRENDSZER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67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230935"/>
            <a:ext cx="3989784" cy="270212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962540"/>
            <a:ext cx="3981848" cy="275579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580112" y="1916832"/>
            <a:ext cx="2819400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                   1:100.000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56-1                 1:50.000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56-14</a:t>
            </a:r>
            <a:r>
              <a:rPr lang="en-US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1:25.000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56-142             1:10.000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56-142-2            1:4.000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56-142-22          1:2.000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56-142-221        1:1.000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56-142-221-4       1:500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EOTR SZELVÉNYRENDSZER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8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340768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TÉRKÉPEZÉS ALAPJAI</a:t>
            </a:r>
          </a:p>
          <a:p>
            <a:pPr algn="ctr"/>
            <a:endParaRPr lang="hu-H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OSZTÁLYOZÁSA</a:t>
            </a:r>
          </a:p>
          <a:p>
            <a:pPr algn="ctr"/>
            <a:endParaRPr lang="hu-H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>A MAGYAR TOPOGRÁFIAI TÉRKÉPEZÉS TÖRTÉNETE</a:t>
            </a:r>
          </a:p>
        </p:txBody>
      </p:sp>
    </p:spTree>
    <p:extLst>
      <p:ext uri="{BB962C8B-B14F-4D97-AF65-F5344CB8AC3E}">
        <p14:creationId xmlns:p14="http://schemas.microsoft.com/office/powerpoint/2010/main" val="1013332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guszti\Dokumentumok\Képek\04-EOTR-1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8194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51814" y="4114800"/>
            <a:ext cx="200792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Az 1:100000 EOV 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szelvények 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aláosztása</a:t>
            </a:r>
          </a:p>
        </p:txBody>
      </p:sp>
      <p:pic>
        <p:nvPicPr>
          <p:cNvPr id="25605" name="Picture 5" descr="C:\Documents and Settings\guszti\Dokumentumok\Képek\04a-2%20t%20EOTRsz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5715000" cy="430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EOTR SZELVÉNYRENDSZER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72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Szucs\DOC\YBL\Terkepismerteto\eovterkep.jp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58200" cy="57578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86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Szucs\DOC\YBL\Terkepismerteto\gkterkep.jp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96200" cy="6261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0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Documents and Settings\guszti\Dokumentumok\Képek\05-nemz-szs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GAUSS-KRÜGER SZELVÉNYRENDSZER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94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guszti\Dokumentumok\Képek\06-nemz-szsz-L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6850"/>
          <a:stretch>
            <a:fillRect/>
          </a:stretch>
        </p:blipFill>
        <p:spPr bwMode="auto">
          <a:xfrm>
            <a:off x="304800" y="1371600"/>
            <a:ext cx="5486400" cy="49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Documents and Settings\guszti\Dokumentumok\Képek\07-nemz-szsz-L-34-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5104" r="6122" b="3030"/>
          <a:stretch>
            <a:fillRect/>
          </a:stretch>
        </p:blipFill>
        <p:spPr bwMode="auto">
          <a:xfrm>
            <a:off x="5148064" y="3465572"/>
            <a:ext cx="3614936" cy="309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689399" y="2057400"/>
            <a:ext cx="15119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Az 1:100000  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szelvények </a:t>
            </a:r>
          </a:p>
          <a:p>
            <a:pPr algn="ctr"/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aláosztása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GAUSS-KRÜGER SZELVÉNYRENDSZER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09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Documents and Settings\guszti\Dokumentumok\Képek\08-nemz-szsz-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9400"/>
            <a:ext cx="7431360" cy="55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TÉRKÉPSZELVÉNY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GAUSS-KRÜGER SZELVÉNYRENDSZER</a:t>
            </a:r>
            <a:endParaRPr lang="hu-HU" altLang="hu-HU" sz="2400">
              <a:latin typeface="Stylus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59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9-eszaki%20irany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1787"/>
            <a:ext cx="5027984" cy="4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09-%20t%e1bl%e1zat%20%e9szaki%20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3296" b="6488"/>
          <a:stretch>
            <a:fillRect/>
          </a:stretch>
        </p:blipFill>
        <p:spPr bwMode="auto">
          <a:xfrm>
            <a:off x="1098984" y="5349052"/>
            <a:ext cx="6958731" cy="12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5621338" y="2268538"/>
            <a:ext cx="3232150" cy="149066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Fontos összefüggés</a:t>
            </a:r>
          </a:p>
          <a:p>
            <a:pPr algn="ctr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(tájékozási problémák esetén </a:t>
            </a:r>
          </a:p>
          <a:p>
            <a:pPr algn="ctr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amikor nincs GPS)</a:t>
            </a:r>
          </a:p>
        </p:txBody>
      </p:sp>
    </p:spTree>
    <p:extLst>
      <p:ext uri="{BB962C8B-B14F-4D97-AF65-F5344CB8AC3E}">
        <p14:creationId xmlns:p14="http://schemas.microsoft.com/office/powerpoint/2010/main" val="1514371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259904" y="1268760"/>
            <a:ext cx="3886200" cy="5172075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07591" y="1344960"/>
            <a:ext cx="34067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AZ „ANALÓG” FOGALOM</a:t>
            </a:r>
          </a:p>
        </p:txBody>
      </p:sp>
      <p:sp>
        <p:nvSpPr>
          <p:cNvPr id="68657" name="AutoShape 49"/>
          <p:cNvSpPr>
            <a:spLocks noChangeArrowheads="1"/>
          </p:cNvSpPr>
          <p:nvPr/>
        </p:nvSpPr>
        <p:spPr bwMode="auto">
          <a:xfrm>
            <a:off x="107504" y="1878360"/>
            <a:ext cx="4267200" cy="1957387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8658" name="Text Box 50"/>
          <p:cNvSpPr txBox="1">
            <a:spLocks noChangeArrowheads="1"/>
          </p:cNvSpPr>
          <p:nvPr/>
        </p:nvSpPr>
        <p:spPr bwMode="auto">
          <a:xfrm>
            <a:off x="1479104" y="1956147"/>
            <a:ext cx="28067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arányszám, amely megmutatja, hogy a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vetületi síkon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leképezett hosszak a kirajzolt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térképen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hányadrészükre kicsinyítve jelennek meg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659" name="Group 51"/>
          <p:cNvGrpSpPr>
            <a:grpSpLocks/>
          </p:cNvGrpSpPr>
          <p:nvPr/>
        </p:nvGrpSpPr>
        <p:grpSpPr bwMode="auto">
          <a:xfrm>
            <a:off x="183704" y="2527647"/>
            <a:ext cx="1219200" cy="533400"/>
            <a:chOff x="3312" y="3408"/>
            <a:chExt cx="768" cy="384"/>
          </a:xfrm>
        </p:grpSpPr>
        <p:grpSp>
          <p:nvGrpSpPr>
            <p:cNvPr id="68660" name="Group 52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8661" name="Freeform 5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62" name="Freeform 5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63" name="Freeform 5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8664" name="Freeform 56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65" name="Freeform 57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66" name="Freeform 58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67" name="Freeform 59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68" name="Freeform 60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69" name="Line 61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70" name="Line 62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71" name="Line 63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72" name="Line 64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73" name="Line 65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74" name="Line 66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75" name="Line 67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678" name="AutoShape 70"/>
          <p:cNvSpPr>
            <a:spLocks noChangeArrowheads="1"/>
          </p:cNvSpPr>
          <p:nvPr/>
        </p:nvSpPr>
        <p:spPr bwMode="auto">
          <a:xfrm>
            <a:off x="107504" y="3964335"/>
            <a:ext cx="42672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8725" name="Text Box 117"/>
          <p:cNvSpPr txBox="1">
            <a:spLocks noChangeArrowheads="1"/>
          </p:cNvSpPr>
          <p:nvPr/>
        </p:nvSpPr>
        <p:spPr bwMode="auto">
          <a:xfrm>
            <a:off x="1402904" y="4040535"/>
            <a:ext cx="2882900" cy="91598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= M = </a:t>
            </a:r>
          </a:p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1/m = 1/méretarányszám =</a:t>
            </a:r>
          </a:p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térképi hossz/vetületi hossz</a:t>
            </a:r>
          </a:p>
        </p:txBody>
      </p:sp>
      <p:sp>
        <p:nvSpPr>
          <p:cNvPr id="68743" name="AutoShape 135"/>
          <p:cNvSpPr>
            <a:spLocks noChangeArrowheads="1"/>
          </p:cNvSpPr>
          <p:nvPr/>
        </p:nvSpPr>
        <p:spPr bwMode="auto">
          <a:xfrm>
            <a:off x="107504" y="5170835"/>
            <a:ext cx="44196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8744" name="Text Box 136"/>
          <p:cNvSpPr txBox="1">
            <a:spLocks noChangeArrowheads="1"/>
          </p:cNvSpPr>
          <p:nvPr/>
        </p:nvSpPr>
        <p:spPr bwMode="auto">
          <a:xfrm>
            <a:off x="1479104" y="5247035"/>
            <a:ext cx="3200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EOTR méretarányok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(500, 1000, 2000, 4000,</a:t>
            </a:r>
          </a:p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10000, 25000, 50000, 100000)</a:t>
            </a:r>
          </a:p>
        </p:txBody>
      </p:sp>
      <p:grpSp>
        <p:nvGrpSpPr>
          <p:cNvPr id="68745" name="Group 137"/>
          <p:cNvGrpSpPr>
            <a:grpSpLocks/>
          </p:cNvGrpSpPr>
          <p:nvPr/>
        </p:nvGrpSpPr>
        <p:grpSpPr bwMode="auto">
          <a:xfrm>
            <a:off x="259904" y="5475635"/>
            <a:ext cx="1143000" cy="457200"/>
            <a:chOff x="3312" y="2784"/>
            <a:chExt cx="768" cy="384"/>
          </a:xfrm>
        </p:grpSpPr>
        <p:sp>
          <p:nvSpPr>
            <p:cNvPr id="68746" name="Freeform 138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47" name="Freeform 139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48" name="Freeform 140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49" name="Line 141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50" name="Line 142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51" name="Line 143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52" name="Line 144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53" name="Line 145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54" name="Line 146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55" name="Line 147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756" name="AutoShape 148"/>
          <p:cNvSpPr>
            <a:spLocks noChangeArrowheads="1"/>
          </p:cNvSpPr>
          <p:nvPr/>
        </p:nvSpPr>
        <p:spPr bwMode="auto">
          <a:xfrm>
            <a:off x="4724400" y="1219200"/>
            <a:ext cx="3886200" cy="4343400"/>
          </a:xfrm>
          <a:prstGeom prst="roundRect">
            <a:avLst>
              <a:gd name="adj" fmla="val 14120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</p:txBody>
      </p:sp>
      <p:sp>
        <p:nvSpPr>
          <p:cNvPr id="68757" name="Text Box 149"/>
          <p:cNvSpPr txBox="1">
            <a:spLocks noChangeArrowheads="1"/>
          </p:cNvSpPr>
          <p:nvPr/>
        </p:nvSpPr>
        <p:spPr bwMode="auto">
          <a:xfrm>
            <a:off x="4906963" y="1295400"/>
            <a:ext cx="3538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„DIGITÁLIS” FOGALOM</a:t>
            </a:r>
          </a:p>
        </p:txBody>
      </p:sp>
      <p:sp>
        <p:nvSpPr>
          <p:cNvPr id="68758" name="AutoShape 150"/>
          <p:cNvSpPr>
            <a:spLocks noChangeArrowheads="1"/>
          </p:cNvSpPr>
          <p:nvPr/>
        </p:nvSpPr>
        <p:spPr bwMode="auto">
          <a:xfrm>
            <a:off x="4572000" y="1828800"/>
            <a:ext cx="4343400" cy="219551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8759" name="Text Box 151"/>
          <p:cNvSpPr txBox="1">
            <a:spLocks noChangeArrowheads="1"/>
          </p:cNvSpPr>
          <p:nvPr/>
        </p:nvSpPr>
        <p:spPr bwMode="auto">
          <a:xfrm>
            <a:off x="5943600" y="1905000"/>
            <a:ext cx="2906713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arányszám, amely megmutatja, hogy a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vetületi síkon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leképezett hosszak az adatgyűjtés szerint, illetve a kirajzolt </a:t>
            </a:r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térképen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milyen grafikus méretaránynak felelnek meg</a:t>
            </a:r>
            <a:endParaRPr lang="hu-HU" altLang="hu-HU" sz="1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760" name="Group 152"/>
          <p:cNvGrpSpPr>
            <a:grpSpLocks/>
          </p:cNvGrpSpPr>
          <p:nvPr/>
        </p:nvGrpSpPr>
        <p:grpSpPr bwMode="auto">
          <a:xfrm>
            <a:off x="4648200" y="2627313"/>
            <a:ext cx="1219200" cy="533400"/>
            <a:chOff x="3312" y="3408"/>
            <a:chExt cx="768" cy="384"/>
          </a:xfrm>
        </p:grpSpPr>
        <p:grpSp>
          <p:nvGrpSpPr>
            <p:cNvPr id="68761" name="Group 153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8762" name="Freeform 154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63" name="Freeform 155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64" name="Freeform 156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8765" name="Freeform 157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66" name="Freeform 158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67" name="Freeform 159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68" name="Freeform 160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69" name="Freeform 161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70" name="Line 162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71" name="Line 163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72" name="Line 164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73" name="Line 165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74" name="Line 166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75" name="Line 167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76" name="Line 168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777" name="AutoShape 169"/>
          <p:cNvSpPr>
            <a:spLocks noChangeArrowheads="1"/>
          </p:cNvSpPr>
          <p:nvPr/>
        </p:nvSpPr>
        <p:spPr bwMode="auto">
          <a:xfrm>
            <a:off x="4572000" y="4152900"/>
            <a:ext cx="4267200" cy="10668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1600" b="1"/>
          </a:p>
        </p:txBody>
      </p:sp>
      <p:sp>
        <p:nvSpPr>
          <p:cNvPr id="68809" name="Text Box 201"/>
          <p:cNvSpPr txBox="1">
            <a:spLocks noChangeArrowheads="1"/>
          </p:cNvSpPr>
          <p:nvPr/>
        </p:nvSpPr>
        <p:spPr bwMode="auto">
          <a:xfrm>
            <a:off x="5791200" y="4229100"/>
            <a:ext cx="2940050" cy="91598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függ a </a:t>
            </a:r>
          </a:p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részletességtől, geometriai </a:t>
            </a:r>
          </a:p>
          <a:p>
            <a:pPr algn="ctr"/>
            <a:r>
              <a:rPr lang="hu-HU" altLang="hu-HU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pontosságtól és alakhűségtől</a:t>
            </a:r>
          </a:p>
        </p:txBody>
      </p:sp>
      <p:grpSp>
        <p:nvGrpSpPr>
          <p:cNvPr id="68779" name="Group 171"/>
          <p:cNvGrpSpPr>
            <a:grpSpLocks/>
          </p:cNvGrpSpPr>
          <p:nvPr/>
        </p:nvGrpSpPr>
        <p:grpSpPr bwMode="auto">
          <a:xfrm>
            <a:off x="4637088" y="4433888"/>
            <a:ext cx="1219200" cy="533400"/>
            <a:chOff x="3312" y="3408"/>
            <a:chExt cx="768" cy="384"/>
          </a:xfrm>
        </p:grpSpPr>
        <p:grpSp>
          <p:nvGrpSpPr>
            <p:cNvPr id="68780" name="Group 172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8781" name="Freeform 173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82" name="Freeform 174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83" name="Freeform 175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8784" name="Freeform 176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85" name="Freeform 177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86" name="Freeform 178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87" name="Freeform 179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88" name="Freeform 180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89" name="Line 181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90" name="Line 182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91" name="Line 183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92" name="Line 184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93" name="Line 185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94" name="Line 186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95" name="Line 187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>
            <a:off x="183704" y="4269135"/>
            <a:ext cx="1219200" cy="533400"/>
            <a:chOff x="3312" y="3408"/>
            <a:chExt cx="768" cy="384"/>
          </a:xfrm>
        </p:grpSpPr>
        <p:grpSp>
          <p:nvGrpSpPr>
            <p:cNvPr id="68727" name="Group 119"/>
            <p:cNvGrpSpPr>
              <a:grpSpLocks/>
            </p:cNvGrpSpPr>
            <p:nvPr/>
          </p:nvGrpSpPr>
          <p:grpSpPr bwMode="auto">
            <a:xfrm>
              <a:off x="3312" y="3408"/>
              <a:ext cx="768" cy="384"/>
              <a:chOff x="4222" y="1008"/>
              <a:chExt cx="1114" cy="451"/>
            </a:xfrm>
          </p:grpSpPr>
          <p:sp>
            <p:nvSpPr>
              <p:cNvPr id="68728" name="Freeform 120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29" name="Freeform 121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30" name="Freeform 122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8731" name="Freeform 123"/>
            <p:cNvSpPr>
              <a:spLocks/>
            </p:cNvSpPr>
            <p:nvPr/>
          </p:nvSpPr>
          <p:spPr bwMode="auto">
            <a:xfrm>
              <a:off x="3580" y="3452"/>
              <a:ext cx="224" cy="104"/>
            </a:xfrm>
            <a:custGeom>
              <a:avLst/>
              <a:gdLst>
                <a:gd name="T0" fmla="*/ 64 w 224"/>
                <a:gd name="T1" fmla="*/ 8 h 104"/>
                <a:gd name="T2" fmla="*/ 112 w 224"/>
                <a:gd name="T3" fmla="*/ 8 h 104"/>
                <a:gd name="T4" fmla="*/ 208 w 224"/>
                <a:gd name="T5" fmla="*/ 8 h 104"/>
                <a:gd name="T6" fmla="*/ 208 w 224"/>
                <a:gd name="T7" fmla="*/ 56 h 104"/>
                <a:gd name="T8" fmla="*/ 112 w 224"/>
                <a:gd name="T9" fmla="*/ 56 h 104"/>
                <a:gd name="T10" fmla="*/ 16 w 224"/>
                <a:gd name="T11" fmla="*/ 104 h 104"/>
                <a:gd name="T12" fmla="*/ 16 w 224"/>
                <a:gd name="T13" fmla="*/ 56 h 104"/>
                <a:gd name="T14" fmla="*/ 64 w 224"/>
                <a:gd name="T15" fmla="*/ 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104">
                  <a:moveTo>
                    <a:pt x="64" y="8"/>
                  </a:moveTo>
                  <a:cubicBezTo>
                    <a:pt x="80" y="0"/>
                    <a:pt x="88" y="8"/>
                    <a:pt x="112" y="8"/>
                  </a:cubicBezTo>
                  <a:cubicBezTo>
                    <a:pt x="136" y="8"/>
                    <a:pt x="192" y="0"/>
                    <a:pt x="208" y="8"/>
                  </a:cubicBezTo>
                  <a:cubicBezTo>
                    <a:pt x="224" y="16"/>
                    <a:pt x="224" y="48"/>
                    <a:pt x="208" y="56"/>
                  </a:cubicBezTo>
                  <a:cubicBezTo>
                    <a:pt x="192" y="64"/>
                    <a:pt x="144" y="48"/>
                    <a:pt x="112" y="56"/>
                  </a:cubicBezTo>
                  <a:cubicBezTo>
                    <a:pt x="80" y="64"/>
                    <a:pt x="32" y="104"/>
                    <a:pt x="16" y="104"/>
                  </a:cubicBezTo>
                  <a:cubicBezTo>
                    <a:pt x="0" y="104"/>
                    <a:pt x="8" y="72"/>
                    <a:pt x="16" y="56"/>
                  </a:cubicBezTo>
                  <a:cubicBezTo>
                    <a:pt x="24" y="40"/>
                    <a:pt x="48" y="16"/>
                    <a:pt x="64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2" name="Freeform 124"/>
            <p:cNvSpPr>
              <a:spLocks/>
            </p:cNvSpPr>
            <p:nvPr/>
          </p:nvSpPr>
          <p:spPr bwMode="auto">
            <a:xfrm>
              <a:off x="3443" y="3491"/>
              <a:ext cx="197" cy="116"/>
            </a:xfrm>
            <a:custGeom>
              <a:avLst/>
              <a:gdLst>
                <a:gd name="T0" fmla="*/ 29 w 197"/>
                <a:gd name="T1" fmla="*/ 5 h 116"/>
                <a:gd name="T2" fmla="*/ 123 w 197"/>
                <a:gd name="T3" fmla="*/ 5 h 116"/>
                <a:gd name="T4" fmla="*/ 153 w 197"/>
                <a:gd name="T5" fmla="*/ 35 h 116"/>
                <a:gd name="T6" fmla="*/ 193 w 197"/>
                <a:gd name="T7" fmla="*/ 97 h 116"/>
                <a:gd name="T8" fmla="*/ 175 w 197"/>
                <a:gd name="T9" fmla="*/ 113 h 116"/>
                <a:gd name="T10" fmla="*/ 113 w 197"/>
                <a:gd name="T11" fmla="*/ 77 h 116"/>
                <a:gd name="T12" fmla="*/ 77 w 197"/>
                <a:gd name="T13" fmla="*/ 81 h 116"/>
                <a:gd name="T14" fmla="*/ 27 w 197"/>
                <a:gd name="T15" fmla="*/ 65 h 116"/>
                <a:gd name="T16" fmla="*/ 1 w 197"/>
                <a:gd name="T17" fmla="*/ 25 h 116"/>
                <a:gd name="T18" fmla="*/ 29 w 197"/>
                <a:gd name="T1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6">
                  <a:moveTo>
                    <a:pt x="29" y="5"/>
                  </a:moveTo>
                  <a:cubicBezTo>
                    <a:pt x="49" y="2"/>
                    <a:pt x="102" y="0"/>
                    <a:pt x="123" y="5"/>
                  </a:cubicBezTo>
                  <a:cubicBezTo>
                    <a:pt x="144" y="10"/>
                    <a:pt x="141" y="20"/>
                    <a:pt x="153" y="35"/>
                  </a:cubicBezTo>
                  <a:cubicBezTo>
                    <a:pt x="165" y="50"/>
                    <a:pt x="189" y="84"/>
                    <a:pt x="193" y="97"/>
                  </a:cubicBezTo>
                  <a:cubicBezTo>
                    <a:pt x="197" y="110"/>
                    <a:pt x="188" y="116"/>
                    <a:pt x="175" y="113"/>
                  </a:cubicBezTo>
                  <a:cubicBezTo>
                    <a:pt x="162" y="110"/>
                    <a:pt x="129" y="82"/>
                    <a:pt x="113" y="77"/>
                  </a:cubicBezTo>
                  <a:cubicBezTo>
                    <a:pt x="97" y="72"/>
                    <a:pt x="91" y="83"/>
                    <a:pt x="77" y="81"/>
                  </a:cubicBezTo>
                  <a:cubicBezTo>
                    <a:pt x="63" y="79"/>
                    <a:pt x="40" y="74"/>
                    <a:pt x="27" y="65"/>
                  </a:cubicBezTo>
                  <a:cubicBezTo>
                    <a:pt x="14" y="56"/>
                    <a:pt x="0" y="35"/>
                    <a:pt x="1" y="25"/>
                  </a:cubicBezTo>
                  <a:cubicBezTo>
                    <a:pt x="2" y="15"/>
                    <a:pt x="9" y="8"/>
                    <a:pt x="29" y="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3" name="Freeform 125"/>
            <p:cNvSpPr>
              <a:spLocks/>
            </p:cNvSpPr>
            <p:nvPr/>
          </p:nvSpPr>
          <p:spPr bwMode="auto">
            <a:xfrm>
              <a:off x="3570" y="3426"/>
              <a:ext cx="158" cy="52"/>
            </a:xfrm>
            <a:custGeom>
              <a:avLst/>
              <a:gdLst>
                <a:gd name="T0" fmla="*/ 20 w 158"/>
                <a:gd name="T1" fmla="*/ 16 h 52"/>
                <a:gd name="T2" fmla="*/ 90 w 158"/>
                <a:gd name="T3" fmla="*/ 0 h 52"/>
                <a:gd name="T4" fmla="*/ 152 w 158"/>
                <a:gd name="T5" fmla="*/ 20 h 52"/>
                <a:gd name="T6" fmla="*/ 158 w 158"/>
                <a:gd name="T7" fmla="*/ 30 h 52"/>
                <a:gd name="T8" fmla="*/ 134 w 158"/>
                <a:gd name="T9" fmla="*/ 36 h 52"/>
                <a:gd name="T10" fmla="*/ 68 w 158"/>
                <a:gd name="T11" fmla="*/ 50 h 52"/>
                <a:gd name="T12" fmla="*/ 20 w 158"/>
                <a:gd name="T13" fmla="*/ 52 h 52"/>
                <a:gd name="T14" fmla="*/ 0 w 158"/>
                <a:gd name="T15" fmla="*/ 42 h 52"/>
                <a:gd name="T16" fmla="*/ 6 w 158"/>
                <a:gd name="T17" fmla="*/ 30 h 52"/>
                <a:gd name="T18" fmla="*/ 20 w 158"/>
                <a:gd name="T1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52">
                  <a:moveTo>
                    <a:pt x="20" y="16"/>
                  </a:moveTo>
                  <a:lnTo>
                    <a:pt x="90" y="0"/>
                  </a:lnTo>
                  <a:lnTo>
                    <a:pt x="152" y="20"/>
                  </a:lnTo>
                  <a:lnTo>
                    <a:pt x="158" y="30"/>
                  </a:lnTo>
                  <a:lnTo>
                    <a:pt x="134" y="36"/>
                  </a:lnTo>
                  <a:lnTo>
                    <a:pt x="68" y="50"/>
                  </a:lnTo>
                  <a:lnTo>
                    <a:pt x="20" y="52"/>
                  </a:lnTo>
                  <a:lnTo>
                    <a:pt x="0" y="42"/>
                  </a:lnTo>
                  <a:lnTo>
                    <a:pt x="6" y="30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4" name="Freeform 126"/>
            <p:cNvSpPr>
              <a:spLocks/>
            </p:cNvSpPr>
            <p:nvPr/>
          </p:nvSpPr>
          <p:spPr bwMode="auto">
            <a:xfrm>
              <a:off x="3662" y="3492"/>
              <a:ext cx="128" cy="135"/>
            </a:xfrm>
            <a:custGeom>
              <a:avLst/>
              <a:gdLst>
                <a:gd name="T0" fmla="*/ 30 w 128"/>
                <a:gd name="T1" fmla="*/ 106 h 135"/>
                <a:gd name="T2" fmla="*/ 4 w 128"/>
                <a:gd name="T3" fmla="*/ 80 h 135"/>
                <a:gd name="T4" fmla="*/ 4 w 128"/>
                <a:gd name="T5" fmla="*/ 48 h 135"/>
                <a:gd name="T6" fmla="*/ 20 w 128"/>
                <a:gd name="T7" fmla="*/ 12 h 135"/>
                <a:gd name="T8" fmla="*/ 52 w 128"/>
                <a:gd name="T9" fmla="*/ 4 h 135"/>
                <a:gd name="T10" fmla="*/ 56 w 128"/>
                <a:gd name="T11" fmla="*/ 34 h 135"/>
                <a:gd name="T12" fmla="*/ 58 w 128"/>
                <a:gd name="T13" fmla="*/ 58 h 135"/>
                <a:gd name="T14" fmla="*/ 78 w 128"/>
                <a:gd name="T15" fmla="*/ 60 h 135"/>
                <a:gd name="T16" fmla="*/ 108 w 128"/>
                <a:gd name="T17" fmla="*/ 52 h 135"/>
                <a:gd name="T18" fmla="*/ 124 w 128"/>
                <a:gd name="T19" fmla="*/ 68 h 135"/>
                <a:gd name="T20" fmla="*/ 124 w 128"/>
                <a:gd name="T21" fmla="*/ 100 h 135"/>
                <a:gd name="T22" fmla="*/ 100 w 128"/>
                <a:gd name="T23" fmla="*/ 132 h 135"/>
                <a:gd name="T24" fmla="*/ 46 w 128"/>
                <a:gd name="T25" fmla="*/ 120 h 135"/>
                <a:gd name="T26" fmla="*/ 30 w 128"/>
                <a:gd name="T27" fmla="*/ 10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35">
                  <a:moveTo>
                    <a:pt x="30" y="106"/>
                  </a:moveTo>
                  <a:cubicBezTo>
                    <a:pt x="23" y="99"/>
                    <a:pt x="8" y="90"/>
                    <a:pt x="4" y="80"/>
                  </a:cubicBezTo>
                  <a:cubicBezTo>
                    <a:pt x="0" y="70"/>
                    <a:pt x="1" y="59"/>
                    <a:pt x="4" y="48"/>
                  </a:cubicBezTo>
                  <a:cubicBezTo>
                    <a:pt x="7" y="37"/>
                    <a:pt x="12" y="19"/>
                    <a:pt x="20" y="12"/>
                  </a:cubicBezTo>
                  <a:cubicBezTo>
                    <a:pt x="28" y="5"/>
                    <a:pt x="46" y="0"/>
                    <a:pt x="52" y="4"/>
                  </a:cubicBezTo>
                  <a:cubicBezTo>
                    <a:pt x="58" y="8"/>
                    <a:pt x="55" y="25"/>
                    <a:pt x="56" y="34"/>
                  </a:cubicBezTo>
                  <a:cubicBezTo>
                    <a:pt x="57" y="43"/>
                    <a:pt x="54" y="54"/>
                    <a:pt x="58" y="58"/>
                  </a:cubicBezTo>
                  <a:cubicBezTo>
                    <a:pt x="62" y="62"/>
                    <a:pt x="70" y="61"/>
                    <a:pt x="78" y="60"/>
                  </a:cubicBezTo>
                  <a:cubicBezTo>
                    <a:pt x="86" y="59"/>
                    <a:pt x="100" y="51"/>
                    <a:pt x="108" y="52"/>
                  </a:cubicBezTo>
                  <a:cubicBezTo>
                    <a:pt x="116" y="53"/>
                    <a:pt x="121" y="60"/>
                    <a:pt x="124" y="68"/>
                  </a:cubicBezTo>
                  <a:cubicBezTo>
                    <a:pt x="127" y="76"/>
                    <a:pt x="128" y="89"/>
                    <a:pt x="124" y="100"/>
                  </a:cubicBezTo>
                  <a:cubicBezTo>
                    <a:pt x="120" y="111"/>
                    <a:pt x="113" y="129"/>
                    <a:pt x="100" y="132"/>
                  </a:cubicBezTo>
                  <a:cubicBezTo>
                    <a:pt x="87" y="135"/>
                    <a:pt x="58" y="125"/>
                    <a:pt x="46" y="120"/>
                  </a:cubicBezTo>
                  <a:cubicBezTo>
                    <a:pt x="34" y="115"/>
                    <a:pt x="37" y="113"/>
                    <a:pt x="30" y="10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5" name="Freeform 127"/>
            <p:cNvSpPr>
              <a:spLocks/>
            </p:cNvSpPr>
            <p:nvPr/>
          </p:nvSpPr>
          <p:spPr bwMode="auto">
            <a:xfrm>
              <a:off x="3802" y="3518"/>
              <a:ext cx="198" cy="70"/>
            </a:xfrm>
            <a:custGeom>
              <a:avLst/>
              <a:gdLst>
                <a:gd name="T0" fmla="*/ 80 w 198"/>
                <a:gd name="T1" fmla="*/ 70 h 70"/>
                <a:gd name="T2" fmla="*/ 198 w 198"/>
                <a:gd name="T3" fmla="*/ 28 h 70"/>
                <a:gd name="T4" fmla="*/ 172 w 198"/>
                <a:gd name="T5" fmla="*/ 4 h 70"/>
                <a:gd name="T6" fmla="*/ 154 w 198"/>
                <a:gd name="T7" fmla="*/ 0 h 70"/>
                <a:gd name="T8" fmla="*/ 96 w 198"/>
                <a:gd name="T9" fmla="*/ 8 h 70"/>
                <a:gd name="T10" fmla="*/ 58 w 198"/>
                <a:gd name="T11" fmla="*/ 0 h 70"/>
                <a:gd name="T12" fmla="*/ 34 w 198"/>
                <a:gd name="T13" fmla="*/ 0 h 70"/>
                <a:gd name="T14" fmla="*/ 0 w 198"/>
                <a:gd name="T15" fmla="*/ 24 h 70"/>
                <a:gd name="T16" fmla="*/ 6 w 198"/>
                <a:gd name="T17" fmla="*/ 38 h 70"/>
                <a:gd name="T18" fmla="*/ 30 w 198"/>
                <a:gd name="T19" fmla="*/ 44 h 70"/>
                <a:gd name="T20" fmla="*/ 52 w 198"/>
                <a:gd name="T21" fmla="*/ 54 h 70"/>
                <a:gd name="T22" fmla="*/ 80 w 198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70">
                  <a:moveTo>
                    <a:pt x="80" y="70"/>
                  </a:moveTo>
                  <a:lnTo>
                    <a:pt x="198" y="28"/>
                  </a:lnTo>
                  <a:lnTo>
                    <a:pt x="172" y="4"/>
                  </a:lnTo>
                  <a:lnTo>
                    <a:pt x="154" y="0"/>
                  </a:lnTo>
                  <a:lnTo>
                    <a:pt x="96" y="8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6" y="38"/>
                  </a:lnTo>
                  <a:lnTo>
                    <a:pt x="30" y="44"/>
                  </a:lnTo>
                  <a:lnTo>
                    <a:pt x="52" y="5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6" name="Line 128"/>
            <p:cNvSpPr>
              <a:spLocks noChangeShapeType="1"/>
            </p:cNvSpPr>
            <p:nvPr/>
          </p:nvSpPr>
          <p:spPr bwMode="auto">
            <a:xfrm flipH="1" flipV="1">
              <a:off x="3397" y="3484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7" name="Line 129"/>
            <p:cNvSpPr>
              <a:spLocks noChangeShapeType="1"/>
            </p:cNvSpPr>
            <p:nvPr/>
          </p:nvSpPr>
          <p:spPr bwMode="auto">
            <a:xfrm flipH="1" flipV="1">
              <a:off x="3482" y="3460"/>
              <a:ext cx="359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8" name="Line 130"/>
            <p:cNvSpPr>
              <a:spLocks noChangeShapeType="1"/>
            </p:cNvSpPr>
            <p:nvPr/>
          </p:nvSpPr>
          <p:spPr bwMode="auto">
            <a:xfrm flipH="1" flipV="1">
              <a:off x="3562" y="344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39" name="Line 131"/>
            <p:cNvSpPr>
              <a:spLocks noChangeShapeType="1"/>
            </p:cNvSpPr>
            <p:nvPr/>
          </p:nvSpPr>
          <p:spPr bwMode="auto">
            <a:xfrm flipH="1" flipV="1">
              <a:off x="3638" y="3423"/>
              <a:ext cx="35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40" name="Line 132"/>
            <p:cNvSpPr>
              <a:spLocks noChangeShapeType="1"/>
            </p:cNvSpPr>
            <p:nvPr/>
          </p:nvSpPr>
          <p:spPr bwMode="auto">
            <a:xfrm flipV="1">
              <a:off x="3405" y="3434"/>
              <a:ext cx="37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41" name="Line 133"/>
            <p:cNvSpPr>
              <a:spLocks noChangeShapeType="1"/>
            </p:cNvSpPr>
            <p:nvPr/>
          </p:nvSpPr>
          <p:spPr bwMode="auto">
            <a:xfrm flipV="1">
              <a:off x="3491" y="3464"/>
              <a:ext cx="37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742" name="Line 134"/>
            <p:cNvSpPr>
              <a:spLocks noChangeShapeType="1"/>
            </p:cNvSpPr>
            <p:nvPr/>
          </p:nvSpPr>
          <p:spPr bwMode="auto">
            <a:xfrm flipV="1">
              <a:off x="3584" y="3495"/>
              <a:ext cx="373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 MÉRETARÁNYA</a:t>
            </a:r>
          </a:p>
        </p:txBody>
      </p:sp>
    </p:spTree>
    <p:extLst>
      <p:ext uri="{BB962C8B-B14F-4D97-AF65-F5344CB8AC3E}">
        <p14:creationId xmlns:p14="http://schemas.microsoft.com/office/powerpoint/2010/main" val="3943582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1472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méretarányában szerkesztett hosszmérték, térképről történő távolságlevételre használjuk. </a:t>
            </a:r>
          </a:p>
        </p:txBody>
      </p:sp>
      <p:pic>
        <p:nvPicPr>
          <p:cNvPr id="21510" name="Picture 6" descr="C:\Documents and Settings\guszti\Dokumentumok\Képek\02-aranymert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838200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 ARÁNYMÉRTÉK</a:t>
            </a:r>
          </a:p>
        </p:txBody>
      </p:sp>
    </p:spTree>
    <p:extLst>
      <p:ext uri="{BB962C8B-B14F-4D97-AF65-F5344CB8AC3E}">
        <p14:creationId xmlns:p14="http://schemas.microsoft.com/office/powerpoint/2010/main" val="3738222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ÉS A TOPOGRÁFIA TÖRTÉNETE</a:t>
            </a:r>
          </a:p>
        </p:txBody>
      </p:sp>
      <p:pic>
        <p:nvPicPr>
          <p:cNvPr id="3" name="Picture 4" descr="Lascaux-stereographic-comparison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4591"/>
          <a:stretch>
            <a:fillRect/>
          </a:stretch>
        </p:blipFill>
        <p:spPr bwMode="auto">
          <a:xfrm>
            <a:off x="239108" y="980728"/>
            <a:ext cx="3082751" cy="18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ascaux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60" y="980727"/>
            <a:ext cx="2794281" cy="18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300192" y="1340768"/>
            <a:ext cx="2253694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u-HU" altLang="hu-HU" sz="1400" b="1">
                <a:cs typeface="Times New Roman" panose="02020603050405020304" pitchFamily="18" charset="0"/>
              </a:rPr>
              <a:t>LASCAUX Kr.e. 12000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400" b="1">
                <a:cs typeface="Times New Roman" panose="02020603050405020304" pitchFamily="18" charset="0"/>
              </a:rPr>
              <a:t>csillagászat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400" b="1">
                <a:cs typeface="Times New Roman" panose="02020603050405020304" pitchFamily="18" charset="0"/>
              </a:rPr>
              <a:t>geocentrikus világkép</a:t>
            </a:r>
          </a:p>
        </p:txBody>
      </p:sp>
      <p:pic>
        <p:nvPicPr>
          <p:cNvPr id="10" name="Picture 5" descr="cata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/>
          <a:stretch>
            <a:fillRect/>
          </a:stretch>
        </p:blipFill>
        <p:spPr bwMode="auto">
          <a:xfrm>
            <a:off x="239108" y="3207814"/>
            <a:ext cx="5543277" cy="343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228184" y="4365104"/>
            <a:ext cx="2664447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u-HU" altLang="hu-HU" sz="1400" b="1">
                <a:cs typeface="Times New Roman" panose="02020603050405020304" pitchFamily="18" charset="0"/>
              </a:rPr>
              <a:t>Catal Hüyük Kr.e. 7000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400" b="1">
                <a:cs typeface="Times New Roman" panose="02020603050405020304" pitchFamily="18" charset="0"/>
              </a:rPr>
              <a:t>nagy méretarányú ábrázolás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400" b="1">
                <a:cs typeface="Times New Roman" panose="02020603050405020304" pitchFamily="18" charset="0"/>
              </a:rPr>
              <a:t>épületek</a:t>
            </a:r>
          </a:p>
        </p:txBody>
      </p:sp>
    </p:spTree>
    <p:extLst>
      <p:ext uri="{BB962C8B-B14F-4D97-AF65-F5344CB8AC3E}">
        <p14:creationId xmlns:p14="http://schemas.microsoft.com/office/powerpoint/2010/main" val="418484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TÉRKÉP:</a:t>
            </a:r>
          </a:p>
          <a:p>
            <a:pPr algn="ctr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1. A földfelszín, a hozzá kapcsolódó alakzatok és jelenségek mértékhez kötött rendezett, rajzi vonatkozású modellje:</a:t>
            </a:r>
          </a:p>
          <a:p>
            <a:pPr marL="2114550" lvl="4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felülnézeti, vízszintes vetületű</a:t>
            </a:r>
          </a:p>
          <a:p>
            <a:pPr marL="2114550" lvl="4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adott méretarányú</a:t>
            </a:r>
          </a:p>
          <a:p>
            <a:pPr marL="2114550" lvl="4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elhanyagolást, kiemelést is tartalmazó</a:t>
            </a:r>
          </a:p>
          <a:p>
            <a:pPr marL="2114550" lvl="4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szükség esetén jeleket is felhasználó (kiemelés, felnagyítás) ábrázolás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32562" y="29969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 térkép a Földön vagy máshol található természeti és társadalmi jellegű tárgyak, jelenségek vagy folyamatok méretarány szerint kicsinyített, általánosított, magyarázó ábrázolása a síkban. A felszín elemeit ortogonális vetítéssel alaprajz-szerűen vagy egyezményes jellel ábrázolja.</a:t>
            </a:r>
          </a:p>
        </p:txBody>
      </p:sp>
      <p:sp>
        <p:nvSpPr>
          <p:cNvPr id="4" name="Téglalap 3"/>
          <p:cNvSpPr/>
          <p:nvPr/>
        </p:nvSpPr>
        <p:spPr>
          <a:xfrm>
            <a:off x="32562" y="429309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 térkép a Földön, más égitesten vagy a világűrben található természeti, társadalmi jellegű tárgyak, jelenségek vagy folyamatok méretarány szerint kicsinyített, generalizált, magyarázó, síkban történő ábrázolása</a:t>
            </a:r>
          </a:p>
        </p:txBody>
      </p:sp>
      <p:sp>
        <p:nvSpPr>
          <p:cNvPr id="5" name="Téglalap 4"/>
          <p:cNvSpPr/>
          <p:nvPr/>
        </p:nvSpPr>
        <p:spPr>
          <a:xfrm>
            <a:off x="58228" y="5618251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térkép a földrajzi valóság szimbolikus reprezentációja, amely a létrehozók kreatív megfontolásán alapuló objektumokra és jelenségekre vonatkozik olyan felhasználási céllal, amelyben a térbeli kapcsolatoknak elsődleges jelentősége van.</a:t>
            </a:r>
          </a:p>
        </p:txBody>
      </p:sp>
    </p:spTree>
    <p:extLst>
      <p:ext uri="{BB962C8B-B14F-4D97-AF65-F5344CB8AC3E}">
        <p14:creationId xmlns:p14="http://schemas.microsoft.com/office/powerpoint/2010/main" val="1013332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ÉS A TOPOGRÁFIA TÖRTÉNETE</a:t>
            </a:r>
          </a:p>
        </p:txBody>
      </p:sp>
      <p:pic>
        <p:nvPicPr>
          <p:cNvPr id="5" name="Picture 4" descr="nuzi(25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586" r="1347" b="2635"/>
          <a:stretch>
            <a:fillRect/>
          </a:stretch>
        </p:blipFill>
        <p:spPr bwMode="auto">
          <a:xfrm>
            <a:off x="188875" y="1052736"/>
            <a:ext cx="200726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uzi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854" r="6329" b="2470"/>
          <a:stretch>
            <a:fillRect/>
          </a:stretch>
        </p:blipFill>
        <p:spPr bwMode="auto">
          <a:xfrm>
            <a:off x="2196135" y="1052736"/>
            <a:ext cx="235034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3" descr="babilon(1650)terke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3"/>
          <a:stretch>
            <a:fillRect/>
          </a:stretch>
        </p:blipFill>
        <p:spPr bwMode="auto">
          <a:xfrm>
            <a:off x="5652120" y="970292"/>
            <a:ext cx="2952328" cy="239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bedol1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"/>
          <a:stretch>
            <a:fillRect/>
          </a:stretch>
        </p:blipFill>
        <p:spPr bwMode="auto">
          <a:xfrm>
            <a:off x="188875" y="4509120"/>
            <a:ext cx="2889523" cy="19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edol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31" y="4509120"/>
            <a:ext cx="2897682" cy="19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1156853" y="3501008"/>
            <a:ext cx="1687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NUZI, Kr.e. 2500</a:t>
            </a:r>
          </a:p>
        </p:txBody>
      </p:sp>
      <p:sp>
        <p:nvSpPr>
          <p:cNvPr id="11" name="Téglalap 10"/>
          <p:cNvSpPr/>
          <p:nvPr/>
        </p:nvSpPr>
        <p:spPr>
          <a:xfrm>
            <a:off x="6046962" y="3504457"/>
            <a:ext cx="2119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BABILON, Kr.e. 1650</a:t>
            </a:r>
          </a:p>
        </p:txBody>
      </p:sp>
      <p:sp>
        <p:nvSpPr>
          <p:cNvPr id="12" name="Téglalap 11"/>
          <p:cNvSpPr/>
          <p:nvPr/>
        </p:nvSpPr>
        <p:spPr>
          <a:xfrm>
            <a:off x="6046962" y="6101202"/>
            <a:ext cx="2267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BEDONILA, Kr.e. 1600</a:t>
            </a:r>
          </a:p>
        </p:txBody>
      </p:sp>
    </p:spTree>
    <p:extLst>
      <p:ext uri="{BB962C8B-B14F-4D97-AF65-F5344CB8AC3E}">
        <p14:creationId xmlns:p14="http://schemas.microsoft.com/office/powerpoint/2010/main" val="4162239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ÉS A TOPOGRÁFIA TÖRTÉNETE</a:t>
            </a: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61938" y="1789113"/>
            <a:ext cx="4076700" cy="3409950"/>
          </a:xfrm>
          <a:prstGeom prst="roundRect">
            <a:avLst>
              <a:gd name="adj" fmla="val 8917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00941" y="1868488"/>
            <a:ext cx="24272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hu-HU" altLang="hu-HU" sz="2000" b="1">
                <a:cs typeface="Times New Roman" panose="02020603050405020304" pitchFamily="18" charset="0"/>
              </a:rPr>
              <a:t>VILÁGRENDSZER</a:t>
            </a:r>
          </a:p>
        </p:txBody>
      </p:sp>
      <p:sp>
        <p:nvSpPr>
          <p:cNvPr id="5" name="AutoShape 48"/>
          <p:cNvSpPr>
            <a:spLocks noChangeArrowheads="1"/>
          </p:cNvSpPr>
          <p:nvPr/>
        </p:nvSpPr>
        <p:spPr bwMode="auto">
          <a:xfrm>
            <a:off x="342900" y="2365375"/>
            <a:ext cx="3810000" cy="100806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1482725" y="2635250"/>
            <a:ext cx="2506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geocentrikus világkép</a:t>
            </a:r>
            <a:endParaRPr lang="hu-HU" altLang="hu-HU" sz="1600" b="1"/>
          </a:p>
        </p:txBody>
      </p:sp>
      <p:sp>
        <p:nvSpPr>
          <p:cNvPr id="7" name="AutoShape 128"/>
          <p:cNvSpPr>
            <a:spLocks noChangeArrowheads="1"/>
          </p:cNvSpPr>
          <p:nvPr/>
        </p:nvSpPr>
        <p:spPr bwMode="auto">
          <a:xfrm>
            <a:off x="307975" y="3536950"/>
            <a:ext cx="4106863" cy="12969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8" name="Text Box 203"/>
          <p:cNvSpPr txBox="1">
            <a:spLocks noChangeArrowheads="1"/>
          </p:cNvSpPr>
          <p:nvPr/>
        </p:nvSpPr>
        <p:spPr bwMode="auto">
          <a:xfrm>
            <a:off x="1381125" y="3571875"/>
            <a:ext cx="2981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fejlett csillagászat</a:t>
            </a:r>
          </a:p>
          <a:p>
            <a:pPr eaLnBrk="1" hangingPunct="1"/>
            <a:r>
              <a:rPr lang="hu-HU" altLang="hu-HU" sz="1800" b="1"/>
              <a:t>csillagképek ábrái (nevei)</a:t>
            </a:r>
          </a:p>
          <a:p>
            <a:pPr eaLnBrk="1" hangingPunct="1"/>
            <a:r>
              <a:rPr lang="hu-HU" altLang="hu-HU" sz="1800" b="1"/>
              <a:t>égbolt forgása, periodicitása</a:t>
            </a:r>
          </a:p>
          <a:p>
            <a:pPr eaLnBrk="1" hangingPunct="1"/>
            <a:r>
              <a:rPr lang="hu-HU" altLang="hu-HU" sz="1800" b="1"/>
              <a:t>időmérés, meghatározás</a:t>
            </a: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471488" y="2443163"/>
            <a:ext cx="893762" cy="839787"/>
            <a:chOff x="1113" y="536"/>
            <a:chExt cx="563" cy="529"/>
          </a:xfrm>
        </p:grpSpPr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1158" y="576"/>
              <a:ext cx="474" cy="443"/>
              <a:chOff x="2571" y="605"/>
              <a:chExt cx="474" cy="443"/>
            </a:xfrm>
          </p:grpSpPr>
          <p:pic>
            <p:nvPicPr>
              <p:cNvPr id="12" name="Picture 1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605"/>
                <a:ext cx="474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07"/>
              <p:cNvSpPr>
                <a:spLocks noChangeArrowheads="1"/>
              </p:cNvSpPr>
              <p:nvPr/>
            </p:nvSpPr>
            <p:spPr bwMode="auto">
              <a:xfrm>
                <a:off x="2601" y="623"/>
                <a:ext cx="415" cy="41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latin typeface="Arial" charset="0"/>
                </a:endParaRPr>
              </a:p>
            </p:txBody>
          </p:sp>
        </p:grpSp>
        <p:sp>
          <p:nvSpPr>
            <p:cNvPr id="11" name="Oval 45"/>
            <p:cNvSpPr>
              <a:spLocks noChangeArrowheads="1"/>
            </p:cNvSpPr>
            <p:nvPr/>
          </p:nvSpPr>
          <p:spPr bwMode="auto">
            <a:xfrm>
              <a:off x="1113" y="536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436563" y="3727450"/>
            <a:ext cx="893762" cy="839788"/>
            <a:chOff x="1113" y="536"/>
            <a:chExt cx="563" cy="529"/>
          </a:xfrm>
        </p:grpSpPr>
        <p:grpSp>
          <p:nvGrpSpPr>
            <p:cNvPr id="15" name="Group 47"/>
            <p:cNvGrpSpPr>
              <a:grpSpLocks/>
            </p:cNvGrpSpPr>
            <p:nvPr/>
          </p:nvGrpSpPr>
          <p:grpSpPr bwMode="auto">
            <a:xfrm>
              <a:off x="1158" y="576"/>
              <a:ext cx="474" cy="443"/>
              <a:chOff x="2571" y="605"/>
              <a:chExt cx="474" cy="443"/>
            </a:xfrm>
          </p:grpSpPr>
          <p:pic>
            <p:nvPicPr>
              <p:cNvPr id="17" name="Picture 1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605"/>
                <a:ext cx="474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Oval 107"/>
              <p:cNvSpPr>
                <a:spLocks noChangeArrowheads="1"/>
              </p:cNvSpPr>
              <p:nvPr/>
            </p:nvSpPr>
            <p:spPr bwMode="auto">
              <a:xfrm>
                <a:off x="2601" y="623"/>
                <a:ext cx="415" cy="41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latin typeface="Arial" charset="0"/>
                </a:endParaRPr>
              </a:p>
            </p:txBody>
          </p:sp>
        </p:grpSp>
        <p:sp>
          <p:nvSpPr>
            <p:cNvPr id="16" name="Oval 50"/>
            <p:cNvSpPr>
              <a:spLocks noChangeArrowheads="1"/>
            </p:cNvSpPr>
            <p:nvPr/>
          </p:nvSpPr>
          <p:spPr bwMode="auto">
            <a:xfrm>
              <a:off x="1113" y="536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9" name="Téglalap 18"/>
          <p:cNvSpPr/>
          <p:nvPr/>
        </p:nvSpPr>
        <p:spPr>
          <a:xfrm>
            <a:off x="883444" y="845423"/>
            <a:ext cx="6850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HELYZETE (Kr.e. 15000 – Kr.e. 600) </a:t>
            </a:r>
            <a:endParaRPr lang="en-GB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549775" y="1287463"/>
            <a:ext cx="4117975" cy="5230812"/>
          </a:xfrm>
          <a:prstGeom prst="roundRect">
            <a:avLst>
              <a:gd name="adj" fmla="val 8481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2000" b="1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406017" y="1403350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hu-HU" altLang="hu-HU" sz="2000" b="1">
                <a:cs typeface="Times New Roman" panose="02020603050405020304" pitchFamily="18" charset="0"/>
              </a:rPr>
              <a:t>A FÖLD ALAKJA</a:t>
            </a:r>
          </a:p>
        </p:txBody>
      </p:sp>
      <p:sp>
        <p:nvSpPr>
          <p:cNvPr id="22" name="AutoShape 183"/>
          <p:cNvSpPr>
            <a:spLocks noChangeArrowheads="1"/>
          </p:cNvSpPr>
          <p:nvPr/>
        </p:nvSpPr>
        <p:spPr bwMode="auto">
          <a:xfrm>
            <a:off x="4743450" y="1912938"/>
            <a:ext cx="40386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23" name="Text Box 184"/>
          <p:cNvSpPr txBox="1">
            <a:spLocks noChangeArrowheads="1"/>
          </p:cNvSpPr>
          <p:nvPr/>
        </p:nvSpPr>
        <p:spPr bwMode="auto">
          <a:xfrm>
            <a:off x="6227763" y="2028825"/>
            <a:ext cx="2332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gömb</a:t>
            </a:r>
          </a:p>
          <a:p>
            <a:pPr eaLnBrk="1" hangingPunct="1"/>
            <a:r>
              <a:rPr lang="hu-HU" altLang="hu-HU" sz="1800" b="1"/>
              <a:t>Egyiptom Kr.e. 1500</a:t>
            </a:r>
          </a:p>
        </p:txBody>
      </p:sp>
      <p:sp>
        <p:nvSpPr>
          <p:cNvPr id="24" name="AutoShape 202"/>
          <p:cNvSpPr>
            <a:spLocks noChangeArrowheads="1"/>
          </p:cNvSpPr>
          <p:nvPr/>
        </p:nvSpPr>
        <p:spPr bwMode="auto">
          <a:xfrm>
            <a:off x="4600575" y="2994025"/>
            <a:ext cx="4275138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25" name="AutoShape 221"/>
          <p:cNvSpPr>
            <a:spLocks noChangeArrowheads="1"/>
          </p:cNvSpPr>
          <p:nvPr/>
        </p:nvSpPr>
        <p:spPr bwMode="auto">
          <a:xfrm>
            <a:off x="4587875" y="4059238"/>
            <a:ext cx="4248150" cy="1081087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26" name="Text Box 222"/>
          <p:cNvSpPr txBox="1">
            <a:spLocks noChangeArrowheads="1"/>
          </p:cNvSpPr>
          <p:nvPr/>
        </p:nvSpPr>
        <p:spPr bwMode="auto">
          <a:xfrm>
            <a:off x="5921375" y="4151313"/>
            <a:ext cx="26574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Dikaiarkhosz </a:t>
            </a:r>
            <a:r>
              <a:rPr lang="hu-HU" altLang="hu-HU" sz="1400" b="1"/>
              <a:t>(Kr.e. 400)</a:t>
            </a:r>
          </a:p>
          <a:p>
            <a:pPr eaLnBrk="1" hangingPunct="1"/>
            <a:r>
              <a:rPr lang="hu-HU" altLang="hu-HU" sz="1800" b="1"/>
              <a:t>fokhálózati rendszer első </a:t>
            </a:r>
          </a:p>
          <a:p>
            <a:pPr eaLnBrk="1" hangingPunct="1"/>
            <a:r>
              <a:rPr lang="hu-HU" altLang="hu-HU" sz="1800" b="1"/>
              <a:t>(?) felvetése</a:t>
            </a:r>
            <a:endParaRPr lang="hu-HU" altLang="hu-HU" sz="1800" b="1">
              <a:solidFill>
                <a:srgbClr val="FF3300"/>
              </a:solidFill>
            </a:endParaRPr>
          </a:p>
        </p:txBody>
      </p:sp>
      <p:grpSp>
        <p:nvGrpSpPr>
          <p:cNvPr id="27" name="Group 132"/>
          <p:cNvGrpSpPr>
            <a:grpSpLocks/>
          </p:cNvGrpSpPr>
          <p:nvPr/>
        </p:nvGrpSpPr>
        <p:grpSpPr bwMode="auto">
          <a:xfrm>
            <a:off x="4946650" y="2005013"/>
            <a:ext cx="752475" cy="703262"/>
            <a:chOff x="2571" y="605"/>
            <a:chExt cx="474" cy="443"/>
          </a:xfrm>
        </p:grpSpPr>
        <p:pic>
          <p:nvPicPr>
            <p:cNvPr id="28" name="Picture 1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" y="605"/>
              <a:ext cx="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Oval 107"/>
            <p:cNvSpPr>
              <a:spLocks noChangeArrowheads="1"/>
            </p:cNvSpPr>
            <p:nvPr/>
          </p:nvSpPr>
          <p:spPr bwMode="auto">
            <a:xfrm>
              <a:off x="2601" y="623"/>
              <a:ext cx="415" cy="4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</p:grpSp>
      <p:sp>
        <p:nvSpPr>
          <p:cNvPr id="30" name="Text Box 129"/>
          <p:cNvSpPr txBox="1">
            <a:spLocks noChangeArrowheads="1"/>
          </p:cNvSpPr>
          <p:nvPr/>
        </p:nvSpPr>
        <p:spPr bwMode="auto">
          <a:xfrm>
            <a:off x="5626100" y="3098800"/>
            <a:ext cx="3178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Püthagorasz </a:t>
            </a:r>
            <a:r>
              <a:rPr lang="hu-HU" altLang="hu-HU" sz="1400" b="1"/>
              <a:t>(Kr.e. 580-500)</a:t>
            </a:r>
          </a:p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gömb</a:t>
            </a:r>
            <a:r>
              <a:rPr lang="hu-HU" altLang="hu-HU" sz="1800" b="1"/>
              <a:t> alak filozófiai alapokon</a:t>
            </a:r>
          </a:p>
        </p:txBody>
      </p:sp>
      <p:grpSp>
        <p:nvGrpSpPr>
          <p:cNvPr id="31" name="Group 133"/>
          <p:cNvGrpSpPr>
            <a:grpSpLocks/>
          </p:cNvGrpSpPr>
          <p:nvPr/>
        </p:nvGrpSpPr>
        <p:grpSpPr bwMode="auto">
          <a:xfrm>
            <a:off x="4770438" y="3101975"/>
            <a:ext cx="752475" cy="703263"/>
            <a:chOff x="2571" y="605"/>
            <a:chExt cx="474" cy="443"/>
          </a:xfrm>
        </p:grpSpPr>
        <p:pic>
          <p:nvPicPr>
            <p:cNvPr id="32" name="Picture 1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" y="605"/>
              <a:ext cx="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107"/>
            <p:cNvSpPr>
              <a:spLocks noChangeArrowheads="1"/>
            </p:cNvSpPr>
            <p:nvPr/>
          </p:nvSpPr>
          <p:spPr bwMode="auto">
            <a:xfrm>
              <a:off x="2601" y="623"/>
              <a:ext cx="415" cy="4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</p:grpSp>
      <p:grpSp>
        <p:nvGrpSpPr>
          <p:cNvPr id="34" name="Group 12"/>
          <p:cNvGrpSpPr>
            <a:grpSpLocks/>
          </p:cNvGrpSpPr>
          <p:nvPr/>
        </p:nvGrpSpPr>
        <p:grpSpPr bwMode="auto">
          <a:xfrm>
            <a:off x="4657725" y="4265613"/>
            <a:ext cx="1219200" cy="609600"/>
            <a:chOff x="3312" y="2784"/>
            <a:chExt cx="768" cy="384"/>
          </a:xfrm>
        </p:grpSpPr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3 h 293"/>
                <a:gd name="T2" fmla="*/ 1 w 1088"/>
                <a:gd name="T3" fmla="*/ 3 h 293"/>
                <a:gd name="T4" fmla="*/ 1 w 1088"/>
                <a:gd name="T5" fmla="*/ 3 h 293"/>
                <a:gd name="T6" fmla="*/ 1 w 1088"/>
                <a:gd name="T7" fmla="*/ 0 h 293"/>
                <a:gd name="T8" fmla="*/ 0 w 1088"/>
                <a:gd name="T9" fmla="*/ 3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8"/>
                <a:gd name="T16" fmla="*/ 0 h 293"/>
                <a:gd name="T17" fmla="*/ 1088 w 1088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Calibri" pitchFamily="34" charset="0"/>
              </a:endParaRPr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3 h 293"/>
                <a:gd name="T2" fmla="*/ 1 w 1088"/>
                <a:gd name="T3" fmla="*/ 3 h 293"/>
                <a:gd name="T4" fmla="*/ 1 w 1088"/>
                <a:gd name="T5" fmla="*/ 3 h 293"/>
                <a:gd name="T6" fmla="*/ 1 w 1088"/>
                <a:gd name="T7" fmla="*/ 0 h 293"/>
                <a:gd name="T8" fmla="*/ 0 w 1088"/>
                <a:gd name="T9" fmla="*/ 3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8"/>
                <a:gd name="T16" fmla="*/ 0 h 293"/>
                <a:gd name="T17" fmla="*/ 1088 w 1088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Calibri" pitchFamily="34" charset="0"/>
              </a:endParaRPr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3 h 293"/>
                <a:gd name="T2" fmla="*/ 1 w 1088"/>
                <a:gd name="T3" fmla="*/ 3 h 293"/>
                <a:gd name="T4" fmla="*/ 1 w 1088"/>
                <a:gd name="T5" fmla="*/ 3 h 293"/>
                <a:gd name="T6" fmla="*/ 1 w 1088"/>
                <a:gd name="T7" fmla="*/ 0 h 293"/>
                <a:gd name="T8" fmla="*/ 0 w 1088"/>
                <a:gd name="T9" fmla="*/ 3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8"/>
                <a:gd name="T16" fmla="*/ 0 h 293"/>
                <a:gd name="T17" fmla="*/ 1088 w 1088"/>
                <a:gd name="T18" fmla="*/ 293 h 2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Calibri" pitchFamily="34" charset="0"/>
              </a:endParaRPr>
            </a:p>
          </p:txBody>
        </p:sp>
        <p:sp>
          <p:nvSpPr>
            <p:cNvPr id="38" name="Line 16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Line 17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Line 22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5" name="AutoShape 202"/>
          <p:cNvSpPr>
            <a:spLocks noChangeArrowheads="1"/>
          </p:cNvSpPr>
          <p:nvPr/>
        </p:nvSpPr>
        <p:spPr bwMode="auto">
          <a:xfrm>
            <a:off x="4424363" y="5276850"/>
            <a:ext cx="4464050" cy="106997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46" name="Text Box 129"/>
          <p:cNvSpPr txBox="1">
            <a:spLocks noChangeArrowheads="1"/>
          </p:cNvSpPr>
          <p:nvPr/>
        </p:nvSpPr>
        <p:spPr bwMode="auto">
          <a:xfrm>
            <a:off x="5449888" y="5334000"/>
            <a:ext cx="33194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Eratosztenész </a:t>
            </a:r>
            <a:r>
              <a:rPr lang="hu-HU" altLang="hu-HU" sz="1400" b="1"/>
              <a:t>(Kr.e. 276-194)</a:t>
            </a:r>
          </a:p>
          <a:p>
            <a:pPr eaLnBrk="1" hangingPunct="1"/>
            <a:r>
              <a:rPr lang="hu-HU" altLang="hu-HU" sz="1800" b="1"/>
              <a:t>az elfogadott </a:t>
            </a:r>
            <a:r>
              <a:rPr lang="hu-HU" altLang="hu-HU" sz="1800" b="1">
                <a:solidFill>
                  <a:srgbClr val="FF3300"/>
                </a:solidFill>
              </a:rPr>
              <a:t>gömb</a:t>
            </a:r>
            <a:r>
              <a:rPr lang="hu-HU" altLang="hu-HU" sz="1800" b="1"/>
              <a:t> sugarának megmérése</a:t>
            </a:r>
            <a:r>
              <a:rPr lang="hu-HU" altLang="hu-HU" sz="1400" b="1"/>
              <a:t> (6269 km – ma 6378 km)</a:t>
            </a:r>
            <a:endParaRPr lang="hu-HU" altLang="hu-HU" sz="1800" b="1"/>
          </a:p>
        </p:txBody>
      </p:sp>
      <p:grpSp>
        <p:nvGrpSpPr>
          <p:cNvPr id="47" name="Group 164"/>
          <p:cNvGrpSpPr>
            <a:grpSpLocks/>
          </p:cNvGrpSpPr>
          <p:nvPr/>
        </p:nvGrpSpPr>
        <p:grpSpPr bwMode="auto">
          <a:xfrm>
            <a:off x="4568825" y="5443538"/>
            <a:ext cx="752475" cy="703262"/>
            <a:chOff x="2571" y="605"/>
            <a:chExt cx="474" cy="443"/>
          </a:xfrm>
        </p:grpSpPr>
        <p:pic>
          <p:nvPicPr>
            <p:cNvPr id="48" name="Picture 1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" y="605"/>
              <a:ext cx="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Oval 107"/>
            <p:cNvSpPr>
              <a:spLocks noChangeArrowheads="1"/>
            </p:cNvSpPr>
            <p:nvPr/>
          </p:nvSpPr>
          <p:spPr bwMode="auto">
            <a:xfrm>
              <a:off x="2601" y="623"/>
              <a:ext cx="415" cy="4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242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ÉS A TOPOGRÁFIA TÖRTÉNETE</a:t>
            </a:r>
          </a:p>
        </p:txBody>
      </p:sp>
      <p:pic>
        <p:nvPicPr>
          <p:cNvPr id="5" name="Picture 4" descr="dikaiarkhosz(fok)(4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4" y="1052736"/>
            <a:ext cx="4684598" cy="235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ratoszthenesz(200)(foldsuga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"/>
          <a:stretch>
            <a:fillRect/>
          </a:stretch>
        </p:blipFill>
        <p:spPr bwMode="auto">
          <a:xfrm>
            <a:off x="4795942" y="1052736"/>
            <a:ext cx="4078380" cy="235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tolemaios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 b="4237"/>
          <a:stretch>
            <a:fillRect/>
          </a:stretch>
        </p:blipFill>
        <p:spPr bwMode="auto">
          <a:xfrm>
            <a:off x="899592" y="3396206"/>
            <a:ext cx="5544616" cy="34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588224" y="3843011"/>
            <a:ext cx="17791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Fokhálózat</a:t>
            </a:r>
          </a:p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Föld sugár becslés</a:t>
            </a:r>
          </a:p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Vetületi rendszer</a:t>
            </a:r>
          </a:p>
        </p:txBody>
      </p:sp>
    </p:spTree>
    <p:extLst>
      <p:ext uri="{BB962C8B-B14F-4D97-AF65-F5344CB8AC3E}">
        <p14:creationId xmlns:p14="http://schemas.microsoft.com/office/powerpoint/2010/main" val="4162239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ÉS A TOPOGRÁFIA TÖRTÉNETE</a:t>
            </a: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61938" y="1611313"/>
            <a:ext cx="4076700" cy="4835525"/>
          </a:xfrm>
          <a:prstGeom prst="roundRect">
            <a:avLst>
              <a:gd name="adj" fmla="val 8917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00941" y="1690688"/>
            <a:ext cx="24272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hu-HU" altLang="hu-HU" sz="2000" b="1">
                <a:cs typeface="Times New Roman" panose="02020603050405020304" pitchFamily="18" charset="0"/>
              </a:rPr>
              <a:t>VILÁGRENDSZER</a:t>
            </a:r>
          </a:p>
        </p:txBody>
      </p:sp>
      <p:sp>
        <p:nvSpPr>
          <p:cNvPr id="5" name="AutoShape 48"/>
          <p:cNvSpPr>
            <a:spLocks noChangeArrowheads="1"/>
          </p:cNvSpPr>
          <p:nvPr/>
        </p:nvSpPr>
        <p:spPr bwMode="auto">
          <a:xfrm>
            <a:off x="342900" y="2187575"/>
            <a:ext cx="3810000" cy="1008063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1482725" y="2457450"/>
            <a:ext cx="2506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geocentrikus világkép</a:t>
            </a:r>
            <a:endParaRPr lang="hu-HU" altLang="hu-HU" sz="1600" b="1"/>
          </a:p>
        </p:txBody>
      </p:sp>
      <p:sp>
        <p:nvSpPr>
          <p:cNvPr id="7" name="AutoShape 128"/>
          <p:cNvSpPr>
            <a:spLocks noChangeArrowheads="1"/>
          </p:cNvSpPr>
          <p:nvPr/>
        </p:nvSpPr>
        <p:spPr bwMode="auto">
          <a:xfrm>
            <a:off x="331788" y="3359150"/>
            <a:ext cx="3798887" cy="137953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8" name="Text Box 203"/>
          <p:cNvSpPr txBox="1">
            <a:spLocks noChangeArrowheads="1"/>
          </p:cNvSpPr>
          <p:nvPr/>
        </p:nvSpPr>
        <p:spPr bwMode="auto">
          <a:xfrm>
            <a:off x="1524000" y="3441700"/>
            <a:ext cx="24241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fejlett csillagászat</a:t>
            </a:r>
          </a:p>
          <a:p>
            <a:pPr eaLnBrk="1" hangingPunct="1"/>
            <a:r>
              <a:rPr lang="hu-HU" altLang="hu-HU" sz="1800" b="1"/>
              <a:t>helymeghatározás, időmeghatározás,</a:t>
            </a:r>
          </a:p>
          <a:p>
            <a:pPr eaLnBrk="1" hangingPunct="1"/>
            <a:r>
              <a:rPr lang="hu-HU" altLang="hu-HU" sz="1800" b="1"/>
              <a:t>pontos számítások</a:t>
            </a:r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471488" y="2265363"/>
            <a:ext cx="893762" cy="839787"/>
            <a:chOff x="1113" y="536"/>
            <a:chExt cx="563" cy="529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1158" y="576"/>
              <a:ext cx="474" cy="443"/>
              <a:chOff x="2571" y="605"/>
              <a:chExt cx="474" cy="443"/>
            </a:xfrm>
          </p:grpSpPr>
          <p:pic>
            <p:nvPicPr>
              <p:cNvPr id="12" name="Picture 1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605"/>
                <a:ext cx="474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07"/>
              <p:cNvSpPr>
                <a:spLocks noChangeArrowheads="1"/>
              </p:cNvSpPr>
              <p:nvPr/>
            </p:nvSpPr>
            <p:spPr bwMode="auto">
              <a:xfrm>
                <a:off x="2601" y="623"/>
                <a:ext cx="415" cy="41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latin typeface="Arial" charset="0"/>
                </a:endParaRPr>
              </a:p>
            </p:txBody>
          </p:sp>
        </p:grp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1113" y="536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460375" y="3608388"/>
            <a:ext cx="893763" cy="839787"/>
            <a:chOff x="1113" y="536"/>
            <a:chExt cx="563" cy="529"/>
          </a:xfrm>
        </p:grpSpPr>
        <p:grpSp>
          <p:nvGrpSpPr>
            <p:cNvPr id="15" name="Group 36"/>
            <p:cNvGrpSpPr>
              <a:grpSpLocks/>
            </p:cNvGrpSpPr>
            <p:nvPr/>
          </p:nvGrpSpPr>
          <p:grpSpPr bwMode="auto">
            <a:xfrm>
              <a:off x="1158" y="576"/>
              <a:ext cx="474" cy="443"/>
              <a:chOff x="2571" y="605"/>
              <a:chExt cx="474" cy="443"/>
            </a:xfrm>
          </p:grpSpPr>
          <p:pic>
            <p:nvPicPr>
              <p:cNvPr id="17" name="Picture 1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605"/>
                <a:ext cx="474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Oval 107"/>
              <p:cNvSpPr>
                <a:spLocks noChangeArrowheads="1"/>
              </p:cNvSpPr>
              <p:nvPr/>
            </p:nvSpPr>
            <p:spPr bwMode="auto">
              <a:xfrm>
                <a:off x="2601" y="623"/>
                <a:ext cx="415" cy="41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latin typeface="Arial" charset="0"/>
                </a:endParaRPr>
              </a:p>
            </p:txBody>
          </p:sp>
        </p:grpSp>
        <p:sp>
          <p:nvSpPr>
            <p:cNvPr id="16" name="Oval 39"/>
            <p:cNvSpPr>
              <a:spLocks noChangeArrowheads="1"/>
            </p:cNvSpPr>
            <p:nvPr/>
          </p:nvSpPr>
          <p:spPr bwMode="auto">
            <a:xfrm>
              <a:off x="1113" y="536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9" name="AutoShape 48"/>
          <p:cNvSpPr>
            <a:spLocks noChangeArrowheads="1"/>
          </p:cNvSpPr>
          <p:nvPr/>
        </p:nvSpPr>
        <p:spPr bwMode="auto">
          <a:xfrm>
            <a:off x="227013" y="4908550"/>
            <a:ext cx="4211637" cy="12573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1258888" y="4916488"/>
            <a:ext cx="3089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asztronómia, asztrológia</a:t>
            </a:r>
          </a:p>
          <a:p>
            <a:pPr eaLnBrk="1" hangingPunct="1"/>
            <a:r>
              <a:rPr lang="hu-HU" altLang="hu-HU" sz="1800" b="1"/>
              <a:t>matematikai alapokon események előrevetítése</a:t>
            </a:r>
          </a:p>
          <a:p>
            <a:pPr eaLnBrk="1" hangingPunct="1"/>
            <a:r>
              <a:rPr lang="hu-HU" altLang="hu-HU" sz="1800" b="1"/>
              <a:t>(betlehemi csillag – mágusok)</a:t>
            </a:r>
          </a:p>
        </p:txBody>
      </p:sp>
      <p:grpSp>
        <p:nvGrpSpPr>
          <p:cNvPr id="21" name="Group 60"/>
          <p:cNvGrpSpPr>
            <a:grpSpLocks/>
          </p:cNvGrpSpPr>
          <p:nvPr/>
        </p:nvGrpSpPr>
        <p:grpSpPr bwMode="auto">
          <a:xfrm>
            <a:off x="330200" y="5105400"/>
            <a:ext cx="893763" cy="839788"/>
            <a:chOff x="1113" y="536"/>
            <a:chExt cx="563" cy="529"/>
          </a:xfrm>
        </p:grpSpPr>
        <p:grpSp>
          <p:nvGrpSpPr>
            <p:cNvPr id="22" name="Group 61"/>
            <p:cNvGrpSpPr>
              <a:grpSpLocks/>
            </p:cNvGrpSpPr>
            <p:nvPr/>
          </p:nvGrpSpPr>
          <p:grpSpPr bwMode="auto">
            <a:xfrm>
              <a:off x="1158" y="576"/>
              <a:ext cx="474" cy="443"/>
              <a:chOff x="2571" y="605"/>
              <a:chExt cx="474" cy="443"/>
            </a:xfrm>
          </p:grpSpPr>
          <p:pic>
            <p:nvPicPr>
              <p:cNvPr id="24" name="Picture 1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605"/>
                <a:ext cx="474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Oval 107"/>
              <p:cNvSpPr>
                <a:spLocks noChangeArrowheads="1"/>
              </p:cNvSpPr>
              <p:nvPr/>
            </p:nvSpPr>
            <p:spPr bwMode="auto">
              <a:xfrm>
                <a:off x="2601" y="623"/>
                <a:ext cx="415" cy="41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latin typeface="Arial" charset="0"/>
                </a:endParaRPr>
              </a:p>
            </p:txBody>
          </p:sp>
        </p:grpSp>
        <p:sp>
          <p:nvSpPr>
            <p:cNvPr id="23" name="Oval 64"/>
            <p:cNvSpPr>
              <a:spLocks noChangeArrowheads="1"/>
            </p:cNvSpPr>
            <p:nvPr/>
          </p:nvSpPr>
          <p:spPr bwMode="auto">
            <a:xfrm>
              <a:off x="1113" y="536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6" name="Téglalap 25"/>
          <p:cNvSpPr/>
          <p:nvPr/>
        </p:nvSpPr>
        <p:spPr>
          <a:xfrm>
            <a:off x="883444" y="845423"/>
            <a:ext cx="6850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HELYZETE (Kr.e. 600 – Kr.u. 1000) </a:t>
            </a:r>
            <a:endParaRPr lang="en-GB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4752280" y="1646238"/>
            <a:ext cx="4076700" cy="3554412"/>
          </a:xfrm>
          <a:prstGeom prst="roundRect">
            <a:avLst>
              <a:gd name="adj" fmla="val 8917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008103" y="1725613"/>
            <a:ext cx="1585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hu-HU" altLang="hu-HU" sz="2000" b="1">
                <a:cs typeface="Times New Roman" panose="02020603050405020304" pitchFamily="18" charset="0"/>
              </a:rPr>
              <a:t>RENDSZER</a:t>
            </a:r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auto">
          <a:xfrm>
            <a:off x="4833243" y="2222500"/>
            <a:ext cx="4059237" cy="13525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5984180" y="2327275"/>
            <a:ext cx="28749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heliocentrikus</a:t>
            </a:r>
          </a:p>
          <a:p>
            <a:pPr eaLnBrk="1" hangingPunct="1"/>
            <a:r>
              <a:rPr lang="hu-HU" altLang="hu-HU" sz="1800" b="1"/>
              <a:t>Arisztarkhosz</a:t>
            </a:r>
            <a:r>
              <a:rPr lang="hu-HU" altLang="hu-HU" sz="1400" b="1"/>
              <a:t> (Kr.e. 310-230)</a:t>
            </a:r>
            <a:endParaRPr lang="hu-HU" altLang="hu-HU" sz="1800" b="1"/>
          </a:p>
          <a:p>
            <a:pPr eaLnBrk="1" hangingPunct="1"/>
            <a:r>
              <a:rPr lang="hu-HU" altLang="hu-HU" sz="1600" b="1"/>
              <a:t>(a Föld-Nap távolság elméleti meghatározása)</a:t>
            </a:r>
          </a:p>
        </p:txBody>
      </p:sp>
      <p:sp>
        <p:nvSpPr>
          <p:cNvPr id="31" name="AutoShape 128"/>
          <p:cNvSpPr>
            <a:spLocks noChangeArrowheads="1"/>
          </p:cNvSpPr>
          <p:nvPr/>
        </p:nvSpPr>
        <p:spPr bwMode="auto">
          <a:xfrm>
            <a:off x="4798318" y="3679825"/>
            <a:ext cx="4083050" cy="12128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32" name="Text Box 203"/>
          <p:cNvSpPr txBox="1">
            <a:spLocks noChangeArrowheads="1"/>
          </p:cNvSpPr>
          <p:nvPr/>
        </p:nvSpPr>
        <p:spPr bwMode="auto">
          <a:xfrm>
            <a:off x="5895280" y="3702050"/>
            <a:ext cx="28384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K. Ptolemaiosz</a:t>
            </a:r>
            <a:r>
              <a:rPr lang="hu-HU" altLang="hu-HU" sz="1400" b="1"/>
              <a:t> (Kr.u. 90-168)</a:t>
            </a:r>
            <a:endParaRPr lang="hu-HU" altLang="hu-HU" sz="1800" b="1"/>
          </a:p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geocentrikus</a:t>
            </a:r>
            <a:r>
              <a:rPr lang="hu-HU" altLang="hu-HU" sz="1600" b="1"/>
              <a:t> </a:t>
            </a:r>
          </a:p>
          <a:p>
            <a:pPr eaLnBrk="1" hangingPunct="1"/>
            <a:r>
              <a:rPr lang="hu-HU" altLang="hu-HU" sz="1600" b="1"/>
              <a:t>(sumér, egyiptomi alapokon,</a:t>
            </a:r>
          </a:p>
          <a:p>
            <a:pPr eaLnBrk="1" hangingPunct="1"/>
            <a:r>
              <a:rPr lang="hu-HU" altLang="hu-HU" sz="1600" b="1"/>
              <a:t>csillagok külön szférában)</a:t>
            </a:r>
            <a:endParaRPr lang="hu-HU" altLang="hu-HU" sz="1600" b="1">
              <a:solidFill>
                <a:srgbClr val="FF3300"/>
              </a:solidFill>
            </a:endParaRPr>
          </a:p>
        </p:txBody>
      </p:sp>
      <p:grpSp>
        <p:nvGrpSpPr>
          <p:cNvPr id="33" name="Group 46"/>
          <p:cNvGrpSpPr>
            <a:grpSpLocks/>
          </p:cNvGrpSpPr>
          <p:nvPr/>
        </p:nvGrpSpPr>
        <p:grpSpPr bwMode="auto">
          <a:xfrm>
            <a:off x="4939605" y="3846513"/>
            <a:ext cx="893763" cy="839787"/>
            <a:chOff x="1113" y="536"/>
            <a:chExt cx="563" cy="529"/>
          </a:xfrm>
        </p:grpSpPr>
        <p:grpSp>
          <p:nvGrpSpPr>
            <p:cNvPr id="34" name="Group 47"/>
            <p:cNvGrpSpPr>
              <a:grpSpLocks/>
            </p:cNvGrpSpPr>
            <p:nvPr/>
          </p:nvGrpSpPr>
          <p:grpSpPr bwMode="auto">
            <a:xfrm>
              <a:off x="1158" y="576"/>
              <a:ext cx="474" cy="443"/>
              <a:chOff x="2571" y="605"/>
              <a:chExt cx="474" cy="443"/>
            </a:xfrm>
          </p:grpSpPr>
          <p:pic>
            <p:nvPicPr>
              <p:cNvPr id="36" name="Picture 1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605"/>
                <a:ext cx="474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Oval 107"/>
              <p:cNvSpPr>
                <a:spLocks noChangeArrowheads="1"/>
              </p:cNvSpPr>
              <p:nvPr/>
            </p:nvSpPr>
            <p:spPr bwMode="auto">
              <a:xfrm>
                <a:off x="2601" y="623"/>
                <a:ext cx="415" cy="41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latin typeface="Arial" charset="0"/>
                </a:endParaRPr>
              </a:p>
            </p:txBody>
          </p:sp>
        </p:grpSp>
        <p:sp>
          <p:nvSpPr>
            <p:cNvPr id="35" name="Oval 50"/>
            <p:cNvSpPr>
              <a:spLocks noChangeArrowheads="1"/>
            </p:cNvSpPr>
            <p:nvPr/>
          </p:nvSpPr>
          <p:spPr bwMode="auto">
            <a:xfrm>
              <a:off x="1113" y="536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8" name="Group 70"/>
          <p:cNvGrpSpPr>
            <a:grpSpLocks/>
          </p:cNvGrpSpPr>
          <p:nvPr/>
        </p:nvGrpSpPr>
        <p:grpSpPr bwMode="auto">
          <a:xfrm>
            <a:off x="4965005" y="2444750"/>
            <a:ext cx="893763" cy="839788"/>
            <a:chOff x="1376" y="3447"/>
            <a:chExt cx="563" cy="529"/>
          </a:xfrm>
        </p:grpSpPr>
        <p:sp>
          <p:nvSpPr>
            <p:cNvPr id="39" name="Oval 121"/>
            <p:cNvSpPr>
              <a:spLocks noChangeArrowheads="1"/>
            </p:cNvSpPr>
            <p:nvPr/>
          </p:nvSpPr>
          <p:spPr bwMode="auto">
            <a:xfrm>
              <a:off x="1435" y="3502"/>
              <a:ext cx="440" cy="41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1376" y="3447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331242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ÉS A TOPOGRÁFIA TÖRTÉNETE</a:t>
            </a:r>
          </a:p>
        </p:txBody>
      </p:sp>
      <p:pic>
        <p:nvPicPr>
          <p:cNvPr id="3" name="Picture 4" descr="katalanatlasz(137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b="7231"/>
          <a:stretch>
            <a:fillRect/>
          </a:stretch>
        </p:blipFill>
        <p:spPr bwMode="auto">
          <a:xfrm>
            <a:off x="179512" y="1196752"/>
            <a:ext cx="3160539" cy="385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inland(146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3145" r="1390" b="10063"/>
          <a:stretch>
            <a:fillRect/>
          </a:stretch>
        </p:blipFill>
        <p:spPr bwMode="auto">
          <a:xfrm>
            <a:off x="3923928" y="845423"/>
            <a:ext cx="4536504" cy="27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henghe(141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18263"/>
            <a:ext cx="4536504" cy="27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971600" y="5285372"/>
            <a:ext cx="21419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Irányrózsa</a:t>
            </a:r>
          </a:p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Amerika! (1416, 1460)</a:t>
            </a:r>
          </a:p>
          <a:p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00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06" name="AutoShape 3"/>
          <p:cNvSpPr>
            <a:spLocks noChangeArrowheads="1"/>
          </p:cNvSpPr>
          <p:nvPr/>
        </p:nvSpPr>
        <p:spPr bwMode="auto">
          <a:xfrm>
            <a:off x="3937000" y="5124450"/>
            <a:ext cx="4676775" cy="1417638"/>
          </a:xfrm>
          <a:prstGeom prst="roundRect">
            <a:avLst>
              <a:gd name="adj" fmla="val 8481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2000" b="1"/>
          </a:p>
        </p:txBody>
      </p:sp>
      <p:sp>
        <p:nvSpPr>
          <p:cNvPr id="52229" name="AutoShape 3"/>
          <p:cNvSpPr>
            <a:spLocks noChangeArrowheads="1"/>
          </p:cNvSpPr>
          <p:nvPr/>
        </p:nvSpPr>
        <p:spPr bwMode="auto">
          <a:xfrm>
            <a:off x="4538663" y="1050925"/>
            <a:ext cx="4117975" cy="3829050"/>
          </a:xfrm>
          <a:prstGeom prst="roundRect">
            <a:avLst>
              <a:gd name="adj" fmla="val 13722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2000" b="1"/>
          </a:p>
        </p:txBody>
      </p:sp>
      <p:sp>
        <p:nvSpPr>
          <p:cNvPr id="52230" name="AutoShape 4"/>
          <p:cNvSpPr>
            <a:spLocks noChangeArrowheads="1"/>
          </p:cNvSpPr>
          <p:nvPr/>
        </p:nvSpPr>
        <p:spPr bwMode="auto">
          <a:xfrm>
            <a:off x="333375" y="969963"/>
            <a:ext cx="4076700" cy="5573712"/>
          </a:xfrm>
          <a:prstGeom prst="roundRect">
            <a:avLst>
              <a:gd name="adj" fmla="val 8917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  <a:p>
            <a:pPr algn="ctr" eaLnBrk="1" hangingPunct="1"/>
            <a:endParaRPr lang="hu-HU" altLang="hu-HU" sz="2000" b="1"/>
          </a:p>
        </p:txBody>
      </p:sp>
      <p:sp>
        <p:nvSpPr>
          <p:cNvPr id="52231" name="Text Box 5"/>
          <p:cNvSpPr txBox="1">
            <a:spLocks noChangeArrowheads="1"/>
          </p:cNvSpPr>
          <p:nvPr/>
        </p:nvSpPr>
        <p:spPr bwMode="auto">
          <a:xfrm>
            <a:off x="1589198" y="1036638"/>
            <a:ext cx="1585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hu-HU" altLang="hu-HU" sz="2000" b="1">
                <a:cs typeface="Times New Roman" panose="02020603050405020304" pitchFamily="18" charset="0"/>
              </a:rPr>
              <a:t>RENDSZER</a:t>
            </a:r>
          </a:p>
        </p:txBody>
      </p:sp>
      <p:sp>
        <p:nvSpPr>
          <p:cNvPr id="52232" name="Text Box 6"/>
          <p:cNvSpPr txBox="1">
            <a:spLocks noChangeArrowheads="1"/>
          </p:cNvSpPr>
          <p:nvPr/>
        </p:nvSpPr>
        <p:spPr bwMode="auto">
          <a:xfrm>
            <a:off x="6099297" y="1130300"/>
            <a:ext cx="9268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hu-HU" altLang="hu-HU" sz="2000" b="1">
                <a:cs typeface="Times New Roman" panose="02020603050405020304" pitchFamily="18" charset="0"/>
              </a:rPr>
              <a:t>ALAK</a:t>
            </a:r>
          </a:p>
        </p:txBody>
      </p:sp>
      <p:sp>
        <p:nvSpPr>
          <p:cNvPr id="52235" name="AutoShape 128"/>
          <p:cNvSpPr>
            <a:spLocks noChangeArrowheads="1"/>
          </p:cNvSpPr>
          <p:nvPr/>
        </p:nvSpPr>
        <p:spPr bwMode="auto">
          <a:xfrm>
            <a:off x="392113" y="1568450"/>
            <a:ext cx="3952875" cy="9874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236" name="AutoShape 147"/>
          <p:cNvSpPr>
            <a:spLocks noChangeArrowheads="1"/>
          </p:cNvSpPr>
          <p:nvPr/>
        </p:nvSpPr>
        <p:spPr bwMode="auto">
          <a:xfrm>
            <a:off x="379413" y="2647950"/>
            <a:ext cx="3925887" cy="11398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237" name="Text Box 148"/>
          <p:cNvSpPr txBox="1">
            <a:spLocks noChangeArrowheads="1"/>
          </p:cNvSpPr>
          <p:nvPr/>
        </p:nvSpPr>
        <p:spPr bwMode="auto">
          <a:xfrm>
            <a:off x="1511300" y="2638425"/>
            <a:ext cx="26336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Tycho Brache</a:t>
            </a:r>
            <a:r>
              <a:rPr lang="hu-HU" altLang="hu-HU" sz="1400" b="1"/>
              <a:t> (1546-1601)</a:t>
            </a:r>
          </a:p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geoheliosztatikus</a:t>
            </a:r>
          </a:p>
          <a:p>
            <a:pPr eaLnBrk="1" hangingPunct="1"/>
            <a:r>
              <a:rPr lang="hu-HU" altLang="hu-HU" sz="1600" b="1"/>
              <a:t>(bolygók a Nap körül, Föld mozdulatlan)</a:t>
            </a:r>
          </a:p>
        </p:txBody>
      </p:sp>
      <p:sp>
        <p:nvSpPr>
          <p:cNvPr id="52238" name="AutoShape 183"/>
          <p:cNvSpPr>
            <a:spLocks noChangeArrowheads="1"/>
          </p:cNvSpPr>
          <p:nvPr/>
        </p:nvSpPr>
        <p:spPr bwMode="auto">
          <a:xfrm>
            <a:off x="4732338" y="1593850"/>
            <a:ext cx="3789362" cy="8191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239" name="Text Box 184"/>
          <p:cNvSpPr txBox="1">
            <a:spLocks noChangeArrowheads="1"/>
          </p:cNvSpPr>
          <p:nvPr/>
        </p:nvSpPr>
        <p:spPr bwMode="auto">
          <a:xfrm>
            <a:off x="5943600" y="1662113"/>
            <a:ext cx="2332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gömb</a:t>
            </a:r>
          </a:p>
          <a:p>
            <a:pPr eaLnBrk="1" hangingPunct="1"/>
            <a:r>
              <a:rPr lang="hu-HU" altLang="hu-HU" sz="1800" b="1"/>
              <a:t>középkor - </a:t>
            </a:r>
            <a:r>
              <a:rPr lang="en-US" altLang="hu-HU" sz="1800" b="1">
                <a:cs typeface="Times New Roman" pitchFamily="18" charset="0"/>
              </a:rPr>
              <a:t>~</a:t>
            </a:r>
            <a:r>
              <a:rPr lang="hu-HU" altLang="hu-HU" sz="1800" b="1"/>
              <a:t>1650 </a:t>
            </a:r>
          </a:p>
        </p:txBody>
      </p:sp>
      <p:sp>
        <p:nvSpPr>
          <p:cNvPr id="52241" name="Text Box 203"/>
          <p:cNvSpPr txBox="1">
            <a:spLocks noChangeArrowheads="1"/>
          </p:cNvSpPr>
          <p:nvPr/>
        </p:nvSpPr>
        <p:spPr bwMode="auto">
          <a:xfrm>
            <a:off x="1489075" y="1592263"/>
            <a:ext cx="2673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N. Copernicus</a:t>
            </a:r>
            <a:r>
              <a:rPr lang="hu-HU" altLang="hu-HU" sz="1400" b="1"/>
              <a:t> (1473-1543)</a:t>
            </a:r>
            <a:endParaRPr lang="hu-HU" altLang="hu-HU" sz="1800" b="1"/>
          </a:p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heliocentrikus</a:t>
            </a:r>
            <a:r>
              <a:rPr lang="hu-HU" altLang="hu-HU" sz="1600" b="1"/>
              <a:t> </a:t>
            </a:r>
          </a:p>
          <a:p>
            <a:pPr eaLnBrk="1" hangingPunct="1"/>
            <a:r>
              <a:rPr lang="hu-HU" altLang="hu-HU" sz="1600" b="1"/>
              <a:t>(pap, a Vatikán is elfogadja)</a:t>
            </a:r>
            <a:endParaRPr lang="hu-HU" altLang="hu-HU" sz="1600" b="1">
              <a:solidFill>
                <a:srgbClr val="FF3300"/>
              </a:solidFill>
            </a:endParaRPr>
          </a:p>
        </p:txBody>
      </p:sp>
      <p:sp>
        <p:nvSpPr>
          <p:cNvPr id="52242" name="AutoShape 221"/>
          <p:cNvSpPr>
            <a:spLocks noChangeArrowheads="1"/>
          </p:cNvSpPr>
          <p:nvPr/>
        </p:nvSpPr>
        <p:spPr bwMode="auto">
          <a:xfrm>
            <a:off x="4564063" y="5270500"/>
            <a:ext cx="3833812" cy="1081088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243" name="Text Box 222"/>
          <p:cNvSpPr txBox="1">
            <a:spLocks noChangeArrowheads="1"/>
          </p:cNvSpPr>
          <p:nvPr/>
        </p:nvSpPr>
        <p:spPr bwMode="auto">
          <a:xfrm>
            <a:off x="5767388" y="5445125"/>
            <a:ext cx="2276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J. Kepler </a:t>
            </a:r>
            <a:r>
              <a:rPr lang="hu-HU" altLang="hu-HU" sz="1400" b="1"/>
              <a:t>(1571-1630)</a:t>
            </a:r>
          </a:p>
          <a:p>
            <a:pPr eaLnBrk="1" hangingPunct="1"/>
            <a:r>
              <a:rPr lang="hu-HU" altLang="hu-HU" sz="1800" b="1"/>
              <a:t>bolygópálya ellipszis</a:t>
            </a:r>
            <a:endParaRPr lang="hu-HU" altLang="hu-HU" sz="1800" b="1">
              <a:solidFill>
                <a:srgbClr val="FF3300"/>
              </a:solidFill>
            </a:endParaRPr>
          </a:p>
        </p:txBody>
      </p:sp>
      <p:grpSp>
        <p:nvGrpSpPr>
          <p:cNvPr id="52247" name="Group 23"/>
          <p:cNvGrpSpPr>
            <a:grpSpLocks/>
          </p:cNvGrpSpPr>
          <p:nvPr/>
        </p:nvGrpSpPr>
        <p:grpSpPr bwMode="auto">
          <a:xfrm>
            <a:off x="4900613" y="1638300"/>
            <a:ext cx="752475" cy="703263"/>
            <a:chOff x="2571" y="605"/>
            <a:chExt cx="474" cy="443"/>
          </a:xfrm>
        </p:grpSpPr>
        <p:pic>
          <p:nvPicPr>
            <p:cNvPr id="52248" name="Picture 1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" y="605"/>
              <a:ext cx="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9" name="Oval 107"/>
            <p:cNvSpPr>
              <a:spLocks noChangeArrowheads="1"/>
            </p:cNvSpPr>
            <p:nvPr/>
          </p:nvSpPr>
          <p:spPr bwMode="auto">
            <a:xfrm>
              <a:off x="2601" y="623"/>
              <a:ext cx="415" cy="4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</p:grpSp>
      <p:grpSp>
        <p:nvGrpSpPr>
          <p:cNvPr id="52275" name="Group 51"/>
          <p:cNvGrpSpPr>
            <a:grpSpLocks/>
          </p:cNvGrpSpPr>
          <p:nvPr/>
        </p:nvGrpSpPr>
        <p:grpSpPr bwMode="auto">
          <a:xfrm>
            <a:off x="508000" y="2771775"/>
            <a:ext cx="893763" cy="839788"/>
            <a:chOff x="1113" y="536"/>
            <a:chExt cx="563" cy="529"/>
          </a:xfrm>
        </p:grpSpPr>
        <p:grpSp>
          <p:nvGrpSpPr>
            <p:cNvPr id="52276" name="Group 52"/>
            <p:cNvGrpSpPr>
              <a:grpSpLocks/>
            </p:cNvGrpSpPr>
            <p:nvPr/>
          </p:nvGrpSpPr>
          <p:grpSpPr bwMode="auto">
            <a:xfrm>
              <a:off x="1158" y="576"/>
              <a:ext cx="474" cy="443"/>
              <a:chOff x="2571" y="605"/>
              <a:chExt cx="474" cy="443"/>
            </a:xfrm>
          </p:grpSpPr>
          <p:pic>
            <p:nvPicPr>
              <p:cNvPr id="52277" name="Picture 1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605"/>
                <a:ext cx="474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78" name="Oval 107"/>
              <p:cNvSpPr>
                <a:spLocks noChangeArrowheads="1"/>
              </p:cNvSpPr>
              <p:nvPr/>
            </p:nvSpPr>
            <p:spPr bwMode="auto">
              <a:xfrm>
                <a:off x="2601" y="623"/>
                <a:ext cx="415" cy="41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u-HU" altLang="hu-HU" sz="1800">
                  <a:latin typeface="Arial" charset="0"/>
                </a:endParaRPr>
              </a:p>
            </p:txBody>
          </p:sp>
        </p:grpSp>
        <p:sp>
          <p:nvSpPr>
            <p:cNvPr id="52279" name="Oval 55"/>
            <p:cNvSpPr>
              <a:spLocks noChangeArrowheads="1"/>
            </p:cNvSpPr>
            <p:nvPr/>
          </p:nvSpPr>
          <p:spPr bwMode="auto">
            <a:xfrm>
              <a:off x="1113" y="536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2285" name="Group 61"/>
          <p:cNvGrpSpPr>
            <a:grpSpLocks/>
          </p:cNvGrpSpPr>
          <p:nvPr/>
        </p:nvGrpSpPr>
        <p:grpSpPr bwMode="auto">
          <a:xfrm>
            <a:off x="496888" y="1627188"/>
            <a:ext cx="893762" cy="839787"/>
            <a:chOff x="1376" y="3447"/>
            <a:chExt cx="563" cy="529"/>
          </a:xfrm>
        </p:grpSpPr>
        <p:sp>
          <p:nvSpPr>
            <p:cNvPr id="52286" name="Oval 121"/>
            <p:cNvSpPr>
              <a:spLocks noChangeArrowheads="1"/>
            </p:cNvSpPr>
            <p:nvPr/>
          </p:nvSpPr>
          <p:spPr bwMode="auto">
            <a:xfrm>
              <a:off x="1435" y="3502"/>
              <a:ext cx="440" cy="41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  <p:sp>
          <p:nvSpPr>
            <p:cNvPr id="52287" name="Oval 63"/>
            <p:cNvSpPr>
              <a:spLocks noChangeArrowheads="1"/>
            </p:cNvSpPr>
            <p:nvPr/>
          </p:nvSpPr>
          <p:spPr bwMode="auto">
            <a:xfrm>
              <a:off x="1376" y="3447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2288" name="AutoShape 147"/>
          <p:cNvSpPr>
            <a:spLocks noChangeArrowheads="1"/>
          </p:cNvSpPr>
          <p:nvPr/>
        </p:nvSpPr>
        <p:spPr bwMode="auto">
          <a:xfrm>
            <a:off x="287338" y="3897313"/>
            <a:ext cx="4032250" cy="1176337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289" name="Text Box 148"/>
          <p:cNvSpPr txBox="1">
            <a:spLocks noChangeArrowheads="1"/>
          </p:cNvSpPr>
          <p:nvPr/>
        </p:nvSpPr>
        <p:spPr bwMode="auto">
          <a:xfrm>
            <a:off x="1312863" y="3887788"/>
            <a:ext cx="29432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Giordano Bruno</a:t>
            </a:r>
            <a:r>
              <a:rPr lang="hu-HU" altLang="hu-HU" sz="1400" b="1"/>
              <a:t> (1548-1600)</a:t>
            </a:r>
          </a:p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centrum nélküli</a:t>
            </a:r>
          </a:p>
          <a:p>
            <a:pPr eaLnBrk="1" hangingPunct="1"/>
            <a:r>
              <a:rPr lang="hu-HU" altLang="hu-HU" sz="1600" b="1"/>
              <a:t>(sok világ, végtelen Univerzum,</a:t>
            </a:r>
          </a:p>
          <a:p>
            <a:pPr eaLnBrk="1" hangingPunct="1"/>
            <a:r>
              <a:rPr lang="hu-HU" altLang="hu-HU" sz="1600" b="1"/>
              <a:t>Krisztustagadás, ördögimádat)</a:t>
            </a:r>
          </a:p>
        </p:txBody>
      </p:sp>
      <p:grpSp>
        <p:nvGrpSpPr>
          <p:cNvPr id="52295" name="Group 71"/>
          <p:cNvGrpSpPr>
            <a:grpSpLocks/>
          </p:cNvGrpSpPr>
          <p:nvPr/>
        </p:nvGrpSpPr>
        <p:grpSpPr bwMode="auto">
          <a:xfrm>
            <a:off x="403225" y="4052888"/>
            <a:ext cx="893763" cy="839787"/>
            <a:chOff x="1376" y="3447"/>
            <a:chExt cx="563" cy="529"/>
          </a:xfrm>
        </p:grpSpPr>
        <p:sp>
          <p:nvSpPr>
            <p:cNvPr id="52296" name="Oval 121"/>
            <p:cNvSpPr>
              <a:spLocks noChangeArrowheads="1"/>
            </p:cNvSpPr>
            <p:nvPr/>
          </p:nvSpPr>
          <p:spPr bwMode="auto">
            <a:xfrm>
              <a:off x="1435" y="3502"/>
              <a:ext cx="440" cy="41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  <p:sp>
          <p:nvSpPr>
            <p:cNvPr id="52297" name="Oval 73"/>
            <p:cNvSpPr>
              <a:spLocks noChangeArrowheads="1"/>
            </p:cNvSpPr>
            <p:nvPr/>
          </p:nvSpPr>
          <p:spPr bwMode="auto">
            <a:xfrm>
              <a:off x="1376" y="3447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2298" name="AutoShape 128"/>
          <p:cNvSpPr>
            <a:spLocks noChangeArrowheads="1"/>
          </p:cNvSpPr>
          <p:nvPr/>
        </p:nvSpPr>
        <p:spPr bwMode="auto">
          <a:xfrm>
            <a:off x="300038" y="5183188"/>
            <a:ext cx="4203700" cy="122396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299" name="Text Box 203"/>
          <p:cNvSpPr txBox="1">
            <a:spLocks noChangeArrowheads="1"/>
          </p:cNvSpPr>
          <p:nvPr/>
        </p:nvSpPr>
        <p:spPr bwMode="auto">
          <a:xfrm>
            <a:off x="1397000" y="5230813"/>
            <a:ext cx="30527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/>
              <a:t>G. Galilei</a:t>
            </a:r>
            <a:r>
              <a:rPr lang="hu-HU" altLang="hu-HU" sz="1400" b="1"/>
              <a:t> (1564-1642)</a:t>
            </a:r>
            <a:endParaRPr lang="hu-HU" altLang="hu-HU" sz="1800" b="1"/>
          </a:p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heliocentrikus</a:t>
            </a:r>
            <a:r>
              <a:rPr lang="hu-HU" altLang="hu-HU" sz="1600" b="1"/>
              <a:t> </a:t>
            </a:r>
          </a:p>
          <a:p>
            <a:pPr eaLnBrk="1" hangingPunct="1"/>
            <a:r>
              <a:rPr lang="hu-HU" altLang="hu-HU" sz="1600" b="1"/>
              <a:t>(a pápa kigúnyolása, változtatás a Bibliában, per, gond nincs)</a:t>
            </a:r>
            <a:endParaRPr lang="hu-HU" altLang="hu-HU" sz="1600" b="1">
              <a:solidFill>
                <a:srgbClr val="FF3300"/>
              </a:solidFill>
            </a:endParaRPr>
          </a:p>
        </p:txBody>
      </p:sp>
      <p:grpSp>
        <p:nvGrpSpPr>
          <p:cNvPr id="52300" name="Group 76"/>
          <p:cNvGrpSpPr>
            <a:grpSpLocks/>
          </p:cNvGrpSpPr>
          <p:nvPr/>
        </p:nvGrpSpPr>
        <p:grpSpPr bwMode="auto">
          <a:xfrm>
            <a:off x="439738" y="5359400"/>
            <a:ext cx="893762" cy="839788"/>
            <a:chOff x="1376" y="3447"/>
            <a:chExt cx="563" cy="529"/>
          </a:xfrm>
        </p:grpSpPr>
        <p:sp>
          <p:nvSpPr>
            <p:cNvPr id="52301" name="Oval 121"/>
            <p:cNvSpPr>
              <a:spLocks noChangeArrowheads="1"/>
            </p:cNvSpPr>
            <p:nvPr/>
          </p:nvSpPr>
          <p:spPr bwMode="auto">
            <a:xfrm>
              <a:off x="1435" y="3502"/>
              <a:ext cx="440" cy="41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  <p:sp>
          <p:nvSpPr>
            <p:cNvPr id="52302" name="Oval 78"/>
            <p:cNvSpPr>
              <a:spLocks noChangeArrowheads="1"/>
            </p:cNvSpPr>
            <p:nvPr/>
          </p:nvSpPr>
          <p:spPr bwMode="auto">
            <a:xfrm>
              <a:off x="1376" y="3447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2303" name="Group 79"/>
          <p:cNvGrpSpPr>
            <a:grpSpLocks/>
          </p:cNvGrpSpPr>
          <p:nvPr/>
        </p:nvGrpSpPr>
        <p:grpSpPr bwMode="auto">
          <a:xfrm>
            <a:off x="4752975" y="5384800"/>
            <a:ext cx="893763" cy="839788"/>
            <a:chOff x="1376" y="3447"/>
            <a:chExt cx="563" cy="529"/>
          </a:xfrm>
        </p:grpSpPr>
        <p:sp>
          <p:nvSpPr>
            <p:cNvPr id="52304" name="Oval 121"/>
            <p:cNvSpPr>
              <a:spLocks noChangeArrowheads="1"/>
            </p:cNvSpPr>
            <p:nvPr/>
          </p:nvSpPr>
          <p:spPr bwMode="auto">
            <a:xfrm>
              <a:off x="1435" y="3502"/>
              <a:ext cx="440" cy="41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  <p:sp>
          <p:nvSpPr>
            <p:cNvPr id="52305" name="Oval 81"/>
            <p:cNvSpPr>
              <a:spLocks noChangeArrowheads="1"/>
            </p:cNvSpPr>
            <p:nvPr/>
          </p:nvSpPr>
          <p:spPr bwMode="auto">
            <a:xfrm>
              <a:off x="1376" y="3447"/>
              <a:ext cx="563" cy="52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2308" name="AutoShape 183"/>
          <p:cNvSpPr>
            <a:spLocks noChangeArrowheads="1"/>
          </p:cNvSpPr>
          <p:nvPr/>
        </p:nvSpPr>
        <p:spPr bwMode="auto">
          <a:xfrm>
            <a:off x="4711700" y="2522538"/>
            <a:ext cx="4087813" cy="1304925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309" name="Text Box 184"/>
          <p:cNvSpPr txBox="1">
            <a:spLocks noChangeArrowheads="1"/>
          </p:cNvSpPr>
          <p:nvPr/>
        </p:nvSpPr>
        <p:spPr bwMode="auto">
          <a:xfrm>
            <a:off x="5684838" y="2579688"/>
            <a:ext cx="3070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forgási ellipszoid</a:t>
            </a:r>
            <a:r>
              <a:rPr lang="hu-HU" altLang="hu-HU" sz="1400" b="1">
                <a:solidFill>
                  <a:srgbClr val="FF3300"/>
                </a:solidFill>
              </a:rPr>
              <a:t> </a:t>
            </a:r>
            <a:r>
              <a:rPr lang="hu-HU" altLang="hu-HU" sz="1400" b="1"/>
              <a:t>(1650-1870)</a:t>
            </a:r>
            <a:endParaRPr lang="hu-HU" altLang="hu-HU" sz="1800" b="1"/>
          </a:p>
          <a:p>
            <a:pPr eaLnBrk="1" hangingPunct="1"/>
            <a:r>
              <a:rPr lang="hu-HU" altLang="hu-HU" sz="1800" b="1"/>
              <a:t>elméleti egyensúlyi alak</a:t>
            </a:r>
          </a:p>
          <a:p>
            <a:pPr eaLnBrk="1" hangingPunct="1"/>
            <a:r>
              <a:rPr lang="hu-HU" altLang="hu-HU" sz="1800" b="1"/>
              <a:t>„citrom” fokmérés </a:t>
            </a:r>
            <a:r>
              <a:rPr lang="hu-HU" altLang="hu-HU" sz="1400" b="1"/>
              <a:t>(1683-1718)</a:t>
            </a:r>
            <a:endParaRPr lang="hu-HU" altLang="hu-HU" sz="1800" b="1"/>
          </a:p>
          <a:p>
            <a:pPr eaLnBrk="1" hangingPunct="1"/>
            <a:r>
              <a:rPr lang="hu-HU" altLang="hu-HU" sz="1800" b="1"/>
              <a:t>„narancs” fokm. </a:t>
            </a:r>
            <a:r>
              <a:rPr lang="hu-HU" altLang="hu-HU" sz="1400" b="1"/>
              <a:t>(1736-1737) </a:t>
            </a:r>
          </a:p>
        </p:txBody>
      </p:sp>
      <p:grpSp>
        <p:nvGrpSpPr>
          <p:cNvPr id="52310" name="Group 86"/>
          <p:cNvGrpSpPr>
            <a:grpSpLocks/>
          </p:cNvGrpSpPr>
          <p:nvPr/>
        </p:nvGrpSpPr>
        <p:grpSpPr bwMode="auto">
          <a:xfrm>
            <a:off x="4843463" y="2733675"/>
            <a:ext cx="752475" cy="703263"/>
            <a:chOff x="2571" y="605"/>
            <a:chExt cx="474" cy="443"/>
          </a:xfrm>
        </p:grpSpPr>
        <p:pic>
          <p:nvPicPr>
            <p:cNvPr id="52311" name="Picture 1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" y="605"/>
              <a:ext cx="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12" name="Oval 107"/>
            <p:cNvSpPr>
              <a:spLocks noChangeArrowheads="1"/>
            </p:cNvSpPr>
            <p:nvPr/>
          </p:nvSpPr>
          <p:spPr bwMode="auto">
            <a:xfrm>
              <a:off x="2601" y="623"/>
              <a:ext cx="415" cy="4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</p:grpSp>
      <p:sp>
        <p:nvSpPr>
          <p:cNvPr id="52313" name="AutoShape 183"/>
          <p:cNvSpPr>
            <a:spLocks noChangeArrowheads="1"/>
          </p:cNvSpPr>
          <p:nvPr/>
        </p:nvSpPr>
        <p:spPr bwMode="auto">
          <a:xfrm>
            <a:off x="4746625" y="3911600"/>
            <a:ext cx="3598863" cy="8191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hu-HU" altLang="hu-HU" sz="1600" b="1"/>
          </a:p>
        </p:txBody>
      </p:sp>
      <p:sp>
        <p:nvSpPr>
          <p:cNvPr id="52314" name="Text Box 184"/>
          <p:cNvSpPr txBox="1">
            <a:spLocks noChangeArrowheads="1"/>
          </p:cNvSpPr>
          <p:nvPr/>
        </p:nvSpPr>
        <p:spPr bwMode="auto">
          <a:xfrm>
            <a:off x="5791200" y="3979863"/>
            <a:ext cx="2332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 sz="1800" b="1">
                <a:solidFill>
                  <a:srgbClr val="FF3300"/>
                </a:solidFill>
              </a:rPr>
              <a:t>geoid</a:t>
            </a:r>
          </a:p>
          <a:p>
            <a:pPr eaLnBrk="1" hangingPunct="1"/>
            <a:r>
              <a:rPr lang="hu-HU" altLang="hu-HU" sz="1800" b="1"/>
              <a:t>1878 után elfogadott </a:t>
            </a:r>
          </a:p>
        </p:txBody>
      </p:sp>
      <p:grpSp>
        <p:nvGrpSpPr>
          <p:cNvPr id="52315" name="Group 91"/>
          <p:cNvGrpSpPr>
            <a:grpSpLocks/>
          </p:cNvGrpSpPr>
          <p:nvPr/>
        </p:nvGrpSpPr>
        <p:grpSpPr bwMode="auto">
          <a:xfrm>
            <a:off x="4914900" y="3956050"/>
            <a:ext cx="752475" cy="703263"/>
            <a:chOff x="2571" y="605"/>
            <a:chExt cx="474" cy="443"/>
          </a:xfrm>
        </p:grpSpPr>
        <p:pic>
          <p:nvPicPr>
            <p:cNvPr id="52316" name="Picture 1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" y="605"/>
              <a:ext cx="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17" name="Oval 107"/>
            <p:cNvSpPr>
              <a:spLocks noChangeArrowheads="1"/>
            </p:cNvSpPr>
            <p:nvPr/>
          </p:nvSpPr>
          <p:spPr bwMode="auto">
            <a:xfrm>
              <a:off x="2601" y="623"/>
              <a:ext cx="415" cy="4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hu-HU" altLang="hu-HU" sz="1800">
                <a:latin typeface="Arial" charset="0"/>
              </a:endParaRPr>
            </a:p>
          </p:txBody>
        </p:sp>
      </p:grp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TÉRKÉPEZÉS ÉS A TOPOGRÁFIA TÖRTÉNETE</a:t>
            </a:r>
          </a:p>
        </p:txBody>
      </p:sp>
    </p:spTree>
    <p:extLst>
      <p:ext uri="{BB962C8B-B14F-4D97-AF65-F5344CB8AC3E}">
        <p14:creationId xmlns:p14="http://schemas.microsoft.com/office/powerpoint/2010/main" val="4084250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  <p:sp>
        <p:nvSpPr>
          <p:cNvPr id="5" name="Téglalap 4"/>
          <p:cNvSpPr/>
          <p:nvPr/>
        </p:nvSpPr>
        <p:spPr>
          <a:xfrm>
            <a:off x="465025" y="1484784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területét összefüggően ábrázoló térképek: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Mátyás király uralkodását (1458-1490) megelőzően készülhettek (nem ismerjük)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Lázár-térkép 1528-ban készült nyomtatásban</a:t>
            </a:r>
          </a:p>
          <a:p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36" y="2852936"/>
            <a:ext cx="4344144" cy="38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757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  <p:sp>
        <p:nvSpPr>
          <p:cNvPr id="5" name="Téglalap 4"/>
          <p:cNvSpPr/>
          <p:nvPr/>
        </p:nvSpPr>
        <p:spPr>
          <a:xfrm>
            <a:off x="467544" y="148478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területét összefüggően ábrázoló térképek: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Honterius, Lazius, Zsámboky, Mikovinyy Sámuel (1700-1750)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I. katonai felmérés (Mária Terézia), hazánk területén (1766-1788)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5" y="2685113"/>
            <a:ext cx="2664296" cy="400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42185"/>
            <a:ext cx="3405117" cy="336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685196" y="2824952"/>
            <a:ext cx="23042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fő domborzati formák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növényzet, talajok, stb.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hidak, mélyutak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vízrajz, szakadékok, szorosok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járhatóság kocsival és gyalog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hol kell hidat verni</a:t>
            </a:r>
          </a:p>
          <a:p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erődítményt építeni</a:t>
            </a:r>
          </a:p>
          <a:p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fatorlaszt építeni</a:t>
            </a:r>
          </a:p>
          <a:p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kordont emelni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ORSZÁGLEÍRÁS</a:t>
            </a:r>
          </a:p>
          <a:p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(pl. kastélyok befogadó-</a:t>
            </a:r>
          </a:p>
          <a:p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képessége, katonai meg-</a:t>
            </a:r>
          </a:p>
          <a:p>
            <a:r>
              <a:rPr 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 közelítés)</a:t>
            </a:r>
          </a:p>
        </p:txBody>
      </p:sp>
      <p:sp>
        <p:nvSpPr>
          <p:cNvPr id="3" name="Téglalap 2"/>
          <p:cNvSpPr/>
          <p:nvPr/>
        </p:nvSpPr>
        <p:spPr>
          <a:xfrm>
            <a:off x="4503764" y="6364382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M=1:28.800</a:t>
            </a:r>
          </a:p>
        </p:txBody>
      </p:sp>
    </p:spTree>
    <p:extLst>
      <p:ext uri="{BB962C8B-B14F-4D97-AF65-F5344CB8AC3E}">
        <p14:creationId xmlns:p14="http://schemas.microsoft.com/office/powerpoint/2010/main" val="1375879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  <p:sp>
        <p:nvSpPr>
          <p:cNvPr id="5" name="Téglalap 4"/>
          <p:cNvSpPr/>
          <p:nvPr/>
        </p:nvSpPr>
        <p:spPr>
          <a:xfrm>
            <a:off x="467544" y="148478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területét összefüggően ábrázoló térképek: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II. katonai felmérés (I. Ferenc, 1806-1869), Magyarország területén (1829-1866)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III. katonai felmérés (1869), Magyarország területén (1872-1884)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148311" cy="31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1658665" y="6207953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M=1:28.800</a:t>
            </a:r>
          </a:p>
        </p:txBody>
      </p:sp>
      <p:sp>
        <p:nvSpPr>
          <p:cNvPr id="2" name="Téglalap 1"/>
          <p:cNvSpPr/>
          <p:nvPr/>
        </p:nvSpPr>
        <p:spPr>
          <a:xfrm>
            <a:off x="4572000" y="61670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felmérési méretarány M=1:25.000</a:t>
            </a:r>
          </a:p>
          <a:p>
            <a:pPr algn="ctr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M=1:75.000 méretarányú „részletes” térképek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008" y="2924944"/>
            <a:ext cx="3911447" cy="311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28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  <p:sp>
        <p:nvSpPr>
          <p:cNvPr id="5" name="Téglalap 4"/>
          <p:cNvSpPr/>
          <p:nvPr/>
        </p:nvSpPr>
        <p:spPr>
          <a:xfrm>
            <a:off x="467544" y="1484784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területét összefüggően ábrázoló térképek: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Magyar Katonai Térképészeti Csoport (1919), új topográfiai felmérés (1927-1938)</a:t>
            </a: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    fotogrammetriai eljárás (az ország 10%-a)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II. VH után ketté vált a térképezés (polgári és katonai)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5841515" cy="253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471977" y="5624355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katonai térképek titkosítva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polgári térképek nem teljesek, torzítottak, lerontottak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számítástecnikai eszközök korlátozottan alkalmazhatók (cocom)</a:t>
            </a:r>
          </a:p>
        </p:txBody>
      </p:sp>
    </p:spTree>
    <p:extLst>
      <p:ext uri="{BB962C8B-B14F-4D97-AF65-F5344CB8AC3E}">
        <p14:creationId xmlns:p14="http://schemas.microsoft.com/office/powerpoint/2010/main" val="259192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 FŐ TULAJDONSÁGAI:</a:t>
            </a:r>
          </a:p>
          <a:p>
            <a:pPr algn="ctr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0"/>
              </a:spcBef>
              <a:buAutoNum type="arabicPeriod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MÉRETARÁNY:</a:t>
            </a:r>
          </a:p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méretaránya (M) az az arányszám, amely megmutatja, hogy a VETÜLETI SÍKON leképezett hosszak a kirajzolt TÉRKÉPEN hányadrészükre kicsinyítve jelennek meg.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07703" y="1881411"/>
            <a:ext cx="4928592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1800" b="1">
                <a:solidFill>
                  <a:srgbClr val="FF3300"/>
                </a:solidFill>
              </a:rPr>
              <a:t>MÉRETARÁNY = M = 1</a:t>
            </a:r>
            <a:r>
              <a:rPr lang="hu-HU" altLang="hu-HU" sz="1800" b="1">
                <a:solidFill>
                  <a:srgbClr val="FF3300"/>
                </a:solidFill>
                <a:cs typeface="Times New Roman" pitchFamily="18" charset="0"/>
              </a:rPr>
              <a:t>/</a:t>
            </a:r>
            <a:r>
              <a:rPr lang="hu-HU" altLang="hu-HU" sz="1800" b="1">
                <a:solidFill>
                  <a:srgbClr val="FF3300"/>
                </a:solidFill>
              </a:rPr>
              <a:t>m = </a:t>
            </a:r>
          </a:p>
          <a:p>
            <a:pPr algn="ctr"/>
            <a:r>
              <a:rPr lang="hu-HU" altLang="hu-HU" sz="1800" b="1">
                <a:solidFill>
                  <a:srgbClr val="FF3300"/>
                </a:solidFill>
              </a:rPr>
              <a:t>1</a:t>
            </a:r>
            <a:r>
              <a:rPr lang="hu-HU" altLang="hu-HU" sz="1800" b="1">
                <a:solidFill>
                  <a:srgbClr val="FF3300"/>
                </a:solidFill>
                <a:cs typeface="Times New Roman" pitchFamily="18" charset="0"/>
              </a:rPr>
              <a:t>/</a:t>
            </a:r>
            <a:r>
              <a:rPr lang="hu-HU" altLang="hu-HU" sz="1800" b="1">
                <a:solidFill>
                  <a:srgbClr val="FF3300"/>
                </a:solidFill>
              </a:rPr>
              <a:t>méretarányszám = térképi hossz</a:t>
            </a:r>
            <a:r>
              <a:rPr lang="hu-HU" altLang="hu-HU" sz="1800" b="1">
                <a:solidFill>
                  <a:srgbClr val="FF3300"/>
                </a:solidFill>
                <a:cs typeface="Times New Roman" pitchFamily="18" charset="0"/>
              </a:rPr>
              <a:t>/</a:t>
            </a:r>
            <a:r>
              <a:rPr lang="hu-HU" altLang="hu-HU" sz="1800" b="1">
                <a:solidFill>
                  <a:srgbClr val="FF3300"/>
                </a:solidFill>
              </a:rPr>
              <a:t>vetületi hossz</a:t>
            </a:r>
          </a:p>
        </p:txBody>
      </p:sp>
      <p:sp>
        <p:nvSpPr>
          <p:cNvPr id="8" name="Téglalap 7"/>
          <p:cNvSpPr/>
          <p:nvPr/>
        </p:nvSpPr>
        <p:spPr>
          <a:xfrm>
            <a:off x="14501" y="386104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AutoNum type="arabicPeriod" startAt="3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GENERALIZÁLÁS:</a:t>
            </a:r>
          </a:p>
          <a:p>
            <a:pPr algn="just">
              <a:spcBef>
                <a:spcPct val="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egyik legfontosabb, egyben az egyik legbonyolultabb folyamat. A térképi megjelenítés (analóg, digitális) információközlő képessége korlátozott. Érzékelési és értelmezési gondok lehetnek. Ki kell válogatnunk, szűrnünk azt az információmennyiséget, melyet a térkép befogadóképessége lehetővé tesz és a térkép értelmezhetőségét, használhatóságát nem csökkenti. </a:t>
            </a:r>
          </a:p>
        </p:txBody>
      </p:sp>
      <p:sp>
        <p:nvSpPr>
          <p:cNvPr id="9" name="Téglalap 8"/>
          <p:cNvSpPr/>
          <p:nvPr/>
        </p:nvSpPr>
        <p:spPr>
          <a:xfrm>
            <a:off x="14501" y="254400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2.   VETÜLET :</a:t>
            </a:r>
          </a:p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a leképezés, amely a 3D-s valóság síkba (papírlapra) való átalakításának módját (általában egy matematikai képlet formájában) adja meg. </a:t>
            </a:r>
          </a:p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leképezés lehet:   szögtartó;    területtartó;    általános torzulású</a:t>
            </a:r>
          </a:p>
        </p:txBody>
      </p:sp>
      <p:sp>
        <p:nvSpPr>
          <p:cNvPr id="10" name="Téglalap 9"/>
          <p:cNvSpPr/>
          <p:nvPr/>
        </p:nvSpPr>
        <p:spPr>
          <a:xfrm>
            <a:off x="14501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4.   JELKULCSOS ÁBRÁZOLÁS :</a:t>
            </a: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tereptárgyak jelentésének egyértelmű kifejezésére, jelentőségük kihangsúlyozására jeleket használunk. Ennek oka lehet: tárgy mérete eredetileg, (forrás) vagy a kicsinyítés miatt (kémény); az alaprajzii ábrázolás nem eléggé kifejező, hangsúlyos (híd) </a:t>
            </a:r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41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80403" y="1556792"/>
            <a:ext cx="8548687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MAGYAR HONVÉDSÉG TÉRKÉPÉSZETI HIVATALA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(TÓTH ÁGOSTON TÉRK. INTÉZET)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-80-AS ÉVEK KÖZEPÉTŐL FOGLAKOZNAK DIGITÁLIS TÉRKÉPÉSZETTEL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-1987-89 DTA 1:200.000 (G-K VETÜLET, DOMBORZAT NÉLKÜL)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ÁLLAMI SZÁMÍTÓGÉPES SZOLGÁLAT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(ÁSZSZ)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-80-AS ÉVEK LEGMODERNEBB SZÁMÍTÓGÉPEIVEL RENDELKEZIK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-GRAFIKUS ADATOK KEZELÉSÉRE IS ALKALMAS KÖRNYEZET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-BUDAPEST, SZEGED FÖLDMÉRÉSI ÉS TÉRKÉPÉSZETI ADATBÁZISA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 KISSZÖVETKEZET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-ALFAGRAFIK (AUTOCAD JELLEGÜ) KIFEJLESZTÉSE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-TOPOLOGIC KIFEJLESZTÉSE (ELSÖ KELET-EURÓPAI GIS)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-1990 OTAB, 3 RÉSZADATHALMAZ: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	-SZEMLÉLÖ SZINT: 1: 1.000.000 – 1: 2.000.000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	-ÁTTEKINTÖ SZINT: 1: 500.000 – 1: 1.000.000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	-RÉSZLETES SZINT: 1: 100.000 – 1: 200.000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	(AUTOCAD, MICROST., MAPINFO)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-1990 1: 2.000 DIGIT. SZELVÉNYEK (6DB) A VILÁGKIÁLLÍTÁS TERVEZETT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 HELYSZÍNÉRÖL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</p:spTree>
    <p:extLst>
      <p:ext uri="{BB962C8B-B14F-4D97-AF65-F5344CB8AC3E}">
        <p14:creationId xmlns:p14="http://schemas.microsoft.com/office/powerpoint/2010/main" val="3785236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95288" y="1700808"/>
            <a:ext cx="820045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FŐVÁROSI TANÁCS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(FÖLDHIVATAL FÖLDMÉRÉSI OSZTÁLY)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-1: 1.000 FÖLDMÉRÉSI VÁZTÉRKÉP (2/3-A KÉSZÜLT EL)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-1987-88 1: 4.000 DIGITÁLIS ALAPTÉRKÉP A FŐVÁROSRÓL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-1988 ELSŐ LEGÁLIS ARCINFO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BME GEODÉZIAI INTÉZET</a:t>
            </a: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-GRADIS-2000 AZ ELSŐ TÉRINFORMATIKAI CÉLSZOFTVER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-PAKSI ATOMERŐMŰ GEODÉZIAI FELMÉRÉSÉHEZ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ELTE TÉRKÉPTUDOMÁNYI TANSZÉK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-1972 MÁR ILYEN JELLEGŰ KUTATÁSOK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-LINPRI, COMAPO FELÜLETKARTOGRAMMOK MAGYARORSZÁG TERÜLETÉRŐL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-KÜLÖNBÖZŐ KARAKTEREK EGYMÁSRA NYOMTATÁSÁBÓL ELTÉRŐ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 DENZITÁSÚ ELEMEI FELÜLET KITÖLTÉSEK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FOK GYEM SZÖVETKEZET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- 1982-1991 DIGITALIZÁLÓ TÁBLA GYÁRTÁS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</p:spTree>
    <p:extLst>
      <p:ext uri="{BB962C8B-B14F-4D97-AF65-F5344CB8AC3E}">
        <p14:creationId xmlns:p14="http://schemas.microsoft.com/office/powerpoint/2010/main" val="342186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55576" y="1412776"/>
            <a:ext cx="752821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ÁLLAMI FÖLDTANI INTÉZET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(MÁFI)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-1986 REBEKA (AUTOCAD 9 UTÁN VÉGE)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-1989 A RÉGIÓ ELSŐ INTERGRAPH MUNKAÁLLOMÁSA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MTA TALAJTANI ÉS AGROKÉMIAI KUTATÓINT.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(TAKI)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- 80-AS ÉVEK ELEJE TALAJTANI INFORMÁCIÓS RENDSZER (TIR)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-CSAK A PONTSZERŰ ADATOK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- 1989-90 AGRO-TOPO (AUTOCAD)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VÍZGAZDÁLKODÁSI TUDOMÁNYOS KUTATÓKÖZP.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(VITUKI)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- 80-AS ÉVEK VÉGE ÁGAZATI GIS RENDSZER KIÉPÍTÉSE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VIPS (VIDEO IMAGE PROCESSING SYSTEM) ÉS ILWIS SZOFTVEREK ALK.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VÁROSÉPÍTÉSI TUDOMÁNYOS ÉS TERVEZŐ INTÉZET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(VÁTI)</a:t>
            </a: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- 80-AS ÉVEK ELEJE TÉRINFORMATIKAI KUTATÁSOK, ELEMZÉSEK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ORSZÁGOS ÜDÜLŐTERÜLETI TERV (OÜT) 200*200 MÉTERES EGYSÉGEK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 NEGYVEN TEMATIKUS FEDVÉNY (POSTA DTM 200)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-ESRI (GEOCOMP KFT, ESRI MO. KFT 1989)</a:t>
            </a:r>
          </a:p>
          <a:p>
            <a:pPr eaLnBrk="1" hangingPunct="1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-INTERGRAPH (INTERGRAPH MO. KFT 1992)</a:t>
            </a:r>
          </a:p>
          <a:p>
            <a:pPr eaLnBrk="1" hangingPunct="1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-ERDAS (BEKES KFT 1992)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</p:spTree>
    <p:extLst>
      <p:ext uri="{BB962C8B-B14F-4D97-AF65-F5344CB8AC3E}">
        <p14:creationId xmlns:p14="http://schemas.microsoft.com/office/powerpoint/2010/main" val="3448403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58797" y="1412776"/>
            <a:ext cx="728545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RENDSZERVÁLTÁS UTÁNI IDŐSZAK: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 KATONAI TÉRKÉPEK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TITKOSÍTÁSA MEGSZŰNIK (VISSZAMENŐLEG IS)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-G-K VETÜLETRŐL ÁTTÉRÉS UTM-RE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-DTA-200 3.6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-DTA-50 2.2 (1: 25.000 FELMÉRÉS)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-DDM (10 – 1000 M)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-RTA (150 – 300 DPI)</a:t>
            </a:r>
          </a:p>
        </p:txBody>
      </p:sp>
      <p:graphicFrame>
        <p:nvGraphicFramePr>
          <p:cNvPr id="717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082236"/>
              </p:ext>
            </p:extLst>
          </p:nvPr>
        </p:nvGraphicFramePr>
        <p:xfrm>
          <a:off x="179512" y="3672005"/>
          <a:ext cx="5184775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6152381" imgH="3753374" progId="Paint.Picture">
                  <p:embed/>
                </p:oleObj>
              </mc:Choice>
              <mc:Fallback>
                <p:oleObj name="Bitkép" r:id="rId2" imgW="6152381" imgH="375337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672005"/>
                        <a:ext cx="5184775" cy="316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873305"/>
              </p:ext>
            </p:extLst>
          </p:nvPr>
        </p:nvGraphicFramePr>
        <p:xfrm>
          <a:off x="5868144" y="2420888"/>
          <a:ext cx="285750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2857899" imgH="1914286" progId="Paint.Picture">
                  <p:embed/>
                </p:oleObj>
              </mc:Choice>
              <mc:Fallback>
                <p:oleObj name="Bitkép" r:id="rId4" imgW="2857899" imgH="19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2420888"/>
                        <a:ext cx="2857500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874330"/>
              </p:ext>
            </p:extLst>
          </p:nvPr>
        </p:nvGraphicFramePr>
        <p:xfrm>
          <a:off x="5796136" y="4581128"/>
          <a:ext cx="2905125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6" imgW="2905531" imgH="2085714" progId="Paint.Picture">
                  <p:embed/>
                </p:oleObj>
              </mc:Choice>
              <mc:Fallback>
                <p:oleObj name="Bitkép" r:id="rId6" imgW="2905531" imgH="20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4581128"/>
                        <a:ext cx="2905125" cy="208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</p:spTree>
    <p:extLst>
      <p:ext uri="{BB962C8B-B14F-4D97-AF65-F5344CB8AC3E}">
        <p14:creationId xmlns:p14="http://schemas.microsoft.com/office/powerpoint/2010/main" val="3961556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60938" y="1340768"/>
            <a:ext cx="84963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POLGÁRI TÉRKÉPEKKEL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SZEMBENI MINŐSÉGI ELVÁRÁSOK NÖVEKEDNEK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-TARTALMI TORZÍTÁS, OBJEKTUMOK ELHAGYÁSA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-MAXIMÁLIS TERÜLET MEGKÖTÉSE A MÉRETARÁNY 				 FÜGGVÉNYÉBEN</a:t>
            </a:r>
          </a:p>
          <a:p>
            <a:pPr eaLnBrk="1" hangingPunct="1"/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-PIACI SZEMPONTOK EGYRE ERŐTELJESEBBEN HATNAK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-MAGÁN CÉGEK MEGJELENÉSE</a:t>
            </a:r>
          </a:p>
          <a:p>
            <a:pPr eaLnBrk="1" hangingPunct="1"/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	-ELSŐ DIGITÁLIS VÁROSI TÉRKÉPEK (PL. HÉVIZ – KATICOM)</a:t>
            </a:r>
          </a:p>
        </p:txBody>
      </p:sp>
      <p:graphicFrame>
        <p:nvGraphicFramePr>
          <p:cNvPr id="819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58248"/>
              </p:ext>
            </p:extLst>
          </p:nvPr>
        </p:nvGraphicFramePr>
        <p:xfrm>
          <a:off x="2416175" y="3573016"/>
          <a:ext cx="4454525" cy="304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6028571" imgH="4114286" progId="Paint.Picture">
                  <p:embed/>
                </p:oleObj>
              </mc:Choice>
              <mc:Fallback>
                <p:oleObj name="Bitkép" r:id="rId2" imgW="6028571" imgH="41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175" y="3573016"/>
                        <a:ext cx="4454525" cy="304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364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HAZAI TÉRKÉPEZÉS ÉS A TOPOGRÁFIA TÖRTÉNETE</a:t>
            </a:r>
          </a:p>
        </p:txBody>
      </p:sp>
    </p:spTree>
    <p:extLst>
      <p:ext uri="{BB962C8B-B14F-4D97-AF65-F5344CB8AC3E}">
        <p14:creationId xmlns:p14="http://schemas.microsoft.com/office/powerpoint/2010/main" val="15511479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340768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ELEMEI </a:t>
            </a:r>
          </a:p>
          <a:p>
            <a:pPr algn="ctr"/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>(SÍKRAJZ, NÉVRAJZ, KERETRAJZ, DOMBORZATRAJZ)</a:t>
            </a:r>
          </a:p>
          <a:p>
            <a:pPr algn="ctr"/>
            <a:endParaRPr lang="hu-H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> TIPOGRÁFIAI ALAPISMERETEK</a:t>
            </a:r>
          </a:p>
          <a:p>
            <a:pPr algn="ctr"/>
            <a:endParaRPr lang="hu-H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TÉRKÉP TERVEZÉS, SZERKESZTÉS</a:t>
            </a:r>
          </a:p>
        </p:txBody>
      </p:sp>
    </p:spTree>
    <p:extLst>
      <p:ext uri="{BB962C8B-B14F-4D97-AF65-F5344CB8AC3E}">
        <p14:creationId xmlns:p14="http://schemas.microsoft.com/office/powerpoint/2010/main" val="8222482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TÉRKÉP ELEMEI</a:t>
            </a:r>
          </a:p>
          <a:p>
            <a:pPr algn="ctr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0"/>
              </a:spcBef>
              <a:buAutoNum type="arabicPeriod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SÍKRAJZ</a:t>
            </a:r>
          </a:p>
          <a:p>
            <a:pPr algn="just">
              <a:spcBef>
                <a:spcPct val="0"/>
              </a:spcBef>
            </a:pPr>
            <a:endParaRPr lang="hu-HU" altLang="hu-H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kétdimenziós térkép felszínén egyértelműen ábrázolható tárgyakat összefoglalva síkrajznak nevezzük.</a:t>
            </a:r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24140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2. NÉVRAJZ</a:t>
            </a:r>
          </a:p>
          <a:p>
            <a:pPr algn="just"/>
            <a:endParaRPr lang="hu-HU" altLang="hu-H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térképek elengedhetetlen tartalmi része a névrajz. A névrajz biztosítja a legközvetlenebb kapcsolatot a térkép geometriai adatai és a felhasználó között. A névrajz vonatkozhat pontra, vonalra, területre, valamint természetes és mesterséges alakzatra egyaránt.</a:t>
            </a:r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-9055" y="388390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3. DOMBORZATRAJZ</a:t>
            </a:r>
          </a:p>
          <a:p>
            <a:pPr algn="just"/>
            <a:endParaRPr lang="hu-H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domborzatrajz a felszín magassági viszonyait ábrázolja. Az ábrázolás történhet abszolút és relatív magassági pontok, szintvonalak használatával, színfokozatos vagy domborzatárnyékolásos eljárással.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5371198"/>
            <a:ext cx="91530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4. KERETRAJZ</a:t>
            </a:r>
          </a:p>
          <a:p>
            <a:pPr algn="just"/>
            <a:endParaRPr lang="hu-HU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szelvényezési rendszerrel szoros kapcsolatban határozták meg. Az alkalmazott jelkulcs rögzíti. Részleteiben tehát különböző a keretrajz az alkalmazott vetületi rendszerek szerint. Alapelveiben azonban egységes: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belső és külső keretből és a kereten kívüli megírásokból áll. </a:t>
            </a:r>
          </a:p>
        </p:txBody>
      </p:sp>
    </p:spTree>
    <p:extLst>
      <p:ext uri="{BB962C8B-B14F-4D97-AF65-F5344CB8AC3E}">
        <p14:creationId xmlns:p14="http://schemas.microsoft.com/office/powerpoint/2010/main" val="2968089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</p:txBody>
      </p:sp>
      <p:sp>
        <p:nvSpPr>
          <p:cNvPr id="3" name="Téglalap 2"/>
          <p:cNvSpPr/>
          <p:nvPr/>
        </p:nvSpPr>
        <p:spPr>
          <a:xfrm>
            <a:off x="323528" y="1340768"/>
            <a:ext cx="8568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 síkrajzát tartalmilag a következő fő csoportokba sorolhatjuk: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alappontok,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épületek és építmények, (települések),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ipartelepek és közművek,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vasutak,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műutak és talajutak,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vízhálózat és berendezései, (vízrajz),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hidak és átkelők, hírközlő vonalak, (vezetékek)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határok, kerítések,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növényzet és talajnemek,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domborzat síkrajzi elemei</a:t>
            </a:r>
          </a:p>
        </p:txBody>
      </p:sp>
    </p:spTree>
    <p:extLst>
      <p:ext uri="{BB962C8B-B14F-4D97-AF65-F5344CB8AC3E}">
        <p14:creationId xmlns:p14="http://schemas.microsoft.com/office/powerpoint/2010/main" val="495787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1128713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JELEK, JELKULCS:</a:t>
            </a:r>
          </a:p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tereptárgyak </a:t>
            </a:r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jelentésének kifejezésére, jelentőségük kihangsúlyozására jeleket 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(jelkulcsot) használunk. Ez főként a méretaránytól függő felbontóképességből adódik.</a:t>
            </a:r>
          </a:p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Azonos jel = azonos tárgy. Egyezményes </a:t>
            </a:r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jelek összefoglaló gyűjteménye a jelkulcs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altLang="hu-HU"/>
              <a:t> 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 készítője és a használója </a:t>
            </a:r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azonosan értelmezze a jeleket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hu-HU" alt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4745038"/>
            <a:ext cx="9144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Térképi jelek alkalmazásának </a:t>
            </a:r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okai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térképezendő tárgynak </a:t>
            </a:r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nincs megfelelő kiterjedésű alaprajza 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(alappontok, forrás, távvezeték)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 méretaránya miatt a </a:t>
            </a:r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tárgy ponttá vagy vékony vonallá zsugorodik 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(templom, malom, patak)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tárgy alaprajza ugyan megfelelő nagyságú, de formája nem fejezi ki </a:t>
            </a:r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a tárgy jelentését vagy jelentőségét</a:t>
            </a: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(támfal, híd, temető)</a:t>
            </a:r>
          </a:p>
        </p:txBody>
      </p:sp>
      <p:pic>
        <p:nvPicPr>
          <p:cNvPr id="5" name="Picture 4" descr="10a-3%20t%20rajzi%20fe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8463" r="2943" b="4762"/>
          <a:stretch>
            <a:fillRect/>
          </a:stretch>
        </p:blipFill>
        <p:spPr bwMode="auto">
          <a:xfrm>
            <a:off x="238122" y="2700029"/>
            <a:ext cx="4956853" cy="18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194975" y="2595622"/>
            <a:ext cx="3949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A jelkulcs részei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Jelek használatát magyarázó szöveges rész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térképen használható rövidítések jegyzéke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Írásfajták gyűjteménye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Térképszelvény keretmintája, kereten kívüli megírások</a:t>
            </a:r>
          </a:p>
        </p:txBody>
      </p:sp>
    </p:spTree>
    <p:extLst>
      <p:ext uri="{BB962C8B-B14F-4D97-AF65-F5344CB8AC3E}">
        <p14:creationId xmlns:p14="http://schemas.microsoft.com/office/powerpoint/2010/main" val="22330772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25368" y="2341563"/>
            <a:ext cx="358303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u="sng"/>
              <a:t>Elmozdítható fontossági sorrendben: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Vasút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Műút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Csatorna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Ipari létesítmény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Vezeték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Település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Töltés, bevágás, fasor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Tájékoztató tereptárgy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Határ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Kerítés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/>
              <a:t>Növényzethatárok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9375" y="1200150"/>
            <a:ext cx="299312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Nem mozdítható el a helyéről: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Geodéziai alappont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vízfolyások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977679" y="1661815"/>
            <a:ext cx="27174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Méreten felüli ábrázolás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Eltolás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Generalizálás</a:t>
            </a:r>
          </a:p>
        </p:txBody>
      </p:sp>
      <p:pic>
        <p:nvPicPr>
          <p:cNvPr id="6" name="Picture 2" descr="C:\Documents and Settings\guszti\Dokumentumok\Képek\11-gener-epul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69" y="3076687"/>
            <a:ext cx="4189798" cy="19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3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0" y="18864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TOPOGRÁFIA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„Toposz”     +     „Graphein”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(helyszín, hely    +    rajz, rajzolat)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Föld felszín vagy annak közelében lévő tereptárgyak (természetes és mesterséges)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felmérésének, leírásánek és térképi ábrázolásának tudománya</a:t>
            </a: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0" y="2780928"/>
            <a:ext cx="9144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TOPOGRÁFIAI TÉRKÉP</a:t>
            </a: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felülnézeti, vízszintes vetületű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adott méretarányú (M = 1 : 5.000  –  1 : 100.000)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domborzatot is tartalmazó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szükség esetén jeleket is felhasználó (kiemelés, felnagyítás) ábrázolás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SÍKRAJZ;    DOMBORZATRAJZ;   NÉVRAJZ;   SZELVÉNYKERET,  -HÁLÓZAT, KERETEN KÍVÜLI MEGÍRÁSOK</a:t>
            </a:r>
          </a:p>
        </p:txBody>
      </p:sp>
    </p:spTree>
    <p:extLst>
      <p:ext uri="{BB962C8B-B14F-4D97-AF65-F5344CB8AC3E}">
        <p14:creationId xmlns:p14="http://schemas.microsoft.com/office/powerpoint/2010/main" val="2508278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1181100"/>
            <a:ext cx="31146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JELEK TÍPUSAI: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alaprajz szerinti jelek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meghatározott alakú jelek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magyarázó jelek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felületkitöltő jelek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</p:txBody>
      </p: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7471204" y="1624315"/>
            <a:ext cx="1481214" cy="936625"/>
            <a:chOff x="1743" y="1162"/>
            <a:chExt cx="2945" cy="1588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154" y="1570"/>
              <a:ext cx="1270" cy="681"/>
            </a:xfrm>
            <a:custGeom>
              <a:avLst/>
              <a:gdLst>
                <a:gd name="T0" fmla="*/ 318 w 1270"/>
                <a:gd name="T1" fmla="*/ 46 h 681"/>
                <a:gd name="T2" fmla="*/ 499 w 1270"/>
                <a:gd name="T3" fmla="*/ 136 h 681"/>
                <a:gd name="T4" fmla="*/ 726 w 1270"/>
                <a:gd name="T5" fmla="*/ 182 h 681"/>
                <a:gd name="T6" fmla="*/ 907 w 1270"/>
                <a:gd name="T7" fmla="*/ 136 h 681"/>
                <a:gd name="T8" fmla="*/ 1089 w 1270"/>
                <a:gd name="T9" fmla="*/ 136 h 681"/>
                <a:gd name="T10" fmla="*/ 1225 w 1270"/>
                <a:gd name="T11" fmla="*/ 272 h 681"/>
                <a:gd name="T12" fmla="*/ 1270 w 1270"/>
                <a:gd name="T13" fmla="*/ 409 h 681"/>
                <a:gd name="T14" fmla="*/ 1225 w 1270"/>
                <a:gd name="T15" fmla="*/ 499 h 681"/>
                <a:gd name="T16" fmla="*/ 1134 w 1270"/>
                <a:gd name="T17" fmla="*/ 635 h 681"/>
                <a:gd name="T18" fmla="*/ 998 w 1270"/>
                <a:gd name="T19" fmla="*/ 635 h 681"/>
                <a:gd name="T20" fmla="*/ 817 w 1270"/>
                <a:gd name="T21" fmla="*/ 681 h 681"/>
                <a:gd name="T22" fmla="*/ 635 w 1270"/>
                <a:gd name="T23" fmla="*/ 681 h 681"/>
                <a:gd name="T24" fmla="*/ 454 w 1270"/>
                <a:gd name="T25" fmla="*/ 681 h 681"/>
                <a:gd name="T26" fmla="*/ 318 w 1270"/>
                <a:gd name="T27" fmla="*/ 635 h 681"/>
                <a:gd name="T28" fmla="*/ 182 w 1270"/>
                <a:gd name="T29" fmla="*/ 590 h 681"/>
                <a:gd name="T30" fmla="*/ 46 w 1270"/>
                <a:gd name="T31" fmla="*/ 409 h 681"/>
                <a:gd name="T32" fmla="*/ 0 w 1270"/>
                <a:gd name="T33" fmla="*/ 227 h 681"/>
                <a:gd name="T34" fmla="*/ 0 w 1270"/>
                <a:gd name="T35" fmla="*/ 91 h 681"/>
                <a:gd name="T36" fmla="*/ 136 w 1270"/>
                <a:gd name="T37" fmla="*/ 0 h 681"/>
                <a:gd name="T38" fmla="*/ 272 w 1270"/>
                <a:gd name="T39" fmla="*/ 0 h 681"/>
                <a:gd name="T40" fmla="*/ 318 w 1270"/>
                <a:gd name="T41" fmla="*/ 46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0" h="681">
                  <a:moveTo>
                    <a:pt x="318" y="46"/>
                  </a:moveTo>
                  <a:lnTo>
                    <a:pt x="499" y="136"/>
                  </a:lnTo>
                  <a:lnTo>
                    <a:pt x="726" y="182"/>
                  </a:lnTo>
                  <a:lnTo>
                    <a:pt x="907" y="136"/>
                  </a:lnTo>
                  <a:lnTo>
                    <a:pt x="1089" y="136"/>
                  </a:lnTo>
                  <a:lnTo>
                    <a:pt x="1225" y="272"/>
                  </a:lnTo>
                  <a:lnTo>
                    <a:pt x="1270" y="409"/>
                  </a:lnTo>
                  <a:lnTo>
                    <a:pt x="1225" y="499"/>
                  </a:lnTo>
                  <a:lnTo>
                    <a:pt x="1134" y="635"/>
                  </a:lnTo>
                  <a:lnTo>
                    <a:pt x="998" y="635"/>
                  </a:lnTo>
                  <a:lnTo>
                    <a:pt x="817" y="681"/>
                  </a:lnTo>
                  <a:lnTo>
                    <a:pt x="635" y="681"/>
                  </a:lnTo>
                  <a:lnTo>
                    <a:pt x="454" y="681"/>
                  </a:lnTo>
                  <a:lnTo>
                    <a:pt x="318" y="635"/>
                  </a:lnTo>
                  <a:lnTo>
                    <a:pt x="182" y="590"/>
                  </a:lnTo>
                  <a:lnTo>
                    <a:pt x="46" y="409"/>
                  </a:lnTo>
                  <a:lnTo>
                    <a:pt x="0" y="227"/>
                  </a:lnTo>
                  <a:lnTo>
                    <a:pt x="0" y="91"/>
                  </a:lnTo>
                  <a:lnTo>
                    <a:pt x="136" y="0"/>
                  </a:lnTo>
                  <a:lnTo>
                    <a:pt x="272" y="0"/>
                  </a:lnTo>
                  <a:lnTo>
                    <a:pt x="318" y="46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3244" y="1344"/>
              <a:ext cx="136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3334" y="1434"/>
              <a:ext cx="226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3379" y="1616"/>
              <a:ext cx="317" cy="2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3424" y="1933"/>
              <a:ext cx="318" cy="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379" y="2069"/>
              <a:ext cx="363" cy="18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288" y="2205"/>
              <a:ext cx="272" cy="2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152" y="2205"/>
              <a:ext cx="91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971" y="2251"/>
              <a:ext cx="45" cy="4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789" y="2251"/>
              <a:ext cx="0" cy="4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>
              <a:off x="2562" y="2251"/>
              <a:ext cx="46" cy="4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2336" y="2205"/>
              <a:ext cx="136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2109" y="2160"/>
              <a:ext cx="227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1882" y="2024"/>
              <a:ext cx="363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1743" y="1933"/>
              <a:ext cx="457" cy="1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>
              <a:off x="1746" y="1797"/>
              <a:ext cx="4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 flipV="1">
              <a:off x="1791" y="1434"/>
              <a:ext cx="363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 flipV="1">
              <a:off x="2109" y="1207"/>
              <a:ext cx="181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2426" y="1162"/>
              <a:ext cx="46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2511" y="1217"/>
              <a:ext cx="170" cy="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2653" y="1308"/>
              <a:ext cx="142" cy="3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V="1">
              <a:off x="2886" y="1338"/>
              <a:ext cx="42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 flipV="1">
              <a:off x="3054" y="1314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V="1">
              <a:off x="3150" y="1302"/>
              <a:ext cx="60" cy="4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V="1">
              <a:off x="2766" y="1536"/>
              <a:ext cx="36" cy="1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2982" y="1542"/>
              <a:ext cx="0" cy="1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V="1">
              <a:off x="3102" y="1518"/>
              <a:ext cx="12" cy="1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flipV="1">
              <a:off x="3192" y="1536"/>
              <a:ext cx="48" cy="1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 flipV="1">
              <a:off x="3294" y="1590"/>
              <a:ext cx="72" cy="1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flipV="1">
              <a:off x="3360" y="1680"/>
              <a:ext cx="126" cy="1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3396" y="1866"/>
              <a:ext cx="150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3402" y="2022"/>
              <a:ext cx="156" cy="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>
              <a:off x="3336" y="2130"/>
              <a:ext cx="150" cy="1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>
              <a:off x="3216" y="2202"/>
              <a:ext cx="78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>
              <a:off x="3054" y="2232"/>
              <a:ext cx="36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>
              <a:off x="2868" y="2244"/>
              <a:ext cx="18" cy="1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>
              <a:off x="2688" y="2256"/>
              <a:ext cx="0" cy="1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Line 44"/>
            <p:cNvSpPr>
              <a:spLocks noChangeShapeType="1"/>
            </p:cNvSpPr>
            <p:nvPr/>
          </p:nvSpPr>
          <p:spPr bwMode="auto">
            <a:xfrm flipH="1">
              <a:off x="2496" y="2220"/>
              <a:ext cx="42" cy="2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Line 45"/>
            <p:cNvSpPr>
              <a:spLocks noChangeShapeType="1"/>
            </p:cNvSpPr>
            <p:nvPr/>
          </p:nvSpPr>
          <p:spPr bwMode="auto">
            <a:xfrm flipH="1">
              <a:off x="2328" y="2178"/>
              <a:ext cx="72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Line 46"/>
            <p:cNvSpPr>
              <a:spLocks noChangeShapeType="1"/>
            </p:cNvSpPr>
            <p:nvPr/>
          </p:nvSpPr>
          <p:spPr bwMode="auto">
            <a:xfrm flipH="1">
              <a:off x="2148" y="2094"/>
              <a:ext cx="138" cy="1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5" name="Line 47"/>
            <p:cNvSpPr>
              <a:spLocks noChangeShapeType="1"/>
            </p:cNvSpPr>
            <p:nvPr/>
          </p:nvSpPr>
          <p:spPr bwMode="auto">
            <a:xfrm flipH="1">
              <a:off x="2040" y="1986"/>
              <a:ext cx="156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" name="Line 48"/>
            <p:cNvSpPr>
              <a:spLocks noChangeShapeType="1"/>
            </p:cNvSpPr>
            <p:nvPr/>
          </p:nvSpPr>
          <p:spPr bwMode="auto">
            <a:xfrm flipH="1">
              <a:off x="1986" y="1872"/>
              <a:ext cx="186" cy="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" name="Line 49"/>
            <p:cNvSpPr>
              <a:spLocks noChangeShapeType="1"/>
            </p:cNvSpPr>
            <p:nvPr/>
          </p:nvSpPr>
          <p:spPr bwMode="auto">
            <a:xfrm flipH="1" flipV="1">
              <a:off x="1986" y="1692"/>
              <a:ext cx="168" cy="3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 flipH="1" flipV="1">
              <a:off x="2094" y="1470"/>
              <a:ext cx="126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Line 51"/>
            <p:cNvSpPr>
              <a:spLocks noChangeShapeType="1"/>
            </p:cNvSpPr>
            <p:nvPr/>
          </p:nvSpPr>
          <p:spPr bwMode="auto">
            <a:xfrm flipH="1" flipV="1">
              <a:off x="2328" y="1374"/>
              <a:ext cx="24" cy="1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Line 52"/>
            <p:cNvSpPr>
              <a:spLocks noChangeShapeType="1"/>
            </p:cNvSpPr>
            <p:nvPr/>
          </p:nvSpPr>
          <p:spPr bwMode="auto">
            <a:xfrm flipV="1">
              <a:off x="2466" y="1422"/>
              <a:ext cx="42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53"/>
            <p:cNvSpPr>
              <a:spLocks noChangeShapeType="1"/>
            </p:cNvSpPr>
            <p:nvPr/>
          </p:nvSpPr>
          <p:spPr bwMode="auto">
            <a:xfrm flipV="1">
              <a:off x="2580" y="1494"/>
              <a:ext cx="66" cy="1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Text Box 54"/>
            <p:cNvSpPr txBox="1">
              <a:spLocks noChangeArrowheads="1"/>
            </p:cNvSpPr>
            <p:nvPr/>
          </p:nvSpPr>
          <p:spPr bwMode="auto">
            <a:xfrm>
              <a:off x="3614" y="2074"/>
              <a:ext cx="679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400">
                  <a:latin typeface="Monotype Corsiva" pitchFamily="66" charset="0"/>
                </a:rPr>
                <a:t>14</a:t>
              </a:r>
            </a:p>
          </p:txBody>
        </p:sp>
        <p:sp>
          <p:nvSpPr>
            <p:cNvPr id="53" name="Text Box 55"/>
            <p:cNvSpPr txBox="1">
              <a:spLocks noChangeArrowheads="1"/>
            </p:cNvSpPr>
            <p:nvPr/>
          </p:nvSpPr>
          <p:spPr bwMode="auto">
            <a:xfrm>
              <a:off x="3642" y="1538"/>
              <a:ext cx="1046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400">
                  <a:latin typeface="Monotype Corsiva" pitchFamily="66" charset="0"/>
                </a:rPr>
                <a:t>Mhó.</a:t>
              </a:r>
            </a:p>
          </p:txBody>
        </p:sp>
      </p:grp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3941158" y="1550432"/>
            <a:ext cx="23775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Alaprajz szerinti jelek</a:t>
            </a:r>
          </a:p>
        </p:txBody>
      </p:sp>
      <p:sp>
        <p:nvSpPr>
          <p:cNvPr id="60" name="Text Box 65"/>
          <p:cNvSpPr txBox="1">
            <a:spLocks noChangeArrowheads="1"/>
          </p:cNvSpPr>
          <p:nvPr/>
        </p:nvSpPr>
        <p:spPr bwMode="auto">
          <a:xfrm>
            <a:off x="3270250" y="2005013"/>
            <a:ext cx="41344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Mérete megengedi az alaprajz szerinti ábrázolást vagy </a:t>
            </a:r>
          </a:p>
          <a:p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mérete meghaladja az amúgy használandó jel méretét</a:t>
            </a:r>
          </a:p>
        </p:txBody>
      </p:sp>
      <p:pic>
        <p:nvPicPr>
          <p:cNvPr id="62" name="Picture 2" descr="12b-01meghat-jel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5566" r="6667" b="6494"/>
          <a:stretch>
            <a:fillRect/>
          </a:stretch>
        </p:blipFill>
        <p:spPr bwMode="auto">
          <a:xfrm>
            <a:off x="1964061" y="3644800"/>
            <a:ext cx="4354672" cy="315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591388" y="3644801"/>
            <a:ext cx="504657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u-HU" altLang="hu-HU" sz="1400">
                <a:latin typeface="Times New Roman" panose="02020603050405020304" pitchFamily="18" charset="0"/>
                <a:cs typeface="Times New Roman" panose="02020603050405020304" pitchFamily="18" charset="0"/>
              </a:rPr>
              <a:t>Alaprajza felismerhetetlen lenne és ki akarjuk emelni a jelentőségét</a:t>
            </a:r>
          </a:p>
        </p:txBody>
      </p:sp>
      <p:sp>
        <p:nvSpPr>
          <p:cNvPr id="64" name="Text Box 62"/>
          <p:cNvSpPr txBox="1">
            <a:spLocks noChangeArrowheads="1"/>
          </p:cNvSpPr>
          <p:nvPr/>
        </p:nvSpPr>
        <p:spPr bwMode="auto">
          <a:xfrm>
            <a:off x="1449638" y="3121581"/>
            <a:ext cx="2783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Meghatározott alakú jelek</a:t>
            </a:r>
          </a:p>
        </p:txBody>
      </p:sp>
    </p:spTree>
    <p:extLst>
      <p:ext uri="{BB962C8B-B14F-4D97-AF65-F5344CB8AC3E}">
        <p14:creationId xmlns:p14="http://schemas.microsoft.com/office/powerpoint/2010/main" val="2771720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2b-02magyaraz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336" r="5000" b="5511"/>
          <a:stretch>
            <a:fillRect/>
          </a:stretch>
        </p:blipFill>
        <p:spPr bwMode="auto">
          <a:xfrm>
            <a:off x="162250" y="1686402"/>
            <a:ext cx="4409750" cy="32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7000" y="1824516"/>
            <a:ext cx="508177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hu-HU"/>
            </a:defPPr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/>
              <a:t>Meglévő jelek kiegészítése, kiemelése. TULAJDONSÁG megadása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</p:txBody>
      </p:sp>
      <p:sp>
        <p:nvSpPr>
          <p:cNvPr id="5" name="Text Box 62"/>
          <p:cNvSpPr txBox="1">
            <a:spLocks noChangeArrowheads="1"/>
          </p:cNvSpPr>
          <p:nvPr/>
        </p:nvSpPr>
        <p:spPr bwMode="auto">
          <a:xfrm>
            <a:off x="1559908" y="1428155"/>
            <a:ext cx="18325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Magyarázó jelek</a:t>
            </a:r>
          </a:p>
        </p:txBody>
      </p:sp>
      <p:pic>
        <p:nvPicPr>
          <p:cNvPr id="6" name="Picture 2" descr="12b-03feluletk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08" y="3209924"/>
            <a:ext cx="4865091" cy="36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60250" y="3471863"/>
            <a:ext cx="410240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hu-HU"/>
            </a:defPPr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/>
              <a:t>Meghatározott rend szerint ismétlődő magyarázó jelek</a:t>
            </a: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5566575" y="3025258"/>
            <a:ext cx="20377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Felületkitöltő jelek</a:t>
            </a:r>
          </a:p>
        </p:txBody>
      </p:sp>
    </p:spTree>
    <p:extLst>
      <p:ext uri="{BB962C8B-B14F-4D97-AF65-F5344CB8AC3E}">
        <p14:creationId xmlns:p14="http://schemas.microsoft.com/office/powerpoint/2010/main" val="3499670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guszti\Dokumentumok\Képek\12b-04jelel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3" y="1302564"/>
            <a:ext cx="7096127" cy="53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</p:txBody>
      </p:sp>
    </p:spTree>
    <p:extLst>
      <p:ext uri="{BB962C8B-B14F-4D97-AF65-F5344CB8AC3E}">
        <p14:creationId xmlns:p14="http://schemas.microsoft.com/office/powerpoint/2010/main" val="1075016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guszti\Dokumentumok\Képek\12b-05jelel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200149"/>
            <a:ext cx="7305675" cy="547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</p:txBody>
      </p:sp>
    </p:spTree>
    <p:extLst>
      <p:ext uri="{BB962C8B-B14F-4D97-AF65-F5344CB8AC3E}">
        <p14:creationId xmlns:p14="http://schemas.microsoft.com/office/powerpoint/2010/main" val="2166610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ALAPPONTOK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170080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térképek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geometriai alapját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szerkezeti összhangját a geodéziai alappontok biztosítják.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Koordinátáik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segítségével kell felszerkeszteni a térképre.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Nem mozdíthatók el!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felsőrendű alappontokat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minden esetben fel kell tüntetni, az alacsonyabb rendű pontok közül annyit, hogy a térkép egy négyzetdeciméterére 3-4 pontnál több ne essen.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0" y="4396608"/>
            <a:ext cx="2448272" cy="68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627784" y="3878066"/>
            <a:ext cx="2526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Tengerszint feletti magasság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67544" y="3870403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Pontszám</a:t>
            </a:r>
          </a:p>
        </p:txBody>
      </p:sp>
      <p:cxnSp>
        <p:nvCxnSpPr>
          <p:cNvPr id="7" name="Egyenes összekötő nyíllal 6"/>
          <p:cNvCxnSpPr>
            <a:endCxn id="5" idx="2"/>
          </p:cNvCxnSpPr>
          <p:nvPr/>
        </p:nvCxnSpPr>
        <p:spPr>
          <a:xfrm flipH="1" flipV="1">
            <a:off x="959827" y="4208957"/>
            <a:ext cx="227797" cy="2814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3071606" y="4208957"/>
            <a:ext cx="315876" cy="2814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04" y="3939620"/>
            <a:ext cx="830055" cy="149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5722703" y="5478323"/>
            <a:ext cx="3172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Alappont egyéb jellegű építményen:</a:t>
            </a:r>
          </a:p>
          <a:p>
            <a:pPr algn="ctr"/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Jelek összevonása! </a:t>
            </a:r>
          </a:p>
        </p:txBody>
      </p:sp>
    </p:spTree>
    <p:extLst>
      <p:ext uri="{BB962C8B-B14F-4D97-AF65-F5344CB8AC3E}">
        <p14:creationId xmlns:p14="http://schemas.microsoft.com/office/powerpoint/2010/main" val="6268287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ÉPÜLETEK ÉS ÉPÍTMÉNYEK</a:t>
            </a:r>
          </a:p>
        </p:txBody>
      </p:sp>
      <p:sp>
        <p:nvSpPr>
          <p:cNvPr id="3" name="Téglalap 2"/>
          <p:cNvSpPr/>
          <p:nvPr/>
        </p:nvSpPr>
        <p:spPr>
          <a:xfrm>
            <a:off x="179512" y="1628507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állandó jellegű épületeket és építményeket méretüktől függően: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alaprajz szerint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meghatározott alakú és méretű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egyezményes jellel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ábrázoljuk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>
                <a:latin typeface="Times New Roman" panose="02020603050405020304" pitchFamily="18" charset="0"/>
                <a:cs typeface="Times New Roman" panose="02020603050405020304" pitchFamily="18" charset="0"/>
              </a:rPr>
              <a:t>a legkisebb jel mérete 0,7 mm*1,0 mm </a:t>
            </a: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80928"/>
            <a:ext cx="70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7" y="3650874"/>
            <a:ext cx="685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4" y="4261777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4756106"/>
            <a:ext cx="6286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6" y="5356646"/>
            <a:ext cx="9525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140858" y="3356992"/>
            <a:ext cx="911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alaprajz szerint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ábrázolásnál az emeletszám függvényében felületszínezést alkalmazunk </a:t>
            </a:r>
          </a:p>
        </p:txBody>
      </p:sp>
      <p:sp>
        <p:nvSpPr>
          <p:cNvPr id="5" name="Téglalap 4"/>
          <p:cNvSpPr/>
          <p:nvPr/>
        </p:nvSpPr>
        <p:spPr>
          <a:xfrm>
            <a:off x="1259632" y="3789040"/>
            <a:ext cx="3456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12 m magasságig, fsz. vagy 1 em.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12-25 m magasság között, 2-4 em.</a:t>
            </a: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25-35 m magasság között, 5-7 em.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35 m-nél, vagy 7 em-nél magasabb </a:t>
            </a:r>
            <a:endParaRPr lang="hu-HU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436096" y="4005064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egymáshoz 2 m-nél közelebb álló épületeket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egybe rajzoljuk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közéjük elválasztó vonalat teszünk. Egybe rajzolt épületeknél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elválasztó vonalat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teszünk oda is, ahol az emeletszám változik.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46" y="5929808"/>
            <a:ext cx="60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246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TELEPÜLÉSEK</a:t>
            </a:r>
          </a:p>
        </p:txBody>
      </p:sp>
      <p:sp>
        <p:nvSpPr>
          <p:cNvPr id="3" name="Téglalap 2"/>
          <p:cNvSpPr/>
          <p:nvPr/>
        </p:nvSpPr>
        <p:spPr>
          <a:xfrm>
            <a:off x="179512" y="1628507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települések ábrázolásával a térképek a lakosság térbeli eloszlását tudják érzékeltetni.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Nagy méretarány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esetén: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alaprajzban ábrázolják,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feltüntetik az utcákat, fontosabb épületeket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Kisebb méretarányban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alaprajziból alaprajzhű ábrázolás,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majd az egyezményes jelek alkalmazása,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együtt is előfordulhatnak a térképeken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Kis méretarányban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nem minden települést ábrázolunk (M=1:100.000 a határ)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településeket kategóriákba soroljuk, statisztikai adatok alapján (lélekszám, közigazgatási rang)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4" y="2348880"/>
            <a:ext cx="36839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96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IPARTELEPEK, KÖZMŰVEK</a:t>
            </a:r>
          </a:p>
        </p:txBody>
      </p:sp>
      <p:sp>
        <p:nvSpPr>
          <p:cNvPr id="5" name="Téglalap 4"/>
          <p:cNvSpPr/>
          <p:nvPr/>
        </p:nvSpPr>
        <p:spPr>
          <a:xfrm>
            <a:off x="107504" y="1450939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Ipartelep: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terület, amelyen az épületek, építmények döntő többsége a termelés, vagy szolgáltatás céljait szolgálja.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igen zsúfolt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ábrázolásuk nehéz (épületek szabályai érvényesek)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ki kell egészíteni a tevékenységre utaló magyarázó megírással (név, tevékenység)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93" y="2974454"/>
            <a:ext cx="6657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107504" y="4468470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egyszerű oszlopon lévő villanyvezeték [59] (bemérni csak a töréspontokat)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fém, beton tartószerkezeten lévő,  magasfeszültségű villanyvezeték [60]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13" y="5301208"/>
            <a:ext cx="66675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466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VASÚT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162880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vasútvonal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legállandóbb jellegű és stratégiailag legfontosabb közlekedési vonal.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vízfolyások után az első, melyet mindig a valóságos helyén kell ábrázolni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földi és légi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tájékozódásnak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is fontos elemei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bemért helye az alépítmény, illetve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töltés tengelyvonala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térképi jele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0,5 mm vastag fekete vonal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mellyel kifejezzük: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hány vágány pár fut egymás mellett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villamosított-e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töltésen, bevágásban, támfalak között, vagy alagútban halad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részletesen ábrázoljuk a közutakkal való kereszteződésit, a kapcsolódó berendezéseket </a:t>
            </a:r>
          </a:p>
        </p:txBody>
      </p:sp>
      <p:sp>
        <p:nvSpPr>
          <p:cNvPr id="3" name="Téglalap 2"/>
          <p:cNvSpPr/>
          <p:nvPr/>
        </p:nvSpPr>
        <p:spPr>
          <a:xfrm>
            <a:off x="35496" y="407707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kis méretarány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esetében elsősorban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vasútvonalak jellegének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megőrzése a cél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0868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344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MŰUTAK, TALAJUTAK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1462591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vasút utáni legfontosabb térképi elemek az utak.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természetbeni tengelyvonala és a térképi jel tengelyvonala egybe kell essen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utakat megkülönböztetjük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építésük, burkolatuk és minőségük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szerint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minőségüktől függően egy vonallal, vagy két párhuzamos vonallal ábrázoljuk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épített utak: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két párhuzamos vonal, narancsszínű felülnyomás</a:t>
            </a: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javított talajút: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felületén kőszórás van, alépítménye nincs, párhuzamos vonal, sárga felülnyomás</a:t>
            </a: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talajutakat: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5-10 méter szélesség: 0,3 mm vastag, folyamatos fekete vonal</a:t>
            </a: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mezei és erdei út: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helyi közlekedési cél, településhatáron, 0,3 mm-es hosszú szaggatott vonal</a:t>
            </a:r>
            <a:endParaRPr lang="hu-H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ösvények, gyalogutak: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0,2 mm vastag, rövid szaggatott vonal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9386"/>
            <a:ext cx="8572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583029"/>
            <a:ext cx="9144001" cy="130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20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KARTOGRÁFIA</a:t>
            </a:r>
            <a:endParaRPr lang="hu-HU" altLang="hu-HU" sz="2400">
              <a:latin typeface="Stylus BT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latin typeface="Stylus BT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„Chartis” + „Graphein”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(lap,térkép  +  írás, rajzolás)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és egyéb kartográfiai ábrázolási formák (földgömb, fototérkép)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készítésének és használatának tudománya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0" y="2564368"/>
            <a:ext cx="914400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MUNKAFOLYAMATA</a:t>
            </a:r>
            <a:r>
              <a:rPr lang="hu-HU" altLang="hu-HU" sz="2400" dirty="0">
                <a:latin typeface="Stylus BT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latin typeface="Stylus BT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Előkészítés (topográfiai, geometriai és tematikus alapadatok gyűjtése)</a:t>
            </a:r>
          </a:p>
          <a:p>
            <a:pPr marL="285750" indent="-285750" eaLnBrk="1" hangingPunct="1">
              <a:spcBef>
                <a:spcPct val="0"/>
              </a:spcBef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Adatbevitel (TÉRKÉPI ADATOK, terepi mérés, GPS, távérzékélés, fotogrammetria, szkennelés, digitalizálás + táblázatos,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szöveges adatok)</a:t>
            </a:r>
          </a:p>
          <a:p>
            <a:pPr marL="285750" indent="-285750" eaLnBrk="1" hangingPunct="1">
              <a:spcBef>
                <a:spcPct val="0"/>
              </a:spcBef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Tervezés (kartográfiai ismeretek, tapasztalat, tartalomtervezés, tematika, jelkulcs, anyagi, technikai lehetőségek)</a:t>
            </a:r>
          </a:p>
          <a:p>
            <a:pPr marL="285750" indent="-285750" eaLnBrk="1" hangingPunct="1">
              <a:spcBef>
                <a:spcPct val="0"/>
              </a:spcBef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Szerkesztés ( a térképterv alapján a gyakorlati megvalósítás)</a:t>
            </a:r>
          </a:p>
          <a:p>
            <a:pPr marL="285750" indent="-285750" eaLnBrk="1" hangingPunct="1">
              <a:spcBef>
                <a:spcPct val="0"/>
              </a:spcBef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Nyomdai előkészítés (nyomdászati munka, szerelés, montírozás)</a:t>
            </a:r>
          </a:p>
          <a:p>
            <a:pPr marL="285750" indent="-285750" eaLnBrk="1" hangingPunct="1">
              <a:spcBef>
                <a:spcPct val="0"/>
              </a:spcBef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Sokszorosítás, közzététel (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színrebontás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nyomólemezekre, nyomtatás)</a:t>
            </a:r>
          </a:p>
        </p:txBody>
      </p:sp>
    </p:spTree>
    <p:extLst>
      <p:ext uri="{BB962C8B-B14F-4D97-AF65-F5344CB8AC3E}">
        <p14:creationId xmlns:p14="http://schemas.microsoft.com/office/powerpoint/2010/main" val="11253861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VÍZRAJZ, VÍZHÁLÓZAT ÉS BERENDEZÉSEI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1460175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(vízfolyások, tavak) és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mesterséges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(csatornák, tavak, tározók) vizek. Utóbbiak alapvetően meghatározzák egy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 jellegét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és szoros kapcsolatban vannak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terep domborzatával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. Ezért helyükről sohasem szabad őket elmozdítani!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földi és légi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tájékozódásnak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is fontos vonatkozási elemei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alapvetően befolyásolják a terepen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mozgási lehetőségeket (járhatóság)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döntő mértékben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kék szín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 a jelek sötétkék, vízfelületek felületszínezése világoskék színű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 vizek: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partvonalai a középvízszintnek felelnek meg a térképeken. A partvonal kialakítását meg kell határozni (szakadó-, sziklás-, köves-, homokospart)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3 m szélességig folyamatosan vastagodó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3-5 m között két párhuzamos vonal, 0,5 mm térközzel,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5 m felett két vonal, mérethelyesen </a:t>
            </a:r>
          </a:p>
          <a:p>
            <a:pPr algn="just"/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mesterséges vizek: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nem, vagy csak kevéssé követik a domborzati formákat (csatornahíd)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" y="5255802"/>
            <a:ext cx="9023226" cy="162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25" y="4081636"/>
            <a:ext cx="2170399" cy="71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5951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HIDAK, ÁTKELŐK, HÍRKÖZLŐ VONALAK, VEZETÉKEK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145052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hidakat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méretüknek, építési anyaguknak és szerkezetüknek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megfelelően ábrázoljuk.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fekete színű, iránya mindig a természetbeni irányának felel meg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feltüntetjük a jel mellett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híd hosszát, szélességét és teherbírását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2734047" cy="9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3664" y="3687415"/>
            <a:ext cx="912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Távíró és távbeszélő vezetékek, rádió és TV állomások, a mobil telefon szolgáltatók antennái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56747"/>
            <a:ext cx="288032" cy="51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08929"/>
            <a:ext cx="28003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107504" y="4941168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Nagyméretarányban: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teljes vezetékhálózat, kategorizálva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. A közműtérképek ezen térképek speciális esetei, amelyek mind a tervezés, mind a napi munkavégzés szempontjából nagyon fontosak.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térképeken kifejezetten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terepen látható és ezért a tájékozódást segítő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vezetékeket ábrázoljuk, a földalatti vezetékeknek ezért ebben az esetben nincs olyan nagy jelentőségük.</a:t>
            </a:r>
          </a:p>
        </p:txBody>
      </p:sp>
    </p:spTree>
    <p:extLst>
      <p:ext uri="{BB962C8B-B14F-4D97-AF65-F5344CB8AC3E}">
        <p14:creationId xmlns:p14="http://schemas.microsoft.com/office/powerpoint/2010/main" val="3184759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HATÁROK</a:t>
            </a:r>
          </a:p>
        </p:txBody>
      </p:sp>
      <p:sp>
        <p:nvSpPr>
          <p:cNvPr id="6" name="Téglalap 5"/>
          <p:cNvSpPr/>
          <p:nvPr/>
        </p:nvSpPr>
        <p:spPr>
          <a:xfrm>
            <a:off x="8066" y="1450524"/>
            <a:ext cx="9135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Közigazgatási határok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 államhatár, megyehatár, városhatár és községhatár.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 a határvonal nyomvonalas létesítmény mentén halad, csak szakaszosan ábrázoljuk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 folyók határolják az országokat, a folyó sodorvonala a határvonal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 két határvonal egybeesik, csak a magasabb rendűt ábrázoljuk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724150"/>
            <a:ext cx="90106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85325" y="4005064"/>
            <a:ext cx="89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Növényzethatár: 1 mm sűrű fekete pontsor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 a határvonal határozottan megállapítható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csak az állandó jellegű, gyakran kiépített (pl. rizsföld, szőlő, gyümölcsös, komló, erdő), több éven át tartósan ugyanazon növény termesztésére használt területek között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0582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753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KERÍTÉSEK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145052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térképen csak az anyaguknál és méretüknél fogva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akadályt jelentő kerítéseket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ábrázoljuk.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külterületen az 1 m-nél magasabb és 50 m-nél hosszabb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belterületen a 100 m-nél hosszabb beton-, kő-, téglakerítések, beton-, kő-, téglalábazatú vas- és drótkerítések, a drót-, deszka-, és léckerítések, élősövények.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kerítésnek megfelelő kősort is ábrázoljuk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983979"/>
            <a:ext cx="90392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" y="4365104"/>
            <a:ext cx="9091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Ide tartoznak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töltések is, mint akadályok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ábrázoljuk, ha magasságuk 0,5 m, hosszuk 50 métert eléri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különböző jel ha töltés teteje csak gyalogosan járható, vagy gépkocsival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egy-egy oldalának a lejtőalapja kisebb 10 m-nél, vagy azt meghaladja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" y="5805264"/>
            <a:ext cx="8810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2989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NÖVÉNYZET, TALAJNEMEK</a:t>
            </a:r>
          </a:p>
        </p:txBody>
      </p:sp>
      <p:sp>
        <p:nvSpPr>
          <p:cNvPr id="2" name="Téglalap 1"/>
          <p:cNvSpPr/>
          <p:nvPr/>
        </p:nvSpPr>
        <p:spPr>
          <a:xfrm>
            <a:off x="107504" y="1452941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térképeken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csak az állandó jellegű növényzetet ábrázoljuk.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különböző növényzetfajták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felületkitöltő jelét a térkép É-D-i keretvonalával párhuzamosan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rajzoljuk.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szántó esetében sem felületkitöltő jelet, sem felületszínezést nem alkalmazunk.</a:t>
            </a: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szál-erdőben és fiatal erdőben felületkitöltő jelet nem alkalmazunk,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fafajtára utaló jelet használunk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gyakori és fontos, tájékoztató jellegű tereptárgy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fasor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4" y="3743325"/>
            <a:ext cx="76581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4" y="4941168"/>
            <a:ext cx="7848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6962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NÖVÉNYZET, TALAJNEMEK</a:t>
            </a:r>
          </a:p>
        </p:txBody>
      </p:sp>
      <p:pic>
        <p:nvPicPr>
          <p:cNvPr id="3" name="Picture 2" descr="12a-5%20t%20fel%fcletkit%20jel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1450524"/>
            <a:ext cx="6983760" cy="52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5574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SÍKRAJZ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SÍKRAJZI ELEMEI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145052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szintvonalas domborzatábrázolást 40°-nál kisebb lejtőszögű területeken tudunk csak alkalmazni.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hirtelen magasságváltozások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(pl. vízmosás, sziklafal, rézsű, stb.) kifejezésére egyezményes jeleket használunk.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ezek a területek vízszintes értelemben jól körülhatárolhatók, nem nagy kiterjedésűek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rendellenességeket a síkrajzi elemekhez hasonlóan,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alaprajzi formában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ábrázoljuk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mértéküket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relatív magassági adatokkal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megírjuk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hirtelen magasságváltozások eredete lehet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természetes, vagy mesterséges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lehet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fokozottan ügyelni kell a szintvonalakkal való tökéletes összhangra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8" y="3719584"/>
            <a:ext cx="6560324" cy="161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04723"/>
            <a:ext cx="6811291" cy="142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87" y="5561836"/>
            <a:ext cx="2082725" cy="9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64921"/>
            <a:ext cx="2266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602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5190" y="908720"/>
            <a:ext cx="911880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földfelszín természetes és mesterséges objektumainak azonosítására szolgálnak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földrajzi nevek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egyéb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magyarázó írások és számok </a:t>
            </a:r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nevek = azonosítás, nevek nélkül igen nehéz lenne!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értelmezés és hierarchia kifejezése (települések jelentősége)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vonatkozó helyesírási szabályok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külföldi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területek földrajzi nevei: az adott ország térképein, névtáraiban található hivatalos formában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természetföldrajzi nevek: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nemzeti vagy nemzetközi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nemzetközi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névhasználat esetén mindent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eredeti formában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láthatunk a térképen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nemzeti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névhasználat esetén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lefordítják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földrajzi közneveket (hegy, csúcs, sziget) </a:t>
            </a:r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Island  - 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Sziget  -  Szent Sziget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EXONIMA: olyan névalak, ami kívül esik azon a területen, ahol a névalak nyelve hivatalos vagy jól-elfogadott (Párizs, Kairó)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ENDONIMA: a név vonatkozási területén hivatalos vagy jólelfogadott nyelvű névalak (Budapest, Wien) </a:t>
            </a:r>
          </a:p>
          <a:p>
            <a:pPr eaLnBrk="1" hangingPunct="1">
              <a:buFontTx/>
              <a:buChar char="-"/>
              <a:defRPr/>
            </a:pPr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</p:txBody>
      </p:sp>
    </p:spTree>
    <p:extLst>
      <p:ext uri="{BB962C8B-B14F-4D97-AF65-F5344CB8AC3E}">
        <p14:creationId xmlns:p14="http://schemas.microsoft.com/office/powerpoint/2010/main" val="3100982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1456008"/>
            <a:ext cx="807144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Írás:</a:t>
            </a: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gondolataink kifejezése, megörökítése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							gondolat → nyelv → írás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kép, rajz, grafikai elem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írásjelek, betűk (2500 éve latin)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latin = betűírás, kínai = fogalmi írás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79388" y="3933056"/>
            <a:ext cx="8785225" cy="2880320"/>
          </a:xfrm>
          <a:prstGeom prst="rect">
            <a:avLst/>
          </a:prstGeom>
          <a:solidFill>
            <a:srgbClr val="FFCC99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TIPOGRÁFIA (MŰVÉSZI ESZKÖZ, TUDOMÁNY):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BETŰKET TARTALMAZÓ, ÁLTALÁBAN NYOMTATOTT KÖZLÉS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ESZTÉTIKÁJÁVAL,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FUNKCIONALITÁSÁVAL, TECHNOLÓGIÁJÁVAL FOGLALKOZÓ SZAKTERÜLET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FŐ FUNKCIÓJA: </a:t>
            </a:r>
            <a:r>
              <a:rPr lang="hu-HU" alt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ÉRTHETŐ, ÁTTEKINTHETŐ ÉS JÓL OLVASHATÓ KÖZLÉS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A BETŰK SZABVÁNYOSÍTÁSA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MINDIG AZONOS FORMÁJÚ, EGYMÁSSAL HARMO-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NIKUS SZÓKAPCSOLATOTBAN LÉVŐ NYOMTATOTT BETŰK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AZ ÍRÁS TECHNIKÁJÁNAK MEGVÁLTOZTATÁSA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SZABVÁNYOS BETŰK, TIPOGRÁFIAI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MÉRTÉKRENDSZER → KISZÁMÍTOTT TERJEDELMŰ, HANGSÚLYÚ SZÖVEGRÉSZEK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TIPOGRÁFIAI ALAPISMERETEK</a:t>
            </a:r>
          </a:p>
        </p:txBody>
      </p:sp>
    </p:spTree>
    <p:extLst>
      <p:ext uri="{BB962C8B-B14F-4D97-AF65-F5344CB8AC3E}">
        <p14:creationId xmlns:p14="http://schemas.microsoft.com/office/powerpoint/2010/main" val="2355593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0" y="1601499"/>
            <a:ext cx="9144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Alapeleme</a:t>
            </a:r>
            <a:r>
              <a:rPr lang="hu-HU" alt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betű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nyomtatott betű </a:t>
            </a:r>
            <a:r>
              <a:rPr lang="hu-HU" alt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funkciói: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hu-HU" altLang="hu-H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harmonikus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illeszkedés a szomszédos betűhöz (ábécé tetszőleges betűje)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jó olvashatóság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(rendezettség, jellegzetes, felismerhető betűformák)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nyomtatási 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technológiának való </a:t>
            </a:r>
            <a:r>
              <a:rPr lang="hu-HU" altLang="hu-H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megfelelés 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(ólombetű, digitális betű)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ritmikusság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(egyenletes tónushatás)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nyomtatott betű </a:t>
            </a:r>
            <a:r>
              <a:rPr lang="hu-HU" alt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mérete: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pontban megadott (1 inch = 72,27 pont)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Didot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rendszer 	1 pont = 0,376065 mm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Pica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1 pont = 0,35146 mm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Postscript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1 pont = 0.35277138 mm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TIPOGRÁFIA: ALAPISMERETEK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84" y="3725156"/>
            <a:ext cx="3781045" cy="278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41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  <a:endParaRPr lang="hu-HU" altLang="hu-HU" sz="2400">
              <a:latin typeface="Stylus BT" pitchFamily="34" charset="0"/>
            </a:endParaRPr>
          </a:p>
        </p:txBody>
      </p:sp>
      <p:grpSp>
        <p:nvGrpSpPr>
          <p:cNvPr id="99" name="Csoportba foglalás 98"/>
          <p:cNvGrpSpPr/>
          <p:nvPr/>
        </p:nvGrpSpPr>
        <p:grpSpPr>
          <a:xfrm>
            <a:off x="177800" y="1412726"/>
            <a:ext cx="4249738" cy="3600450"/>
            <a:chOff x="250825" y="1554163"/>
            <a:chExt cx="4249738" cy="3600450"/>
          </a:xfrm>
        </p:grpSpPr>
        <p:sp>
          <p:nvSpPr>
            <p:cNvPr id="4" name="AutoShape 6"/>
            <p:cNvSpPr>
              <a:spLocks noChangeArrowheads="1"/>
            </p:cNvSpPr>
            <p:nvPr/>
          </p:nvSpPr>
          <p:spPr bwMode="auto">
            <a:xfrm>
              <a:off x="323850" y="1554163"/>
              <a:ext cx="3886200" cy="3600450"/>
            </a:xfrm>
            <a:prstGeom prst="roundRect">
              <a:avLst>
                <a:gd name="adj" fmla="val 14120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639763" y="1633538"/>
              <a:ext cx="32686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hu-HU" sz="2000" b="1">
                  <a:cs typeface="Times New Roman" panose="02020603050405020304" pitchFamily="18" charset="0"/>
                </a:rPr>
                <a:t>MÉRETARÁNY SZERINT</a:t>
              </a:r>
            </a:p>
          </p:txBody>
        </p:sp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250825" y="2274888"/>
              <a:ext cx="4176713" cy="817562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1600" b="1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619250" y="2346325"/>
              <a:ext cx="28813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hu-HU" sz="1800" b="1"/>
                <a:t>kisméretarányú (-</a:t>
              </a:r>
              <a:r>
                <a:rPr lang="hu-HU" altLang="hu-HU" sz="1800" b="1">
                  <a:cs typeface="Times New Roman" pitchFamily="18" charset="0"/>
                </a:rPr>
                <a:t>1:25.000)</a:t>
              </a:r>
              <a:endParaRPr lang="en-US" altLang="hu-HU" sz="1800" b="1">
                <a:cs typeface="Times New Roman" pitchFamily="18" charset="0"/>
              </a:endParaRPr>
            </a:p>
            <a:p>
              <a:r>
                <a:rPr lang="hu-HU" altLang="hu-HU" sz="1800" b="1"/>
                <a:t>földrajzi (levezetett)</a:t>
              </a:r>
            </a:p>
          </p:txBody>
        </p: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323850" y="2419350"/>
              <a:ext cx="1219200" cy="533400"/>
              <a:chOff x="3312" y="3408"/>
              <a:chExt cx="768" cy="384"/>
            </a:xfrm>
          </p:grpSpPr>
          <p:grpSp>
            <p:nvGrpSpPr>
              <p:cNvPr id="9" name="Group 12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22" name="Freeform 13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23" name="Freeform 14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24" name="Freeform 15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</p:grpSp>
          <p:sp>
            <p:nvSpPr>
              <p:cNvPr id="10" name="Freeform 16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4"/>
                  <a:gd name="T25" fmla="*/ 0 h 104"/>
                  <a:gd name="T26" fmla="*/ 224 w 224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1" name="Freeform 17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7"/>
                  <a:gd name="T31" fmla="*/ 0 h 116"/>
                  <a:gd name="T32" fmla="*/ 197 w 197"/>
                  <a:gd name="T33" fmla="*/ 116 h 1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8"/>
                  <a:gd name="T31" fmla="*/ 0 h 52"/>
                  <a:gd name="T32" fmla="*/ 158 w 158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8"/>
                  <a:gd name="T43" fmla="*/ 0 h 135"/>
                  <a:gd name="T44" fmla="*/ 128 w 128"/>
                  <a:gd name="T45" fmla="*/ 135 h 1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70"/>
                  <a:gd name="T38" fmla="*/ 198 w 198"/>
                  <a:gd name="T39" fmla="*/ 70 h 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0" name="Line 26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25" name="AutoShape 28"/>
            <p:cNvSpPr>
              <a:spLocks noChangeArrowheads="1"/>
            </p:cNvSpPr>
            <p:nvPr/>
          </p:nvSpPr>
          <p:spPr bwMode="auto">
            <a:xfrm>
              <a:off x="250825" y="3282950"/>
              <a:ext cx="4176713" cy="760413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 altLang="hu-HU" sz="1600" b="1">
                <a:latin typeface="Times New Roman" pitchFamily="18" charset="0"/>
              </a:endParaRP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>
              <a:off x="1692275" y="3322638"/>
              <a:ext cx="27352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hu-HU"/>
              </a:defPPr>
              <a:lvl1pPr>
                <a:defRPr b="1">
                  <a:latin typeface="Times New Roman" pitchFamily="18" charset="0"/>
                </a:defRPr>
              </a:lvl1pPr>
              <a:lvl2pPr marL="742950" indent="-285750">
                <a:defRPr sz="2400">
                  <a:latin typeface="Times New Roman" pitchFamily="18" charset="0"/>
                </a:defRPr>
              </a:lvl2pPr>
              <a:lvl3pPr marL="1143000" indent="-228600">
                <a:defRPr sz="2400">
                  <a:latin typeface="Times New Roman" pitchFamily="18" charset="0"/>
                </a:defRPr>
              </a:lvl3pPr>
              <a:lvl4pPr marL="1600200" indent="-228600">
                <a:defRPr sz="2400">
                  <a:latin typeface="Times New Roman" pitchFamily="18" charset="0"/>
                </a:defRPr>
              </a:lvl4pPr>
              <a:lvl5pPr marL="2057400" indent="-228600">
                <a:defRPr sz="2400"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itchFamily="18" charset="0"/>
                </a:defRPr>
              </a:lvl9pPr>
            </a:lstStyle>
            <a:p>
              <a:r>
                <a:rPr lang="hu-HU" altLang="hu-HU"/>
                <a:t>közepes méretarányú</a:t>
              </a:r>
            </a:p>
            <a:p>
              <a:r>
                <a:rPr lang="hu-HU" altLang="hu-HU"/>
                <a:t>(1:25.000 - 1:5.000)</a:t>
              </a:r>
            </a:p>
          </p:txBody>
        </p:sp>
        <p:grpSp>
          <p:nvGrpSpPr>
            <p:cNvPr id="27" name="Group 30"/>
            <p:cNvGrpSpPr>
              <a:grpSpLocks/>
            </p:cNvGrpSpPr>
            <p:nvPr/>
          </p:nvGrpSpPr>
          <p:grpSpPr bwMode="auto">
            <a:xfrm>
              <a:off x="323850" y="3394075"/>
              <a:ext cx="1219200" cy="533400"/>
              <a:chOff x="3312" y="3408"/>
              <a:chExt cx="768" cy="384"/>
            </a:xfrm>
          </p:grpSpPr>
          <p:grpSp>
            <p:nvGrpSpPr>
              <p:cNvPr id="28" name="Group 31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41" name="Freeform 32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43" name="Freeform 34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</p:grpSp>
          <p:sp>
            <p:nvSpPr>
              <p:cNvPr id="29" name="Freeform 35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4"/>
                  <a:gd name="T25" fmla="*/ 0 h 104"/>
                  <a:gd name="T26" fmla="*/ 224 w 224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7"/>
                  <a:gd name="T31" fmla="*/ 0 h 116"/>
                  <a:gd name="T32" fmla="*/ 197 w 197"/>
                  <a:gd name="T33" fmla="*/ 116 h 1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8"/>
                  <a:gd name="T31" fmla="*/ 0 h 52"/>
                  <a:gd name="T32" fmla="*/ 158 w 158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8"/>
                  <a:gd name="T43" fmla="*/ 0 h 135"/>
                  <a:gd name="T44" fmla="*/ 128 w 128"/>
                  <a:gd name="T45" fmla="*/ 135 h 1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70"/>
                  <a:gd name="T38" fmla="*/ 198 w 198"/>
                  <a:gd name="T39" fmla="*/ 70 h 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34" name="Line 40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6" name="Line 42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" name="Line 43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8" name="Line 44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9" name="Line 45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0" name="Line 46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4" name="AutoShape 125"/>
            <p:cNvSpPr>
              <a:spLocks noChangeArrowheads="1"/>
            </p:cNvSpPr>
            <p:nvPr/>
          </p:nvSpPr>
          <p:spPr bwMode="auto">
            <a:xfrm>
              <a:off x="250825" y="4219575"/>
              <a:ext cx="3744913" cy="760413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1600" b="1"/>
            </a:p>
          </p:txBody>
        </p:sp>
        <p:sp>
          <p:nvSpPr>
            <p:cNvPr id="45" name="Text Box 126"/>
            <p:cNvSpPr txBox="1">
              <a:spLocks noChangeArrowheads="1"/>
            </p:cNvSpPr>
            <p:nvPr/>
          </p:nvSpPr>
          <p:spPr bwMode="auto">
            <a:xfrm>
              <a:off x="1692275" y="4259263"/>
              <a:ext cx="21590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hu-HU" sz="1800" b="1"/>
                <a:t>nagyméretarányú</a:t>
              </a:r>
            </a:p>
            <a:p>
              <a:r>
                <a:rPr lang="hu-HU" altLang="hu-HU" sz="1800" b="1"/>
                <a:t>(</a:t>
              </a:r>
              <a:r>
                <a:rPr lang="hu-HU" altLang="hu-HU" sz="1800" b="1">
                  <a:cs typeface="Times New Roman" pitchFamily="18" charset="0"/>
                </a:rPr>
                <a:t>1:5.000 -</a:t>
              </a:r>
              <a:r>
                <a:rPr lang="hu-HU" altLang="hu-HU" sz="1800" b="1"/>
                <a:t>)</a:t>
              </a:r>
            </a:p>
          </p:txBody>
        </p:sp>
        <p:grpSp>
          <p:nvGrpSpPr>
            <p:cNvPr id="46" name="Group 127"/>
            <p:cNvGrpSpPr>
              <a:grpSpLocks/>
            </p:cNvGrpSpPr>
            <p:nvPr/>
          </p:nvGrpSpPr>
          <p:grpSpPr bwMode="auto">
            <a:xfrm>
              <a:off x="323850" y="4330700"/>
              <a:ext cx="1219200" cy="533400"/>
              <a:chOff x="3312" y="3408"/>
              <a:chExt cx="768" cy="384"/>
            </a:xfrm>
          </p:grpSpPr>
          <p:grpSp>
            <p:nvGrpSpPr>
              <p:cNvPr id="47" name="Group 128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60" name="Freeform 129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61" name="Freeform 130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62" name="Freeform 131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</p:grpSp>
          <p:sp>
            <p:nvSpPr>
              <p:cNvPr id="48" name="Freeform 132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4"/>
                  <a:gd name="T25" fmla="*/ 0 h 104"/>
                  <a:gd name="T26" fmla="*/ 224 w 224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49" name="Freeform 133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7"/>
                  <a:gd name="T31" fmla="*/ 0 h 116"/>
                  <a:gd name="T32" fmla="*/ 197 w 197"/>
                  <a:gd name="T33" fmla="*/ 116 h 1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50" name="Freeform 134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8"/>
                  <a:gd name="T31" fmla="*/ 0 h 52"/>
                  <a:gd name="T32" fmla="*/ 158 w 158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51" name="Freeform 135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8"/>
                  <a:gd name="T43" fmla="*/ 0 h 135"/>
                  <a:gd name="T44" fmla="*/ 128 w 128"/>
                  <a:gd name="T45" fmla="*/ 135 h 1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52" name="Freeform 136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70"/>
                  <a:gd name="T38" fmla="*/ 198 w 198"/>
                  <a:gd name="T39" fmla="*/ 70 h 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53" name="Line 137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4" name="Line 138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" name="Line 139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" name="Line 140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7" name="Line 141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8" name="Line 142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9" name="Line 143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00" name="Csoportba foglalás 99"/>
          <p:cNvGrpSpPr/>
          <p:nvPr/>
        </p:nvGrpSpPr>
        <p:grpSpPr>
          <a:xfrm>
            <a:off x="4492672" y="1412776"/>
            <a:ext cx="4602116" cy="2808287"/>
            <a:chOff x="4283122" y="1554163"/>
            <a:chExt cx="4602116" cy="2808287"/>
          </a:xfrm>
        </p:grpSpPr>
        <p:sp>
          <p:nvSpPr>
            <p:cNvPr id="63" name="AutoShape 5"/>
            <p:cNvSpPr>
              <a:spLocks noChangeArrowheads="1"/>
            </p:cNvSpPr>
            <p:nvPr/>
          </p:nvSpPr>
          <p:spPr bwMode="auto">
            <a:xfrm>
              <a:off x="4362450" y="1554163"/>
              <a:ext cx="4117975" cy="2808287"/>
            </a:xfrm>
            <a:prstGeom prst="roundRect">
              <a:avLst>
                <a:gd name="adj" fmla="val 12542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2000" b="1"/>
            </a:p>
          </p:txBody>
        </p:sp>
        <p:sp>
          <p:nvSpPr>
            <p:cNvPr id="64" name="Text Box 8"/>
            <p:cNvSpPr txBox="1">
              <a:spLocks noChangeArrowheads="1"/>
            </p:cNvSpPr>
            <p:nvPr/>
          </p:nvSpPr>
          <p:spPr bwMode="auto">
            <a:xfrm>
              <a:off x="4283122" y="1633538"/>
              <a:ext cx="42258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hu-HU" sz="2000" b="1">
                  <a:cs typeface="Times New Roman" panose="02020603050405020304" pitchFamily="18" charset="0"/>
                </a:rPr>
                <a:t>ÁBRÁZOLÁS JELLEGE SZERINT</a:t>
              </a:r>
            </a:p>
          </p:txBody>
        </p:sp>
        <p:sp>
          <p:nvSpPr>
            <p:cNvPr id="65" name="AutoShape 66"/>
            <p:cNvSpPr>
              <a:spLocks noChangeArrowheads="1"/>
            </p:cNvSpPr>
            <p:nvPr/>
          </p:nvSpPr>
          <p:spPr bwMode="auto">
            <a:xfrm>
              <a:off x="4572000" y="2274888"/>
              <a:ext cx="4103688" cy="914400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1600" b="1"/>
            </a:p>
          </p:txBody>
        </p:sp>
        <p:sp>
          <p:nvSpPr>
            <p:cNvPr id="66" name="Text Box 67"/>
            <p:cNvSpPr txBox="1">
              <a:spLocks noChangeArrowheads="1"/>
            </p:cNvSpPr>
            <p:nvPr/>
          </p:nvSpPr>
          <p:spPr bwMode="auto">
            <a:xfrm>
              <a:off x="6084888" y="2274888"/>
              <a:ext cx="2447925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hu-HU" sz="1800" b="1"/>
                <a:t>általános (természeti)</a:t>
              </a:r>
            </a:p>
            <a:p>
              <a:r>
                <a:rPr lang="hu-HU" altLang="hu-HU" sz="1800" b="1"/>
                <a:t>(földrajzi, topográfiai, geodéziai)</a:t>
              </a:r>
            </a:p>
          </p:txBody>
        </p:sp>
        <p:grpSp>
          <p:nvGrpSpPr>
            <p:cNvPr id="67" name="Group 68"/>
            <p:cNvGrpSpPr>
              <a:grpSpLocks/>
            </p:cNvGrpSpPr>
            <p:nvPr/>
          </p:nvGrpSpPr>
          <p:grpSpPr bwMode="auto">
            <a:xfrm>
              <a:off x="4716463" y="2490788"/>
              <a:ext cx="1219200" cy="533400"/>
              <a:chOff x="3312" y="3408"/>
              <a:chExt cx="768" cy="384"/>
            </a:xfrm>
          </p:grpSpPr>
          <p:grpSp>
            <p:nvGrpSpPr>
              <p:cNvPr id="68" name="Group 69"/>
              <p:cNvGrpSpPr>
                <a:grpSpLocks/>
              </p:cNvGrpSpPr>
              <p:nvPr/>
            </p:nvGrpSpPr>
            <p:grpSpPr bwMode="auto">
              <a:xfrm>
                <a:off x="3312" y="3408"/>
                <a:ext cx="768" cy="384"/>
                <a:chOff x="4222" y="1008"/>
                <a:chExt cx="1114" cy="451"/>
              </a:xfrm>
            </p:grpSpPr>
            <p:sp>
              <p:nvSpPr>
                <p:cNvPr id="81" name="Freeform 70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82" name="Freeform 71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  <p:sp>
              <p:nvSpPr>
                <p:cNvPr id="83" name="Freeform 72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88"/>
                    <a:gd name="T16" fmla="*/ 0 h 293"/>
                    <a:gd name="T17" fmla="*/ 1088 w 1088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hu-HU" altLang="hu-HU"/>
                </a:p>
              </p:txBody>
            </p:sp>
          </p:grpSp>
          <p:sp>
            <p:nvSpPr>
              <p:cNvPr id="69" name="Freeform 73"/>
              <p:cNvSpPr>
                <a:spLocks/>
              </p:cNvSpPr>
              <p:nvPr/>
            </p:nvSpPr>
            <p:spPr bwMode="auto">
              <a:xfrm>
                <a:off x="3580" y="3452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4"/>
                  <a:gd name="T25" fmla="*/ 0 h 104"/>
                  <a:gd name="T26" fmla="*/ 224 w 224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70" name="Freeform 74"/>
              <p:cNvSpPr>
                <a:spLocks/>
              </p:cNvSpPr>
              <p:nvPr/>
            </p:nvSpPr>
            <p:spPr bwMode="auto">
              <a:xfrm>
                <a:off x="3443" y="3491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7"/>
                  <a:gd name="T31" fmla="*/ 0 h 116"/>
                  <a:gd name="T32" fmla="*/ 197 w 197"/>
                  <a:gd name="T33" fmla="*/ 116 h 1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71" name="Freeform 75"/>
              <p:cNvSpPr>
                <a:spLocks/>
              </p:cNvSpPr>
              <p:nvPr/>
            </p:nvSpPr>
            <p:spPr bwMode="auto">
              <a:xfrm>
                <a:off x="3570" y="3426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8"/>
                  <a:gd name="T31" fmla="*/ 0 h 52"/>
                  <a:gd name="T32" fmla="*/ 158 w 158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72" name="Freeform 76"/>
              <p:cNvSpPr>
                <a:spLocks/>
              </p:cNvSpPr>
              <p:nvPr/>
            </p:nvSpPr>
            <p:spPr bwMode="auto">
              <a:xfrm>
                <a:off x="3662" y="3492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8"/>
                  <a:gd name="T43" fmla="*/ 0 h 135"/>
                  <a:gd name="T44" fmla="*/ 128 w 128"/>
                  <a:gd name="T45" fmla="*/ 135 h 1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73" name="Freeform 77"/>
              <p:cNvSpPr>
                <a:spLocks/>
              </p:cNvSpPr>
              <p:nvPr/>
            </p:nvSpPr>
            <p:spPr bwMode="auto">
              <a:xfrm>
                <a:off x="3802" y="3518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70"/>
                  <a:gd name="T38" fmla="*/ 198 w 198"/>
                  <a:gd name="T39" fmla="*/ 70 h 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74" name="Line 78"/>
              <p:cNvSpPr>
                <a:spLocks noChangeShapeType="1"/>
              </p:cNvSpPr>
              <p:nvPr/>
            </p:nvSpPr>
            <p:spPr bwMode="auto">
              <a:xfrm flipH="1" flipV="1">
                <a:off x="3397" y="3484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5" name="Line 79"/>
              <p:cNvSpPr>
                <a:spLocks noChangeShapeType="1"/>
              </p:cNvSpPr>
              <p:nvPr/>
            </p:nvSpPr>
            <p:spPr bwMode="auto">
              <a:xfrm flipH="1" flipV="1">
                <a:off x="3482" y="3460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6" name="Line 80"/>
              <p:cNvSpPr>
                <a:spLocks noChangeShapeType="1"/>
              </p:cNvSpPr>
              <p:nvPr/>
            </p:nvSpPr>
            <p:spPr bwMode="auto">
              <a:xfrm flipH="1" flipV="1">
                <a:off x="3562" y="3443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7" name="Line 81"/>
              <p:cNvSpPr>
                <a:spLocks noChangeShapeType="1"/>
              </p:cNvSpPr>
              <p:nvPr/>
            </p:nvSpPr>
            <p:spPr bwMode="auto">
              <a:xfrm flipH="1" flipV="1">
                <a:off x="3638" y="3423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" name="Line 82"/>
              <p:cNvSpPr>
                <a:spLocks noChangeShapeType="1"/>
              </p:cNvSpPr>
              <p:nvPr/>
            </p:nvSpPr>
            <p:spPr bwMode="auto">
              <a:xfrm flipV="1">
                <a:off x="3405" y="3434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9" name="Line 83"/>
              <p:cNvSpPr>
                <a:spLocks noChangeShapeType="1"/>
              </p:cNvSpPr>
              <p:nvPr/>
            </p:nvSpPr>
            <p:spPr bwMode="auto">
              <a:xfrm flipV="1">
                <a:off x="3491" y="3464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0" name="Line 84"/>
              <p:cNvSpPr>
                <a:spLocks noChangeShapeType="1"/>
              </p:cNvSpPr>
              <p:nvPr/>
            </p:nvSpPr>
            <p:spPr bwMode="auto">
              <a:xfrm flipV="1">
                <a:off x="3584" y="3495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84" name="AutoShape 85"/>
            <p:cNvSpPr>
              <a:spLocks noChangeArrowheads="1"/>
            </p:cNvSpPr>
            <p:nvPr/>
          </p:nvSpPr>
          <p:spPr bwMode="auto">
            <a:xfrm>
              <a:off x="4572000" y="3354388"/>
              <a:ext cx="4313238" cy="831850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1600" b="1"/>
            </a:p>
          </p:txBody>
        </p:sp>
        <p:sp>
          <p:nvSpPr>
            <p:cNvPr id="85" name="Text Box 86"/>
            <p:cNvSpPr txBox="1">
              <a:spLocks noChangeArrowheads="1"/>
            </p:cNvSpPr>
            <p:nvPr/>
          </p:nvSpPr>
          <p:spPr bwMode="auto">
            <a:xfrm>
              <a:off x="5910263" y="3394075"/>
              <a:ext cx="29527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hu-HU" sz="1800" b="1"/>
                <a:t>tematikus</a:t>
              </a:r>
            </a:p>
            <a:p>
              <a:r>
                <a:rPr lang="hu-HU" altLang="hu-HU" sz="1800" b="1"/>
                <a:t>(gazdasági, társadalmi, stb.)</a:t>
              </a:r>
            </a:p>
          </p:txBody>
        </p:sp>
        <p:grpSp>
          <p:nvGrpSpPr>
            <p:cNvPr id="86" name="Group 144"/>
            <p:cNvGrpSpPr>
              <a:grpSpLocks/>
            </p:cNvGrpSpPr>
            <p:nvPr/>
          </p:nvGrpSpPr>
          <p:grpSpPr bwMode="auto">
            <a:xfrm>
              <a:off x="4681538" y="3570288"/>
              <a:ext cx="1152525" cy="476250"/>
              <a:chOff x="3168" y="3168"/>
              <a:chExt cx="768" cy="384"/>
            </a:xfrm>
          </p:grpSpPr>
          <p:sp>
            <p:nvSpPr>
              <p:cNvPr id="87" name="Freeform 145"/>
              <p:cNvSpPr>
                <a:spLocks/>
              </p:cNvSpPr>
              <p:nvPr/>
            </p:nvSpPr>
            <p:spPr bwMode="auto">
              <a:xfrm>
                <a:off x="3174" y="3303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293"/>
                  <a:gd name="T17" fmla="*/ 1088 w 1088"/>
                  <a:gd name="T18" fmla="*/ 293 h 2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88" name="Freeform 146"/>
              <p:cNvSpPr>
                <a:spLocks/>
              </p:cNvSpPr>
              <p:nvPr/>
            </p:nvSpPr>
            <p:spPr bwMode="auto">
              <a:xfrm>
                <a:off x="3170" y="3236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293"/>
                  <a:gd name="T17" fmla="*/ 1088 w 1088"/>
                  <a:gd name="T18" fmla="*/ 293 h 2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89" name="Freeform 147"/>
              <p:cNvSpPr>
                <a:spLocks/>
              </p:cNvSpPr>
              <p:nvPr/>
            </p:nvSpPr>
            <p:spPr bwMode="auto">
              <a:xfrm>
                <a:off x="3168" y="3168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293"/>
                  <a:gd name="T17" fmla="*/ 1088 w 1088"/>
                  <a:gd name="T18" fmla="*/ 293 h 2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90" name="Freeform 148"/>
              <p:cNvSpPr>
                <a:spLocks/>
              </p:cNvSpPr>
              <p:nvPr/>
            </p:nvSpPr>
            <p:spPr bwMode="auto">
              <a:xfrm>
                <a:off x="3392" y="3208"/>
                <a:ext cx="384" cy="160"/>
              </a:xfrm>
              <a:custGeom>
                <a:avLst/>
                <a:gdLst>
                  <a:gd name="T0" fmla="*/ 16 w 384"/>
                  <a:gd name="T1" fmla="*/ 104 h 160"/>
                  <a:gd name="T2" fmla="*/ 64 w 384"/>
                  <a:gd name="T3" fmla="*/ 152 h 160"/>
                  <a:gd name="T4" fmla="*/ 160 w 384"/>
                  <a:gd name="T5" fmla="*/ 152 h 160"/>
                  <a:gd name="T6" fmla="*/ 352 w 384"/>
                  <a:gd name="T7" fmla="*/ 104 h 160"/>
                  <a:gd name="T8" fmla="*/ 352 w 384"/>
                  <a:gd name="T9" fmla="*/ 56 h 160"/>
                  <a:gd name="T10" fmla="*/ 256 w 384"/>
                  <a:gd name="T11" fmla="*/ 8 h 160"/>
                  <a:gd name="T12" fmla="*/ 112 w 384"/>
                  <a:gd name="T13" fmla="*/ 8 h 160"/>
                  <a:gd name="T14" fmla="*/ 16 w 384"/>
                  <a:gd name="T15" fmla="*/ 56 h 160"/>
                  <a:gd name="T16" fmla="*/ 16 w 384"/>
                  <a:gd name="T17" fmla="*/ 104 h 1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4"/>
                  <a:gd name="T28" fmla="*/ 0 h 160"/>
                  <a:gd name="T29" fmla="*/ 384 w 384"/>
                  <a:gd name="T30" fmla="*/ 160 h 1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4" h="160">
                    <a:moveTo>
                      <a:pt x="16" y="104"/>
                    </a:moveTo>
                    <a:cubicBezTo>
                      <a:pt x="24" y="120"/>
                      <a:pt x="40" y="144"/>
                      <a:pt x="64" y="152"/>
                    </a:cubicBezTo>
                    <a:cubicBezTo>
                      <a:pt x="88" y="160"/>
                      <a:pt x="112" y="160"/>
                      <a:pt x="160" y="152"/>
                    </a:cubicBezTo>
                    <a:cubicBezTo>
                      <a:pt x="208" y="144"/>
                      <a:pt x="320" y="120"/>
                      <a:pt x="352" y="104"/>
                    </a:cubicBezTo>
                    <a:cubicBezTo>
                      <a:pt x="384" y="88"/>
                      <a:pt x="368" y="72"/>
                      <a:pt x="352" y="56"/>
                    </a:cubicBezTo>
                    <a:cubicBezTo>
                      <a:pt x="336" y="40"/>
                      <a:pt x="296" y="16"/>
                      <a:pt x="256" y="8"/>
                    </a:cubicBezTo>
                    <a:cubicBezTo>
                      <a:pt x="216" y="0"/>
                      <a:pt x="152" y="0"/>
                      <a:pt x="112" y="8"/>
                    </a:cubicBezTo>
                    <a:cubicBezTo>
                      <a:pt x="72" y="16"/>
                      <a:pt x="32" y="40"/>
                      <a:pt x="16" y="56"/>
                    </a:cubicBezTo>
                    <a:cubicBezTo>
                      <a:pt x="0" y="72"/>
                      <a:pt x="8" y="88"/>
                      <a:pt x="16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91" name="Freeform 149"/>
              <p:cNvSpPr>
                <a:spLocks/>
              </p:cNvSpPr>
              <p:nvPr/>
            </p:nvSpPr>
            <p:spPr bwMode="auto">
              <a:xfrm>
                <a:off x="3462" y="3240"/>
                <a:ext cx="217" cy="78"/>
              </a:xfrm>
              <a:custGeom>
                <a:avLst/>
                <a:gdLst>
                  <a:gd name="T0" fmla="*/ 212 w 217"/>
                  <a:gd name="T1" fmla="*/ 36 h 78"/>
                  <a:gd name="T2" fmla="*/ 158 w 217"/>
                  <a:gd name="T3" fmla="*/ 8 h 78"/>
                  <a:gd name="T4" fmla="*/ 64 w 217"/>
                  <a:gd name="T5" fmla="*/ 4 h 78"/>
                  <a:gd name="T6" fmla="*/ 8 w 217"/>
                  <a:gd name="T7" fmla="*/ 30 h 78"/>
                  <a:gd name="T8" fmla="*/ 16 w 217"/>
                  <a:gd name="T9" fmla="*/ 70 h 78"/>
                  <a:gd name="T10" fmla="*/ 86 w 217"/>
                  <a:gd name="T11" fmla="*/ 78 h 78"/>
                  <a:gd name="T12" fmla="*/ 188 w 217"/>
                  <a:gd name="T13" fmla="*/ 68 h 78"/>
                  <a:gd name="T14" fmla="*/ 212 w 217"/>
                  <a:gd name="T15" fmla="*/ 36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7"/>
                  <a:gd name="T25" fmla="*/ 0 h 78"/>
                  <a:gd name="T26" fmla="*/ 217 w 217"/>
                  <a:gd name="T27" fmla="*/ 78 h 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7" h="78">
                    <a:moveTo>
                      <a:pt x="212" y="36"/>
                    </a:moveTo>
                    <a:cubicBezTo>
                      <a:pt x="207" y="26"/>
                      <a:pt x="183" y="13"/>
                      <a:pt x="158" y="8"/>
                    </a:cubicBezTo>
                    <a:cubicBezTo>
                      <a:pt x="133" y="3"/>
                      <a:pt x="89" y="0"/>
                      <a:pt x="64" y="4"/>
                    </a:cubicBezTo>
                    <a:cubicBezTo>
                      <a:pt x="39" y="8"/>
                      <a:pt x="16" y="19"/>
                      <a:pt x="8" y="30"/>
                    </a:cubicBezTo>
                    <a:cubicBezTo>
                      <a:pt x="0" y="41"/>
                      <a:pt x="3" y="62"/>
                      <a:pt x="16" y="70"/>
                    </a:cubicBezTo>
                    <a:cubicBezTo>
                      <a:pt x="29" y="78"/>
                      <a:pt x="57" y="78"/>
                      <a:pt x="86" y="78"/>
                    </a:cubicBezTo>
                    <a:cubicBezTo>
                      <a:pt x="115" y="78"/>
                      <a:pt x="167" y="75"/>
                      <a:pt x="188" y="68"/>
                    </a:cubicBezTo>
                    <a:cubicBezTo>
                      <a:pt x="209" y="61"/>
                      <a:pt x="217" y="46"/>
                      <a:pt x="212" y="3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92" name="Line 150"/>
              <p:cNvSpPr>
                <a:spLocks noChangeShapeType="1"/>
              </p:cNvSpPr>
              <p:nvPr/>
            </p:nvSpPr>
            <p:spPr bwMode="auto">
              <a:xfrm flipH="1" flipV="1">
                <a:off x="3246" y="3246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" name="Line 151"/>
              <p:cNvSpPr>
                <a:spLocks noChangeShapeType="1"/>
              </p:cNvSpPr>
              <p:nvPr/>
            </p:nvSpPr>
            <p:spPr bwMode="auto">
              <a:xfrm flipH="1" flipV="1">
                <a:off x="3328" y="3226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4" name="Line 152"/>
              <p:cNvSpPr>
                <a:spLocks noChangeShapeType="1"/>
              </p:cNvSpPr>
              <p:nvPr/>
            </p:nvSpPr>
            <p:spPr bwMode="auto">
              <a:xfrm flipH="1" flipV="1">
                <a:off x="3414" y="3207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5" name="Line 153"/>
              <p:cNvSpPr>
                <a:spLocks noChangeShapeType="1"/>
              </p:cNvSpPr>
              <p:nvPr/>
            </p:nvSpPr>
            <p:spPr bwMode="auto">
              <a:xfrm flipH="1" flipV="1">
                <a:off x="3484" y="3185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6" name="Line 154"/>
              <p:cNvSpPr>
                <a:spLocks noChangeShapeType="1"/>
              </p:cNvSpPr>
              <p:nvPr/>
            </p:nvSpPr>
            <p:spPr bwMode="auto">
              <a:xfrm flipV="1">
                <a:off x="3263" y="3198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7" name="Line 155"/>
              <p:cNvSpPr>
                <a:spLocks noChangeShapeType="1"/>
              </p:cNvSpPr>
              <p:nvPr/>
            </p:nvSpPr>
            <p:spPr bwMode="auto">
              <a:xfrm flipV="1">
                <a:off x="3343" y="3225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8" name="Line 156"/>
              <p:cNvSpPr>
                <a:spLocks noChangeShapeType="1"/>
              </p:cNvSpPr>
              <p:nvPr/>
            </p:nvSpPr>
            <p:spPr bwMode="auto">
              <a:xfrm flipV="1">
                <a:off x="3436" y="3255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22" name="Csoportba foglalás 121"/>
          <p:cNvGrpSpPr/>
          <p:nvPr/>
        </p:nvGrpSpPr>
        <p:grpSpPr>
          <a:xfrm>
            <a:off x="4356100" y="4578350"/>
            <a:ext cx="4319588" cy="1657350"/>
            <a:chOff x="4356100" y="4578350"/>
            <a:chExt cx="4319588" cy="1657350"/>
          </a:xfrm>
        </p:grpSpPr>
        <p:sp>
          <p:nvSpPr>
            <p:cNvPr id="101" name="AutoShape 157"/>
            <p:cNvSpPr>
              <a:spLocks noChangeArrowheads="1"/>
            </p:cNvSpPr>
            <p:nvPr/>
          </p:nvSpPr>
          <p:spPr bwMode="auto">
            <a:xfrm>
              <a:off x="4356100" y="4578350"/>
              <a:ext cx="4117975" cy="1657350"/>
            </a:xfrm>
            <a:prstGeom prst="roundRect">
              <a:avLst>
                <a:gd name="adj" fmla="val 12542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2000" b="1"/>
            </a:p>
          </p:txBody>
        </p:sp>
        <p:sp>
          <p:nvSpPr>
            <p:cNvPr id="102" name="Text Box 158"/>
            <p:cNvSpPr txBox="1">
              <a:spLocks noChangeArrowheads="1"/>
            </p:cNvSpPr>
            <p:nvPr/>
          </p:nvSpPr>
          <p:spPr bwMode="auto">
            <a:xfrm>
              <a:off x="4509968" y="4657725"/>
              <a:ext cx="37673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hu-HU" sz="2000" b="1">
                  <a:cs typeface="Times New Roman" panose="02020603050405020304" pitchFamily="18" charset="0"/>
                </a:rPr>
                <a:t>ÁBRÁZOLÁSI MÓD SZERINT</a:t>
              </a:r>
            </a:p>
          </p:txBody>
        </p:sp>
        <p:sp>
          <p:nvSpPr>
            <p:cNvPr id="103" name="AutoShape 159"/>
            <p:cNvSpPr>
              <a:spLocks noChangeArrowheads="1"/>
            </p:cNvSpPr>
            <p:nvPr/>
          </p:nvSpPr>
          <p:spPr bwMode="auto">
            <a:xfrm>
              <a:off x="4572000" y="5154613"/>
              <a:ext cx="4103688" cy="865187"/>
            </a:xfrm>
            <a:prstGeom prst="roundRect">
              <a:avLst>
                <a:gd name="adj" fmla="val 16667"/>
              </a:avLst>
            </a:prstGeom>
            <a:solidFill>
              <a:srgbClr val="F8F8F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hu-HU" altLang="hu-HU" sz="1600" b="1"/>
            </a:p>
          </p:txBody>
        </p:sp>
        <p:sp>
          <p:nvSpPr>
            <p:cNvPr id="104" name="Text Box 160"/>
            <p:cNvSpPr txBox="1">
              <a:spLocks noChangeArrowheads="1"/>
            </p:cNvSpPr>
            <p:nvPr/>
          </p:nvSpPr>
          <p:spPr bwMode="auto">
            <a:xfrm>
              <a:off x="6084888" y="5227638"/>
              <a:ext cx="25908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hu-HU" sz="1800" b="1"/>
                <a:t>vázlat, madártávlati kép, szelvény, stb.</a:t>
              </a:r>
            </a:p>
          </p:txBody>
        </p:sp>
        <p:grpSp>
          <p:nvGrpSpPr>
            <p:cNvPr id="105" name="Group 49"/>
            <p:cNvGrpSpPr>
              <a:grpSpLocks/>
            </p:cNvGrpSpPr>
            <p:nvPr/>
          </p:nvGrpSpPr>
          <p:grpSpPr bwMode="auto">
            <a:xfrm>
              <a:off x="4649788" y="5299075"/>
              <a:ext cx="1295400" cy="533400"/>
              <a:chOff x="538" y="3084"/>
              <a:chExt cx="752" cy="332"/>
            </a:xfrm>
          </p:grpSpPr>
          <p:sp>
            <p:nvSpPr>
              <p:cNvPr id="106" name="Line 50"/>
              <p:cNvSpPr>
                <a:spLocks noChangeShapeType="1"/>
              </p:cNvSpPr>
              <p:nvPr/>
            </p:nvSpPr>
            <p:spPr bwMode="auto">
              <a:xfrm flipH="1" flipV="1">
                <a:off x="610" y="3246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7" name="Line 51"/>
              <p:cNvSpPr>
                <a:spLocks noChangeShapeType="1"/>
              </p:cNvSpPr>
              <p:nvPr/>
            </p:nvSpPr>
            <p:spPr bwMode="auto">
              <a:xfrm flipH="1" flipV="1">
                <a:off x="688" y="3222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8" name="Line 52"/>
              <p:cNvSpPr>
                <a:spLocks noChangeShapeType="1"/>
              </p:cNvSpPr>
              <p:nvPr/>
            </p:nvSpPr>
            <p:spPr bwMode="auto">
              <a:xfrm flipH="1" flipV="1">
                <a:off x="778" y="3207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9" name="Line 53"/>
              <p:cNvSpPr>
                <a:spLocks noChangeShapeType="1"/>
              </p:cNvSpPr>
              <p:nvPr/>
            </p:nvSpPr>
            <p:spPr bwMode="auto">
              <a:xfrm flipH="1" flipV="1">
                <a:off x="848" y="3185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" name="Line 54"/>
              <p:cNvSpPr>
                <a:spLocks noChangeShapeType="1"/>
              </p:cNvSpPr>
              <p:nvPr/>
            </p:nvSpPr>
            <p:spPr bwMode="auto">
              <a:xfrm flipV="1">
                <a:off x="627" y="3198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1" name="Line 55"/>
              <p:cNvSpPr>
                <a:spLocks noChangeShapeType="1"/>
              </p:cNvSpPr>
              <p:nvPr/>
            </p:nvSpPr>
            <p:spPr bwMode="auto">
              <a:xfrm flipV="1">
                <a:off x="707" y="3225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2" name="Line 56"/>
              <p:cNvSpPr>
                <a:spLocks noChangeShapeType="1"/>
              </p:cNvSpPr>
              <p:nvPr/>
            </p:nvSpPr>
            <p:spPr bwMode="auto">
              <a:xfrm flipV="1">
                <a:off x="800" y="3255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3" name="Freeform 57"/>
              <p:cNvSpPr>
                <a:spLocks/>
              </p:cNvSpPr>
              <p:nvPr/>
            </p:nvSpPr>
            <p:spPr bwMode="auto">
              <a:xfrm>
                <a:off x="538" y="3168"/>
                <a:ext cx="752" cy="248"/>
              </a:xfrm>
              <a:custGeom>
                <a:avLst/>
                <a:gdLst>
                  <a:gd name="T0" fmla="*/ 0 w 752"/>
                  <a:gd name="T1" fmla="*/ 96 h 248"/>
                  <a:gd name="T2" fmla="*/ 362 w 752"/>
                  <a:gd name="T3" fmla="*/ 248 h 248"/>
                  <a:gd name="T4" fmla="*/ 752 w 752"/>
                  <a:gd name="T5" fmla="*/ 122 h 248"/>
                  <a:gd name="T6" fmla="*/ 382 w 752"/>
                  <a:gd name="T7" fmla="*/ 0 h 248"/>
                  <a:gd name="T8" fmla="*/ 0 w 752"/>
                  <a:gd name="T9" fmla="*/ 96 h 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248"/>
                  <a:gd name="T17" fmla="*/ 752 w 752"/>
                  <a:gd name="T18" fmla="*/ 248 h 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248">
                    <a:moveTo>
                      <a:pt x="0" y="96"/>
                    </a:moveTo>
                    <a:lnTo>
                      <a:pt x="362" y="248"/>
                    </a:lnTo>
                    <a:lnTo>
                      <a:pt x="752" y="122"/>
                    </a:lnTo>
                    <a:lnTo>
                      <a:pt x="382" y="0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14" name="Freeform 58"/>
              <p:cNvSpPr>
                <a:spLocks/>
              </p:cNvSpPr>
              <p:nvPr/>
            </p:nvSpPr>
            <p:spPr bwMode="auto">
              <a:xfrm>
                <a:off x="540" y="3084"/>
                <a:ext cx="744" cy="330"/>
              </a:xfrm>
              <a:custGeom>
                <a:avLst/>
                <a:gdLst>
                  <a:gd name="T0" fmla="*/ 360 w 744"/>
                  <a:gd name="T1" fmla="*/ 330 h 330"/>
                  <a:gd name="T2" fmla="*/ 744 w 744"/>
                  <a:gd name="T3" fmla="*/ 204 h 330"/>
                  <a:gd name="T4" fmla="*/ 644 w 744"/>
                  <a:gd name="T5" fmla="*/ 104 h 330"/>
                  <a:gd name="T6" fmla="*/ 590 w 744"/>
                  <a:gd name="T7" fmla="*/ 84 h 330"/>
                  <a:gd name="T8" fmla="*/ 550 w 744"/>
                  <a:gd name="T9" fmla="*/ 82 h 330"/>
                  <a:gd name="T10" fmla="*/ 514 w 744"/>
                  <a:gd name="T11" fmla="*/ 70 h 330"/>
                  <a:gd name="T12" fmla="*/ 424 w 744"/>
                  <a:gd name="T13" fmla="*/ 16 h 330"/>
                  <a:gd name="T14" fmla="*/ 364 w 744"/>
                  <a:gd name="T15" fmla="*/ 0 h 330"/>
                  <a:gd name="T16" fmla="*/ 292 w 744"/>
                  <a:gd name="T17" fmla="*/ 26 h 330"/>
                  <a:gd name="T18" fmla="*/ 194 w 744"/>
                  <a:gd name="T19" fmla="*/ 92 h 330"/>
                  <a:gd name="T20" fmla="*/ 84 w 744"/>
                  <a:gd name="T21" fmla="*/ 122 h 330"/>
                  <a:gd name="T22" fmla="*/ 52 w 744"/>
                  <a:gd name="T23" fmla="*/ 142 h 330"/>
                  <a:gd name="T24" fmla="*/ 0 w 744"/>
                  <a:gd name="T25" fmla="*/ 180 h 330"/>
                  <a:gd name="T26" fmla="*/ 360 w 744"/>
                  <a:gd name="T27" fmla="*/ 330 h 3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44"/>
                  <a:gd name="T43" fmla="*/ 0 h 330"/>
                  <a:gd name="T44" fmla="*/ 744 w 744"/>
                  <a:gd name="T45" fmla="*/ 330 h 33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44" h="330">
                    <a:moveTo>
                      <a:pt x="360" y="330"/>
                    </a:moveTo>
                    <a:lnTo>
                      <a:pt x="744" y="204"/>
                    </a:lnTo>
                    <a:lnTo>
                      <a:pt x="644" y="104"/>
                    </a:lnTo>
                    <a:lnTo>
                      <a:pt x="590" y="84"/>
                    </a:lnTo>
                    <a:lnTo>
                      <a:pt x="550" y="82"/>
                    </a:lnTo>
                    <a:lnTo>
                      <a:pt x="514" y="70"/>
                    </a:lnTo>
                    <a:lnTo>
                      <a:pt x="424" y="16"/>
                    </a:lnTo>
                    <a:lnTo>
                      <a:pt x="364" y="0"/>
                    </a:lnTo>
                    <a:lnTo>
                      <a:pt x="292" y="26"/>
                    </a:lnTo>
                    <a:lnTo>
                      <a:pt x="194" y="92"/>
                    </a:lnTo>
                    <a:lnTo>
                      <a:pt x="84" y="122"/>
                    </a:lnTo>
                    <a:lnTo>
                      <a:pt x="52" y="142"/>
                    </a:lnTo>
                    <a:lnTo>
                      <a:pt x="0" y="180"/>
                    </a:lnTo>
                    <a:lnTo>
                      <a:pt x="360" y="330"/>
                    </a:lnTo>
                    <a:close/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15" name="Freeform 59"/>
              <p:cNvSpPr>
                <a:spLocks/>
              </p:cNvSpPr>
              <p:nvPr/>
            </p:nvSpPr>
            <p:spPr bwMode="auto">
              <a:xfrm>
                <a:off x="642" y="3202"/>
                <a:ext cx="326" cy="182"/>
              </a:xfrm>
              <a:custGeom>
                <a:avLst/>
                <a:gdLst>
                  <a:gd name="T0" fmla="*/ 326 w 326"/>
                  <a:gd name="T1" fmla="*/ 182 h 182"/>
                  <a:gd name="T2" fmla="*/ 264 w 326"/>
                  <a:gd name="T3" fmla="*/ 134 h 182"/>
                  <a:gd name="T4" fmla="*/ 210 w 326"/>
                  <a:gd name="T5" fmla="*/ 110 h 182"/>
                  <a:gd name="T6" fmla="*/ 184 w 326"/>
                  <a:gd name="T7" fmla="*/ 108 h 182"/>
                  <a:gd name="T8" fmla="*/ 148 w 326"/>
                  <a:gd name="T9" fmla="*/ 90 h 182"/>
                  <a:gd name="T10" fmla="*/ 98 w 326"/>
                  <a:gd name="T11" fmla="*/ 44 h 182"/>
                  <a:gd name="T12" fmla="*/ 62 w 326"/>
                  <a:gd name="T13" fmla="*/ 10 h 182"/>
                  <a:gd name="T14" fmla="*/ 30 w 326"/>
                  <a:gd name="T15" fmla="*/ 0 h 182"/>
                  <a:gd name="T16" fmla="*/ 0 w 326"/>
                  <a:gd name="T17" fmla="*/ 0 h 1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6"/>
                  <a:gd name="T28" fmla="*/ 0 h 182"/>
                  <a:gd name="T29" fmla="*/ 326 w 326"/>
                  <a:gd name="T30" fmla="*/ 182 h 1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6" h="182">
                    <a:moveTo>
                      <a:pt x="326" y="182"/>
                    </a:moveTo>
                    <a:lnTo>
                      <a:pt x="264" y="134"/>
                    </a:lnTo>
                    <a:lnTo>
                      <a:pt x="210" y="110"/>
                    </a:lnTo>
                    <a:lnTo>
                      <a:pt x="184" y="108"/>
                    </a:lnTo>
                    <a:lnTo>
                      <a:pt x="148" y="90"/>
                    </a:lnTo>
                    <a:lnTo>
                      <a:pt x="98" y="44"/>
                    </a:lnTo>
                    <a:lnTo>
                      <a:pt x="62" y="10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16" name="Freeform 60"/>
              <p:cNvSpPr>
                <a:spLocks/>
              </p:cNvSpPr>
              <p:nvPr/>
            </p:nvSpPr>
            <p:spPr bwMode="auto">
              <a:xfrm>
                <a:off x="734" y="3178"/>
                <a:ext cx="308" cy="186"/>
              </a:xfrm>
              <a:custGeom>
                <a:avLst/>
                <a:gdLst>
                  <a:gd name="T0" fmla="*/ 308 w 308"/>
                  <a:gd name="T1" fmla="*/ 186 h 186"/>
                  <a:gd name="T2" fmla="*/ 256 w 308"/>
                  <a:gd name="T3" fmla="*/ 138 h 186"/>
                  <a:gd name="T4" fmla="*/ 208 w 308"/>
                  <a:gd name="T5" fmla="*/ 118 h 186"/>
                  <a:gd name="T6" fmla="*/ 138 w 308"/>
                  <a:gd name="T7" fmla="*/ 96 h 186"/>
                  <a:gd name="T8" fmla="*/ 80 w 308"/>
                  <a:gd name="T9" fmla="*/ 58 h 186"/>
                  <a:gd name="T10" fmla="*/ 38 w 308"/>
                  <a:gd name="T11" fmla="*/ 10 h 186"/>
                  <a:gd name="T12" fmla="*/ 18 w 308"/>
                  <a:gd name="T13" fmla="*/ 2 h 186"/>
                  <a:gd name="T14" fmla="*/ 0 w 308"/>
                  <a:gd name="T15" fmla="*/ 0 h 1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8"/>
                  <a:gd name="T25" fmla="*/ 0 h 186"/>
                  <a:gd name="T26" fmla="*/ 308 w 308"/>
                  <a:gd name="T27" fmla="*/ 186 h 1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8" h="186">
                    <a:moveTo>
                      <a:pt x="308" y="186"/>
                    </a:moveTo>
                    <a:lnTo>
                      <a:pt x="256" y="138"/>
                    </a:lnTo>
                    <a:lnTo>
                      <a:pt x="208" y="118"/>
                    </a:lnTo>
                    <a:lnTo>
                      <a:pt x="138" y="96"/>
                    </a:lnTo>
                    <a:lnTo>
                      <a:pt x="80" y="58"/>
                    </a:lnTo>
                    <a:lnTo>
                      <a:pt x="38" y="10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17" name="Freeform 61"/>
              <p:cNvSpPr>
                <a:spLocks/>
              </p:cNvSpPr>
              <p:nvPr/>
            </p:nvSpPr>
            <p:spPr bwMode="auto">
              <a:xfrm>
                <a:off x="776" y="3150"/>
                <a:ext cx="340" cy="190"/>
              </a:xfrm>
              <a:custGeom>
                <a:avLst/>
                <a:gdLst>
                  <a:gd name="T0" fmla="*/ 340 w 340"/>
                  <a:gd name="T1" fmla="*/ 190 h 190"/>
                  <a:gd name="T2" fmla="*/ 280 w 340"/>
                  <a:gd name="T3" fmla="*/ 130 h 190"/>
                  <a:gd name="T4" fmla="*/ 250 w 340"/>
                  <a:gd name="T5" fmla="*/ 116 h 190"/>
                  <a:gd name="T6" fmla="*/ 202 w 340"/>
                  <a:gd name="T7" fmla="*/ 106 h 190"/>
                  <a:gd name="T8" fmla="*/ 156 w 340"/>
                  <a:gd name="T9" fmla="*/ 90 h 190"/>
                  <a:gd name="T10" fmla="*/ 112 w 340"/>
                  <a:gd name="T11" fmla="*/ 60 h 190"/>
                  <a:gd name="T12" fmla="*/ 70 w 340"/>
                  <a:gd name="T13" fmla="*/ 20 h 190"/>
                  <a:gd name="T14" fmla="*/ 38 w 340"/>
                  <a:gd name="T15" fmla="*/ 2 h 190"/>
                  <a:gd name="T16" fmla="*/ 20 w 340"/>
                  <a:gd name="T17" fmla="*/ 0 h 190"/>
                  <a:gd name="T18" fmla="*/ 0 w 340"/>
                  <a:gd name="T19" fmla="*/ 0 h 1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0"/>
                  <a:gd name="T31" fmla="*/ 0 h 190"/>
                  <a:gd name="T32" fmla="*/ 340 w 340"/>
                  <a:gd name="T33" fmla="*/ 190 h 19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0" h="190">
                    <a:moveTo>
                      <a:pt x="340" y="190"/>
                    </a:moveTo>
                    <a:lnTo>
                      <a:pt x="280" y="130"/>
                    </a:lnTo>
                    <a:lnTo>
                      <a:pt x="250" y="116"/>
                    </a:lnTo>
                    <a:lnTo>
                      <a:pt x="202" y="106"/>
                    </a:lnTo>
                    <a:lnTo>
                      <a:pt x="156" y="90"/>
                    </a:lnTo>
                    <a:lnTo>
                      <a:pt x="112" y="60"/>
                    </a:lnTo>
                    <a:lnTo>
                      <a:pt x="70" y="20"/>
                    </a:lnTo>
                    <a:lnTo>
                      <a:pt x="38" y="2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18" name="Freeform 62"/>
              <p:cNvSpPr>
                <a:spLocks/>
              </p:cNvSpPr>
              <p:nvPr/>
            </p:nvSpPr>
            <p:spPr bwMode="auto">
              <a:xfrm>
                <a:off x="844" y="3108"/>
                <a:ext cx="360" cy="206"/>
              </a:xfrm>
              <a:custGeom>
                <a:avLst/>
                <a:gdLst>
                  <a:gd name="T0" fmla="*/ 360 w 360"/>
                  <a:gd name="T1" fmla="*/ 206 h 206"/>
                  <a:gd name="T2" fmla="*/ 288 w 360"/>
                  <a:gd name="T3" fmla="*/ 126 h 206"/>
                  <a:gd name="T4" fmla="*/ 268 w 360"/>
                  <a:gd name="T5" fmla="*/ 112 h 206"/>
                  <a:gd name="T6" fmla="*/ 224 w 360"/>
                  <a:gd name="T7" fmla="*/ 106 h 206"/>
                  <a:gd name="T8" fmla="*/ 178 w 360"/>
                  <a:gd name="T9" fmla="*/ 102 h 206"/>
                  <a:gd name="T10" fmla="*/ 148 w 360"/>
                  <a:gd name="T11" fmla="*/ 84 h 206"/>
                  <a:gd name="T12" fmla="*/ 84 w 360"/>
                  <a:gd name="T13" fmla="*/ 34 h 206"/>
                  <a:gd name="T14" fmla="*/ 50 w 360"/>
                  <a:gd name="T15" fmla="*/ 6 h 206"/>
                  <a:gd name="T16" fmla="*/ 30 w 360"/>
                  <a:gd name="T17" fmla="*/ 0 h 206"/>
                  <a:gd name="T18" fmla="*/ 0 w 360"/>
                  <a:gd name="T19" fmla="*/ 0 h 2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0"/>
                  <a:gd name="T31" fmla="*/ 0 h 206"/>
                  <a:gd name="T32" fmla="*/ 360 w 360"/>
                  <a:gd name="T33" fmla="*/ 206 h 2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0" h="206">
                    <a:moveTo>
                      <a:pt x="360" y="206"/>
                    </a:moveTo>
                    <a:lnTo>
                      <a:pt x="288" y="126"/>
                    </a:lnTo>
                    <a:lnTo>
                      <a:pt x="268" y="112"/>
                    </a:lnTo>
                    <a:lnTo>
                      <a:pt x="224" y="106"/>
                    </a:lnTo>
                    <a:lnTo>
                      <a:pt x="178" y="102"/>
                    </a:lnTo>
                    <a:lnTo>
                      <a:pt x="148" y="84"/>
                    </a:lnTo>
                    <a:lnTo>
                      <a:pt x="84" y="34"/>
                    </a:lnTo>
                    <a:lnTo>
                      <a:pt x="50" y="6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19" name="Freeform 63"/>
              <p:cNvSpPr>
                <a:spLocks/>
              </p:cNvSpPr>
              <p:nvPr/>
            </p:nvSpPr>
            <p:spPr bwMode="auto">
              <a:xfrm>
                <a:off x="628" y="3126"/>
                <a:ext cx="380" cy="176"/>
              </a:xfrm>
              <a:custGeom>
                <a:avLst/>
                <a:gdLst>
                  <a:gd name="T0" fmla="*/ 0 w 380"/>
                  <a:gd name="T1" fmla="*/ 176 h 176"/>
                  <a:gd name="T2" fmla="*/ 62 w 380"/>
                  <a:gd name="T3" fmla="*/ 128 h 176"/>
                  <a:gd name="T4" fmla="*/ 104 w 380"/>
                  <a:gd name="T5" fmla="*/ 110 h 176"/>
                  <a:gd name="T6" fmla="*/ 156 w 380"/>
                  <a:gd name="T7" fmla="*/ 106 h 176"/>
                  <a:gd name="T8" fmla="*/ 196 w 380"/>
                  <a:gd name="T9" fmla="*/ 108 h 176"/>
                  <a:gd name="T10" fmla="*/ 238 w 380"/>
                  <a:gd name="T11" fmla="*/ 100 h 176"/>
                  <a:gd name="T12" fmla="*/ 272 w 380"/>
                  <a:gd name="T13" fmla="*/ 58 h 176"/>
                  <a:gd name="T14" fmla="*/ 302 w 380"/>
                  <a:gd name="T15" fmla="*/ 26 h 176"/>
                  <a:gd name="T16" fmla="*/ 342 w 380"/>
                  <a:gd name="T17" fmla="*/ 4 h 176"/>
                  <a:gd name="T18" fmla="*/ 380 w 380"/>
                  <a:gd name="T19" fmla="*/ 0 h 1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0"/>
                  <a:gd name="T31" fmla="*/ 0 h 176"/>
                  <a:gd name="T32" fmla="*/ 380 w 380"/>
                  <a:gd name="T33" fmla="*/ 176 h 1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0" h="176">
                    <a:moveTo>
                      <a:pt x="0" y="176"/>
                    </a:moveTo>
                    <a:lnTo>
                      <a:pt x="62" y="128"/>
                    </a:lnTo>
                    <a:lnTo>
                      <a:pt x="104" y="110"/>
                    </a:lnTo>
                    <a:lnTo>
                      <a:pt x="156" y="106"/>
                    </a:lnTo>
                    <a:lnTo>
                      <a:pt x="196" y="108"/>
                    </a:lnTo>
                    <a:lnTo>
                      <a:pt x="238" y="100"/>
                    </a:lnTo>
                    <a:lnTo>
                      <a:pt x="272" y="58"/>
                    </a:lnTo>
                    <a:lnTo>
                      <a:pt x="302" y="26"/>
                    </a:lnTo>
                    <a:lnTo>
                      <a:pt x="342" y="4"/>
                    </a:lnTo>
                    <a:lnTo>
                      <a:pt x="38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20" name="Freeform 64"/>
              <p:cNvSpPr>
                <a:spLocks/>
              </p:cNvSpPr>
              <p:nvPr/>
            </p:nvSpPr>
            <p:spPr bwMode="auto">
              <a:xfrm>
                <a:off x="710" y="3160"/>
                <a:ext cx="366" cy="170"/>
              </a:xfrm>
              <a:custGeom>
                <a:avLst/>
                <a:gdLst>
                  <a:gd name="T0" fmla="*/ 0 w 366"/>
                  <a:gd name="T1" fmla="*/ 170 h 170"/>
                  <a:gd name="T2" fmla="*/ 42 w 366"/>
                  <a:gd name="T3" fmla="*/ 116 h 170"/>
                  <a:gd name="T4" fmla="*/ 94 w 366"/>
                  <a:gd name="T5" fmla="*/ 90 h 170"/>
                  <a:gd name="T6" fmla="*/ 130 w 366"/>
                  <a:gd name="T7" fmla="*/ 84 h 170"/>
                  <a:gd name="T8" fmla="*/ 180 w 366"/>
                  <a:gd name="T9" fmla="*/ 70 h 170"/>
                  <a:gd name="T10" fmla="*/ 212 w 366"/>
                  <a:gd name="T11" fmla="*/ 42 h 170"/>
                  <a:gd name="T12" fmla="*/ 260 w 366"/>
                  <a:gd name="T13" fmla="*/ 8 h 170"/>
                  <a:gd name="T14" fmla="*/ 296 w 366"/>
                  <a:gd name="T15" fmla="*/ 0 h 170"/>
                  <a:gd name="T16" fmla="*/ 332 w 366"/>
                  <a:gd name="T17" fmla="*/ 0 h 170"/>
                  <a:gd name="T18" fmla="*/ 366 w 366"/>
                  <a:gd name="T19" fmla="*/ 2 h 1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6"/>
                  <a:gd name="T31" fmla="*/ 0 h 170"/>
                  <a:gd name="T32" fmla="*/ 366 w 366"/>
                  <a:gd name="T33" fmla="*/ 170 h 1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6" h="170">
                    <a:moveTo>
                      <a:pt x="0" y="170"/>
                    </a:moveTo>
                    <a:lnTo>
                      <a:pt x="42" y="116"/>
                    </a:lnTo>
                    <a:lnTo>
                      <a:pt x="94" y="90"/>
                    </a:lnTo>
                    <a:lnTo>
                      <a:pt x="130" y="84"/>
                    </a:lnTo>
                    <a:lnTo>
                      <a:pt x="180" y="70"/>
                    </a:lnTo>
                    <a:lnTo>
                      <a:pt x="212" y="42"/>
                    </a:lnTo>
                    <a:lnTo>
                      <a:pt x="260" y="8"/>
                    </a:lnTo>
                    <a:lnTo>
                      <a:pt x="296" y="0"/>
                    </a:lnTo>
                    <a:lnTo>
                      <a:pt x="332" y="0"/>
                    </a:lnTo>
                    <a:lnTo>
                      <a:pt x="366" y="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  <p:sp>
            <p:nvSpPr>
              <p:cNvPr id="121" name="Freeform 65"/>
              <p:cNvSpPr>
                <a:spLocks/>
              </p:cNvSpPr>
              <p:nvPr/>
            </p:nvSpPr>
            <p:spPr bwMode="auto">
              <a:xfrm>
                <a:off x="804" y="3186"/>
                <a:ext cx="378" cy="188"/>
              </a:xfrm>
              <a:custGeom>
                <a:avLst/>
                <a:gdLst>
                  <a:gd name="T0" fmla="*/ 0 w 378"/>
                  <a:gd name="T1" fmla="*/ 188 h 188"/>
                  <a:gd name="T2" fmla="*/ 48 w 378"/>
                  <a:gd name="T3" fmla="*/ 128 h 188"/>
                  <a:gd name="T4" fmla="*/ 96 w 378"/>
                  <a:gd name="T5" fmla="*/ 104 h 188"/>
                  <a:gd name="T6" fmla="*/ 140 w 378"/>
                  <a:gd name="T7" fmla="*/ 92 h 188"/>
                  <a:gd name="T8" fmla="*/ 190 w 378"/>
                  <a:gd name="T9" fmla="*/ 64 h 188"/>
                  <a:gd name="T10" fmla="*/ 248 w 378"/>
                  <a:gd name="T11" fmla="*/ 26 h 188"/>
                  <a:gd name="T12" fmla="*/ 288 w 378"/>
                  <a:gd name="T13" fmla="*/ 8 h 188"/>
                  <a:gd name="T14" fmla="*/ 328 w 378"/>
                  <a:gd name="T15" fmla="*/ 0 h 188"/>
                  <a:gd name="T16" fmla="*/ 378 w 378"/>
                  <a:gd name="T17" fmla="*/ 2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188"/>
                  <a:gd name="T29" fmla="*/ 378 w 378"/>
                  <a:gd name="T30" fmla="*/ 188 h 1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188">
                    <a:moveTo>
                      <a:pt x="0" y="188"/>
                    </a:moveTo>
                    <a:lnTo>
                      <a:pt x="48" y="128"/>
                    </a:lnTo>
                    <a:lnTo>
                      <a:pt x="96" y="104"/>
                    </a:lnTo>
                    <a:lnTo>
                      <a:pt x="140" y="92"/>
                    </a:lnTo>
                    <a:lnTo>
                      <a:pt x="190" y="64"/>
                    </a:lnTo>
                    <a:lnTo>
                      <a:pt x="248" y="26"/>
                    </a:lnTo>
                    <a:lnTo>
                      <a:pt x="288" y="8"/>
                    </a:lnTo>
                    <a:lnTo>
                      <a:pt x="328" y="0"/>
                    </a:lnTo>
                    <a:lnTo>
                      <a:pt x="378" y="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hu-HU" alt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3324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" y="1628775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Betűtípus:             azonos grafikai elven megtervezett ábécé</a:t>
            </a:r>
          </a:p>
          <a:p>
            <a:pPr eaLnBrk="1" hangingPunct="1">
              <a:defRPr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Betűcsalád:        egy betűtípus különböző változatainak</a:t>
            </a:r>
          </a:p>
          <a:p>
            <a:pPr eaLnBrk="1" hangingPunct="1"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			   (kurzív, kövér, dőlt, világos, kontúros)  együttese</a:t>
            </a:r>
          </a:p>
          <a:p>
            <a:pPr eaLnBrk="1" hangingPunct="1">
              <a:defRPr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Font:                        egy betűcsalád egyedi tagja, egy jelkészlet</a:t>
            </a:r>
          </a:p>
          <a:p>
            <a:pPr eaLnBrk="1" hangingPunct="1">
              <a:defRPr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Csoportosítás alapja: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TIPOGRÁFIA: BETŰTÍPUSOK, BETŰFAJTÁK</a:t>
            </a:r>
          </a:p>
        </p:txBody>
      </p:sp>
      <p:sp>
        <p:nvSpPr>
          <p:cNvPr id="2" name="Téglalap 1"/>
          <p:cNvSpPr/>
          <p:nvPr/>
        </p:nvSpPr>
        <p:spPr>
          <a:xfrm>
            <a:off x="1403648" y="4797152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országonként, kultúrkörönként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formai kialakítás (vonalvezetés, arányok, alak)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nemzetközi szabvány szerint (Nagra DIN 16518)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164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761" y="1844824"/>
            <a:ext cx="623119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Johannes Gutenberg (1394-1468) könyvnyomtatás, nyomdaipar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Betűmetszés, betűtervezés (nyomdaipar fejlődése)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Jellemző betűtípusok (történelmi korok)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Számítógépes betűtípusok (80-as évek, grafikus kezelői felületek)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TIPOGRÁFIA: BETŰTÍPUSOK, BETŰFAJTÁK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69160"/>
            <a:ext cx="26003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41137"/>
            <a:ext cx="2520280" cy="177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4303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72008" y="1772816"/>
            <a:ext cx="421196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BETŰALAK    LEHET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keskeny / normál / széles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kis / nagybetű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kiskapitális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kurzív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talpas / talpatlan (serif)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arányos / aránytalan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(azonos vagy különböző vonalvastagság)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29" y="3984835"/>
            <a:ext cx="1504914" cy="83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TIPOGRÁFIA: BETŰTÍPUSOK, BETŰFAJTÁK</a:t>
            </a:r>
          </a:p>
        </p:txBody>
      </p:sp>
      <p:sp>
        <p:nvSpPr>
          <p:cNvPr id="2" name="Téglalap 1"/>
          <p:cNvSpPr/>
          <p:nvPr/>
        </p:nvSpPr>
        <p:spPr>
          <a:xfrm>
            <a:off x="78013" y="6355934"/>
            <a:ext cx="4002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KÖRNYEZETBARÁT    BETŰTÍPUS</a:t>
            </a:r>
          </a:p>
        </p:txBody>
      </p:sp>
      <p:sp>
        <p:nvSpPr>
          <p:cNvPr id="3" name="Téglalap 2"/>
          <p:cNvSpPr/>
          <p:nvPr/>
        </p:nvSpPr>
        <p:spPr>
          <a:xfrm>
            <a:off x="78013" y="5373802"/>
            <a:ext cx="29979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BETŰKÉP    LEHET:</a:t>
            </a:r>
          </a:p>
          <a:p>
            <a:pPr>
              <a:spcBef>
                <a:spcPct val="0"/>
              </a:spcBef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világos / normál / félkövér / kövér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52" y="1450524"/>
            <a:ext cx="3766241" cy="258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52" y="4019743"/>
            <a:ext cx="3779577" cy="184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11" y="5464107"/>
            <a:ext cx="2317688" cy="128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9710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9388" y="1557338"/>
            <a:ext cx="8569325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Hagyományos eljárás (szedés):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nincs probléma, nincs technológiai korlát</a:t>
            </a: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lelkiismereti, anyagi korlát (kézzel pótolt mellékjelek)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Digitális eljárás: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ASCII (128 karakter  - 32 vezérlő karakter)</a:t>
            </a: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256 kód (felső kódkiosztás szoftverenként eltérő, kelet-európai kódtábla)</a:t>
            </a: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unicode 7.0 (113.000 karakter, írott nyelvek minden karaktere kódolt + speciális térképi jelek</a:t>
            </a:r>
          </a:p>
          <a:p>
            <a:pPr lvl="4"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8-ról 16 bitre / 32 bitre való áttérés problémája</a:t>
            </a: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balról-jobbra írás problémája (bidirectional script unicode</a:t>
            </a:r>
            <a:r>
              <a:rPr lang="hu-HU" altLang="hu-HU" sz="1600">
                <a:latin typeface="Stylus BT" pitchFamily="34" charset="0"/>
              </a:rPr>
              <a:t>)</a:t>
            </a:r>
          </a:p>
        </p:txBody>
      </p:sp>
      <p:graphicFrame>
        <p:nvGraphicFramePr>
          <p:cNvPr id="8197" name="Object 6"/>
          <p:cNvGraphicFramePr>
            <a:graphicFrameLocks noChangeAspect="1"/>
          </p:cNvGraphicFramePr>
          <p:nvPr/>
        </p:nvGraphicFramePr>
        <p:xfrm>
          <a:off x="2228849" y="4661892"/>
          <a:ext cx="4864439" cy="52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4114286" imgH="447856" progId="Paint.Picture">
                  <p:embed/>
                </p:oleObj>
              </mc:Choice>
              <mc:Fallback>
                <p:oleObj name="Bitkép" r:id="rId2" imgW="4114286" imgH="447856" progId="Paint.Picture">
                  <p:embed/>
                  <p:pic>
                    <p:nvPicPr>
                      <p:cNvPr id="819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49" y="4661892"/>
                        <a:ext cx="4864439" cy="529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TIPOGRÁFIA: BETŰTÍPUSOK, BETŰFAJTÁK</a:t>
            </a:r>
          </a:p>
        </p:txBody>
      </p:sp>
    </p:spTree>
    <p:extLst>
      <p:ext uri="{BB962C8B-B14F-4D97-AF65-F5344CB8AC3E}">
        <p14:creationId xmlns:p14="http://schemas.microsoft.com/office/powerpoint/2010/main" val="1609585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07504" y="1916832"/>
            <a:ext cx="4897239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Raszterfontok: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elemi pontok (300dpi – 32*32 fontmátrix)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kezdeti megoldás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különböző nyomtatási felbontás → különböző betű felbontás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minden betűtípus minden betűnagyságához külön fontállomány!!! (8,10,12,14,18 pont)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„soft” font: fontkazetta a nyomtatóba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manapság képernyőfont (eltérő felbontás eltérő font</a:t>
            </a:r>
            <a:r>
              <a:rPr lang="hu-HU" altLang="hu-HU" sz="1600">
                <a:latin typeface="Stylus BT" pitchFamily="34" charset="0"/>
              </a:rPr>
              <a:t>)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5004743" y="2833489"/>
          <a:ext cx="3915718" cy="216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4571429" imgH="2523810" progId="Paint.Picture">
                  <p:embed/>
                </p:oleObj>
              </mc:Choice>
              <mc:Fallback>
                <p:oleObj name="Bitkép" r:id="rId2" imgW="4571429" imgH="2523810" progId="Paint.Picture">
                  <p:embed/>
                  <p:pic>
                    <p:nvPicPr>
                      <p:cNvPr id="1946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743" y="2833489"/>
                        <a:ext cx="3915718" cy="2161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églalap 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SZÁMÍTÓGÉPES BETŰFORMÁTUMOK</a:t>
            </a:r>
          </a:p>
        </p:txBody>
      </p:sp>
    </p:spTree>
    <p:extLst>
      <p:ext uri="{BB962C8B-B14F-4D97-AF65-F5344CB8AC3E}">
        <p14:creationId xmlns:p14="http://schemas.microsoft.com/office/powerpoint/2010/main" val="16459627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556792"/>
            <a:ext cx="4500563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Vektorfontok: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fontállományban a karakter körvonalak (Bézier-görbe)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skálázható – tetszőleges betűméret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két vektorformátum – WYSIWYG: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Windows: Truetype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(grafikus keretrendszer fontformátuma, a megjelenítéshez minden info az állományban)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Adobe: Postscript type1,3,5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(külön állományban a karakterek körvonala és a metrikus adatok)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Opentype </a:t>
            </a: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(egységes formátum, truetype, postscript egyesítés</a:t>
            </a:r>
            <a:r>
              <a:rPr lang="hu-HU" altLang="hu-HU" sz="1600">
                <a:latin typeface="Stylus BT" pitchFamily="34" charset="0"/>
              </a:rPr>
              <a:t>)</a:t>
            </a:r>
            <a:endParaRPr lang="hu-HU" altLang="hu-HU" sz="1600" b="1">
              <a:latin typeface="Stylus BT" pitchFamily="34" charset="0"/>
            </a:endParaRPr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4572000" y="1916113"/>
          <a:ext cx="4302125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4571429" imgH="2523810" progId="Paint.Picture">
                  <p:embed/>
                </p:oleObj>
              </mc:Choice>
              <mc:Fallback>
                <p:oleObj name="Bitkép" r:id="rId2" imgW="4571429" imgH="2523810" progId="Paint.Picture">
                  <p:embed/>
                  <p:pic>
                    <p:nvPicPr>
                      <p:cNvPr id="204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16113"/>
                        <a:ext cx="4302125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532313" y="4508500"/>
            <a:ext cx="461168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Beágyazódási szint a dokumentumba: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csak olvasható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olvasható és nyomtatható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beágyazott font, nincs beállítási lehetőség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csak raszterfont beágyazása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beágyazott fonttal írt szöveg szerkeszthető, de csak az adott alkalmazásban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imes New Roman" panose="02020603050405020304" pitchFamily="18" charset="0"/>
                <a:cs typeface="Times New Roman" panose="02020603050405020304" pitchFamily="18" charset="0"/>
              </a:rPr>
              <a:t>-a beágyazott font korlátozások nélkül használható a lokális gépen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SZÁMÍTÓGÉPES BETŰFORMÁTUMOK</a:t>
            </a:r>
          </a:p>
        </p:txBody>
      </p:sp>
    </p:spTree>
    <p:extLst>
      <p:ext uri="{BB962C8B-B14F-4D97-AF65-F5344CB8AC3E}">
        <p14:creationId xmlns:p14="http://schemas.microsoft.com/office/powerpoint/2010/main" val="37510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BETŰVÁLASZTÁS JELLEMZŐI</a:t>
            </a:r>
          </a:p>
        </p:txBody>
      </p:sp>
      <p:sp>
        <p:nvSpPr>
          <p:cNvPr id="2" name="Téglalap 1"/>
          <p:cNvSpPr/>
          <p:nvPr/>
        </p:nvSpPr>
        <p:spPr>
          <a:xfrm>
            <a:off x="0" y="1582341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betűválasztás legfontosabb szempontjai </a:t>
            </a:r>
            <a:r>
              <a:rPr 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általános szövegek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esetében :</a:t>
            </a:r>
          </a:p>
          <a:p>
            <a:pPr marL="285750" indent="-285750">
              <a:spcBef>
                <a:spcPct val="0"/>
              </a:spcBef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szöveg </a:t>
            </a: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tartalmának, stílusának, hangulatának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megfelelő típust válasszunk.</a:t>
            </a:r>
          </a:p>
          <a:p>
            <a:pPr marL="285750" indent="-285750">
              <a:spcBef>
                <a:spcPct val="0"/>
              </a:spcBef>
              <a:buChar char="•"/>
            </a:pP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olvashatóság 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(hosszú, egybefüggő szöveget jól olvasható betűtípussal szedjünk).</a:t>
            </a:r>
          </a:p>
          <a:p>
            <a:pPr marL="742950" lvl="1" indent="-285750">
              <a:spcBef>
                <a:spcPct val="0"/>
              </a:spcBef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betűket nem egyesével, hanem betűcsoportokban olvassuk, szaggatott szemmozgásokkal</a:t>
            </a:r>
          </a:p>
          <a:p>
            <a:pPr marL="742950" lvl="1" indent="-285750">
              <a:spcBef>
                <a:spcPct val="0"/>
              </a:spcBef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Szemünk végigfut a betűsoron és 8–10 betűnként fogjuk fel a szavakat, inkább a szavak formáját</a:t>
            </a: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endParaRPr 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Char char="•"/>
            </a:pP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olyan betűt válasszunk, amelynek megvannak a szükséges változatai (kurzív, kiskapitális, számok, ékezetek, különleges jelek stb.), azért, hogy a szöveg artikulációjában a kiemelés, a címrendszer stb. különváljon, és </a:t>
            </a:r>
            <a:r>
              <a:rPr lang="hu-HU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segítse az olvasót a szöveg műfaj szerinti vizuális értelmezésében</a:t>
            </a:r>
            <a:r>
              <a:rPr 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5" y="3364835"/>
            <a:ext cx="3645765" cy="145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80" y="2913275"/>
            <a:ext cx="2765584" cy="23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9583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63374" y="1933166"/>
            <a:ext cx="91440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cél térképi megírások esetében: könnyen azonosítható, olvasható, jól megkülönböztethető megírások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Különböző betűtípusokkal már a kezdetektől fogva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Térképi megírások: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kereten kívül (cím, jelkulcs)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kereten belül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név, azonosító, jelleg, egyéb)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egyedi szavak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szokatlanok, ismeretlenek lehetnek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 betűközökkel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feltétlenül vízszintes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kell sorba rendeződniük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keresztezések, lefedések</a:t>
            </a:r>
            <a:endParaRPr lang="en-US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0" lvl="2" eaLnBrk="1" hangingPunct="1">
              <a:spcBef>
                <a:spcPct val="0"/>
              </a:spcBef>
            </a:pPr>
            <a:endParaRPr lang="en-US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Nyomtatott térkép esetén:			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túl vastag (kitakarás)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túl vékony (vizuális elveszítés)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nagyító nélkül olvasható betűk</a:t>
            </a:r>
          </a:p>
          <a:p>
            <a:pPr marL="1428750" lvl="2" eaLnBrk="1" hangingPunct="1">
              <a:spcBef>
                <a:spcPct val="0"/>
              </a:spcBef>
            </a:pP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MEGÍRÁSOK JELLEMZŐI</a:t>
            </a:r>
          </a:p>
        </p:txBody>
      </p:sp>
    </p:spTree>
    <p:extLst>
      <p:ext uri="{BB962C8B-B14F-4D97-AF65-F5344CB8AC3E}">
        <p14:creationId xmlns:p14="http://schemas.microsoft.com/office/powerpoint/2010/main" val="5608954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1566863"/>
            <a:ext cx="772743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Feltételei: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betűtípus több változata, mely képes </a:t>
            </a:r>
            <a:r>
              <a:rPr lang="hu-HU" alt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hierarchiát</a:t>
            </a:r>
            <a:r>
              <a:rPr lang="en-US" alt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en-US" altLang="hu-H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tulajdonságot</a:t>
            </a:r>
            <a:r>
              <a:rPr lang="hu-HU" alt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kifejezni</a:t>
            </a:r>
          </a:p>
          <a:p>
            <a:pPr marL="1428750" lvl="2" eaLnBrk="1" hangingPunct="1">
              <a:spcBef>
                <a:spcPct val="0"/>
              </a:spcBef>
              <a:buFontTx/>
              <a:buChar char="•"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változat (típus, vastagság, kövérség)</a:t>
            </a:r>
          </a:p>
          <a:p>
            <a:pPr marL="1428750" lvl="2" eaLnBrk="1" hangingPunct="1">
              <a:spcBef>
                <a:spcPct val="0"/>
              </a:spcBef>
              <a:buFontTx/>
              <a:buChar char="•"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fokozat (méret)</a:t>
            </a:r>
          </a:p>
          <a:p>
            <a:pPr marL="1428750" lvl="2" eaLnBrk="1" hangingPunct="1">
              <a:spcBef>
                <a:spcPct val="0"/>
              </a:spcBef>
              <a:buFontTx/>
              <a:buChar char="•"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szórás (karakter távolság)</a:t>
            </a:r>
          </a:p>
          <a:p>
            <a:pPr marL="1428750" lvl="2" eaLnBrk="1" hangingPunct="1">
              <a:spcBef>
                <a:spcPct val="0"/>
              </a:spcBef>
              <a:buFontTx/>
              <a:buChar char="•"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</a:t>
            </a:r>
          </a:p>
          <a:p>
            <a:pPr marL="1428750" lvl="2" eaLnBrk="1" hangingPunct="1">
              <a:spcBef>
                <a:spcPct val="0"/>
              </a:spcBef>
              <a:buFontTx/>
              <a:buChar char="•"/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verzál és kurrens betű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alapvető </a:t>
            </a:r>
            <a:r>
              <a:rPr lang="hu-HU" alt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minőségi eltérések</a:t>
            </a:r>
            <a:r>
              <a:rPr lang="hu-HU" alt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kifejezésére is képes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színvariációk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stílus-, alakváltozatok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álló és dőlt betű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MEGÍRÁSOK JELLEMZŐI</a:t>
            </a:r>
          </a:p>
        </p:txBody>
      </p:sp>
      <p:graphicFrame>
        <p:nvGraphicFramePr>
          <p:cNvPr id="2" name="Objektum 1"/>
          <p:cNvGraphicFramePr>
            <a:graphicFrameLocks noChangeAspect="1"/>
          </p:cNvGraphicFramePr>
          <p:nvPr/>
        </p:nvGraphicFramePr>
        <p:xfrm>
          <a:off x="3557587" y="3984818"/>
          <a:ext cx="5586413" cy="2873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8980952" imgH="4619048" progId="PBrush">
                  <p:embed/>
                </p:oleObj>
              </mc:Choice>
              <mc:Fallback>
                <p:oleObj name="Bitkép" r:id="rId2" imgW="8980952" imgH="4619048" progId="PBrush">
                  <p:embed/>
                  <p:pic>
                    <p:nvPicPr>
                      <p:cNvPr id="2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87" y="3984818"/>
                        <a:ext cx="5586413" cy="2873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1346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8278" y="1676401"/>
            <a:ext cx="525015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Térképi megírások különböző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elhelyezési lehetőségei: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Pontszerű objektum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jeltől meghatározott irányban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általában jobbra </a:t>
            </a: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1979712" y="3501008"/>
          <a:ext cx="5056123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2933333" imgH="1295238" progId="Paint.Picture">
                  <p:embed/>
                </p:oleObj>
              </mc:Choice>
              <mc:Fallback>
                <p:oleObj name="Bitkép" r:id="rId2" imgW="2933333" imgH="1295238" progId="Paint.Picture">
                  <p:embed/>
                  <p:pic>
                    <p:nvPicPr>
                      <p:cNvPr id="25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501008"/>
                        <a:ext cx="5056123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MEGÍRÁSOK JELLEMZŐI</a:t>
            </a:r>
          </a:p>
        </p:txBody>
      </p:sp>
    </p:spTree>
    <p:extLst>
      <p:ext uri="{BB962C8B-B14F-4D97-AF65-F5344CB8AC3E}">
        <p14:creationId xmlns:p14="http://schemas.microsoft.com/office/powerpoint/2010/main" val="2850218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AutoShape 4"/>
          <p:cNvSpPr>
            <a:spLocks noChangeArrowheads="1"/>
          </p:cNvSpPr>
          <p:nvPr/>
        </p:nvSpPr>
        <p:spPr bwMode="auto">
          <a:xfrm>
            <a:off x="35496" y="836712"/>
            <a:ext cx="9024910" cy="5920301"/>
          </a:xfrm>
          <a:prstGeom prst="roundRect">
            <a:avLst>
              <a:gd name="adj" fmla="val 8296"/>
            </a:avLst>
          </a:prstGeom>
          <a:solidFill>
            <a:srgbClr val="CCFF99"/>
          </a:solidFill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  <a:p>
            <a:pPr algn="ctr"/>
            <a:endParaRPr lang="hu-HU" altLang="hu-HU" sz="2000" b="1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TÉRKÉPEK CSOPORTOSÍTÁSA</a:t>
            </a:r>
            <a:endParaRPr lang="hu-HU" altLang="hu-HU" sz="2400">
              <a:latin typeface="Stylus BT" pitchFamily="34" charset="0"/>
            </a:endParaRPr>
          </a:p>
        </p:txBody>
      </p:sp>
      <p:grpSp>
        <p:nvGrpSpPr>
          <p:cNvPr id="293" name="Csoportba foglalás 292"/>
          <p:cNvGrpSpPr/>
          <p:nvPr/>
        </p:nvGrpSpPr>
        <p:grpSpPr>
          <a:xfrm>
            <a:off x="1664253" y="1979050"/>
            <a:ext cx="4696675" cy="801878"/>
            <a:chOff x="78948" y="376491"/>
            <a:chExt cx="4061004" cy="1044515"/>
          </a:xfrm>
        </p:grpSpPr>
        <p:sp>
          <p:nvSpPr>
            <p:cNvPr id="123" name="AutoShape 2"/>
            <p:cNvSpPr>
              <a:spLocks noChangeArrowheads="1"/>
            </p:cNvSpPr>
            <p:nvPr/>
          </p:nvSpPr>
          <p:spPr bwMode="auto">
            <a:xfrm>
              <a:off x="78948" y="376491"/>
              <a:ext cx="4032913" cy="1044515"/>
            </a:xfrm>
            <a:prstGeom prst="roundRect">
              <a:avLst>
                <a:gd name="adj" fmla="val 2488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242" name="Text Box 185"/>
            <p:cNvSpPr txBox="1">
              <a:spLocks noChangeArrowheads="1"/>
            </p:cNvSpPr>
            <p:nvPr/>
          </p:nvSpPr>
          <p:spPr bwMode="auto">
            <a:xfrm>
              <a:off x="300607" y="483040"/>
              <a:ext cx="3839345" cy="70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TOPOGRÁFIAI  TÉRKÉPEK </a:t>
              </a:r>
            </a:p>
            <a:p>
              <a:pPr algn="ctr"/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(1:200.000-1:10.000)</a:t>
              </a:r>
              <a:endParaRPr lang="hu-HU" altLang="hu-HU" sz="2000" b="1">
                <a:latin typeface="Comic Sans MS" pitchFamily="66" charset="0"/>
              </a:endParaRPr>
            </a:p>
          </p:txBody>
        </p:sp>
      </p:grpSp>
      <p:grpSp>
        <p:nvGrpSpPr>
          <p:cNvPr id="2" name="Csoportba foglalás 1"/>
          <p:cNvGrpSpPr/>
          <p:nvPr/>
        </p:nvGrpSpPr>
        <p:grpSpPr>
          <a:xfrm>
            <a:off x="4644008" y="5085184"/>
            <a:ext cx="3956928" cy="1528596"/>
            <a:chOff x="199915" y="5229604"/>
            <a:chExt cx="4038600" cy="1600200"/>
          </a:xfrm>
        </p:grpSpPr>
        <p:sp>
          <p:nvSpPr>
            <p:cNvPr id="243" name="AutoShape 186"/>
            <p:cNvSpPr>
              <a:spLocks noChangeArrowheads="1"/>
            </p:cNvSpPr>
            <p:nvPr/>
          </p:nvSpPr>
          <p:spPr bwMode="auto">
            <a:xfrm>
              <a:off x="199915" y="5229604"/>
              <a:ext cx="4038600" cy="1600200"/>
            </a:xfrm>
            <a:prstGeom prst="roundRect">
              <a:avLst>
                <a:gd name="adj" fmla="val 2488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244" name="Text Box 187"/>
            <p:cNvSpPr txBox="1">
              <a:spLocks noChangeArrowheads="1"/>
            </p:cNvSpPr>
            <p:nvPr/>
          </p:nvSpPr>
          <p:spPr bwMode="auto">
            <a:xfrm>
              <a:off x="504715" y="5382004"/>
              <a:ext cx="3505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EGYÉB TÉRKÉPEK (&lt; -1:1)</a:t>
              </a:r>
            </a:p>
          </p:txBody>
        </p:sp>
        <p:grpSp>
          <p:nvGrpSpPr>
            <p:cNvPr id="245" name="Group 233"/>
            <p:cNvGrpSpPr>
              <a:grpSpLocks/>
            </p:cNvGrpSpPr>
            <p:nvPr/>
          </p:nvGrpSpPr>
          <p:grpSpPr bwMode="auto">
            <a:xfrm>
              <a:off x="2943115" y="5763004"/>
              <a:ext cx="1219200" cy="533400"/>
              <a:chOff x="4222" y="1008"/>
              <a:chExt cx="1114" cy="451"/>
            </a:xfrm>
          </p:grpSpPr>
          <p:sp>
            <p:nvSpPr>
              <p:cNvPr id="246" name="Freeform 234"/>
              <p:cNvSpPr>
                <a:spLocks/>
              </p:cNvSpPr>
              <p:nvPr/>
            </p:nvSpPr>
            <p:spPr bwMode="auto">
              <a:xfrm>
                <a:off x="4230" y="1166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" name="Freeform 235"/>
              <p:cNvSpPr>
                <a:spLocks/>
              </p:cNvSpPr>
              <p:nvPr/>
            </p:nvSpPr>
            <p:spPr bwMode="auto">
              <a:xfrm>
                <a:off x="4225" y="108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8" name="Freeform 236"/>
              <p:cNvSpPr>
                <a:spLocks/>
              </p:cNvSpPr>
              <p:nvPr/>
            </p:nvSpPr>
            <p:spPr bwMode="auto">
              <a:xfrm>
                <a:off x="4222" y="1008"/>
                <a:ext cx="1106" cy="293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249" name="Group 237"/>
            <p:cNvGrpSpPr>
              <a:grpSpLocks/>
            </p:cNvGrpSpPr>
            <p:nvPr/>
          </p:nvGrpSpPr>
          <p:grpSpPr bwMode="auto">
            <a:xfrm>
              <a:off x="2257315" y="6144004"/>
              <a:ext cx="1143000" cy="609600"/>
              <a:chOff x="3150" y="1750"/>
              <a:chExt cx="768" cy="427"/>
            </a:xfrm>
          </p:grpSpPr>
          <p:grpSp>
            <p:nvGrpSpPr>
              <p:cNvPr id="250" name="Group 238"/>
              <p:cNvGrpSpPr>
                <a:grpSpLocks/>
              </p:cNvGrpSpPr>
              <p:nvPr/>
            </p:nvGrpSpPr>
            <p:grpSpPr bwMode="auto">
              <a:xfrm>
                <a:off x="3150" y="1793"/>
                <a:ext cx="768" cy="384"/>
                <a:chOff x="4222" y="1008"/>
                <a:chExt cx="1114" cy="451"/>
              </a:xfrm>
            </p:grpSpPr>
            <p:sp>
              <p:nvSpPr>
                <p:cNvPr id="266" name="Freeform 239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67" name="Freeform 240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68" name="Freeform 241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251" name="Freeform 242"/>
              <p:cNvSpPr>
                <a:spLocks/>
              </p:cNvSpPr>
              <p:nvPr/>
            </p:nvSpPr>
            <p:spPr bwMode="auto">
              <a:xfrm>
                <a:off x="3418" y="1837"/>
                <a:ext cx="224" cy="104"/>
              </a:xfrm>
              <a:custGeom>
                <a:avLst/>
                <a:gdLst>
                  <a:gd name="T0" fmla="*/ 64 w 224"/>
                  <a:gd name="T1" fmla="*/ 8 h 104"/>
                  <a:gd name="T2" fmla="*/ 112 w 224"/>
                  <a:gd name="T3" fmla="*/ 8 h 104"/>
                  <a:gd name="T4" fmla="*/ 208 w 224"/>
                  <a:gd name="T5" fmla="*/ 8 h 104"/>
                  <a:gd name="T6" fmla="*/ 208 w 224"/>
                  <a:gd name="T7" fmla="*/ 56 h 104"/>
                  <a:gd name="T8" fmla="*/ 112 w 224"/>
                  <a:gd name="T9" fmla="*/ 56 h 104"/>
                  <a:gd name="T10" fmla="*/ 16 w 224"/>
                  <a:gd name="T11" fmla="*/ 104 h 104"/>
                  <a:gd name="T12" fmla="*/ 16 w 224"/>
                  <a:gd name="T13" fmla="*/ 56 h 104"/>
                  <a:gd name="T14" fmla="*/ 64 w 224"/>
                  <a:gd name="T15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4" h="104">
                    <a:moveTo>
                      <a:pt x="64" y="8"/>
                    </a:moveTo>
                    <a:cubicBezTo>
                      <a:pt x="80" y="0"/>
                      <a:pt x="88" y="8"/>
                      <a:pt x="112" y="8"/>
                    </a:cubicBezTo>
                    <a:cubicBezTo>
                      <a:pt x="136" y="8"/>
                      <a:pt x="192" y="0"/>
                      <a:pt x="208" y="8"/>
                    </a:cubicBezTo>
                    <a:cubicBezTo>
                      <a:pt x="224" y="16"/>
                      <a:pt x="224" y="48"/>
                      <a:pt x="208" y="56"/>
                    </a:cubicBezTo>
                    <a:cubicBezTo>
                      <a:pt x="192" y="64"/>
                      <a:pt x="144" y="48"/>
                      <a:pt x="112" y="56"/>
                    </a:cubicBezTo>
                    <a:cubicBezTo>
                      <a:pt x="80" y="64"/>
                      <a:pt x="32" y="104"/>
                      <a:pt x="16" y="104"/>
                    </a:cubicBezTo>
                    <a:cubicBezTo>
                      <a:pt x="0" y="104"/>
                      <a:pt x="8" y="72"/>
                      <a:pt x="16" y="56"/>
                    </a:cubicBezTo>
                    <a:cubicBezTo>
                      <a:pt x="24" y="40"/>
                      <a:pt x="48" y="16"/>
                      <a:pt x="6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2" name="Freeform 243"/>
              <p:cNvSpPr>
                <a:spLocks/>
              </p:cNvSpPr>
              <p:nvPr/>
            </p:nvSpPr>
            <p:spPr bwMode="auto">
              <a:xfrm>
                <a:off x="3253" y="1866"/>
                <a:ext cx="197" cy="116"/>
              </a:xfrm>
              <a:custGeom>
                <a:avLst/>
                <a:gdLst>
                  <a:gd name="T0" fmla="*/ 29 w 197"/>
                  <a:gd name="T1" fmla="*/ 5 h 116"/>
                  <a:gd name="T2" fmla="*/ 123 w 197"/>
                  <a:gd name="T3" fmla="*/ 5 h 116"/>
                  <a:gd name="T4" fmla="*/ 153 w 197"/>
                  <a:gd name="T5" fmla="*/ 35 h 116"/>
                  <a:gd name="T6" fmla="*/ 193 w 197"/>
                  <a:gd name="T7" fmla="*/ 97 h 116"/>
                  <a:gd name="T8" fmla="*/ 175 w 197"/>
                  <a:gd name="T9" fmla="*/ 113 h 116"/>
                  <a:gd name="T10" fmla="*/ 113 w 197"/>
                  <a:gd name="T11" fmla="*/ 77 h 116"/>
                  <a:gd name="T12" fmla="*/ 77 w 197"/>
                  <a:gd name="T13" fmla="*/ 81 h 116"/>
                  <a:gd name="T14" fmla="*/ 27 w 197"/>
                  <a:gd name="T15" fmla="*/ 65 h 116"/>
                  <a:gd name="T16" fmla="*/ 1 w 197"/>
                  <a:gd name="T17" fmla="*/ 25 h 116"/>
                  <a:gd name="T18" fmla="*/ 29 w 197"/>
                  <a:gd name="T19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116">
                    <a:moveTo>
                      <a:pt x="29" y="5"/>
                    </a:moveTo>
                    <a:cubicBezTo>
                      <a:pt x="49" y="2"/>
                      <a:pt x="102" y="0"/>
                      <a:pt x="123" y="5"/>
                    </a:cubicBezTo>
                    <a:cubicBezTo>
                      <a:pt x="144" y="10"/>
                      <a:pt x="141" y="20"/>
                      <a:pt x="153" y="35"/>
                    </a:cubicBezTo>
                    <a:cubicBezTo>
                      <a:pt x="165" y="50"/>
                      <a:pt x="189" y="84"/>
                      <a:pt x="193" y="97"/>
                    </a:cubicBezTo>
                    <a:cubicBezTo>
                      <a:pt x="197" y="110"/>
                      <a:pt x="188" y="116"/>
                      <a:pt x="175" y="113"/>
                    </a:cubicBezTo>
                    <a:cubicBezTo>
                      <a:pt x="162" y="110"/>
                      <a:pt x="129" y="82"/>
                      <a:pt x="113" y="77"/>
                    </a:cubicBezTo>
                    <a:cubicBezTo>
                      <a:pt x="97" y="72"/>
                      <a:pt x="91" y="83"/>
                      <a:pt x="77" y="81"/>
                    </a:cubicBezTo>
                    <a:cubicBezTo>
                      <a:pt x="63" y="79"/>
                      <a:pt x="40" y="74"/>
                      <a:pt x="27" y="65"/>
                    </a:cubicBezTo>
                    <a:cubicBezTo>
                      <a:pt x="14" y="56"/>
                      <a:pt x="0" y="35"/>
                      <a:pt x="1" y="25"/>
                    </a:cubicBezTo>
                    <a:cubicBezTo>
                      <a:pt x="2" y="15"/>
                      <a:pt x="9" y="8"/>
                      <a:pt x="29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3" name="Freeform 244"/>
              <p:cNvSpPr>
                <a:spLocks/>
              </p:cNvSpPr>
              <p:nvPr/>
            </p:nvSpPr>
            <p:spPr bwMode="auto">
              <a:xfrm>
                <a:off x="3382" y="1817"/>
                <a:ext cx="158" cy="52"/>
              </a:xfrm>
              <a:custGeom>
                <a:avLst/>
                <a:gdLst>
                  <a:gd name="T0" fmla="*/ 20 w 158"/>
                  <a:gd name="T1" fmla="*/ 16 h 52"/>
                  <a:gd name="T2" fmla="*/ 90 w 158"/>
                  <a:gd name="T3" fmla="*/ 0 h 52"/>
                  <a:gd name="T4" fmla="*/ 152 w 158"/>
                  <a:gd name="T5" fmla="*/ 20 h 52"/>
                  <a:gd name="T6" fmla="*/ 158 w 158"/>
                  <a:gd name="T7" fmla="*/ 30 h 52"/>
                  <a:gd name="T8" fmla="*/ 134 w 158"/>
                  <a:gd name="T9" fmla="*/ 36 h 52"/>
                  <a:gd name="T10" fmla="*/ 68 w 158"/>
                  <a:gd name="T11" fmla="*/ 50 h 52"/>
                  <a:gd name="T12" fmla="*/ 20 w 158"/>
                  <a:gd name="T13" fmla="*/ 52 h 52"/>
                  <a:gd name="T14" fmla="*/ 0 w 158"/>
                  <a:gd name="T15" fmla="*/ 42 h 52"/>
                  <a:gd name="T16" fmla="*/ 6 w 158"/>
                  <a:gd name="T17" fmla="*/ 30 h 52"/>
                  <a:gd name="T18" fmla="*/ 20 w 158"/>
                  <a:gd name="T1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52">
                    <a:moveTo>
                      <a:pt x="20" y="16"/>
                    </a:moveTo>
                    <a:lnTo>
                      <a:pt x="90" y="0"/>
                    </a:lnTo>
                    <a:lnTo>
                      <a:pt x="152" y="20"/>
                    </a:lnTo>
                    <a:lnTo>
                      <a:pt x="158" y="30"/>
                    </a:lnTo>
                    <a:lnTo>
                      <a:pt x="134" y="36"/>
                    </a:lnTo>
                    <a:lnTo>
                      <a:pt x="68" y="50"/>
                    </a:lnTo>
                    <a:lnTo>
                      <a:pt x="20" y="52"/>
                    </a:lnTo>
                    <a:lnTo>
                      <a:pt x="0" y="42"/>
                    </a:lnTo>
                    <a:lnTo>
                      <a:pt x="6" y="30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4" name="Freeform 245"/>
              <p:cNvSpPr>
                <a:spLocks/>
              </p:cNvSpPr>
              <p:nvPr/>
            </p:nvSpPr>
            <p:spPr bwMode="auto">
              <a:xfrm>
                <a:off x="3478" y="1887"/>
                <a:ext cx="128" cy="135"/>
              </a:xfrm>
              <a:custGeom>
                <a:avLst/>
                <a:gdLst>
                  <a:gd name="T0" fmla="*/ 30 w 128"/>
                  <a:gd name="T1" fmla="*/ 106 h 135"/>
                  <a:gd name="T2" fmla="*/ 4 w 128"/>
                  <a:gd name="T3" fmla="*/ 80 h 135"/>
                  <a:gd name="T4" fmla="*/ 4 w 128"/>
                  <a:gd name="T5" fmla="*/ 48 h 135"/>
                  <a:gd name="T6" fmla="*/ 20 w 128"/>
                  <a:gd name="T7" fmla="*/ 12 h 135"/>
                  <a:gd name="T8" fmla="*/ 52 w 128"/>
                  <a:gd name="T9" fmla="*/ 4 h 135"/>
                  <a:gd name="T10" fmla="*/ 56 w 128"/>
                  <a:gd name="T11" fmla="*/ 34 h 135"/>
                  <a:gd name="T12" fmla="*/ 58 w 128"/>
                  <a:gd name="T13" fmla="*/ 58 h 135"/>
                  <a:gd name="T14" fmla="*/ 78 w 128"/>
                  <a:gd name="T15" fmla="*/ 60 h 135"/>
                  <a:gd name="T16" fmla="*/ 108 w 128"/>
                  <a:gd name="T17" fmla="*/ 52 h 135"/>
                  <a:gd name="T18" fmla="*/ 124 w 128"/>
                  <a:gd name="T19" fmla="*/ 68 h 135"/>
                  <a:gd name="T20" fmla="*/ 124 w 128"/>
                  <a:gd name="T21" fmla="*/ 100 h 135"/>
                  <a:gd name="T22" fmla="*/ 100 w 128"/>
                  <a:gd name="T23" fmla="*/ 132 h 135"/>
                  <a:gd name="T24" fmla="*/ 46 w 128"/>
                  <a:gd name="T25" fmla="*/ 120 h 135"/>
                  <a:gd name="T26" fmla="*/ 30 w 128"/>
                  <a:gd name="T27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35">
                    <a:moveTo>
                      <a:pt x="30" y="106"/>
                    </a:moveTo>
                    <a:cubicBezTo>
                      <a:pt x="23" y="99"/>
                      <a:pt x="8" y="90"/>
                      <a:pt x="4" y="80"/>
                    </a:cubicBezTo>
                    <a:cubicBezTo>
                      <a:pt x="0" y="70"/>
                      <a:pt x="1" y="59"/>
                      <a:pt x="4" y="48"/>
                    </a:cubicBezTo>
                    <a:cubicBezTo>
                      <a:pt x="7" y="37"/>
                      <a:pt x="12" y="19"/>
                      <a:pt x="20" y="12"/>
                    </a:cubicBezTo>
                    <a:cubicBezTo>
                      <a:pt x="28" y="5"/>
                      <a:pt x="46" y="0"/>
                      <a:pt x="52" y="4"/>
                    </a:cubicBezTo>
                    <a:cubicBezTo>
                      <a:pt x="58" y="8"/>
                      <a:pt x="55" y="25"/>
                      <a:pt x="56" y="34"/>
                    </a:cubicBezTo>
                    <a:cubicBezTo>
                      <a:pt x="57" y="43"/>
                      <a:pt x="54" y="54"/>
                      <a:pt x="58" y="58"/>
                    </a:cubicBezTo>
                    <a:cubicBezTo>
                      <a:pt x="62" y="62"/>
                      <a:pt x="70" y="61"/>
                      <a:pt x="78" y="60"/>
                    </a:cubicBezTo>
                    <a:cubicBezTo>
                      <a:pt x="86" y="59"/>
                      <a:pt x="100" y="51"/>
                      <a:pt x="108" y="52"/>
                    </a:cubicBezTo>
                    <a:cubicBezTo>
                      <a:pt x="116" y="53"/>
                      <a:pt x="121" y="60"/>
                      <a:pt x="124" y="68"/>
                    </a:cubicBezTo>
                    <a:cubicBezTo>
                      <a:pt x="127" y="76"/>
                      <a:pt x="128" y="89"/>
                      <a:pt x="124" y="100"/>
                    </a:cubicBezTo>
                    <a:cubicBezTo>
                      <a:pt x="120" y="111"/>
                      <a:pt x="113" y="129"/>
                      <a:pt x="100" y="132"/>
                    </a:cubicBezTo>
                    <a:cubicBezTo>
                      <a:pt x="87" y="135"/>
                      <a:pt x="58" y="125"/>
                      <a:pt x="46" y="120"/>
                    </a:cubicBezTo>
                    <a:cubicBezTo>
                      <a:pt x="34" y="115"/>
                      <a:pt x="37" y="113"/>
                      <a:pt x="30" y="10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5" name="Freeform 246"/>
              <p:cNvSpPr>
                <a:spLocks/>
              </p:cNvSpPr>
              <p:nvPr/>
            </p:nvSpPr>
            <p:spPr bwMode="auto">
              <a:xfrm>
                <a:off x="3640" y="1903"/>
                <a:ext cx="198" cy="70"/>
              </a:xfrm>
              <a:custGeom>
                <a:avLst/>
                <a:gdLst>
                  <a:gd name="T0" fmla="*/ 80 w 198"/>
                  <a:gd name="T1" fmla="*/ 70 h 70"/>
                  <a:gd name="T2" fmla="*/ 198 w 198"/>
                  <a:gd name="T3" fmla="*/ 28 h 70"/>
                  <a:gd name="T4" fmla="*/ 172 w 198"/>
                  <a:gd name="T5" fmla="*/ 4 h 70"/>
                  <a:gd name="T6" fmla="*/ 154 w 198"/>
                  <a:gd name="T7" fmla="*/ 0 h 70"/>
                  <a:gd name="T8" fmla="*/ 96 w 198"/>
                  <a:gd name="T9" fmla="*/ 8 h 70"/>
                  <a:gd name="T10" fmla="*/ 58 w 198"/>
                  <a:gd name="T11" fmla="*/ 0 h 70"/>
                  <a:gd name="T12" fmla="*/ 34 w 198"/>
                  <a:gd name="T13" fmla="*/ 0 h 70"/>
                  <a:gd name="T14" fmla="*/ 0 w 198"/>
                  <a:gd name="T15" fmla="*/ 24 h 70"/>
                  <a:gd name="T16" fmla="*/ 6 w 198"/>
                  <a:gd name="T17" fmla="*/ 38 h 70"/>
                  <a:gd name="T18" fmla="*/ 30 w 198"/>
                  <a:gd name="T19" fmla="*/ 44 h 70"/>
                  <a:gd name="T20" fmla="*/ 52 w 198"/>
                  <a:gd name="T21" fmla="*/ 54 h 70"/>
                  <a:gd name="T22" fmla="*/ 80 w 198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70">
                    <a:moveTo>
                      <a:pt x="80" y="70"/>
                    </a:moveTo>
                    <a:lnTo>
                      <a:pt x="198" y="28"/>
                    </a:lnTo>
                    <a:lnTo>
                      <a:pt x="172" y="4"/>
                    </a:lnTo>
                    <a:lnTo>
                      <a:pt x="154" y="0"/>
                    </a:lnTo>
                    <a:lnTo>
                      <a:pt x="96" y="8"/>
                    </a:lnTo>
                    <a:lnTo>
                      <a:pt x="58" y="0"/>
                    </a:lnTo>
                    <a:lnTo>
                      <a:pt x="34" y="0"/>
                    </a:lnTo>
                    <a:lnTo>
                      <a:pt x="0" y="24"/>
                    </a:lnTo>
                    <a:lnTo>
                      <a:pt x="6" y="38"/>
                    </a:lnTo>
                    <a:lnTo>
                      <a:pt x="30" y="44"/>
                    </a:lnTo>
                    <a:lnTo>
                      <a:pt x="52" y="54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6" name="Line 247"/>
              <p:cNvSpPr>
                <a:spLocks noChangeShapeType="1"/>
              </p:cNvSpPr>
              <p:nvPr/>
            </p:nvSpPr>
            <p:spPr bwMode="auto">
              <a:xfrm flipH="1" flipV="1">
                <a:off x="3235" y="1869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7" name="Line 248"/>
              <p:cNvSpPr>
                <a:spLocks noChangeShapeType="1"/>
              </p:cNvSpPr>
              <p:nvPr/>
            </p:nvSpPr>
            <p:spPr bwMode="auto">
              <a:xfrm flipH="1" flipV="1">
                <a:off x="3320" y="1845"/>
                <a:ext cx="359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8" name="Line 249"/>
              <p:cNvSpPr>
                <a:spLocks noChangeShapeType="1"/>
              </p:cNvSpPr>
              <p:nvPr/>
            </p:nvSpPr>
            <p:spPr bwMode="auto">
              <a:xfrm flipH="1" flipV="1">
                <a:off x="3400" y="1828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59" name="Line 250"/>
              <p:cNvSpPr>
                <a:spLocks noChangeShapeType="1"/>
              </p:cNvSpPr>
              <p:nvPr/>
            </p:nvSpPr>
            <p:spPr bwMode="auto">
              <a:xfrm flipH="1" flipV="1">
                <a:off x="3476" y="1808"/>
                <a:ext cx="358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0" name="Line 251"/>
              <p:cNvSpPr>
                <a:spLocks noChangeShapeType="1"/>
              </p:cNvSpPr>
              <p:nvPr/>
            </p:nvSpPr>
            <p:spPr bwMode="auto">
              <a:xfrm flipV="1">
                <a:off x="3243" y="1819"/>
                <a:ext cx="375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1" name="Line 252"/>
              <p:cNvSpPr>
                <a:spLocks noChangeShapeType="1"/>
              </p:cNvSpPr>
              <p:nvPr/>
            </p:nvSpPr>
            <p:spPr bwMode="auto">
              <a:xfrm flipV="1">
                <a:off x="3329" y="1849"/>
                <a:ext cx="370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2" name="Line 253"/>
              <p:cNvSpPr>
                <a:spLocks noChangeShapeType="1"/>
              </p:cNvSpPr>
              <p:nvPr/>
            </p:nvSpPr>
            <p:spPr bwMode="auto">
              <a:xfrm flipV="1">
                <a:off x="3422" y="1880"/>
                <a:ext cx="373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3" name="Freeform 254"/>
              <p:cNvSpPr>
                <a:spLocks/>
              </p:cNvSpPr>
              <p:nvPr/>
            </p:nvSpPr>
            <p:spPr bwMode="auto">
              <a:xfrm>
                <a:off x="3484" y="1750"/>
                <a:ext cx="304" cy="168"/>
              </a:xfrm>
              <a:custGeom>
                <a:avLst/>
                <a:gdLst>
                  <a:gd name="T0" fmla="*/ 166 w 304"/>
                  <a:gd name="T1" fmla="*/ 168 h 168"/>
                  <a:gd name="T2" fmla="*/ 304 w 304"/>
                  <a:gd name="T3" fmla="*/ 128 h 168"/>
                  <a:gd name="T4" fmla="*/ 268 w 304"/>
                  <a:gd name="T5" fmla="*/ 30 h 168"/>
                  <a:gd name="T6" fmla="*/ 168 w 304"/>
                  <a:gd name="T7" fmla="*/ 0 h 168"/>
                  <a:gd name="T8" fmla="*/ 80 w 304"/>
                  <a:gd name="T9" fmla="*/ 22 h 168"/>
                  <a:gd name="T10" fmla="*/ 0 w 304"/>
                  <a:gd name="T11" fmla="*/ 106 h 168"/>
                  <a:gd name="T12" fmla="*/ 166 w 304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168">
                    <a:moveTo>
                      <a:pt x="166" y="168"/>
                    </a:moveTo>
                    <a:lnTo>
                      <a:pt x="304" y="128"/>
                    </a:lnTo>
                    <a:lnTo>
                      <a:pt x="268" y="30"/>
                    </a:lnTo>
                    <a:lnTo>
                      <a:pt x="168" y="0"/>
                    </a:lnTo>
                    <a:lnTo>
                      <a:pt x="80" y="22"/>
                    </a:lnTo>
                    <a:lnTo>
                      <a:pt x="0" y="106"/>
                    </a:lnTo>
                    <a:lnTo>
                      <a:pt x="166" y="168"/>
                    </a:lnTo>
                    <a:close/>
                  </a:path>
                </a:pathLst>
              </a:custGeom>
              <a:solidFill>
                <a:srgbClr val="339966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4" name="Freeform 255"/>
              <p:cNvSpPr>
                <a:spLocks/>
              </p:cNvSpPr>
              <p:nvPr/>
            </p:nvSpPr>
            <p:spPr bwMode="auto">
              <a:xfrm>
                <a:off x="3570" y="1774"/>
                <a:ext cx="182" cy="32"/>
              </a:xfrm>
              <a:custGeom>
                <a:avLst/>
                <a:gdLst>
                  <a:gd name="T0" fmla="*/ 182 w 182"/>
                  <a:gd name="T1" fmla="*/ 8 h 32"/>
                  <a:gd name="T2" fmla="*/ 84 w 182"/>
                  <a:gd name="T3" fmla="*/ 32 h 32"/>
                  <a:gd name="T4" fmla="*/ 0 w 182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2" h="32">
                    <a:moveTo>
                      <a:pt x="182" y="8"/>
                    </a:moveTo>
                    <a:lnTo>
                      <a:pt x="84" y="3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65" name="Line 256"/>
              <p:cNvSpPr>
                <a:spLocks noChangeShapeType="1"/>
              </p:cNvSpPr>
              <p:nvPr/>
            </p:nvSpPr>
            <p:spPr bwMode="auto">
              <a:xfrm flipH="1">
                <a:off x="3646" y="1808"/>
                <a:ext cx="10" cy="1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269" name="Group 257"/>
            <p:cNvGrpSpPr>
              <a:grpSpLocks/>
            </p:cNvGrpSpPr>
            <p:nvPr/>
          </p:nvGrpSpPr>
          <p:grpSpPr bwMode="auto">
            <a:xfrm>
              <a:off x="352315" y="5763004"/>
              <a:ext cx="1219200" cy="533400"/>
              <a:chOff x="3168" y="3168"/>
              <a:chExt cx="768" cy="384"/>
            </a:xfrm>
          </p:grpSpPr>
          <p:sp>
            <p:nvSpPr>
              <p:cNvPr id="270" name="Freeform 258"/>
              <p:cNvSpPr>
                <a:spLocks/>
              </p:cNvSpPr>
              <p:nvPr/>
            </p:nvSpPr>
            <p:spPr bwMode="auto">
              <a:xfrm>
                <a:off x="3174" y="3303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1" name="Freeform 259"/>
              <p:cNvSpPr>
                <a:spLocks/>
              </p:cNvSpPr>
              <p:nvPr/>
            </p:nvSpPr>
            <p:spPr bwMode="auto">
              <a:xfrm>
                <a:off x="3170" y="3236"/>
                <a:ext cx="763" cy="250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2" name="Freeform 260"/>
              <p:cNvSpPr>
                <a:spLocks/>
              </p:cNvSpPr>
              <p:nvPr/>
            </p:nvSpPr>
            <p:spPr bwMode="auto">
              <a:xfrm>
                <a:off x="3168" y="3168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3" name="Freeform 261"/>
              <p:cNvSpPr>
                <a:spLocks/>
              </p:cNvSpPr>
              <p:nvPr/>
            </p:nvSpPr>
            <p:spPr bwMode="auto">
              <a:xfrm>
                <a:off x="3392" y="3208"/>
                <a:ext cx="384" cy="160"/>
              </a:xfrm>
              <a:custGeom>
                <a:avLst/>
                <a:gdLst>
                  <a:gd name="T0" fmla="*/ 16 w 384"/>
                  <a:gd name="T1" fmla="*/ 104 h 160"/>
                  <a:gd name="T2" fmla="*/ 64 w 384"/>
                  <a:gd name="T3" fmla="*/ 152 h 160"/>
                  <a:gd name="T4" fmla="*/ 160 w 384"/>
                  <a:gd name="T5" fmla="*/ 152 h 160"/>
                  <a:gd name="T6" fmla="*/ 352 w 384"/>
                  <a:gd name="T7" fmla="*/ 104 h 160"/>
                  <a:gd name="T8" fmla="*/ 352 w 384"/>
                  <a:gd name="T9" fmla="*/ 56 h 160"/>
                  <a:gd name="T10" fmla="*/ 256 w 384"/>
                  <a:gd name="T11" fmla="*/ 8 h 160"/>
                  <a:gd name="T12" fmla="*/ 112 w 384"/>
                  <a:gd name="T13" fmla="*/ 8 h 160"/>
                  <a:gd name="T14" fmla="*/ 16 w 384"/>
                  <a:gd name="T15" fmla="*/ 56 h 160"/>
                  <a:gd name="T16" fmla="*/ 16 w 384"/>
                  <a:gd name="T17" fmla="*/ 10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" h="160">
                    <a:moveTo>
                      <a:pt x="16" y="104"/>
                    </a:moveTo>
                    <a:cubicBezTo>
                      <a:pt x="24" y="120"/>
                      <a:pt x="40" y="144"/>
                      <a:pt x="64" y="152"/>
                    </a:cubicBezTo>
                    <a:cubicBezTo>
                      <a:pt x="88" y="160"/>
                      <a:pt x="112" y="160"/>
                      <a:pt x="160" y="152"/>
                    </a:cubicBezTo>
                    <a:cubicBezTo>
                      <a:pt x="208" y="144"/>
                      <a:pt x="320" y="120"/>
                      <a:pt x="352" y="104"/>
                    </a:cubicBezTo>
                    <a:cubicBezTo>
                      <a:pt x="384" y="88"/>
                      <a:pt x="368" y="72"/>
                      <a:pt x="352" y="56"/>
                    </a:cubicBezTo>
                    <a:cubicBezTo>
                      <a:pt x="336" y="40"/>
                      <a:pt x="296" y="16"/>
                      <a:pt x="256" y="8"/>
                    </a:cubicBezTo>
                    <a:cubicBezTo>
                      <a:pt x="216" y="0"/>
                      <a:pt x="152" y="0"/>
                      <a:pt x="112" y="8"/>
                    </a:cubicBezTo>
                    <a:cubicBezTo>
                      <a:pt x="72" y="16"/>
                      <a:pt x="32" y="40"/>
                      <a:pt x="16" y="56"/>
                    </a:cubicBezTo>
                    <a:cubicBezTo>
                      <a:pt x="0" y="72"/>
                      <a:pt x="8" y="88"/>
                      <a:pt x="16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4" name="Freeform 262"/>
              <p:cNvSpPr>
                <a:spLocks/>
              </p:cNvSpPr>
              <p:nvPr/>
            </p:nvSpPr>
            <p:spPr bwMode="auto">
              <a:xfrm>
                <a:off x="3462" y="3240"/>
                <a:ext cx="217" cy="78"/>
              </a:xfrm>
              <a:custGeom>
                <a:avLst/>
                <a:gdLst>
                  <a:gd name="T0" fmla="*/ 212 w 217"/>
                  <a:gd name="T1" fmla="*/ 36 h 78"/>
                  <a:gd name="T2" fmla="*/ 158 w 217"/>
                  <a:gd name="T3" fmla="*/ 8 h 78"/>
                  <a:gd name="T4" fmla="*/ 64 w 217"/>
                  <a:gd name="T5" fmla="*/ 4 h 78"/>
                  <a:gd name="T6" fmla="*/ 8 w 217"/>
                  <a:gd name="T7" fmla="*/ 30 h 78"/>
                  <a:gd name="T8" fmla="*/ 16 w 217"/>
                  <a:gd name="T9" fmla="*/ 70 h 78"/>
                  <a:gd name="T10" fmla="*/ 86 w 217"/>
                  <a:gd name="T11" fmla="*/ 78 h 78"/>
                  <a:gd name="T12" fmla="*/ 188 w 217"/>
                  <a:gd name="T13" fmla="*/ 68 h 78"/>
                  <a:gd name="T14" fmla="*/ 212 w 217"/>
                  <a:gd name="T1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7" h="78">
                    <a:moveTo>
                      <a:pt x="212" y="36"/>
                    </a:moveTo>
                    <a:cubicBezTo>
                      <a:pt x="207" y="26"/>
                      <a:pt x="183" y="13"/>
                      <a:pt x="158" y="8"/>
                    </a:cubicBezTo>
                    <a:cubicBezTo>
                      <a:pt x="133" y="3"/>
                      <a:pt x="89" y="0"/>
                      <a:pt x="64" y="4"/>
                    </a:cubicBezTo>
                    <a:cubicBezTo>
                      <a:pt x="39" y="8"/>
                      <a:pt x="16" y="19"/>
                      <a:pt x="8" y="30"/>
                    </a:cubicBezTo>
                    <a:cubicBezTo>
                      <a:pt x="0" y="41"/>
                      <a:pt x="3" y="62"/>
                      <a:pt x="16" y="70"/>
                    </a:cubicBezTo>
                    <a:cubicBezTo>
                      <a:pt x="29" y="78"/>
                      <a:pt x="57" y="78"/>
                      <a:pt x="86" y="78"/>
                    </a:cubicBezTo>
                    <a:cubicBezTo>
                      <a:pt x="115" y="78"/>
                      <a:pt x="167" y="75"/>
                      <a:pt x="188" y="68"/>
                    </a:cubicBezTo>
                    <a:cubicBezTo>
                      <a:pt x="209" y="61"/>
                      <a:pt x="217" y="46"/>
                      <a:pt x="212" y="3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5" name="Line 263"/>
              <p:cNvSpPr>
                <a:spLocks noChangeShapeType="1"/>
              </p:cNvSpPr>
              <p:nvPr/>
            </p:nvSpPr>
            <p:spPr bwMode="auto">
              <a:xfrm flipH="1" flipV="1">
                <a:off x="3246" y="3246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6" name="Line 264"/>
              <p:cNvSpPr>
                <a:spLocks noChangeShapeType="1"/>
              </p:cNvSpPr>
              <p:nvPr/>
            </p:nvSpPr>
            <p:spPr bwMode="auto">
              <a:xfrm flipH="1" flipV="1">
                <a:off x="3328" y="3226"/>
                <a:ext cx="36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7" name="Line 265"/>
              <p:cNvSpPr>
                <a:spLocks noChangeShapeType="1"/>
              </p:cNvSpPr>
              <p:nvPr/>
            </p:nvSpPr>
            <p:spPr bwMode="auto">
              <a:xfrm flipH="1" flipV="1">
                <a:off x="3414" y="3207"/>
                <a:ext cx="348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8" name="Line 266"/>
              <p:cNvSpPr>
                <a:spLocks noChangeShapeType="1"/>
              </p:cNvSpPr>
              <p:nvPr/>
            </p:nvSpPr>
            <p:spPr bwMode="auto">
              <a:xfrm flipH="1" flipV="1">
                <a:off x="3484" y="3185"/>
                <a:ext cx="36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79" name="Line 267"/>
              <p:cNvSpPr>
                <a:spLocks noChangeShapeType="1"/>
              </p:cNvSpPr>
              <p:nvPr/>
            </p:nvSpPr>
            <p:spPr bwMode="auto">
              <a:xfrm flipV="1">
                <a:off x="3263" y="3198"/>
                <a:ext cx="369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80" name="Line 268"/>
              <p:cNvSpPr>
                <a:spLocks noChangeShapeType="1"/>
              </p:cNvSpPr>
              <p:nvPr/>
            </p:nvSpPr>
            <p:spPr bwMode="auto">
              <a:xfrm flipV="1">
                <a:off x="3343" y="3225"/>
                <a:ext cx="376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81" name="Line 269"/>
              <p:cNvSpPr>
                <a:spLocks noChangeShapeType="1"/>
              </p:cNvSpPr>
              <p:nvPr/>
            </p:nvSpPr>
            <p:spPr bwMode="auto">
              <a:xfrm flipV="1">
                <a:off x="3436" y="3255"/>
                <a:ext cx="381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282" name="Group 270"/>
            <p:cNvGrpSpPr>
              <a:grpSpLocks/>
            </p:cNvGrpSpPr>
            <p:nvPr/>
          </p:nvGrpSpPr>
          <p:grpSpPr bwMode="auto">
            <a:xfrm>
              <a:off x="1647715" y="5763004"/>
              <a:ext cx="1219200" cy="533400"/>
              <a:chOff x="3190" y="2320"/>
              <a:chExt cx="762" cy="384"/>
            </a:xfrm>
          </p:grpSpPr>
          <p:sp>
            <p:nvSpPr>
              <p:cNvPr id="283" name="Freeform 271"/>
              <p:cNvSpPr>
                <a:spLocks/>
              </p:cNvSpPr>
              <p:nvPr/>
            </p:nvSpPr>
            <p:spPr bwMode="auto">
              <a:xfrm>
                <a:off x="3190" y="2455"/>
                <a:ext cx="762" cy="249"/>
              </a:xfrm>
              <a:custGeom>
                <a:avLst/>
                <a:gdLst>
                  <a:gd name="T0" fmla="*/ 0 w 1088"/>
                  <a:gd name="T1" fmla="*/ 110 h 293"/>
                  <a:gd name="T2" fmla="*/ 530 w 1088"/>
                  <a:gd name="T3" fmla="*/ 293 h 293"/>
                  <a:gd name="T4" fmla="*/ 1088 w 1088"/>
                  <a:gd name="T5" fmla="*/ 146 h 293"/>
                  <a:gd name="T6" fmla="*/ 549 w 1088"/>
                  <a:gd name="T7" fmla="*/ 0 h 293"/>
                  <a:gd name="T8" fmla="*/ 0 w 1088"/>
                  <a:gd name="T9" fmla="*/ 11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8" h="293">
                    <a:moveTo>
                      <a:pt x="0" y="110"/>
                    </a:moveTo>
                    <a:lnTo>
                      <a:pt x="530" y="293"/>
                    </a:lnTo>
                    <a:lnTo>
                      <a:pt x="1088" y="146"/>
                    </a:lnTo>
                    <a:lnTo>
                      <a:pt x="549" y="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aphicFrame>
            <p:nvGraphicFramePr>
              <p:cNvPr id="284" name="Object 272"/>
              <p:cNvGraphicFramePr>
                <a:graphicFrameLocks noChangeAspect="1"/>
              </p:cNvGraphicFramePr>
              <p:nvPr/>
            </p:nvGraphicFramePr>
            <p:xfrm>
              <a:off x="3323" y="2320"/>
              <a:ext cx="486" cy="3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" imgW="1892520" imgH="1189440" progId="MS_ClipArt_Gallery.5">
                      <p:embed/>
                    </p:oleObj>
                  </mc:Choice>
                  <mc:Fallback>
                    <p:oleObj name="Clip" r:id="rId2" imgW="1892520" imgH="1189440" progId="MS_ClipArt_Gallery.5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23" y="2320"/>
                            <a:ext cx="486" cy="3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85" name="Group 273"/>
            <p:cNvGrpSpPr>
              <a:grpSpLocks/>
            </p:cNvGrpSpPr>
            <p:nvPr/>
          </p:nvGrpSpPr>
          <p:grpSpPr bwMode="auto">
            <a:xfrm>
              <a:off x="1114315" y="5991604"/>
              <a:ext cx="1066800" cy="685800"/>
              <a:chOff x="164" y="496"/>
              <a:chExt cx="600" cy="391"/>
            </a:xfrm>
          </p:grpSpPr>
          <p:grpSp>
            <p:nvGrpSpPr>
              <p:cNvPr id="286" name="Group 274"/>
              <p:cNvGrpSpPr>
                <a:grpSpLocks/>
              </p:cNvGrpSpPr>
              <p:nvPr/>
            </p:nvGrpSpPr>
            <p:grpSpPr bwMode="auto">
              <a:xfrm>
                <a:off x="164" y="608"/>
                <a:ext cx="600" cy="279"/>
                <a:chOff x="4222" y="1008"/>
                <a:chExt cx="1114" cy="451"/>
              </a:xfrm>
            </p:grpSpPr>
            <p:sp>
              <p:nvSpPr>
                <p:cNvPr id="289" name="Freeform 275"/>
                <p:cNvSpPr>
                  <a:spLocks/>
                </p:cNvSpPr>
                <p:nvPr/>
              </p:nvSpPr>
              <p:spPr bwMode="auto">
                <a:xfrm>
                  <a:off x="4230" y="1166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90" name="Freeform 276"/>
                <p:cNvSpPr>
                  <a:spLocks/>
                </p:cNvSpPr>
                <p:nvPr/>
              </p:nvSpPr>
              <p:spPr bwMode="auto">
                <a:xfrm>
                  <a:off x="4225" y="108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91" name="Freeform 277"/>
                <p:cNvSpPr>
                  <a:spLocks/>
                </p:cNvSpPr>
                <p:nvPr/>
              </p:nvSpPr>
              <p:spPr bwMode="auto">
                <a:xfrm>
                  <a:off x="4222" y="1008"/>
                  <a:ext cx="1106" cy="293"/>
                </a:xfrm>
                <a:custGeom>
                  <a:avLst/>
                  <a:gdLst>
                    <a:gd name="T0" fmla="*/ 0 w 1088"/>
                    <a:gd name="T1" fmla="*/ 110 h 293"/>
                    <a:gd name="T2" fmla="*/ 530 w 1088"/>
                    <a:gd name="T3" fmla="*/ 293 h 293"/>
                    <a:gd name="T4" fmla="*/ 1088 w 1088"/>
                    <a:gd name="T5" fmla="*/ 146 h 293"/>
                    <a:gd name="T6" fmla="*/ 549 w 1088"/>
                    <a:gd name="T7" fmla="*/ 0 h 293"/>
                    <a:gd name="T8" fmla="*/ 0 w 1088"/>
                    <a:gd name="T9" fmla="*/ 1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8" h="293">
                      <a:moveTo>
                        <a:pt x="0" y="110"/>
                      </a:moveTo>
                      <a:lnTo>
                        <a:pt x="530" y="293"/>
                      </a:lnTo>
                      <a:lnTo>
                        <a:pt x="1088" y="146"/>
                      </a:lnTo>
                      <a:lnTo>
                        <a:pt x="549" y="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287" name="Freeform 278"/>
              <p:cNvSpPr>
                <a:spLocks/>
              </p:cNvSpPr>
              <p:nvPr/>
            </p:nvSpPr>
            <p:spPr bwMode="auto">
              <a:xfrm>
                <a:off x="368" y="616"/>
                <a:ext cx="160" cy="108"/>
              </a:xfrm>
              <a:custGeom>
                <a:avLst/>
                <a:gdLst>
                  <a:gd name="T0" fmla="*/ 108 w 160"/>
                  <a:gd name="T1" fmla="*/ 108 h 108"/>
                  <a:gd name="T2" fmla="*/ 8 w 160"/>
                  <a:gd name="T3" fmla="*/ 88 h 108"/>
                  <a:gd name="T4" fmla="*/ 0 w 160"/>
                  <a:gd name="T5" fmla="*/ 0 h 108"/>
                  <a:gd name="T6" fmla="*/ 160 w 160"/>
                  <a:gd name="T7" fmla="*/ 24 h 108"/>
                  <a:gd name="T8" fmla="*/ 108 w 160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08">
                    <a:moveTo>
                      <a:pt x="108" y="108"/>
                    </a:moveTo>
                    <a:lnTo>
                      <a:pt x="8" y="88"/>
                    </a:lnTo>
                    <a:lnTo>
                      <a:pt x="0" y="0"/>
                    </a:lnTo>
                    <a:lnTo>
                      <a:pt x="160" y="24"/>
                    </a:lnTo>
                    <a:lnTo>
                      <a:pt x="108" y="10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88" name="Line 279"/>
              <p:cNvSpPr>
                <a:spLocks noChangeShapeType="1"/>
              </p:cNvSpPr>
              <p:nvPr/>
            </p:nvSpPr>
            <p:spPr bwMode="auto">
              <a:xfrm flipV="1">
                <a:off x="436" y="496"/>
                <a:ext cx="2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297" name="Csoportba foglalás 296"/>
          <p:cNvGrpSpPr/>
          <p:nvPr/>
        </p:nvGrpSpPr>
        <p:grpSpPr>
          <a:xfrm>
            <a:off x="2888346" y="2924944"/>
            <a:ext cx="4527464" cy="2024735"/>
            <a:chOff x="3635897" y="2642556"/>
            <a:chExt cx="4468274" cy="2586644"/>
          </a:xfrm>
        </p:grpSpPr>
        <p:sp>
          <p:nvSpPr>
            <p:cNvPr id="124" name="AutoShape 3"/>
            <p:cNvSpPr>
              <a:spLocks noChangeArrowheads="1"/>
            </p:cNvSpPr>
            <p:nvPr/>
          </p:nvSpPr>
          <p:spPr bwMode="auto">
            <a:xfrm>
              <a:off x="3635897" y="2642556"/>
              <a:ext cx="4468274" cy="2586644"/>
            </a:xfrm>
            <a:prstGeom prst="roundRect">
              <a:avLst>
                <a:gd name="adj" fmla="val 1254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</p:txBody>
        </p:sp>
        <p:sp>
          <p:nvSpPr>
            <p:cNvPr id="126" name="Text Box 6"/>
            <p:cNvSpPr txBox="1">
              <a:spLocks noChangeArrowheads="1"/>
            </p:cNvSpPr>
            <p:nvPr/>
          </p:nvSpPr>
          <p:spPr bwMode="auto">
            <a:xfrm>
              <a:off x="4716016" y="3628193"/>
              <a:ext cx="332944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hu-HU" altLang="hu-HU" sz="1600" b="1">
                  <a:latin typeface="Times New Roman" pitchFamily="18" charset="0"/>
                  <a:cs typeface="Times New Roman" panose="02020603050405020304" pitchFamily="18" charset="0"/>
                </a:rPr>
                <a:t>FÖLDMÉRÉSI ALAPTÉRKÉPEK </a:t>
              </a:r>
            </a:p>
            <a:p>
              <a:r>
                <a:rPr lang="hu-HU" altLang="hu-HU" sz="1600" b="1">
                  <a:latin typeface="Times New Roman" pitchFamily="18" charset="0"/>
                  <a:cs typeface="Times New Roman" panose="02020603050405020304" pitchFamily="18" charset="0"/>
                </a:rPr>
                <a:t>(1:4000-1:1000) </a:t>
              </a:r>
            </a:p>
          </p:txBody>
        </p:sp>
        <p:sp>
          <p:nvSpPr>
            <p:cNvPr id="152" name="Text Box 39"/>
            <p:cNvSpPr txBox="1">
              <a:spLocks noChangeArrowheads="1"/>
            </p:cNvSpPr>
            <p:nvPr/>
          </p:nvSpPr>
          <p:spPr bwMode="auto">
            <a:xfrm>
              <a:off x="4735203" y="4212968"/>
              <a:ext cx="316894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600" b="1">
                  <a:latin typeface="Times New Roman" pitchFamily="18" charset="0"/>
                  <a:cs typeface="Times New Roman" panose="02020603050405020304" pitchFamily="18" charset="0"/>
                </a:rPr>
                <a:t>EGYÉB MŰSZAKI TÉRKÉPEK </a:t>
              </a:r>
            </a:p>
            <a:p>
              <a:r>
                <a:rPr lang="hu-HU" altLang="hu-HU" sz="1600" b="1">
                  <a:latin typeface="Times New Roman" pitchFamily="18" charset="0"/>
                  <a:cs typeface="Times New Roman" panose="02020603050405020304" pitchFamily="18" charset="0"/>
                </a:rPr>
                <a:t>(1:10.000-1:500)</a:t>
              </a:r>
            </a:p>
          </p:txBody>
        </p:sp>
        <p:sp>
          <p:nvSpPr>
            <p:cNvPr id="292" name="Text Box 185"/>
            <p:cNvSpPr txBox="1">
              <a:spLocks noChangeArrowheads="1"/>
            </p:cNvSpPr>
            <p:nvPr/>
          </p:nvSpPr>
          <p:spPr bwMode="auto">
            <a:xfrm>
              <a:off x="3984257" y="2752734"/>
              <a:ext cx="383934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MŰSZAKI  TÉRKÉPEK </a:t>
              </a:r>
            </a:p>
            <a:p>
              <a:pPr algn="ctr"/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(1:10.000-1:500)</a:t>
              </a:r>
              <a:endParaRPr lang="hu-HU" altLang="hu-HU" sz="2000" b="1">
                <a:latin typeface="Comic Sans MS" pitchFamily="66" charset="0"/>
              </a:endParaRPr>
            </a:p>
          </p:txBody>
        </p:sp>
      </p:grpSp>
      <p:grpSp>
        <p:nvGrpSpPr>
          <p:cNvPr id="294" name="Csoportba foglalás 293"/>
          <p:cNvGrpSpPr/>
          <p:nvPr/>
        </p:nvGrpSpPr>
        <p:grpSpPr>
          <a:xfrm>
            <a:off x="119090" y="1100212"/>
            <a:ext cx="4524918" cy="789861"/>
            <a:chOff x="179047" y="728301"/>
            <a:chExt cx="4032913" cy="1044515"/>
          </a:xfrm>
        </p:grpSpPr>
        <p:sp>
          <p:nvSpPr>
            <p:cNvPr id="295" name="AutoShape 2"/>
            <p:cNvSpPr>
              <a:spLocks noChangeArrowheads="1"/>
            </p:cNvSpPr>
            <p:nvPr/>
          </p:nvSpPr>
          <p:spPr bwMode="auto">
            <a:xfrm>
              <a:off x="179047" y="728301"/>
              <a:ext cx="4032913" cy="1044515"/>
            </a:xfrm>
            <a:prstGeom prst="roundRect">
              <a:avLst>
                <a:gd name="adj" fmla="val 2488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  <a:p>
              <a:pPr algn="ctr"/>
              <a:endParaRPr lang="hu-HU" altLang="hu-HU" sz="2000" b="1"/>
            </a:p>
          </p:txBody>
        </p:sp>
        <p:sp>
          <p:nvSpPr>
            <p:cNvPr id="296" name="Text Box 185"/>
            <p:cNvSpPr txBox="1">
              <a:spLocks noChangeArrowheads="1"/>
            </p:cNvSpPr>
            <p:nvPr/>
          </p:nvSpPr>
          <p:spPr bwMode="auto">
            <a:xfrm>
              <a:off x="300607" y="840330"/>
              <a:ext cx="3839345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FÖLDRAJZI  TÉRKÉPEK </a:t>
              </a:r>
            </a:p>
            <a:p>
              <a:pPr algn="ctr"/>
              <a:r>
                <a:rPr lang="hu-HU" altLang="hu-HU" sz="2000" b="1">
                  <a:latin typeface="Times New Roman" pitchFamily="18" charset="0"/>
                  <a:cs typeface="Times New Roman" panose="02020603050405020304" pitchFamily="18" charset="0"/>
                </a:rPr>
                <a:t>(- 1:200.000)</a:t>
              </a:r>
              <a:endParaRPr lang="hu-HU" altLang="hu-HU" sz="2000" b="1">
                <a:latin typeface="Comic Sans MS" pitchFamily="66" charset="0"/>
              </a:endParaRPr>
            </a:p>
          </p:txBody>
        </p:sp>
      </p:grpSp>
      <p:sp>
        <p:nvSpPr>
          <p:cNvPr id="349" name="Text Box 185"/>
          <p:cNvSpPr txBox="1">
            <a:spLocks noChangeArrowheads="1"/>
          </p:cNvSpPr>
          <p:nvPr/>
        </p:nvSpPr>
        <p:spPr bwMode="auto">
          <a:xfrm>
            <a:off x="4972335" y="1188398"/>
            <a:ext cx="38969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TARTALOM SZERINT</a:t>
            </a:r>
          </a:p>
        </p:txBody>
      </p:sp>
    </p:spTree>
    <p:extLst>
      <p:ext uri="{BB962C8B-B14F-4D97-AF65-F5344CB8AC3E}">
        <p14:creationId xmlns:p14="http://schemas.microsoft.com/office/powerpoint/2010/main" val="14270385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84100" y="1624013"/>
            <a:ext cx="8137599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Térképi megírások különböző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elhelyezési lehetőségei: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Vonalas objektum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párhuzamosan az objektummal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követve annak ívét</a:t>
            </a: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629" name="Object 6"/>
          <p:cNvGraphicFramePr>
            <a:graphicFrameLocks noChangeAspect="1"/>
          </p:cNvGraphicFramePr>
          <p:nvPr/>
        </p:nvGraphicFramePr>
        <p:xfrm>
          <a:off x="2987675" y="3284538"/>
          <a:ext cx="3168650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3619048" imgH="3685714" progId="Paint.Picture">
                  <p:embed/>
                </p:oleObj>
              </mc:Choice>
              <mc:Fallback>
                <p:oleObj name="Bitkép" r:id="rId2" imgW="3619048" imgH="3685714" progId="Paint.Picture">
                  <p:embed/>
                  <p:pic>
                    <p:nvPicPr>
                      <p:cNvPr id="2662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284538"/>
                        <a:ext cx="3168650" cy="324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MEGÍRÁSOK JELLEMZŐI</a:t>
            </a:r>
          </a:p>
        </p:txBody>
      </p:sp>
    </p:spTree>
    <p:extLst>
      <p:ext uri="{BB962C8B-B14F-4D97-AF65-F5344CB8AC3E}">
        <p14:creationId xmlns:p14="http://schemas.microsoft.com/office/powerpoint/2010/main" val="13157796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1733551"/>
            <a:ext cx="525015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Térképi megírások különböző </a:t>
            </a:r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elhelyezési lehetőségei: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Felületi objektum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utalva a felület nagyságára</a:t>
            </a:r>
          </a:p>
          <a:p>
            <a:pPr marL="1428750" lvl="2" eaLnBrk="1" hangingPunct="1">
              <a:spcBef>
                <a:spcPct val="0"/>
              </a:spcBef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teljes területre kiterjedve</a:t>
            </a:r>
            <a:endParaRPr lang="hu-HU" altLang="hu-H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653" name="Object 6"/>
          <p:cNvGraphicFramePr>
            <a:graphicFrameLocks noChangeAspect="1"/>
          </p:cNvGraphicFramePr>
          <p:nvPr/>
        </p:nvGraphicFramePr>
        <p:xfrm>
          <a:off x="1907704" y="3284984"/>
          <a:ext cx="5473700" cy="339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6458852" imgH="4009524" progId="Paint.Picture">
                  <p:embed/>
                </p:oleObj>
              </mc:Choice>
              <mc:Fallback>
                <p:oleObj name="Bitkép" r:id="rId2" imgW="6458852" imgH="4009524" progId="Paint.Picture">
                  <p:embed/>
                  <p:pic>
                    <p:nvPicPr>
                      <p:cNvPr id="2765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3284984"/>
                        <a:ext cx="5473700" cy="339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églalap 5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MEGÍRÁSOK JELLEMZŐI</a:t>
            </a:r>
          </a:p>
        </p:txBody>
      </p:sp>
    </p:spTree>
    <p:extLst>
      <p:ext uri="{BB962C8B-B14F-4D97-AF65-F5344CB8AC3E}">
        <p14:creationId xmlns:p14="http://schemas.microsoft.com/office/powerpoint/2010/main" val="29863816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855167" y="5252486"/>
            <a:ext cx="454451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Tájolásuk: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észak – déli  irányú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síkrajzi elemhez kötött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800">
                <a:latin typeface="Times New Roman" panose="02020603050405020304" pitchFamily="18" charset="0"/>
                <a:cs typeface="Times New Roman" panose="02020603050405020304" pitchFamily="18" charset="0"/>
              </a:rPr>
              <a:t>keretvonallal párhuzamos</a:t>
            </a:r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326441" y="1742749"/>
          <a:ext cx="7641902" cy="34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2" imgW="8352381" imgH="3772427" progId="Paint.Picture">
                  <p:embed/>
                </p:oleObj>
              </mc:Choice>
              <mc:Fallback>
                <p:oleObj name="Bitkép" r:id="rId2" imgW="8352381" imgH="3772427" progId="Paint.Picture">
                  <p:embed/>
                  <p:pic>
                    <p:nvPicPr>
                      <p:cNvPr id="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41" y="1742749"/>
                        <a:ext cx="7641902" cy="34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églalap 3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MEGÍRÁSOK JELLEMZŐI</a:t>
            </a:r>
          </a:p>
        </p:txBody>
      </p:sp>
    </p:spTree>
    <p:extLst>
      <p:ext uri="{BB962C8B-B14F-4D97-AF65-F5344CB8AC3E}">
        <p14:creationId xmlns:p14="http://schemas.microsoft.com/office/powerpoint/2010/main" val="2424292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2196865" y="1763870"/>
            <a:ext cx="50586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SZÖVEGES INFORMÁCIÓK A DIGITÁLIS TÉRKÉPEN</a:t>
            </a:r>
          </a:p>
        </p:txBody>
      </p:sp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350050" y="2279114"/>
            <a:ext cx="8475663" cy="1545391"/>
          </a:xfrm>
          <a:prstGeom prst="rect">
            <a:avLst/>
          </a:prstGeom>
          <a:solidFill>
            <a:srgbClr val="FFCC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086650" y="2417226"/>
            <a:ext cx="6854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-TEREPTÁRGY ATTRIBÚTUMAI: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-NEVE  (TELEPÜLÉS, DOMBORZAT, VÍZRAJZ)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	-MÜSZAKI PARAMÉTER (ÚTSZÁM, MAGASSÁG, BURKOLAT)</a:t>
            </a:r>
          </a:p>
        </p:txBody>
      </p:sp>
      <p:sp>
        <p:nvSpPr>
          <p:cNvPr id="53254" name="Rectangle 8"/>
          <p:cNvSpPr>
            <a:spLocks noChangeArrowheads="1"/>
          </p:cNvSpPr>
          <p:nvPr/>
        </p:nvSpPr>
        <p:spPr bwMode="auto">
          <a:xfrm>
            <a:off x="547688" y="4867275"/>
            <a:ext cx="1806575" cy="419100"/>
          </a:xfrm>
          <a:prstGeom prst="rect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M Á T R A</a:t>
            </a:r>
          </a:p>
        </p:txBody>
      </p:sp>
      <p:sp>
        <p:nvSpPr>
          <p:cNvPr id="53255" name="Oval 9"/>
          <p:cNvSpPr>
            <a:spLocks noChangeArrowheads="1"/>
          </p:cNvSpPr>
          <p:nvPr/>
        </p:nvSpPr>
        <p:spPr bwMode="auto">
          <a:xfrm>
            <a:off x="492125" y="5246687"/>
            <a:ext cx="88900" cy="88900"/>
          </a:xfrm>
          <a:prstGeom prst="ellipse">
            <a:avLst/>
          </a:prstGeom>
          <a:solidFill>
            <a:srgbClr val="FFCC99"/>
          </a:solidFill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6" name="Text Box 10"/>
          <p:cNvSpPr txBox="1">
            <a:spLocks noChangeArrowheads="1"/>
          </p:cNvSpPr>
          <p:nvPr/>
        </p:nvSpPr>
        <p:spPr bwMode="auto">
          <a:xfrm>
            <a:off x="355600" y="4090343"/>
            <a:ext cx="20649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GRAFIKUS SZÖVEG</a:t>
            </a:r>
          </a:p>
        </p:txBody>
      </p:sp>
      <p:sp>
        <p:nvSpPr>
          <p:cNvPr id="53257" name="Text Box 11"/>
          <p:cNvSpPr txBox="1">
            <a:spLocks noChangeArrowheads="1"/>
          </p:cNvSpPr>
          <p:nvPr/>
        </p:nvSpPr>
        <p:spPr bwMode="auto">
          <a:xfrm>
            <a:off x="3208735" y="4090343"/>
            <a:ext cx="22324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ATTRIBÚTUM TÁBLA</a:t>
            </a:r>
          </a:p>
        </p:txBody>
      </p:sp>
      <p:sp>
        <p:nvSpPr>
          <p:cNvPr id="53258" name="Text Box 12"/>
          <p:cNvSpPr txBox="1">
            <a:spLocks noChangeArrowheads="1"/>
          </p:cNvSpPr>
          <p:nvPr/>
        </p:nvSpPr>
        <p:spPr bwMode="auto">
          <a:xfrm>
            <a:off x="6234445" y="4090343"/>
            <a:ext cx="20420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Times New Roman" panose="02020603050405020304" pitchFamily="18" charset="0"/>
                <a:cs typeface="Times New Roman" panose="02020603050405020304" pitchFamily="18" charset="0"/>
              </a:rPr>
              <a:t>KÜLSŐ ADATBÁZIS</a:t>
            </a:r>
          </a:p>
        </p:txBody>
      </p:sp>
      <p:sp>
        <p:nvSpPr>
          <p:cNvPr id="53259" name="Rectangle 14"/>
          <p:cNvSpPr>
            <a:spLocks noChangeArrowheads="1"/>
          </p:cNvSpPr>
          <p:nvPr/>
        </p:nvSpPr>
        <p:spPr bwMode="auto">
          <a:xfrm>
            <a:off x="3065463" y="4781550"/>
            <a:ext cx="2441575" cy="107950"/>
          </a:xfrm>
          <a:prstGeom prst="rect">
            <a:avLst/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60" name="Rectangle 15"/>
          <p:cNvSpPr>
            <a:spLocks noChangeArrowheads="1"/>
          </p:cNvSpPr>
          <p:nvPr/>
        </p:nvSpPr>
        <p:spPr bwMode="auto">
          <a:xfrm>
            <a:off x="6002338" y="4772025"/>
            <a:ext cx="2441575" cy="107950"/>
          </a:xfrm>
          <a:prstGeom prst="rect">
            <a:avLst/>
          </a:prstGeom>
          <a:solidFill>
            <a:srgbClr val="FF0000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329" name="Group 41"/>
          <p:cNvGraphicFramePr>
            <a:graphicFrameLocks noGrp="1"/>
          </p:cNvGraphicFramePr>
          <p:nvPr/>
        </p:nvGraphicFramePr>
        <p:xfrm>
          <a:off x="3563852" y="5163021"/>
          <a:ext cx="1543222" cy="854076"/>
        </p:xfrm>
        <a:graphic>
          <a:graphicData uri="http://schemas.openxmlformats.org/drawingml/2006/table">
            <a:tbl>
              <a:tblPr/>
              <a:tblGrid>
                <a:gridCol w="905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ÚT SZÁMA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ÚT ANYAGA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ASZFALT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SZÉLESSÉGE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KORONA SZ.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8" name="Text Box 42"/>
          <p:cNvSpPr txBox="1">
            <a:spLocks noChangeArrowheads="1"/>
          </p:cNvSpPr>
          <p:nvPr/>
        </p:nvSpPr>
        <p:spPr bwMode="auto">
          <a:xfrm>
            <a:off x="6435725" y="4530725"/>
            <a:ext cx="15732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800">
                <a:latin typeface="Times New Roman" panose="02020603050405020304" pitchFamily="18" charset="0"/>
                <a:cs typeface="Times New Roman" panose="02020603050405020304" pitchFamily="18" charset="0"/>
              </a:rPr>
              <a:t>OBJEKTUM AZONOSÍTÓ:1134</a:t>
            </a:r>
          </a:p>
        </p:txBody>
      </p:sp>
      <p:graphicFrame>
        <p:nvGraphicFramePr>
          <p:cNvPr id="12390" name="Group 102"/>
          <p:cNvGraphicFramePr>
            <a:graphicFrameLocks noGrp="1"/>
          </p:cNvGraphicFramePr>
          <p:nvPr/>
        </p:nvGraphicFramePr>
        <p:xfrm>
          <a:off x="5808663" y="5111750"/>
          <a:ext cx="2905125" cy="1401564"/>
        </p:xfrm>
        <a:graphic>
          <a:graphicData uri="http://schemas.openxmlformats.org/drawingml/2006/table">
            <a:tbl>
              <a:tblPr/>
              <a:tblGrid>
                <a:gridCol w="60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OBJ. ID.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ÚT SZÁMA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ÚT ANYAGA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SZÉLESSÉGE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1233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1134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ASZFALT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1234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1177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3316" name="Rectangle 103"/>
          <p:cNvSpPr>
            <a:spLocks noChangeArrowheads="1"/>
          </p:cNvSpPr>
          <p:nvPr/>
        </p:nvSpPr>
        <p:spPr bwMode="auto">
          <a:xfrm>
            <a:off x="5797721" y="5679374"/>
            <a:ext cx="2905125" cy="182563"/>
          </a:xfrm>
          <a:prstGeom prst="rect">
            <a:avLst/>
          </a:prstGeom>
          <a:solidFill>
            <a:srgbClr val="FF0000">
              <a:alpha val="25098"/>
            </a:srgb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NÉVRAJZ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TÉRKÉPI MEGÍRÁSOK JELLEMZŐI</a:t>
            </a:r>
          </a:p>
        </p:txBody>
      </p:sp>
    </p:spTree>
    <p:extLst>
      <p:ext uri="{BB962C8B-B14F-4D97-AF65-F5344CB8AC3E}">
        <p14:creationId xmlns:p14="http://schemas.microsoft.com/office/powerpoint/2010/main" val="30472240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2360612" y="1525259"/>
            <a:ext cx="4117975" cy="4267200"/>
          </a:xfrm>
          <a:prstGeom prst="roundRect">
            <a:avLst>
              <a:gd name="adj" fmla="val 12542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sz="2000" b="1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688343" y="1604634"/>
            <a:ext cx="34323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</a:t>
            </a:r>
          </a:p>
          <a:p>
            <a:pPr algn="ctr"/>
            <a:r>
              <a:rPr lang="hu-HU" altLang="hu-H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TÉRKÉPEK KERETRAJZA</a:t>
            </a: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>
            <a:off x="2436812" y="2363459"/>
            <a:ext cx="4267200" cy="9144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3884612" y="2515859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szoros kapcsolat a szelvényezési rendszerrel</a:t>
            </a:r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>
            <a:off x="2436812" y="3354059"/>
            <a:ext cx="4343400" cy="1600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3732212" y="3430259"/>
            <a:ext cx="3048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belső-külső keret között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km-hálózat, szomszédos nevek, legközelebbi település, 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csatlakozó szelvényszám, földrajzi koordináták</a:t>
            </a:r>
          </a:p>
          <a:p>
            <a:endParaRPr lang="hu-HU" altLang="hu-HU" sz="1800" b="1">
              <a:solidFill>
                <a:srgbClr val="FF3300"/>
              </a:solidFill>
            </a:endParaRPr>
          </a:p>
        </p:txBody>
      </p:sp>
      <p:sp>
        <p:nvSpPr>
          <p:cNvPr id="43033" name="AutoShape 25"/>
          <p:cNvSpPr>
            <a:spLocks noChangeArrowheads="1"/>
          </p:cNvSpPr>
          <p:nvPr/>
        </p:nvSpPr>
        <p:spPr bwMode="auto">
          <a:xfrm>
            <a:off x="2436812" y="5030459"/>
            <a:ext cx="4343400" cy="16002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 b="1"/>
          </a:p>
        </p:txBody>
      </p:sp>
      <p:sp>
        <p:nvSpPr>
          <p:cNvPr id="43034" name="Text Box 26"/>
          <p:cNvSpPr txBox="1">
            <a:spLocks noChangeArrowheads="1"/>
          </p:cNvSpPr>
          <p:nvPr/>
        </p:nvSpPr>
        <p:spPr bwMode="auto">
          <a:xfrm>
            <a:off x="3732212" y="5106659"/>
            <a:ext cx="3048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külső kereten kívül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szelvény nómenklatúrája,  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méretarány rendszere, 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északi irányok, jelkulcs,</a:t>
            </a:r>
          </a:p>
          <a:p>
            <a:r>
              <a:rPr lang="hu-HU" altLang="hu-H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egyéb adatok, határok, stb</a:t>
            </a:r>
            <a:r>
              <a:rPr lang="hu-HU" altLang="hu-HU" sz="1800" b="1"/>
              <a:t>.</a:t>
            </a:r>
            <a:endParaRPr lang="hu-HU" altLang="hu-HU" sz="1800" b="1">
              <a:solidFill>
                <a:srgbClr val="FF3300"/>
              </a:solidFill>
            </a:endParaRPr>
          </a:p>
        </p:txBody>
      </p:sp>
      <p:grpSp>
        <p:nvGrpSpPr>
          <p:cNvPr id="43035" name="Group 27"/>
          <p:cNvGrpSpPr>
            <a:grpSpLocks/>
          </p:cNvGrpSpPr>
          <p:nvPr/>
        </p:nvGrpSpPr>
        <p:grpSpPr bwMode="auto">
          <a:xfrm>
            <a:off x="2589212" y="2592059"/>
            <a:ext cx="1219200" cy="533400"/>
            <a:chOff x="3312" y="2784"/>
            <a:chExt cx="768" cy="384"/>
          </a:xfrm>
        </p:grpSpPr>
        <p:sp>
          <p:nvSpPr>
            <p:cNvPr id="43036" name="Freeform 28"/>
            <p:cNvSpPr>
              <a:spLocks/>
            </p:cNvSpPr>
            <p:nvPr/>
          </p:nvSpPr>
          <p:spPr bwMode="auto">
            <a:xfrm>
              <a:off x="3318" y="2919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37" name="Freeform 29"/>
            <p:cNvSpPr>
              <a:spLocks/>
            </p:cNvSpPr>
            <p:nvPr/>
          </p:nvSpPr>
          <p:spPr bwMode="auto">
            <a:xfrm>
              <a:off x="3314" y="2852"/>
              <a:ext cx="763" cy="250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38" name="Freeform 30"/>
            <p:cNvSpPr>
              <a:spLocks/>
            </p:cNvSpPr>
            <p:nvPr/>
          </p:nvSpPr>
          <p:spPr bwMode="auto">
            <a:xfrm>
              <a:off x="3312" y="2784"/>
              <a:ext cx="762" cy="249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39" name="Line 31"/>
            <p:cNvSpPr>
              <a:spLocks noChangeShapeType="1"/>
            </p:cNvSpPr>
            <p:nvPr/>
          </p:nvSpPr>
          <p:spPr bwMode="auto">
            <a:xfrm flipH="1" flipV="1">
              <a:off x="3390" y="2862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0" name="Line 32"/>
            <p:cNvSpPr>
              <a:spLocks noChangeShapeType="1"/>
            </p:cNvSpPr>
            <p:nvPr/>
          </p:nvSpPr>
          <p:spPr bwMode="auto">
            <a:xfrm flipH="1" flipV="1">
              <a:off x="3468" y="2838"/>
              <a:ext cx="36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1" name="Line 33"/>
            <p:cNvSpPr>
              <a:spLocks noChangeShapeType="1"/>
            </p:cNvSpPr>
            <p:nvPr/>
          </p:nvSpPr>
          <p:spPr bwMode="auto">
            <a:xfrm flipH="1" flipV="1">
              <a:off x="3558" y="2823"/>
              <a:ext cx="348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2" name="Line 34"/>
            <p:cNvSpPr>
              <a:spLocks noChangeShapeType="1"/>
            </p:cNvSpPr>
            <p:nvPr/>
          </p:nvSpPr>
          <p:spPr bwMode="auto">
            <a:xfrm flipH="1" flipV="1">
              <a:off x="3628" y="2801"/>
              <a:ext cx="36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3" name="Line 35"/>
            <p:cNvSpPr>
              <a:spLocks noChangeShapeType="1"/>
            </p:cNvSpPr>
            <p:nvPr/>
          </p:nvSpPr>
          <p:spPr bwMode="auto">
            <a:xfrm flipV="1">
              <a:off x="3407" y="2814"/>
              <a:ext cx="369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4" name="Line 36"/>
            <p:cNvSpPr>
              <a:spLocks noChangeShapeType="1"/>
            </p:cNvSpPr>
            <p:nvPr/>
          </p:nvSpPr>
          <p:spPr bwMode="auto">
            <a:xfrm flipV="1">
              <a:off x="3487" y="2841"/>
              <a:ext cx="376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5" name="Line 37"/>
            <p:cNvSpPr>
              <a:spLocks noChangeShapeType="1"/>
            </p:cNvSpPr>
            <p:nvPr/>
          </p:nvSpPr>
          <p:spPr bwMode="auto">
            <a:xfrm flipV="1">
              <a:off x="3580" y="2871"/>
              <a:ext cx="38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3046" name="Group 38"/>
          <p:cNvGrpSpPr>
            <a:grpSpLocks/>
          </p:cNvGrpSpPr>
          <p:nvPr/>
        </p:nvGrpSpPr>
        <p:grpSpPr bwMode="auto">
          <a:xfrm>
            <a:off x="2513012" y="3887459"/>
            <a:ext cx="1143000" cy="533400"/>
            <a:chOff x="4222" y="1008"/>
            <a:chExt cx="1114" cy="451"/>
          </a:xfrm>
        </p:grpSpPr>
        <p:sp>
          <p:nvSpPr>
            <p:cNvPr id="43047" name="Freeform 39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8" name="Freeform 40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49" name="Freeform 41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3050" name="Group 42"/>
          <p:cNvGrpSpPr>
            <a:grpSpLocks/>
          </p:cNvGrpSpPr>
          <p:nvPr/>
        </p:nvGrpSpPr>
        <p:grpSpPr bwMode="auto">
          <a:xfrm>
            <a:off x="2513012" y="5563859"/>
            <a:ext cx="1143000" cy="533400"/>
            <a:chOff x="4222" y="1008"/>
            <a:chExt cx="1114" cy="451"/>
          </a:xfrm>
        </p:grpSpPr>
        <p:sp>
          <p:nvSpPr>
            <p:cNvPr id="43051" name="Freeform 43"/>
            <p:cNvSpPr>
              <a:spLocks/>
            </p:cNvSpPr>
            <p:nvPr/>
          </p:nvSpPr>
          <p:spPr bwMode="auto">
            <a:xfrm>
              <a:off x="4230" y="1166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52" name="Freeform 44"/>
            <p:cNvSpPr>
              <a:spLocks/>
            </p:cNvSpPr>
            <p:nvPr/>
          </p:nvSpPr>
          <p:spPr bwMode="auto">
            <a:xfrm>
              <a:off x="4225" y="108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3053" name="Freeform 45"/>
            <p:cNvSpPr>
              <a:spLocks/>
            </p:cNvSpPr>
            <p:nvPr/>
          </p:nvSpPr>
          <p:spPr bwMode="auto">
            <a:xfrm>
              <a:off x="4222" y="1008"/>
              <a:ext cx="1106" cy="293"/>
            </a:xfrm>
            <a:custGeom>
              <a:avLst/>
              <a:gdLst>
                <a:gd name="T0" fmla="*/ 0 w 1088"/>
                <a:gd name="T1" fmla="*/ 110 h 293"/>
                <a:gd name="T2" fmla="*/ 530 w 1088"/>
                <a:gd name="T3" fmla="*/ 293 h 293"/>
                <a:gd name="T4" fmla="*/ 1088 w 1088"/>
                <a:gd name="T5" fmla="*/ 146 h 293"/>
                <a:gd name="T6" fmla="*/ 549 w 1088"/>
                <a:gd name="T7" fmla="*/ 0 h 293"/>
                <a:gd name="T8" fmla="*/ 0 w 1088"/>
                <a:gd name="T9" fmla="*/ 11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293">
                  <a:moveTo>
                    <a:pt x="0" y="110"/>
                  </a:moveTo>
                  <a:lnTo>
                    <a:pt x="530" y="293"/>
                  </a:lnTo>
                  <a:lnTo>
                    <a:pt x="1088" y="146"/>
                  </a:lnTo>
                  <a:lnTo>
                    <a:pt x="54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6" name="Téglalap 45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KERETRAJZ</a:t>
            </a:r>
          </a:p>
        </p:txBody>
      </p:sp>
    </p:spTree>
    <p:extLst>
      <p:ext uri="{BB962C8B-B14F-4D97-AF65-F5344CB8AC3E}">
        <p14:creationId xmlns:p14="http://schemas.microsoft.com/office/powerpoint/2010/main" val="38264713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48-EOTR-keret-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3"/>
          <a:stretch>
            <a:fillRect/>
          </a:stretch>
        </p:blipFill>
        <p:spPr bwMode="auto">
          <a:xfrm>
            <a:off x="7143184" y="221354"/>
            <a:ext cx="1877385" cy="663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49-EOTR-keret-E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/>
          <a:stretch>
            <a:fillRect/>
          </a:stretch>
        </p:blipFill>
        <p:spPr bwMode="auto">
          <a:xfrm>
            <a:off x="228600" y="2138127"/>
            <a:ext cx="6629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50-nemz-keret-EN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/>
          <a:stretch>
            <a:fillRect/>
          </a:stretch>
        </p:blipFill>
        <p:spPr bwMode="auto">
          <a:xfrm>
            <a:off x="228600" y="4652727"/>
            <a:ext cx="6705600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KERETRAJZ</a:t>
            </a:r>
          </a:p>
        </p:txBody>
      </p:sp>
    </p:spTree>
    <p:extLst>
      <p:ext uri="{BB962C8B-B14F-4D97-AF65-F5344CB8AC3E}">
        <p14:creationId xmlns:p14="http://schemas.microsoft.com/office/powerpoint/2010/main" val="30619861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51-nemz-keret-D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868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KERETRAJZ</a:t>
            </a:r>
          </a:p>
        </p:txBody>
      </p:sp>
    </p:spTree>
    <p:extLst>
      <p:ext uri="{BB962C8B-B14F-4D97-AF65-F5344CB8AC3E}">
        <p14:creationId xmlns:p14="http://schemas.microsoft.com/office/powerpoint/2010/main" val="31338547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ALAPFOGALMAK</a:t>
            </a:r>
          </a:p>
        </p:txBody>
      </p:sp>
      <p:sp>
        <p:nvSpPr>
          <p:cNvPr id="3" name="Téglalap 2"/>
          <p:cNvSpPr/>
          <p:nvPr/>
        </p:nvSpPr>
        <p:spPr>
          <a:xfrm>
            <a:off x="12831" y="1772816"/>
            <a:ext cx="9118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topográfiai térképeken a terep domborzatát és magassági viszonyait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szintvonalakkal, relatív, abszolút magassági adatokkal, valamint egyezményes jelekkel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ábrázoljuk.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Minden olyan 40°-nál kisebb lejtőszögű természetes domborzati formát ábrázolunk, amelynek területe a térképen nagyobb, mint 2 mm</a:t>
            </a:r>
            <a:r>
              <a:rPr lang="hu-HU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2831" y="3573016"/>
            <a:ext cx="9118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lejtés mértékének és irányának változása                      a terep domborzati viszonya, a táj jellege</a:t>
            </a:r>
          </a:p>
        </p:txBody>
      </p:sp>
      <p:sp>
        <p:nvSpPr>
          <p:cNvPr id="5" name="Jobbra nyíl 4"/>
          <p:cNvSpPr/>
          <p:nvPr/>
        </p:nvSpPr>
        <p:spPr>
          <a:xfrm>
            <a:off x="4346923" y="3681236"/>
            <a:ext cx="648072" cy="21602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2831" y="4140317"/>
            <a:ext cx="91183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domborzat alapeleme 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lejtő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lejtőháromszög paramétereinek segítségével már több elemi domborzati formát lehetett megkülönböztetni egymástól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lejtőidomok összekapcsolásával pedig meghatározhattunk domborzati fő-, mellék- és részletidomokat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domborzati idomok segítségével felépítjük a táj jellegének megfelelően a terep domborzatát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nagyból a kicsi felé haladás elvét alkalmazzuk a domborzati idomok közötti kapcsolatrendszer meghatározására is</a:t>
            </a:r>
          </a:p>
        </p:txBody>
      </p:sp>
    </p:spTree>
    <p:extLst>
      <p:ext uri="{BB962C8B-B14F-4D97-AF65-F5344CB8AC3E}">
        <p14:creationId xmlns:p14="http://schemas.microsoft.com/office/powerpoint/2010/main" val="11471444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ALAPFOGALMAK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145052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domborzati elemek közötti kapcsolatokat az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idomvázra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fűzhetjük fel. Az idomvázat az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idomvonalak rendszere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alkotja. A domborzat idomvonalai mentén a terepfelszín görbülete folytonosan, de határozottan megváltozik.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Az idomvonalak a terepfelszín fő görbületi vonalai</a:t>
            </a: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51" y="2594761"/>
            <a:ext cx="50292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930651" y="5963154"/>
            <a:ext cx="1489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VÖLGYVONAL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419777" y="2440872"/>
            <a:ext cx="1219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HÁTVONAL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571306" y="6363684"/>
            <a:ext cx="244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LEJTŐÁTMENETI VONAL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231455" y="3856776"/>
            <a:ext cx="1269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ESÉSVONAL</a:t>
            </a:r>
          </a:p>
        </p:txBody>
      </p:sp>
      <p:cxnSp>
        <p:nvCxnSpPr>
          <p:cNvPr id="9" name="Egyenes összekötő 8"/>
          <p:cNvCxnSpPr>
            <a:stCxn id="6" idx="3"/>
          </p:cNvCxnSpPr>
          <p:nvPr/>
        </p:nvCxnSpPr>
        <p:spPr>
          <a:xfrm>
            <a:off x="4639598" y="2594761"/>
            <a:ext cx="329252" cy="153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6708618" y="4010664"/>
            <a:ext cx="452673" cy="114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>
            <a:stCxn id="4" idx="0"/>
          </p:cNvCxnSpPr>
          <p:nvPr/>
        </p:nvCxnSpPr>
        <p:spPr>
          <a:xfrm flipH="1" flipV="1">
            <a:off x="2592310" y="5667469"/>
            <a:ext cx="82904" cy="2956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5763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DOMBORZATRAJZ</a:t>
            </a:r>
          </a:p>
          <a:p>
            <a:pPr algn="ctr">
              <a:spcBef>
                <a:spcPct val="0"/>
              </a:spcBef>
            </a:pPr>
            <a:endParaRPr lang="hu-HU" alt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ALAPFOGALMAK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1450524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szintvonalak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azonos magasságú tereppontokat összekötő izovonalak.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Fő-, alap-, segédszintvonalak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alkotják a szintvonalrajzot.</a:t>
            </a:r>
          </a:p>
          <a:p>
            <a:pPr algn="just"/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rajzolásukra vonatkozó legfontosabb szabályok: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ábrázolt idom alakját és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magassági viszonyait is hűen tükrözze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idomváz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segítségével szerkesztjük, úgy, hogy a szintvonalak a hátvonalakat és a völgyvonalakat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mindig merőleges érintővel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messék át, és legnagyobb görbületük ebben a pontban legyen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ha az alapszintvonalak a térképen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1 mm-nél közelebb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kerülnek egymáshoz, akkor elegendő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csak a főszintvonalakat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kirajzolni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szintvonalakat folyamatosan ki kell rajzolni,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csak az egyezményes jelekkel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kifejezett domborzati formáknál (vízmosás, szikla, stb.)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szakadnak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eséstüskét alkalmazunk olyan helyen, ahol a szintvonalrajz nem ad egyértelmű felvilágosítást a lejtésviszonyokról. </a:t>
            </a: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az eséstüskét a szintvonalra merőlegesen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, és lehetőleg a szintvonal legnagyobb görbületi helyén (idomvonalon) rajzoljuk meg, a lejtés irányában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u="sng">
                <a:latin typeface="Times New Roman" panose="02020603050405020304" pitchFamily="18" charset="0"/>
                <a:cs typeface="Times New Roman" panose="02020603050405020304" pitchFamily="18" charset="0"/>
              </a:rPr>
              <a:t>értékét megírjuk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szintvonalat megszakítva (olvasásirány : szintvonal irány, talpa : esés irány)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alapszintvonalakat folyamatos vékony (0,1 mm) vonallal rajzoljuk,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 főszintvonalakat folyamatos, vastagabb (0,3 mm) vonallal rajzoljuk.</a:t>
            </a:r>
          </a:p>
        </p:txBody>
      </p:sp>
    </p:spTree>
    <p:extLst>
      <p:ext uri="{BB962C8B-B14F-4D97-AF65-F5344CB8AC3E}">
        <p14:creationId xmlns:p14="http://schemas.microsoft.com/office/powerpoint/2010/main" val="1587366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5906</Words>
  <Application>Microsoft Office PowerPoint</Application>
  <PresentationFormat>Diavetítés a képernyőre (4:3 oldalarány)</PresentationFormat>
  <Paragraphs>1152</Paragraphs>
  <Slides>101</Slides>
  <Notes>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101</vt:i4>
      </vt:variant>
    </vt:vector>
  </HeadingPairs>
  <TitlesOfParts>
    <vt:vector size="112" baseType="lpstr">
      <vt:lpstr>Arial</vt:lpstr>
      <vt:lpstr>Calibri</vt:lpstr>
      <vt:lpstr>Comic Sans MS</vt:lpstr>
      <vt:lpstr>Monotype Corsiva</vt:lpstr>
      <vt:lpstr>Stylus BT</vt:lpstr>
      <vt:lpstr>Tahoma</vt:lpstr>
      <vt:lpstr>Times New Roman</vt:lpstr>
      <vt:lpstr>Wingdings</vt:lpstr>
      <vt:lpstr>Office-téma</vt:lpstr>
      <vt:lpstr>Clip</vt:lpstr>
      <vt:lpstr>Bitkép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Juhasz</dc:creator>
  <cp:lastModifiedBy>juhasz</cp:lastModifiedBy>
  <cp:revision>53</cp:revision>
  <dcterms:created xsi:type="dcterms:W3CDTF">2015-08-03T12:11:00Z</dcterms:created>
  <dcterms:modified xsi:type="dcterms:W3CDTF">2021-09-07T12:06:02Z</dcterms:modified>
</cp:coreProperties>
</file>