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257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3" r:id="rId20"/>
    <p:sldId id="315" r:id="rId21"/>
    <p:sldId id="316" r:id="rId22"/>
    <p:sldId id="317" r:id="rId23"/>
    <p:sldId id="318" r:id="rId24"/>
    <p:sldId id="320" r:id="rId25"/>
    <p:sldId id="319" r:id="rId26"/>
    <p:sldId id="321" r:id="rId27"/>
    <p:sldId id="322" r:id="rId28"/>
    <p:sldId id="324" r:id="rId29"/>
    <p:sldId id="323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3" r:id="rId38"/>
    <p:sldId id="332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03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0A353-EB61-4970-85AA-C1D3CF912A6F}" v="3" dt="2022-03-10T13:28:43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bolcs" userId="b40cf806-e6bc-4354-9f10-4282eb067701" providerId="ADAL" clId="{8310A353-EB61-4970-85AA-C1D3CF912A6F}"/>
    <pc:docChg chg="modSld">
      <pc:chgData name="Szabolcs" userId="b40cf806-e6bc-4354-9f10-4282eb067701" providerId="ADAL" clId="{8310A353-EB61-4970-85AA-C1D3CF912A6F}" dt="2022-03-10T13:28:43.233" v="3" actId="1076"/>
      <pc:docMkLst>
        <pc:docMk/>
      </pc:docMkLst>
      <pc:sldChg chg="addSp modSp mod modAnim">
        <pc:chgData name="Szabolcs" userId="b40cf806-e6bc-4354-9f10-4282eb067701" providerId="ADAL" clId="{8310A353-EB61-4970-85AA-C1D3CF912A6F}" dt="2022-03-10T13:28:43.233" v="3" actId="1076"/>
        <pc:sldMkLst>
          <pc:docMk/>
          <pc:sldMk cId="0" sldId="342"/>
        </pc:sldMkLst>
        <pc:spChg chg="mod">
          <ac:chgData name="Szabolcs" userId="b40cf806-e6bc-4354-9f10-4282eb067701" providerId="ADAL" clId="{8310A353-EB61-4970-85AA-C1D3CF912A6F}" dt="2022-03-10T13:28:41.224" v="2" actId="14100"/>
          <ac:spMkLst>
            <pc:docMk/>
            <pc:sldMk cId="0" sldId="342"/>
            <ac:spMk id="5" creationId="{00000000-0000-0000-0000-000000000000}"/>
          </ac:spMkLst>
        </pc:spChg>
        <pc:picChg chg="add mod">
          <ac:chgData name="Szabolcs" userId="b40cf806-e6bc-4354-9f10-4282eb067701" providerId="ADAL" clId="{8310A353-EB61-4970-85AA-C1D3CF912A6F}" dt="2022-03-10T13:28:43.233" v="3" actId="1076"/>
          <ac:picMkLst>
            <pc:docMk/>
            <pc:sldMk cId="0" sldId="342"/>
            <ac:picMk id="6" creationId="{3FEF39AF-5539-4DE5-8E00-89A4E48833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2022. 03. 10.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9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9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oth/R0A04000018/e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GNSS elmélete és felhasználása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/>
              <a:t>A kód- és fázismérés elve. A helymeghatározás hibaforrásai: a műholdhoz kapcsolódó hibák (órahibák, pályahiba); különleges hibák (</a:t>
            </a:r>
            <a:r>
              <a:rPr lang="hu-HU" sz="2400" dirty="0" err="1"/>
              <a:t>műholdgeometria</a:t>
            </a:r>
            <a:r>
              <a:rPr lang="hu-HU" sz="2400" dirty="0"/>
              <a:t> hatása, relativisztikus hatások); a mérőjel terjedéséhez kapcsolódó hibák (ionoszféra)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64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Vizsgáljuk meg a frekvenciaetalonok által előállított időjelek hibáját: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4139952" y="1628800"/>
          <a:ext cx="666998" cy="61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431640" progId="Equation.3">
                  <p:embed/>
                </p:oleObj>
              </mc:Choice>
              <mc:Fallback>
                <p:oleObj name="Equation" r:id="rId2" imgW="469800" imgH="431640" progId="Equation.3">
                  <p:embed/>
                  <p:pic>
                    <p:nvPicPr>
                      <p:cNvPr id="6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28800"/>
                        <a:ext cx="666998" cy="612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23528" y="1268760"/>
            <a:ext cx="674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Egy ideális </a:t>
            </a:r>
            <a:r>
              <a:rPr lang="hu-HU" i="1" dirty="0"/>
              <a:t>C</a:t>
            </a:r>
            <a:r>
              <a:rPr lang="hu-HU" i="1" baseline="-25000" dirty="0"/>
              <a:t>1</a:t>
            </a:r>
            <a:r>
              <a:rPr lang="hu-HU" i="1" dirty="0"/>
              <a:t> </a:t>
            </a:r>
            <a:r>
              <a:rPr lang="hu-HU" dirty="0"/>
              <a:t>frekvenciaetalon által előállított rezgés </a:t>
            </a:r>
            <a:r>
              <a:rPr lang="hu-HU" i="1" dirty="0"/>
              <a:t>T</a:t>
            </a:r>
            <a:r>
              <a:rPr lang="hu-HU" i="1" baseline="-25000" dirty="0"/>
              <a:t>1</a:t>
            </a:r>
            <a:r>
              <a:rPr lang="hu-HU" i="1" dirty="0"/>
              <a:t> </a:t>
            </a:r>
            <a:r>
              <a:rPr lang="hu-HU" dirty="0"/>
              <a:t>periódusideje: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95536" y="2420888"/>
            <a:ext cx="23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mért időintervallum: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563888" y="2852936"/>
          <a:ext cx="3802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431640" progId="Equation.3">
                  <p:embed/>
                </p:oleObj>
              </mc:Choice>
              <mc:Fallback>
                <p:oleObj name="Equation" r:id="rId4" imgW="2679480" imgH="431640" progId="Equation.3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852936"/>
                        <a:ext cx="38020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395536" y="3501008"/>
            <a:ext cx="188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 a ciklusszám: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419872" y="3933056"/>
          <a:ext cx="20542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495000" progId="Equation.3">
                  <p:embed/>
                </p:oleObj>
              </mc:Choice>
              <mc:Fallback>
                <p:oleObj name="Equation" r:id="rId6" imgW="1447560" imgH="495000" progId="Equation.3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933056"/>
                        <a:ext cx="2054225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3131840" y="1340768"/>
          <a:ext cx="27225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241200" progId="Equation.3">
                  <p:embed/>
                </p:oleObj>
              </mc:Choice>
              <mc:Fallback>
                <p:oleObj name="Equation" r:id="rId2" imgW="1917360" imgH="241200" progId="Equation.3">
                  <p:embed/>
                  <p:pic>
                    <p:nvPicPr>
                      <p:cNvPr id="5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340768"/>
                        <a:ext cx="272256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23528" y="836712"/>
            <a:ext cx="553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Egy valós </a:t>
            </a:r>
            <a:r>
              <a:rPr lang="hu-HU" i="1" dirty="0" err="1"/>
              <a:t>C</a:t>
            </a:r>
            <a:r>
              <a:rPr lang="hu-HU" i="1" baseline="-25000" dirty="0" err="1"/>
              <a:t>i</a:t>
            </a:r>
            <a:r>
              <a:rPr lang="hu-HU" i="1" dirty="0"/>
              <a:t> </a:t>
            </a:r>
            <a:r>
              <a:rPr lang="hu-HU" dirty="0"/>
              <a:t>frekvenciaetalon frekvenciája időben változó: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170080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ahol: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827584" y="2061344"/>
          <a:ext cx="2159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1344"/>
                        <a:ext cx="2159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783134" y="2483619"/>
          <a:ext cx="3063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Equation.3">
                  <p:embed/>
                </p:oleObj>
              </mc:Choice>
              <mc:Fallback>
                <p:oleObj name="Equation" r:id="rId6" imgW="215640" imgH="228600" progId="Equation.3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34" y="2483619"/>
                        <a:ext cx="306387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827584" y="2924944"/>
          <a:ext cx="2159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62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24944"/>
                        <a:ext cx="21590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29159" y="3350394"/>
          <a:ext cx="4143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60" imgH="228600" progId="Equation.3">
                  <p:embed/>
                </p:oleObj>
              </mc:Choice>
              <mc:Fallback>
                <p:oleObj name="Equation" r:id="rId10" imgW="291960" imgH="228600" progId="Equation.3">
                  <p:embed/>
                  <p:pic>
                    <p:nvPicPr>
                      <p:cNvPr id="62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59" y="3350394"/>
                        <a:ext cx="4143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1691680" y="2060848"/>
            <a:ext cx="2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nominális frekvencia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691680" y="2492896"/>
            <a:ext cx="34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konstant</a:t>
            </a:r>
            <a:r>
              <a:rPr lang="hu-HU" dirty="0"/>
              <a:t> </a:t>
            </a:r>
            <a:r>
              <a:rPr lang="hu-HU" dirty="0" err="1"/>
              <a:t>frekvenciaeltérés</a:t>
            </a:r>
            <a:r>
              <a:rPr lang="hu-HU" dirty="0"/>
              <a:t> (</a:t>
            </a:r>
            <a:r>
              <a:rPr lang="hu-HU" dirty="0" err="1"/>
              <a:t>bias</a:t>
            </a:r>
            <a:r>
              <a:rPr lang="hu-HU" dirty="0"/>
              <a:t>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691680" y="2924944"/>
            <a:ext cx="524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frekvenciaeltérés</a:t>
            </a:r>
            <a:r>
              <a:rPr lang="hu-HU" dirty="0"/>
              <a:t> </a:t>
            </a:r>
            <a:r>
              <a:rPr lang="hu-HU" dirty="0" err="1"/>
              <a:t>hosszútávú</a:t>
            </a:r>
            <a:r>
              <a:rPr lang="hu-HU" dirty="0"/>
              <a:t> időbeli változása (</a:t>
            </a:r>
            <a:r>
              <a:rPr lang="hu-HU" dirty="0" err="1"/>
              <a:t>drift</a:t>
            </a:r>
            <a:r>
              <a:rPr lang="hu-HU" dirty="0"/>
              <a:t>)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691680" y="3356992"/>
            <a:ext cx="354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frekvencia véletlenszerű változása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5536" y="4005064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valós ciklusszámlálás eredménye tehát:</a:t>
            </a: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193925" y="4381500"/>
          <a:ext cx="445293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36680" imgH="419040" progId="Equation.3">
                  <p:embed/>
                </p:oleObj>
              </mc:Choice>
              <mc:Fallback>
                <p:oleObj name="Equation" r:id="rId12" imgW="3136680" imgH="419040" progId="Equation.3">
                  <p:embed/>
                  <p:pic>
                    <p:nvPicPr>
                      <p:cNvPr id="62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381500"/>
                        <a:ext cx="445293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395536" y="4941168"/>
            <a:ext cx="430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valós frekvenciaetalonnal mért időtartam: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609850" y="5427663"/>
          <a:ext cx="35512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01640" imgH="419040" progId="Equation.3">
                  <p:embed/>
                </p:oleObj>
              </mc:Choice>
              <mc:Fallback>
                <p:oleObj name="Equation" r:id="rId14" imgW="2501640" imgH="419040" progId="Equation.3">
                  <p:embed/>
                  <p:pic>
                    <p:nvPicPr>
                      <p:cNvPr id="62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5427663"/>
                        <a:ext cx="35512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2132856"/>
            <a:ext cx="625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Legyen az órahiba a kezdeti </a:t>
            </a:r>
            <a:r>
              <a:rPr lang="hu-HU" i="1" dirty="0"/>
              <a:t>t</a:t>
            </a:r>
            <a:r>
              <a:rPr lang="hu-HU" i="1" baseline="-25000" dirty="0"/>
              <a:t>0</a:t>
            </a:r>
            <a:r>
              <a:rPr lang="hu-HU" dirty="0"/>
              <a:t> időpontban </a:t>
            </a:r>
            <a:r>
              <a:rPr lang="hu-HU" i="1" dirty="0">
                <a:latin typeface="Symbol" pitchFamily="18" charset="2"/>
              </a:rPr>
              <a:t>D</a:t>
            </a:r>
            <a:r>
              <a:rPr lang="hu-HU" i="1" dirty="0"/>
              <a:t>t</a:t>
            </a:r>
            <a:r>
              <a:rPr lang="hu-HU" i="1" baseline="-25000" dirty="0"/>
              <a:t>i</a:t>
            </a:r>
            <a:r>
              <a:rPr lang="hu-HU" i="1" dirty="0"/>
              <a:t>(t</a:t>
            </a:r>
            <a:r>
              <a:rPr lang="hu-HU" i="1" baseline="-25000" dirty="0"/>
              <a:t>0</a:t>
            </a:r>
            <a:r>
              <a:rPr lang="hu-HU" i="1" dirty="0"/>
              <a:t>), </a:t>
            </a:r>
            <a:r>
              <a:rPr lang="hu-HU" dirty="0"/>
              <a:t>így az órahiba: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185988" y="2619375"/>
          <a:ext cx="41640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640" imgH="419040" progId="Equation.3">
                  <p:embed/>
                </p:oleObj>
              </mc:Choice>
              <mc:Fallback>
                <p:oleObj name="Equation" r:id="rId2" imgW="2933640" imgH="419040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619375"/>
                        <a:ext cx="41640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836712"/>
            <a:ext cx="615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Már láthattuk, hogy a valós frekvenciaetalonnal mért időtartam: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65400" y="1179513"/>
          <a:ext cx="35512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419040" progId="Equation.3">
                  <p:embed/>
                </p:oleObj>
              </mc:Choice>
              <mc:Fallback>
                <p:oleObj name="Equation" r:id="rId4" imgW="2501640" imgH="41904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179513"/>
                        <a:ext cx="35512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23528" y="3501008"/>
            <a:ext cx="292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együtthatók új jelölésével: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889125" y="3933825"/>
          <a:ext cx="46148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51160" imgH="495000" progId="Equation.3">
                  <p:embed/>
                </p:oleObj>
              </mc:Choice>
              <mc:Fallback>
                <p:oleObj name="Equation" r:id="rId6" imgW="3251160" imgH="495000" progId="Equation.3">
                  <p:embed/>
                  <p:pic>
                    <p:nvPicPr>
                      <p:cNvPr id="63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933825"/>
                        <a:ext cx="461486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395536" y="4509120"/>
            <a:ext cx="5724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ahol:</a:t>
            </a:r>
          </a:p>
          <a:p>
            <a:r>
              <a:rPr lang="hu-HU" i="1" dirty="0">
                <a:latin typeface="Cambria" pitchFamily="18" charset="0"/>
              </a:rPr>
              <a:t>T</a:t>
            </a:r>
            <a:r>
              <a:rPr lang="hu-HU" i="1" baseline="-25000" dirty="0">
                <a:latin typeface="Cambria" pitchFamily="18" charset="0"/>
              </a:rPr>
              <a:t>i</a:t>
            </a:r>
            <a:r>
              <a:rPr lang="hu-HU" dirty="0"/>
              <a:t>	-	az óraállás hiba (</a:t>
            </a:r>
            <a:r>
              <a:rPr lang="hu-HU" dirty="0" err="1"/>
              <a:t>bias</a:t>
            </a:r>
            <a:r>
              <a:rPr lang="hu-HU" dirty="0"/>
              <a:t>)	[sec]</a:t>
            </a:r>
          </a:p>
          <a:p>
            <a:r>
              <a:rPr lang="hu-HU" i="1" dirty="0" err="1">
                <a:latin typeface="Cambria" pitchFamily="18" charset="0"/>
              </a:rPr>
              <a:t>R</a:t>
            </a:r>
            <a:r>
              <a:rPr lang="hu-HU" i="1" baseline="-25000" dirty="0" err="1">
                <a:latin typeface="Cambria" pitchFamily="18" charset="0"/>
              </a:rPr>
              <a:t>i</a:t>
            </a:r>
            <a:r>
              <a:rPr lang="hu-HU" dirty="0"/>
              <a:t>	-	az órajárás hiba (</a:t>
            </a:r>
            <a:r>
              <a:rPr lang="hu-HU" dirty="0" err="1"/>
              <a:t>drift</a:t>
            </a:r>
            <a:r>
              <a:rPr lang="hu-HU" dirty="0"/>
              <a:t>)	[sec/</a:t>
            </a:r>
            <a:r>
              <a:rPr lang="hu-HU" dirty="0" err="1"/>
              <a:t>sec</a:t>
            </a:r>
            <a:r>
              <a:rPr lang="hu-HU" dirty="0"/>
              <a:t>]</a:t>
            </a:r>
          </a:p>
          <a:p>
            <a:r>
              <a:rPr lang="hu-HU" i="1" dirty="0">
                <a:latin typeface="Cambria" pitchFamily="18" charset="0"/>
              </a:rPr>
              <a:t>D</a:t>
            </a:r>
            <a:r>
              <a:rPr lang="hu-HU" i="1" baseline="-25000" dirty="0">
                <a:latin typeface="Cambria" pitchFamily="18" charset="0"/>
              </a:rPr>
              <a:t>i</a:t>
            </a:r>
            <a:r>
              <a:rPr lang="hu-HU" dirty="0"/>
              <a:t>	-	az öregedés (</a:t>
            </a:r>
            <a:r>
              <a:rPr lang="hu-HU" dirty="0" err="1"/>
              <a:t>drift</a:t>
            </a:r>
            <a:r>
              <a:rPr lang="hu-HU" dirty="0"/>
              <a:t> ráta)	[sec/sec</a:t>
            </a:r>
            <a:r>
              <a:rPr lang="hu-HU" baseline="30000" dirty="0"/>
              <a:t>2</a:t>
            </a:r>
            <a:r>
              <a:rPr lang="hu-HU" dirty="0"/>
              <a:t>]</a:t>
            </a:r>
          </a:p>
          <a:p>
            <a:r>
              <a:rPr lang="hu-HU" i="1" dirty="0">
                <a:latin typeface="Cambria" pitchFamily="18" charset="0"/>
              </a:rPr>
              <a:t>y(t)</a:t>
            </a:r>
            <a:r>
              <a:rPr lang="hu-HU" dirty="0"/>
              <a:t>	-	a véletlen </a:t>
            </a:r>
            <a:r>
              <a:rPr lang="hu-HU" dirty="0" err="1"/>
              <a:t>rel</a:t>
            </a:r>
            <a:r>
              <a:rPr lang="hu-HU" dirty="0"/>
              <a:t>. frekvenciaingadozás	</a:t>
            </a:r>
          </a:p>
          <a:p>
            <a:r>
              <a:rPr lang="hu-HU" dirty="0"/>
              <a:t>	</a:t>
            </a:r>
          </a:p>
          <a:p>
            <a:endParaRPr lang="hu-HU" dirty="0"/>
          </a:p>
        </p:txBody>
      </p:sp>
      <p:pic>
        <p:nvPicPr>
          <p:cNvPr id="12" name="Kép 11" descr="subfram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700808"/>
            <a:ext cx="8316416" cy="364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980728"/>
            <a:ext cx="548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Hogyan jellemezhető az atomórák frekvenciastabilitása? 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123728" y="1340768"/>
          <a:ext cx="46148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160" imgH="495000" progId="Equation.3">
                  <p:embed/>
                </p:oleObj>
              </mc:Choice>
              <mc:Fallback>
                <p:oleObj name="Equation" r:id="rId2" imgW="3251160" imgH="495000" progId="Equation.3">
                  <p:embed/>
                  <p:pic>
                    <p:nvPicPr>
                      <p:cNvPr id="645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40768"/>
                        <a:ext cx="461486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lipszis 7"/>
          <p:cNvSpPr/>
          <p:nvPr/>
        </p:nvSpPr>
        <p:spPr>
          <a:xfrm>
            <a:off x="5940152" y="126876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195736" y="2204864"/>
          <a:ext cx="45243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393480" progId="Equation.3">
                  <p:embed/>
                </p:oleObj>
              </mc:Choice>
              <mc:Fallback>
                <p:oleObj name="Equation" r:id="rId4" imgW="3187440" imgH="393480" progId="Equation.3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04864"/>
                        <a:ext cx="45243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39552" y="2852936"/>
            <a:ext cx="519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Allan-variancia (figyelembe veszi a </a:t>
            </a:r>
            <a:r>
              <a:rPr lang="hu-HU" dirty="0" err="1"/>
              <a:t>drift</a:t>
            </a:r>
            <a:r>
              <a:rPr lang="hu-HU" dirty="0"/>
              <a:t> hatását is):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087563" y="3313113"/>
          <a:ext cx="47402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080" imgH="457200" progId="Equation.3">
                  <p:embed/>
                </p:oleObj>
              </mc:Choice>
              <mc:Fallback>
                <p:oleObj name="Equation" r:id="rId6" imgW="3340080" imgH="457200" progId="Equation.3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313113"/>
                        <a:ext cx="47402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539552" y="4293096"/>
            <a:ext cx="786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Kis </a:t>
            </a:r>
            <a:r>
              <a:rPr lang="hu-HU" dirty="0">
                <a:latin typeface="Symbol" pitchFamily="18" charset="2"/>
              </a:rPr>
              <a:t>t</a:t>
            </a:r>
            <a:r>
              <a:rPr lang="hu-HU" dirty="0"/>
              <a:t> esetén rövid, míg nagy </a:t>
            </a:r>
            <a:r>
              <a:rPr lang="hu-HU" dirty="0">
                <a:latin typeface="Symbol" pitchFamily="18" charset="2"/>
              </a:rPr>
              <a:t>t</a:t>
            </a:r>
            <a:r>
              <a:rPr lang="hu-HU" dirty="0"/>
              <a:t> esetén hosszú távú frekvenciastabilitásról beszélünk.</a:t>
            </a:r>
          </a:p>
        </p:txBody>
      </p:sp>
      <p:pic>
        <p:nvPicPr>
          <p:cNvPr id="13" name="Kép 12" descr="allanvarian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1700808"/>
            <a:ext cx="6750351" cy="4248472"/>
          </a:xfrm>
          <a:prstGeom prst="rect">
            <a:avLst/>
          </a:prstGeom>
        </p:spPr>
      </p:pic>
      <p:pic>
        <p:nvPicPr>
          <p:cNvPr id="14" name="Kép 13" descr="allanvariance_atomicclock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1700808"/>
            <a:ext cx="5705475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807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Megállapítható, hogy a műhold órahibák kulcsfontosságúak a helymeghatározás szempontjából, hatásuk  elérheti a 1.5-2 métert a </a:t>
            </a:r>
            <a:r>
              <a:rPr lang="hu-HU" dirty="0" err="1"/>
              <a:t>távolságmeghatározásban</a:t>
            </a:r>
            <a:r>
              <a:rPr lang="hu-HU" dirty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5536" y="191683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Korlátozott hozzáférés (</a:t>
            </a:r>
            <a:r>
              <a:rPr lang="hu-HU" b="1" dirty="0" err="1"/>
              <a:t>Selective</a:t>
            </a:r>
            <a:r>
              <a:rPr lang="hu-HU" b="1" dirty="0"/>
              <a:t> </a:t>
            </a:r>
            <a:r>
              <a:rPr lang="hu-HU" b="1" dirty="0" err="1"/>
              <a:t>Availability</a:t>
            </a:r>
            <a:r>
              <a:rPr lang="hu-HU" b="1" dirty="0"/>
              <a:t> / SA)</a:t>
            </a:r>
          </a:p>
          <a:p>
            <a:endParaRPr lang="hu-HU" dirty="0"/>
          </a:p>
          <a:p>
            <a:r>
              <a:rPr lang="hu-HU" dirty="0"/>
              <a:t>Az órahiba mesterséges lerontásával elérhető, hogy a felhasználók alacsonyabb pontosságú szolgáltatást érjenek csak el.</a:t>
            </a:r>
          </a:p>
          <a:p>
            <a:endParaRPr lang="hu-HU" dirty="0"/>
          </a:p>
          <a:p>
            <a:r>
              <a:rPr lang="hu-HU" dirty="0"/>
              <a:t>1990. március 25 – 2000. május 1.</a:t>
            </a:r>
          </a:p>
          <a:p>
            <a:endParaRPr lang="hu-HU" dirty="0"/>
          </a:p>
          <a:p>
            <a:r>
              <a:rPr lang="hu-HU" dirty="0"/>
              <a:t>Kb. 100m vízszintes, és 156m magassági középhiba, kb. 340ns órahiba (95%)</a:t>
            </a:r>
          </a:p>
          <a:p>
            <a:endParaRPr lang="hu-HU" dirty="0"/>
          </a:p>
          <a:p>
            <a:r>
              <a:rPr lang="hu-HU" dirty="0"/>
              <a:t>A differenciális feldolgozási technikák miatt nem volt értelme a fenntartásának.</a:t>
            </a:r>
          </a:p>
        </p:txBody>
      </p:sp>
      <p:pic>
        <p:nvPicPr>
          <p:cNvPr id="7" name="Kép 6" descr="SA_sat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704856" cy="503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onitorállomás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44724"/>
            <a:ext cx="7056784" cy="52925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pályahibák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80728"/>
            <a:ext cx="836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műhold pályahibák a földi követőállomásokon végzett mérésekkel határozhatóak meg.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980728"/>
            <a:ext cx="381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Pályatípusok, és jellemző pontosságuk: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pályahibák</a:t>
            </a:r>
            <a:endParaRPr lang="hu-HU" sz="2000" b="1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259632" y="1700808"/>
          <a:ext cx="6552727" cy="2520280"/>
        </p:xfrm>
        <a:graphic>
          <a:graphicData uri="http://schemas.openxmlformats.org/drawingml/2006/table">
            <a:tbl>
              <a:tblPr/>
              <a:tblGrid>
                <a:gridCol w="131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Pályatípus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Pályahiba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Látencia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Frissítés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Időbeli felbontás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Fedélzeti pályák (broadcast)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100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valós időben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kb. 2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(4 óra érvényesség)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Ultra-rapid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(előrejelzett rész)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valós időben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3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9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15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21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Ultra-rapid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(észlelt rész)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3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3-9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3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9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15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21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Rapid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2,5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17-41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17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2,5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12-18 nap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minden csütörtökön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pályahibák</a:t>
            </a:r>
            <a:endParaRPr lang="hu-HU" sz="2000" b="1" dirty="0"/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771800" y="2420888"/>
          <a:ext cx="3894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2" imgW="2489040" imgH="419040" progId="Equation.3">
                  <p:embed/>
                </p:oleObj>
              </mc:Choice>
              <mc:Fallback>
                <p:oleObj name="Egyenlet" r:id="rId2" imgW="2489040" imgH="41904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420888"/>
                        <a:ext cx="3894137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3851920" y="3284984"/>
          <a:ext cx="13065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4" imgW="1536480" imgH="888840" progId="Equation.3">
                  <p:embed/>
                </p:oleObj>
              </mc:Choice>
              <mc:Fallback>
                <p:oleObj name="Egyenlet" r:id="rId4" imgW="1536480" imgH="88884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84984"/>
                        <a:ext cx="13065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9552" y="4365104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Általában 1-2 órás mérésekre igaz csak, hosszabb mérésekre </a:t>
            </a:r>
            <a:r>
              <a:rPr lang="hu-HU" dirty="0" err="1"/>
              <a:t>Zielinski</a:t>
            </a:r>
            <a:r>
              <a:rPr lang="hu-HU" dirty="0"/>
              <a:t> (1989) képlete helyesebb:</a:t>
            </a:r>
            <a:endParaRPr lang="en-US" dirty="0"/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3203848" y="4941168"/>
          <a:ext cx="29702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6" imgW="1422360" imgH="393480" progId="Equation.3">
                  <p:embed/>
                </p:oleObj>
              </mc:Choice>
              <mc:Fallback>
                <p:oleObj name="Egyenlet" r:id="rId6" imgW="1422360" imgH="393480" progId="Equation.3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941168"/>
                        <a:ext cx="29702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9552" y="1772816"/>
            <a:ext cx="8934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err="1"/>
              <a:t>Bauersima-képlet</a:t>
            </a:r>
            <a:r>
              <a:rPr lang="hu-HU" dirty="0"/>
              <a:t>, ökölszabály a pályahibák és a bázisvonalak hibái között: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552" y="980728"/>
            <a:ext cx="72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A műhold pályahibák hatása a bázisvonalakra (relatív helymeghatározás esetén)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27584" y="45091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A műholdakhoz kapcsolódó hibák (órahibák, pályahibák)</a:t>
            </a:r>
          </a:p>
          <a:p>
            <a:pPr marL="342900" indent="-342900">
              <a:buAutoNum type="arabicPeriod"/>
            </a:pPr>
            <a:r>
              <a:rPr lang="hu-HU" dirty="0"/>
              <a:t>Különleges hibák: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műholdgeometria</a:t>
            </a:r>
            <a:r>
              <a:rPr lang="hu-HU" dirty="0"/>
              <a:t> hatása;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/>
              <a:t>Relativisztikus hatások;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 mérőjel terjedéséhez kapcsolódó hibák (ionoszféra – troposzféra a következő előadáson)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Tartalom</a:t>
            </a:r>
            <a:endParaRPr lang="hu-HU" sz="2000" b="1" dirty="0"/>
          </a:p>
        </p:txBody>
      </p:sp>
      <p:pic>
        <p:nvPicPr>
          <p:cNvPr id="6" name="Kép 5" descr="hib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4968552" cy="3679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12072" y="188640"/>
            <a:ext cx="423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</a:t>
            </a:r>
            <a:r>
              <a:rPr lang="hu-HU" sz="2800" b="1" dirty="0" err="1"/>
              <a:t>műholdgeometria</a:t>
            </a:r>
            <a:r>
              <a:rPr lang="hu-HU" sz="2800" b="1" dirty="0"/>
              <a:t> hatása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836712"/>
            <a:ext cx="802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helymeghatározás pontossága a mérések pontosságán kívül függ a geometriától is.</a:t>
            </a:r>
          </a:p>
        </p:txBody>
      </p:sp>
      <p:pic>
        <p:nvPicPr>
          <p:cNvPr id="6" name="Kép 5" descr="d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964936" cy="26273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7" y="43651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DOP (</a:t>
            </a:r>
            <a:r>
              <a:rPr lang="hu-HU" dirty="0" err="1"/>
              <a:t>Dilution</a:t>
            </a:r>
            <a:r>
              <a:rPr lang="hu-HU" dirty="0"/>
              <a:t> of </a:t>
            </a:r>
            <a:r>
              <a:rPr lang="hu-HU" dirty="0" err="1"/>
              <a:t>Precision</a:t>
            </a:r>
            <a:r>
              <a:rPr lang="hu-HU" dirty="0"/>
              <a:t>): megadja a felhasználó által észlelt távolsághiba (URE – </a:t>
            </a:r>
            <a:r>
              <a:rPr lang="hu-HU" dirty="0" err="1"/>
              <a:t>User</a:t>
            </a:r>
            <a:r>
              <a:rPr lang="hu-HU" dirty="0"/>
              <a:t> Ranging </a:t>
            </a:r>
            <a:r>
              <a:rPr lang="hu-HU" dirty="0" err="1"/>
              <a:t>Error</a:t>
            </a:r>
            <a:r>
              <a:rPr lang="hu-HU" dirty="0"/>
              <a:t>) és a helymeghatározás eredményének hibája közötti viszonyt.</a:t>
            </a:r>
          </a:p>
        </p:txBody>
      </p:sp>
      <p:graphicFrame>
        <p:nvGraphicFramePr>
          <p:cNvPr id="70658" name="Object 7"/>
          <p:cNvGraphicFramePr>
            <a:graphicFrameLocks noChangeAspect="1"/>
          </p:cNvGraphicFramePr>
          <p:nvPr/>
        </p:nvGraphicFramePr>
        <p:xfrm>
          <a:off x="3405188" y="5253038"/>
          <a:ext cx="2482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203040" progId="Equation.3">
                  <p:embed/>
                </p:oleObj>
              </mc:Choice>
              <mc:Fallback>
                <p:oleObj name="Equation" r:id="rId3" imgW="1587240" imgH="203040" progId="Equation.3">
                  <p:embed/>
                  <p:pic>
                    <p:nvPicPr>
                      <p:cNvPr id="706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253038"/>
                        <a:ext cx="2482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Kód-korrelációs technika (legalább egy PRN kódot ismerni kell):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Referenciajel generálása a vevőben;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Referenciajel modulálása az ismert PRN kóddal;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Az ily módon kódolt jel összehasonlítása a vett műholdjellel (</a:t>
            </a:r>
            <a:r>
              <a:rPr lang="hu-HU" i="1" dirty="0" err="1">
                <a:latin typeface="Symbol" pitchFamily="18" charset="2"/>
              </a:rPr>
              <a:t>D</a:t>
            </a:r>
            <a:r>
              <a:rPr lang="hu-HU" i="1" dirty="0" err="1"/>
              <a:t>t</a:t>
            </a:r>
            <a:r>
              <a:rPr lang="hu-HU" dirty="0"/>
              <a:t> időeltolódással a távolság számítható).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A kód eltávolítása a vett jelből; ezután a navigációs üzenetek dekódolhatóak;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Megmarad a modulálatlan vivőhullám (Doppler-hatás), így a fázismérés végrehajtható.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FEF39AF-5539-4DE5-8E00-89A4E488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93541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4480" y="188640"/>
            <a:ext cx="620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DOP értékek matematikai értelmezése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196752"/>
            <a:ext cx="720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Induljunk ki az abszolút helymeghatározás </a:t>
            </a:r>
            <a:r>
              <a:rPr lang="hu-HU" dirty="0" err="1"/>
              <a:t>linearizált</a:t>
            </a:r>
            <a:r>
              <a:rPr lang="hu-HU" dirty="0"/>
              <a:t> közvetítőegyenletéből:</a:t>
            </a:r>
          </a:p>
        </p:txBody>
      </p:sp>
      <p:graphicFrame>
        <p:nvGraphicFramePr>
          <p:cNvPr id="71682" name="Object 7"/>
          <p:cNvGraphicFramePr>
            <a:graphicFrameLocks noChangeAspect="1"/>
          </p:cNvGraphicFramePr>
          <p:nvPr/>
        </p:nvGraphicFramePr>
        <p:xfrm>
          <a:off x="1835696" y="1628800"/>
          <a:ext cx="54625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457200" progId="Equation.3">
                  <p:embed/>
                </p:oleObj>
              </mc:Choice>
              <mc:Fallback>
                <p:oleObj name="Equation" r:id="rId2" imgW="3492360" imgH="457200" progId="Equation.3">
                  <p:embed/>
                  <p:pic>
                    <p:nvPicPr>
                      <p:cNvPr id="716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28800"/>
                        <a:ext cx="54625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263691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ahol:</a:t>
            </a:r>
          </a:p>
        </p:txBody>
      </p:sp>
      <p:graphicFrame>
        <p:nvGraphicFramePr>
          <p:cNvPr id="71685" name="Object 7"/>
          <p:cNvGraphicFramePr>
            <a:graphicFrameLocks noChangeAspect="1"/>
          </p:cNvGraphicFramePr>
          <p:nvPr/>
        </p:nvGraphicFramePr>
        <p:xfrm>
          <a:off x="1763688" y="2924944"/>
          <a:ext cx="1192212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1422360" progId="Equation.3">
                  <p:embed/>
                </p:oleObj>
              </mc:Choice>
              <mc:Fallback>
                <p:oleObj name="Equation" r:id="rId4" imgW="761760" imgH="1422360" progId="Equation.3">
                  <p:embed/>
                  <p:pic>
                    <p:nvPicPr>
                      <p:cNvPr id="716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24944"/>
                        <a:ext cx="1192212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3563888" y="2924944"/>
            <a:ext cx="525658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buFontTx/>
              <a:buChar char="-"/>
            </a:pPr>
            <a:r>
              <a:rPr lang="hu-HU" dirty="0"/>
              <a:t> a mért </a:t>
            </a:r>
            <a:r>
              <a:rPr lang="hu-HU" dirty="0" err="1"/>
              <a:t>pszeudotávolság</a:t>
            </a:r>
            <a:endParaRPr lang="hu-HU" dirty="0"/>
          </a:p>
          <a:p>
            <a:pPr>
              <a:lnSpc>
                <a:spcPts val="2900"/>
              </a:lnSpc>
              <a:buFontTx/>
              <a:buChar char="-"/>
            </a:pPr>
            <a:r>
              <a:rPr lang="hu-HU" dirty="0"/>
              <a:t> a geometriai távolság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hu-HU" dirty="0"/>
              <a:t> a műhold koordinátái a mérés pillanatában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hu-HU" dirty="0"/>
              <a:t> a vevő előzetes koordinátái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hu-HU" dirty="0"/>
              <a:t> a vevő koordinátaváltozásai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hu-HU" dirty="0"/>
              <a:t> a maradék órahiba hatása a </a:t>
            </a:r>
            <a:r>
              <a:rPr lang="hu-HU" dirty="0" err="1"/>
              <a:t>pszeudotávolságokra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4480" y="188640"/>
            <a:ext cx="620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DOP értékek matematikai értelmezése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908720"/>
            <a:ext cx="509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pontmeghatározás alakmátrixa (4 műhold esetén):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339752" y="1340768"/>
          <a:ext cx="467201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4400" imgH="1701720" progId="Equation.3">
                  <p:embed/>
                </p:oleObj>
              </mc:Choice>
              <mc:Fallback>
                <p:oleObj name="Equation" r:id="rId2" imgW="2984400" imgH="170172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340768"/>
                        <a:ext cx="4672012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4221088"/>
            <a:ext cx="606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kiegyenlített paraméterek súlykoefficiens (</a:t>
            </a:r>
            <a:r>
              <a:rPr lang="hu-HU" dirty="0" err="1"/>
              <a:t>kofaktor</a:t>
            </a:r>
            <a:r>
              <a:rPr lang="hu-HU" dirty="0"/>
              <a:t>) mátrixa:</a:t>
            </a:r>
          </a:p>
        </p:txBody>
      </p:sp>
      <p:graphicFrame>
        <p:nvGraphicFramePr>
          <p:cNvPr id="72707" name="Object 7"/>
          <p:cNvGraphicFramePr>
            <a:graphicFrameLocks noChangeAspect="1"/>
          </p:cNvGraphicFramePr>
          <p:nvPr/>
        </p:nvGraphicFramePr>
        <p:xfrm>
          <a:off x="2915816" y="4725144"/>
          <a:ext cx="37973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939600" progId="Equation.3">
                  <p:embed/>
                </p:oleObj>
              </mc:Choice>
              <mc:Fallback>
                <p:oleObj name="Equation" r:id="rId4" imgW="2425680" imgH="939600" progId="Equation.3">
                  <p:embed/>
                  <p:pic>
                    <p:nvPicPr>
                      <p:cNvPr id="727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25144"/>
                        <a:ext cx="37973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4480" y="188640"/>
            <a:ext cx="620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DOP értékek matematikai értelmezése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980728"/>
            <a:ext cx="721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különböző DOP értékeket a súlykoefficiens mátrix elemeiből számíthatjuk: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1844824"/>
            <a:ext cx="470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teljes geometriára vonatkozóan (térbeli + idő):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3059832" y="2348880"/>
          <a:ext cx="30019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266400" progId="Equation.3">
                  <p:embed/>
                </p:oleObj>
              </mc:Choice>
              <mc:Fallback>
                <p:oleObj name="Equation" r:id="rId2" imgW="1917360" imgH="266400" progId="Equation.3">
                  <p:embed/>
                  <p:pic>
                    <p:nvPicPr>
                      <p:cNvPr id="73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348880"/>
                        <a:ext cx="300196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83568" y="3068960"/>
            <a:ext cx="320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térbeli helyzetre vonatkozóan: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287713" y="3509963"/>
          <a:ext cx="25447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53800" progId="Equation.3">
                  <p:embed/>
                </p:oleObj>
              </mc:Choice>
              <mc:Fallback>
                <p:oleObj name="Equation" r:id="rId4" imgW="1625400" imgH="253800" progId="Equation.3">
                  <p:embed/>
                  <p:pic>
                    <p:nvPicPr>
                      <p:cNvPr id="73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3509963"/>
                        <a:ext cx="25447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83568" y="4221088"/>
            <a:ext cx="355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időmeghatározásra vonatkozóan: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3954463" y="4643438"/>
          <a:ext cx="13319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266400" progId="Equation.3">
                  <p:embed/>
                </p:oleObj>
              </mc:Choice>
              <mc:Fallback>
                <p:oleObj name="Equation" r:id="rId6" imgW="850680" imgH="266400" progId="Equation.3">
                  <p:embed/>
                  <p:pic>
                    <p:nvPicPr>
                      <p:cNvPr id="73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4643438"/>
                        <a:ext cx="13319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Csoportba foglalás 15"/>
          <p:cNvGrpSpPr/>
          <p:nvPr/>
        </p:nvGrpSpPr>
        <p:grpSpPr>
          <a:xfrm>
            <a:off x="539552" y="980728"/>
            <a:ext cx="7776864" cy="4320480"/>
            <a:chOff x="683568" y="1628800"/>
            <a:chExt cx="7776864" cy="4320480"/>
          </a:xfrm>
        </p:grpSpPr>
        <p:sp>
          <p:nvSpPr>
            <p:cNvPr id="14" name="Téglalap 13"/>
            <p:cNvSpPr/>
            <p:nvPr/>
          </p:nvSpPr>
          <p:spPr>
            <a:xfrm>
              <a:off x="1115616" y="1628800"/>
              <a:ext cx="7056784" cy="4320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73733" name="Object 7"/>
            <p:cNvGraphicFramePr>
              <a:graphicFrameLocks noChangeAspect="1"/>
            </p:cNvGraphicFramePr>
            <p:nvPr/>
          </p:nvGraphicFramePr>
          <p:xfrm>
            <a:off x="2339752" y="1844824"/>
            <a:ext cx="4672013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84400" imgH="1701720" progId="Equation.3">
                    <p:embed/>
                  </p:oleObj>
                </mc:Choice>
                <mc:Fallback>
                  <p:oleObj name="Equation" r:id="rId8" imgW="2984400" imgH="1701720" progId="Equation.3">
                    <p:embed/>
                    <p:pic>
                      <p:nvPicPr>
                        <p:cNvPr id="7373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1844824"/>
                          <a:ext cx="4672013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Szövegdoboz 11"/>
            <p:cNvSpPr txBox="1"/>
            <p:nvPr/>
          </p:nvSpPr>
          <p:spPr>
            <a:xfrm>
              <a:off x="683568" y="5157192"/>
              <a:ext cx="777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Vegyük észre, hogy a DOP értékek mérések nélkül is meghatározhatóak (almanach adatokból)</a:t>
              </a:r>
            </a:p>
          </p:txBody>
        </p:sp>
        <p:graphicFrame>
          <p:nvGraphicFramePr>
            <p:cNvPr id="73734" name="Object 6"/>
            <p:cNvGraphicFramePr>
              <a:graphicFrameLocks noChangeAspect="1"/>
            </p:cNvGraphicFramePr>
            <p:nvPr/>
          </p:nvGraphicFramePr>
          <p:xfrm>
            <a:off x="4139952" y="4653136"/>
            <a:ext cx="135255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63280" imgH="279360" progId="Equation.3">
                    <p:embed/>
                  </p:oleObj>
                </mc:Choice>
                <mc:Fallback>
                  <p:oleObj name="Equation" r:id="rId10" imgW="863280" imgH="279360" progId="Equation.3">
                    <p:embed/>
                    <p:pic>
                      <p:nvPicPr>
                        <p:cNvPr id="7373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2" y="4653136"/>
                          <a:ext cx="1352550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4480" y="188640"/>
            <a:ext cx="620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DOP értékek matematikai értelmezése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0872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vízszintes és a magassági helymeghatározás pontosságának meghatározásához, át kell térnünk </a:t>
            </a:r>
            <a:r>
              <a:rPr lang="hu-HU" dirty="0" err="1"/>
              <a:t>topocentrikus</a:t>
            </a:r>
            <a:r>
              <a:rPr lang="hu-HU" dirty="0"/>
              <a:t> koordinátarendszerbe: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92080" y="184482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Forgatás Z tengely körül </a:t>
            </a:r>
            <a:r>
              <a:rPr lang="hu-HU" dirty="0" err="1">
                <a:latin typeface="Symbol" pitchFamily="18" charset="2"/>
              </a:rPr>
              <a:t>l</a:t>
            </a:r>
            <a:r>
              <a:rPr lang="hu-HU" dirty="0" err="1"/>
              <a:t>-val</a:t>
            </a: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Forgatás Y tengely körül (90-</a:t>
            </a:r>
            <a:r>
              <a:rPr lang="hu-HU" dirty="0">
                <a:latin typeface="Symbol" pitchFamily="18" charset="2"/>
              </a:rPr>
              <a:t>j</a:t>
            </a:r>
            <a:r>
              <a:rPr lang="hu-HU" dirty="0"/>
              <a:t>)</a:t>
            </a:r>
            <a:r>
              <a:rPr lang="hu-HU" dirty="0" err="1"/>
              <a:t>-vel</a:t>
            </a: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Tükrözés a </a:t>
            </a:r>
            <a:r>
              <a:rPr lang="hu-HU" dirty="0" err="1"/>
              <a:t>z’y</a:t>
            </a:r>
            <a:r>
              <a:rPr lang="hu-HU" dirty="0"/>
              <a:t>’ síkra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  <p:pic>
        <p:nvPicPr>
          <p:cNvPr id="10" name="Kép 9" descr="horizontiko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419964" cy="4325115"/>
          </a:xfrm>
          <a:prstGeom prst="rect">
            <a:avLst/>
          </a:prstGeom>
        </p:spPr>
      </p:pic>
      <p:graphicFrame>
        <p:nvGraphicFramePr>
          <p:cNvPr id="11" name="Objektum 10"/>
          <p:cNvGraphicFramePr>
            <a:graphicFrameLocks noChangeAspect="1"/>
          </p:cNvGraphicFramePr>
          <p:nvPr/>
        </p:nvGraphicFramePr>
        <p:xfrm>
          <a:off x="4572000" y="4149080"/>
          <a:ext cx="428047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7640" imgH="914400" progId="Equation.3">
                  <p:embed/>
                </p:oleObj>
              </mc:Choice>
              <mc:Fallback>
                <p:oleObj name="Equation" r:id="rId3" imgW="2717640" imgH="914400" progId="Equation.3">
                  <p:embed/>
                  <p:pic>
                    <p:nvPicPr>
                      <p:cNvPr id="11" name="Objektum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080"/>
                        <a:ext cx="4280476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4480" y="188640"/>
            <a:ext cx="620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DOP értékek matematikai értelmezése</a:t>
            </a:r>
            <a:endParaRPr lang="hu-HU" sz="2000" b="1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2597150" y="1412875"/>
          <a:ext cx="38576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480" imgH="939600" progId="Equation.3">
                  <p:embed/>
                </p:oleObj>
              </mc:Choice>
              <mc:Fallback>
                <p:oleObj name="Equation" r:id="rId2" imgW="2463480" imgH="939600" progId="Equation.3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1412875"/>
                        <a:ext cx="3857625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95536" y="980728"/>
            <a:ext cx="433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súlykoefficiens mátrix a helyi rendszerben: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7545" y="328498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Így a horizonti koordinátarendszerben a vízszintes és a magassági helymeghatározásra a DOP értékek már számíthatók: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586163" y="4067175"/>
          <a:ext cx="1947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279360" progId="Equation.3">
                  <p:embed/>
                </p:oleObj>
              </mc:Choice>
              <mc:Fallback>
                <p:oleObj name="Equation" r:id="rId4" imgW="1244520" imgH="279360" progId="Equation.3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4067175"/>
                        <a:ext cx="19478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3923928" y="4653136"/>
          <a:ext cx="13906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53800" progId="Equation.3">
                  <p:embed/>
                </p:oleObj>
              </mc:Choice>
              <mc:Fallback>
                <p:oleObj name="Equation" r:id="rId6" imgW="888840" imgH="253800" progId="Equation.3">
                  <p:embed/>
                  <p:pic>
                    <p:nvPicPr>
                      <p:cNvPr id="75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653136"/>
                        <a:ext cx="13906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67544" y="5229200"/>
            <a:ext cx="236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Bizonyítható az is, hogy</a:t>
            </a: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116263" y="5670550"/>
          <a:ext cx="2860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241200" progId="Equation.3">
                  <p:embed/>
                </p:oleObj>
              </mc:Choice>
              <mc:Fallback>
                <p:oleObj name="Equation" r:id="rId8" imgW="1828800" imgH="241200" progId="Equation.3">
                  <p:embed/>
                  <p:pic>
                    <p:nvPicPr>
                      <p:cNvPr id="75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5670550"/>
                        <a:ext cx="28606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91424" y="188640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Relativisztikus hatások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90872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Mind a műholdak, mind pedig a vevő eltérő gravitációs mezőben halad, és folyamatos gyorsulásnak van kitéve. Emiatt figyelembe kell venni a speciális és az általános relativitáselmélet következményeit.</a:t>
            </a:r>
          </a:p>
          <a:p>
            <a:endParaRPr lang="hu-HU" dirty="0"/>
          </a:p>
          <a:p>
            <a:r>
              <a:rPr lang="hu-HU" dirty="0"/>
              <a:t>Általános relativitás elmélet következményei:</a:t>
            </a:r>
          </a:p>
          <a:p>
            <a:pPr>
              <a:buFontTx/>
              <a:buChar char="-"/>
            </a:pPr>
            <a:r>
              <a:rPr lang="hu-HU" dirty="0"/>
              <a:t>A nehézségi erőtér relativisztikus perturbációkat okoz a műholdpályákban.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A műhold jelének terjedési alakja nem egyezik meg az euklideszi távolsággal. Ennek nagysága a legnagyobb műhold-vevő távolság esetén 18,7mm. Megjegyzendő, hogy mindez relatív helymeghatározás esetén csak 0,001 </a:t>
            </a:r>
            <a:r>
              <a:rPr lang="hu-HU" dirty="0" err="1"/>
              <a:t>ppm</a:t>
            </a:r>
            <a:r>
              <a:rPr lang="hu-HU" dirty="0"/>
              <a:t>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A műholdóra járása a nehézségi térerősség változása miatt is változik.</a:t>
            </a:r>
          </a:p>
          <a:p>
            <a:pPr>
              <a:buFontTx/>
              <a:buChar char="-"/>
            </a:pP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2987824" y="2636912"/>
          <a:ext cx="228368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444240" progId="Equation.3">
                  <p:embed/>
                </p:oleObj>
              </mc:Choice>
              <mc:Fallback>
                <p:oleObj name="Equation" r:id="rId2" imgW="1409400" imgH="444240" progId="Equation.3">
                  <p:embed/>
                  <p:pic>
                    <p:nvPicPr>
                      <p:cNvPr id="5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636912"/>
                        <a:ext cx="228368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940152" y="2852936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Kb. 3×10</a:t>
            </a:r>
            <a:r>
              <a:rPr lang="hu-HU" baseline="30000" dirty="0"/>
              <a:t>-10</a:t>
            </a:r>
            <a:r>
              <a:rPr lang="hu-HU" dirty="0"/>
              <a:t> m/s</a:t>
            </a:r>
            <a:r>
              <a:rPr lang="hu-HU" baseline="30000" dirty="0"/>
              <a:t>2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914650" y="4283075"/>
          <a:ext cx="2573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57200" progId="Equation.3">
                  <p:embed/>
                </p:oleObj>
              </mc:Choice>
              <mc:Fallback>
                <p:oleObj name="Equation" r:id="rId4" imgW="1587240" imgH="457200" progId="Equation.3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283075"/>
                        <a:ext cx="2573338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835696" y="5445224"/>
          <a:ext cx="5394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120" imgH="444240" progId="Equation.3">
                  <p:embed/>
                </p:oleObj>
              </mc:Choice>
              <mc:Fallback>
                <p:oleObj name="Equation" r:id="rId6" imgW="3327120" imgH="44424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45224"/>
                        <a:ext cx="53943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83671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Speciális relativitáselmélet következményei:</a:t>
            </a:r>
          </a:p>
          <a:p>
            <a:pPr>
              <a:buFontTx/>
              <a:buChar char="-"/>
            </a:pPr>
            <a:r>
              <a:rPr lang="hu-HU" dirty="0"/>
              <a:t>A műholdóra járása a műhold sebessége miatt eltér  a földi órák járásától.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r>
              <a:rPr lang="hu-HU" dirty="0"/>
              <a:t>Az órajárás figyelembevételére (ált. és </a:t>
            </a:r>
            <a:r>
              <a:rPr lang="hu-HU" dirty="0" err="1"/>
              <a:t>spec</a:t>
            </a:r>
            <a:r>
              <a:rPr lang="hu-HU" dirty="0"/>
              <a:t>. </a:t>
            </a:r>
            <a:r>
              <a:rPr lang="hu-HU" dirty="0" err="1"/>
              <a:t>rel</a:t>
            </a:r>
            <a:r>
              <a:rPr lang="hu-HU" dirty="0"/>
              <a:t>. elmélet) az műholdak oszcillátorainak alapfrekvenciáját csökkentik: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2698750" y="1463675"/>
          <a:ext cx="36655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440" imgH="469800" progId="Equation.3">
                  <p:embed/>
                </p:oleObj>
              </mc:Choice>
              <mc:Fallback>
                <p:oleObj name="Equation" r:id="rId2" imgW="2260440" imgH="469800" progId="Equation.3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1463675"/>
                        <a:ext cx="36655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619672" y="2924944"/>
          <a:ext cx="59309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1257120" progId="Equation.3">
                  <p:embed/>
                </p:oleObj>
              </mc:Choice>
              <mc:Fallback>
                <p:oleObj name="Equation" r:id="rId4" imgW="3657600" imgH="1257120" progId="Equation.3">
                  <p:embed/>
                  <p:pic>
                    <p:nvPicPr>
                      <p:cNvPr id="93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24944"/>
                        <a:ext cx="59309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515719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excentricitás okozta hatás: eddig körpályát vettünk figyelembe. Az excentricitás miatt további korrekciók szükségesek, amelyeket a vevők </a:t>
            </a:r>
            <a:r>
              <a:rPr lang="hu-HU"/>
              <a:t>vesznek figyelembe (GPS), </a:t>
            </a:r>
            <a:r>
              <a:rPr lang="hu-HU" dirty="0"/>
              <a:t>vagy akár az órakorrekciókban </a:t>
            </a:r>
            <a:r>
              <a:rPr lang="hu-HU"/>
              <a:t>is szerepelhetnek (GLONASS).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91424" y="188640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Relativisztikus hatások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08720"/>
            <a:ext cx="8664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speciális relativitáselmélet hatása a vevő órájára (</a:t>
            </a:r>
            <a:r>
              <a:rPr lang="hu-HU" dirty="0" err="1"/>
              <a:t>Sagnac-hatás</a:t>
            </a:r>
            <a:r>
              <a:rPr lang="hu-HU" dirty="0"/>
              <a:t>):</a:t>
            </a:r>
          </a:p>
          <a:p>
            <a:endParaRPr lang="hu-HU" dirty="0"/>
          </a:p>
          <a:p>
            <a:r>
              <a:rPr lang="hu-HU" dirty="0"/>
              <a:t>A vevő forog a Föld tömegközéppontja körül, melynek érintőirányú sebesség az Egyenlítőn: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5536" y="2780928"/>
            <a:ext cx="64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Ezt behelyettesítve a speciális </a:t>
            </a:r>
            <a:r>
              <a:rPr lang="hu-HU" dirty="0" err="1"/>
              <a:t>rel</a:t>
            </a:r>
            <a:r>
              <a:rPr lang="hu-HU" dirty="0"/>
              <a:t>. elmélet hatását leíró egyenletbe:</a:t>
            </a: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3491880" y="1916832"/>
          <a:ext cx="1950083" cy="66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393480" progId="Equation.3">
                  <p:embed/>
                </p:oleObj>
              </mc:Choice>
              <mc:Fallback>
                <p:oleObj name="Equation" r:id="rId2" imgW="1155600" imgH="393480" progId="Equation.3">
                  <p:embed/>
                  <p:pic>
                    <p:nvPicPr>
                      <p:cNvPr id="7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916832"/>
                        <a:ext cx="1950083" cy="66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852738" y="3213100"/>
          <a:ext cx="3398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469800" progId="Equation.3">
                  <p:embed/>
                </p:oleObj>
              </mc:Choice>
              <mc:Fallback>
                <p:oleObj name="Equation" r:id="rId4" imgW="2095200" imgH="469800" progId="Equation.3">
                  <p:embed/>
                  <p:pic>
                    <p:nvPicPr>
                      <p:cNvPr id="94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213100"/>
                        <a:ext cx="33988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5536" y="4077072"/>
            <a:ext cx="76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 óra alatt ez a hiba 5ns órahibát okoz, ami </a:t>
            </a:r>
            <a:r>
              <a:rPr lang="hu-HU"/>
              <a:t>megfelel 1,5 m-es </a:t>
            </a:r>
            <a:r>
              <a:rPr lang="hu-HU" dirty="0"/>
              <a:t>távolsághibának.</a:t>
            </a: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275856" y="4653136"/>
          <a:ext cx="2698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560" imgH="393480" progId="Equation.3">
                  <p:embed/>
                </p:oleObj>
              </mc:Choice>
              <mc:Fallback>
                <p:oleObj name="Equation" r:id="rId6" imgW="1663560" imgH="393480" progId="Equation.3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653136"/>
                        <a:ext cx="26987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27584" y="45091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A műholdakhoz kapcsolódó hibák (órahibák, pályahibák)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Különleges hibák: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 err="1">
                <a:solidFill>
                  <a:schemeClr val="bg1">
                    <a:lumMod val="75000"/>
                  </a:schemeClr>
                </a:solidFill>
              </a:rPr>
              <a:t>műholdgeometria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 hatása;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Relativisztikus hatások;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 mérőjel terjedéséhez kapcsolódó hibák (ionoszféra – troposzféra a következő előadáson)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Tartalom</a:t>
            </a:r>
            <a:endParaRPr lang="hu-HU" sz="2000" b="1" dirty="0"/>
          </a:p>
        </p:txBody>
      </p:sp>
      <p:pic>
        <p:nvPicPr>
          <p:cNvPr id="6" name="Kép 5" descr="hib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4968552" cy="36791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9467" y="188640"/>
            <a:ext cx="69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terjedés közegének a hatása – az ionoszféra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1" y="1196752"/>
            <a:ext cx="4176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Feltételezzük, hogy a jelek konstans </a:t>
            </a:r>
            <a:br>
              <a:rPr lang="hu-HU" dirty="0"/>
            </a:br>
            <a:r>
              <a:rPr lang="hu-HU" dirty="0"/>
              <a:t>c=299 792 458 m/s sebességgel haladnak, de ez a légkör miatt nem igaz.</a:t>
            </a:r>
          </a:p>
          <a:p>
            <a:endParaRPr lang="hu-HU" dirty="0"/>
          </a:p>
          <a:p>
            <a:r>
              <a:rPr lang="hu-HU" dirty="0"/>
              <a:t>A légkör sebességmódosító hatását a törésmutatóval jellemezzük: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627784" y="2780928"/>
          <a:ext cx="5969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393480" progId="Equation.3">
                  <p:embed/>
                </p:oleObj>
              </mc:Choice>
              <mc:Fallback>
                <p:oleObj name="Equation" r:id="rId2" imgW="368280" imgH="39348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80928"/>
                        <a:ext cx="5969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33569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törésmutató függ:</a:t>
            </a:r>
          </a:p>
          <a:p>
            <a:pPr lvl="2">
              <a:buFontTx/>
              <a:buChar char="-"/>
            </a:pPr>
            <a:r>
              <a:rPr lang="hu-HU" dirty="0"/>
              <a:t> a helytől;</a:t>
            </a:r>
          </a:p>
          <a:p>
            <a:pPr lvl="2">
              <a:buFontTx/>
              <a:buChar char="-"/>
            </a:pPr>
            <a:r>
              <a:rPr lang="hu-HU" dirty="0"/>
              <a:t> az időponttól;</a:t>
            </a:r>
          </a:p>
          <a:p>
            <a:pPr lvl="2">
              <a:buFontTx/>
              <a:buChar char="-"/>
            </a:pPr>
            <a:r>
              <a:rPr lang="hu-HU" dirty="0"/>
              <a:t> a jel frekvenciájától/hullámhosszától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1560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légkör két fő részre osztható a jelterjedés szempontjából (ez nem feltétlenül esik egybe a légkör szerkezetével):</a:t>
            </a:r>
          </a:p>
          <a:p>
            <a:pPr>
              <a:buFontTx/>
              <a:buChar char="-"/>
            </a:pPr>
            <a:r>
              <a:rPr lang="hu-HU" dirty="0"/>
              <a:t> az</a:t>
            </a:r>
            <a:r>
              <a:rPr lang="hu-HU" b="1" dirty="0"/>
              <a:t> ionoszféra </a:t>
            </a:r>
            <a:r>
              <a:rPr lang="hu-HU" dirty="0"/>
              <a:t>(50-1000 km): a Nap ionizáló sugárzása miatt elektromos </a:t>
            </a:r>
            <a:r>
              <a:rPr lang="hu-HU" dirty="0" err="1"/>
              <a:t>töltöttségű</a:t>
            </a:r>
            <a:r>
              <a:rPr lang="hu-HU" dirty="0"/>
              <a:t> részecskéket tartalmaz ez a réteg;</a:t>
            </a:r>
          </a:p>
          <a:p>
            <a:pPr>
              <a:buFontTx/>
              <a:buChar char="-"/>
            </a:pPr>
            <a:r>
              <a:rPr lang="hu-HU" dirty="0"/>
              <a:t> a </a:t>
            </a:r>
            <a:r>
              <a:rPr lang="hu-HU" b="1" dirty="0"/>
              <a:t>troposzféra</a:t>
            </a:r>
            <a:r>
              <a:rPr lang="hu-HU" dirty="0"/>
              <a:t>: a légkör alsó kb. 12 km-es rétege. Itt található a légkör tömegének jelentős része, ideértve a vízpárát is.</a:t>
            </a:r>
          </a:p>
        </p:txBody>
      </p:sp>
      <p:pic>
        <p:nvPicPr>
          <p:cNvPr id="10" name="Kép 9" descr="400px-Atmosphere_with_Ionosphe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3810000" cy="3762375"/>
          </a:xfrm>
          <a:prstGeom prst="rect">
            <a:avLst/>
          </a:prstGeom>
        </p:spPr>
      </p:pic>
      <p:pic>
        <p:nvPicPr>
          <p:cNvPr id="11" name="Kép 10" descr="70px-EarthAtmosphere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8393" y="620688"/>
            <a:ext cx="375607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kodm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7437120" cy="215798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836712"/>
            <a:ext cx="479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kódméréssel meghatározható </a:t>
            </a:r>
            <a:r>
              <a:rPr lang="hu-HU" dirty="0" err="1"/>
              <a:t>pszeudotávolság</a:t>
            </a:r>
            <a:r>
              <a:rPr lang="hu-HU" dirty="0"/>
              <a:t>:</a:t>
            </a:r>
          </a:p>
        </p:txBody>
      </p:sp>
      <p:pic>
        <p:nvPicPr>
          <p:cNvPr id="6" name="Kép 5" descr="range_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80728"/>
            <a:ext cx="3742160" cy="28859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56176" y="692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Cambria" pitchFamily="18" charset="0"/>
              </a:rPr>
              <a:t>t</a:t>
            </a:r>
            <a:r>
              <a:rPr lang="hu-HU" i="1" baseline="30000" dirty="0">
                <a:latin typeface="Cambria" pitchFamily="18" charset="0"/>
              </a:rPr>
              <a:t>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812360" y="378904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>
                <a:latin typeface="Cambria" pitchFamily="18" charset="0"/>
              </a:rPr>
              <a:t>t</a:t>
            </a:r>
            <a:r>
              <a:rPr lang="hu-HU" i="1" baseline="-25000" dirty="0" err="1">
                <a:latin typeface="Cambria" pitchFamily="18" charset="0"/>
              </a:rPr>
              <a:t>R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72200" y="6926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d</a:t>
            </a:r>
            <a:r>
              <a:rPr lang="hu-HU" i="1" baseline="30000" dirty="0">
                <a:latin typeface="Cambria" pitchFamily="18" charset="0"/>
              </a:rPr>
              <a:t>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02838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latin typeface="Symbol" pitchFamily="18" charset="2"/>
              </a:rPr>
              <a:t>d</a:t>
            </a:r>
            <a:r>
              <a:rPr lang="hu-HU" i="1" baseline="-25000" dirty="0" err="1">
                <a:latin typeface="Cambria" pitchFamily="18" charset="0"/>
              </a:rPr>
              <a:t>R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556792"/>
            <a:ext cx="310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PRN kódból visszaállítható </a:t>
            </a:r>
            <a:r>
              <a:rPr lang="hu-HU" i="1" dirty="0"/>
              <a:t>t</a:t>
            </a:r>
            <a:r>
              <a:rPr lang="hu-HU" i="1" baseline="30000" dirty="0"/>
              <a:t>S</a:t>
            </a:r>
            <a:r>
              <a:rPr lang="hu-HU" dirty="0"/>
              <a:t>.</a:t>
            </a:r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/>
        </p:nvGraphicFramePr>
        <p:xfrm>
          <a:off x="755576" y="1988840"/>
          <a:ext cx="50736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880" imgH="457200" progId="Equation.3">
                  <p:embed/>
                </p:oleObj>
              </mc:Choice>
              <mc:Fallback>
                <p:oleObj name="Equation" r:id="rId4" imgW="2882880" imgH="457200" progId="Equation.3">
                  <p:embed/>
                  <p:pic>
                    <p:nvPicPr>
                      <p:cNvPr id="17" name="Objektum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88840"/>
                        <a:ext cx="50736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395536" y="2852936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Mivel a </a:t>
            </a:r>
            <a:r>
              <a:rPr lang="hu-HU" i="1" dirty="0">
                <a:latin typeface="Symbol" pitchFamily="18" charset="2"/>
              </a:rPr>
              <a:t>d</a:t>
            </a:r>
            <a:r>
              <a:rPr lang="hu-HU" i="1" baseline="30000" dirty="0"/>
              <a:t>S</a:t>
            </a:r>
            <a:r>
              <a:rPr lang="hu-HU" dirty="0"/>
              <a:t> a navigációs üzenetek alapján megfelelő </a:t>
            </a:r>
          </a:p>
          <a:p>
            <a:r>
              <a:rPr lang="hu-HU" dirty="0"/>
              <a:t>pontossággal ismert, így </a:t>
            </a:r>
            <a:r>
              <a:rPr lang="hu-HU" i="1" dirty="0" err="1">
                <a:latin typeface="Symbol" pitchFamily="18" charset="2"/>
              </a:rPr>
              <a:t>Dd</a:t>
            </a:r>
            <a:r>
              <a:rPr lang="hu-HU" dirty="0"/>
              <a:t> a vevőóra-hiba függvénye:</a:t>
            </a: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2051720" y="3573016"/>
          <a:ext cx="1474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3">
                  <p:embed/>
                </p:oleObj>
              </mc:Choice>
              <mc:Fallback>
                <p:oleObj name="Equation" r:id="rId6" imgW="838080" imgH="228600" progId="Equation.3">
                  <p:embed/>
                  <p:pic>
                    <p:nvPicPr>
                      <p:cNvPr id="130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73016"/>
                        <a:ext cx="147478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9467" y="188640"/>
            <a:ext cx="69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terjedés közegének a hatása – az ionoszféra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98072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ionoszféra:</a:t>
            </a:r>
          </a:p>
          <a:p>
            <a:pPr>
              <a:buFontTx/>
              <a:buChar char="-"/>
            </a:pPr>
            <a:r>
              <a:rPr lang="hu-HU" dirty="0"/>
              <a:t> a rádióhullámok szempontjából </a:t>
            </a:r>
            <a:r>
              <a:rPr lang="hu-HU" dirty="0" err="1"/>
              <a:t>diszperzív</a:t>
            </a:r>
            <a:r>
              <a:rPr lang="hu-HU" dirty="0"/>
              <a:t> közeg (törésmutatója függ a sugárzás frekvenciájától is)</a:t>
            </a:r>
          </a:p>
          <a:p>
            <a:pPr>
              <a:buFontTx/>
              <a:buChar char="-"/>
            </a:pPr>
            <a:endParaRPr lang="hu-HU" dirty="0"/>
          </a:p>
          <a:p>
            <a:r>
              <a:rPr lang="hu-HU" dirty="0"/>
              <a:t>- a törésmutató függ a Nap ionizáló ultraibolya sugárzásának az intenzitásától (napszakok, évszakok, napfolttevékenység, földrajzi szélesség)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39552" y="306896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fázis és a csoportsebesség:</a:t>
            </a:r>
          </a:p>
          <a:p>
            <a:r>
              <a:rPr lang="hu-HU" dirty="0"/>
              <a:t>Nézzük meg, hogy az elektromágneses jelek terjedése milyen összefüggésekkel írhatók le.</a:t>
            </a:r>
          </a:p>
          <a:p>
            <a:endParaRPr lang="hu-HU" dirty="0"/>
          </a:p>
          <a:p>
            <a:r>
              <a:rPr lang="hu-HU" dirty="0"/>
              <a:t>A fázissebesség: egy egyszerű elektromágneses jel terjedési sebessége (pl. vivőjel)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923928" y="4509120"/>
          <a:ext cx="10080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41200" progId="Equation.3">
                  <p:embed/>
                </p:oleObj>
              </mc:Choice>
              <mc:Fallback>
                <p:oleObj name="Equation" r:id="rId2" imgW="622080" imgH="241200" progId="Equation.3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509120"/>
                        <a:ext cx="10080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39552" y="48691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csoportsebesség: több, egymástól kissé eltérő frekvenciájú jelek terjedési sebessége (pl. kódok terjedése):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779838" y="5394325"/>
          <a:ext cx="12969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394325"/>
                        <a:ext cx="129698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16360" y="188640"/>
            <a:ext cx="612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fázis- és a csoportsebesség kapcsolata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087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Fejtsük ki a fázissebesség teljes differenciálját: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336925" y="1463675"/>
          <a:ext cx="18938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41200" progId="Equation.3">
                  <p:embed/>
                </p:oleObj>
              </mc:Choice>
              <mc:Fallback>
                <p:oleObj name="Equation" r:id="rId2" imgW="1168200" imgH="24120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463675"/>
                        <a:ext cx="18938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67544" y="191683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Amelyet átrendezve: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327400" y="2206625"/>
          <a:ext cx="17907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19040" progId="Equation.3">
                  <p:embed/>
                </p:oleObj>
              </mc:Choice>
              <mc:Fallback>
                <p:oleObj name="Equation" r:id="rId4" imgW="1104840" imgH="419040" progId="Equation.3">
                  <p:embed/>
                  <p:pic>
                    <p:nvPicPr>
                      <p:cNvPr id="972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206625"/>
                        <a:ext cx="17907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467544" y="31409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Helyettesítsük be ezt a csoportsebesség képletébe: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3297238" y="3479800"/>
          <a:ext cx="18319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19040" progId="Equation.3">
                  <p:embed/>
                </p:oleObj>
              </mc:Choice>
              <mc:Fallback>
                <p:oleObj name="Equation" r:id="rId6" imgW="1130040" imgH="419040" progId="Equation.3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479800"/>
                        <a:ext cx="183197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467544" y="42930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Vegyük észre, hogy </a:t>
            </a:r>
            <a:r>
              <a:rPr lang="hu-HU" i="1" dirty="0">
                <a:latin typeface="Cambria" pitchFamily="18" charset="0"/>
              </a:rPr>
              <a:t>v</a:t>
            </a:r>
            <a:r>
              <a:rPr lang="hu-HU" i="1" baseline="-25000" dirty="0">
                <a:latin typeface="Cambria" pitchFamily="18" charset="0"/>
              </a:rPr>
              <a:t>f</a:t>
            </a:r>
            <a:r>
              <a:rPr lang="hu-HU" i="1" dirty="0">
                <a:latin typeface="Cambria" pitchFamily="18" charset="0"/>
              </a:rPr>
              <a:t>=</a:t>
            </a:r>
            <a:r>
              <a:rPr lang="hu-HU" i="1" dirty="0" err="1">
                <a:latin typeface="Cambria" pitchFamily="18" charset="0"/>
              </a:rPr>
              <a:t>f</a:t>
            </a:r>
            <a:r>
              <a:rPr lang="hu-HU" i="1" dirty="0" err="1">
                <a:latin typeface="Symbol" pitchFamily="18" charset="2"/>
              </a:rPr>
              <a:t>l</a:t>
            </a:r>
            <a:r>
              <a:rPr lang="hu-HU" dirty="0"/>
              <a:t>, így eljutunk az ún. </a:t>
            </a:r>
            <a:r>
              <a:rPr lang="hu-HU" dirty="0" err="1"/>
              <a:t>Raleigh-egyenlethez</a:t>
            </a:r>
            <a:r>
              <a:rPr lang="hu-HU" dirty="0"/>
              <a:t>: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3451225" y="4724400"/>
          <a:ext cx="16256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419040" progId="Equation.3">
                  <p:embed/>
                </p:oleObj>
              </mc:Choice>
              <mc:Fallback>
                <p:oleObj name="Equation" r:id="rId8" imgW="1002960" imgH="419040" progId="Equation.3">
                  <p:embed/>
                  <p:pic>
                    <p:nvPicPr>
                      <p:cNvPr id="97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4724400"/>
                        <a:ext cx="16256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384201" y="188640"/>
            <a:ext cx="675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fázis- és a csoport-törésmutató kapcsolata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836712"/>
            <a:ext cx="355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Vezessük be a törésmutatót (</a:t>
            </a:r>
            <a:r>
              <a:rPr lang="hu-HU" i="1" dirty="0">
                <a:latin typeface="Cambria" pitchFamily="18" charset="0"/>
              </a:rPr>
              <a:t>v=c/n</a:t>
            </a:r>
            <a:r>
              <a:rPr lang="hu-HU" dirty="0"/>
              <a:t>):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3205163" y="1248668"/>
          <a:ext cx="23447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444240" progId="Equation.3">
                  <p:embed/>
                </p:oleObj>
              </mc:Choice>
              <mc:Fallback>
                <p:oleObj name="Equation" r:id="rId2" imgW="1447560" imgH="444240" progId="Equation.3">
                  <p:embed/>
                  <p:pic>
                    <p:nvPicPr>
                      <p:cNvPr id="983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248668"/>
                        <a:ext cx="2344737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2060848"/>
            <a:ext cx="347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fázissebesség deriváltja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 szerint: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554413" y="2451993"/>
          <a:ext cx="16446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69800" progId="Equation.3">
                  <p:embed/>
                </p:oleObj>
              </mc:Choice>
              <mc:Fallback>
                <p:oleObj name="Equation" r:id="rId4" imgW="1015920" imgH="4698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2451993"/>
                        <a:ext cx="164465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276600" y="3675956"/>
          <a:ext cx="205898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469800" progId="Equation.3">
                  <p:embed/>
                </p:oleObj>
              </mc:Choice>
              <mc:Fallback>
                <p:oleObj name="Equation" r:id="rId6" imgW="1269720" imgH="469800" progId="Equation.3">
                  <p:embed/>
                  <p:pic>
                    <p:nvPicPr>
                      <p:cNvPr id="98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75956"/>
                        <a:ext cx="2058988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39552" y="3284984"/>
            <a:ext cx="479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Így a </a:t>
            </a:r>
            <a:r>
              <a:rPr lang="hu-HU" dirty="0" err="1"/>
              <a:t>Raleigh-egyenlet</a:t>
            </a:r>
            <a:r>
              <a:rPr lang="hu-HU" dirty="0"/>
              <a:t> az alábbi formára hozható: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39552" y="4509120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Amelyet </a:t>
            </a:r>
            <a:r>
              <a:rPr lang="hu-HU" i="1" dirty="0">
                <a:latin typeface="Cambria" pitchFamily="18" charset="0"/>
              </a:rPr>
              <a:t>c</a:t>
            </a:r>
            <a:r>
              <a:rPr lang="hu-HU" dirty="0"/>
              <a:t>-vel egyszerűsítve, illetve </a:t>
            </a:r>
            <a:r>
              <a:rPr lang="hu-HU" dirty="0" err="1"/>
              <a:t>invertálva</a:t>
            </a:r>
            <a:r>
              <a:rPr lang="hu-HU" dirty="0"/>
              <a:t>: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539552" y="5013176"/>
          <a:ext cx="36020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507960" progId="Equation.3">
                  <p:embed/>
                </p:oleObj>
              </mc:Choice>
              <mc:Fallback>
                <p:oleObj name="Equation" r:id="rId8" imgW="2222280" imgH="507960" progId="Equation.3">
                  <p:embed/>
                  <p:pic>
                    <p:nvPicPr>
                      <p:cNvPr id="98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13176"/>
                        <a:ext cx="360203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7020272" y="508518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Módosított </a:t>
            </a:r>
            <a:r>
              <a:rPr lang="hu-HU" dirty="0" err="1"/>
              <a:t>Raleigh-egyenlet</a:t>
            </a:r>
            <a:endParaRPr lang="hu-HU" dirty="0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4932040" y="5085184"/>
          <a:ext cx="16875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1120" imgH="444240" progId="Equation.3">
                  <p:embed/>
                </p:oleObj>
              </mc:Choice>
              <mc:Fallback>
                <p:oleObj name="Equation" r:id="rId10" imgW="1041120" imgH="444240" progId="Equation.3">
                  <p:embed/>
                  <p:pic>
                    <p:nvPicPr>
                      <p:cNvPr id="98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085184"/>
                        <a:ext cx="16875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2029" y="188640"/>
            <a:ext cx="743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fázis- és a csoport-törésmutató meghatározása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124744"/>
            <a:ext cx="515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fázis-törésmutató az alábbi sorfejtéssel közelíthető: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3194050" y="1525588"/>
          <a:ext cx="265588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419040" progId="Equation.3">
                  <p:embed/>
                </p:oleObj>
              </mc:Choice>
              <mc:Fallback>
                <p:oleObj name="Equation" r:id="rId2" imgW="1638000" imgH="419040" progId="Equation.3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525588"/>
                        <a:ext cx="2655888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95536" y="2420888"/>
            <a:ext cx="689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 a c</a:t>
            </a:r>
            <a:r>
              <a:rPr lang="hu-HU" baseline="-25000" dirty="0"/>
              <a:t>2</a:t>
            </a:r>
            <a:r>
              <a:rPr lang="hu-HU" dirty="0"/>
              <a:t>, c</a:t>
            </a:r>
            <a:r>
              <a:rPr lang="hu-HU" baseline="-25000" dirty="0"/>
              <a:t>3</a:t>
            </a:r>
            <a:r>
              <a:rPr lang="hu-HU" dirty="0"/>
              <a:t>, c</a:t>
            </a:r>
            <a:r>
              <a:rPr lang="hu-HU" baseline="-25000" dirty="0"/>
              <a:t>4</a:t>
            </a:r>
            <a:r>
              <a:rPr lang="hu-HU" dirty="0"/>
              <a:t>,… együtthatók az elektronsűrűséggel (db/m</a:t>
            </a:r>
            <a:r>
              <a:rPr lang="hu-HU" baseline="30000" dirty="0"/>
              <a:t>3</a:t>
            </a:r>
            <a:r>
              <a:rPr lang="hu-HU" dirty="0"/>
              <a:t>) arányosak.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2627313" y="3357563"/>
          <a:ext cx="380841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357563"/>
                        <a:ext cx="3808412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2771775" y="4508500"/>
          <a:ext cx="2882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419040" progId="Equation.3">
                  <p:embed/>
                </p:oleObj>
              </mc:Choice>
              <mc:Fallback>
                <p:oleObj name="Equation" r:id="rId6" imgW="1777680" imgH="419040" progId="Equation.3">
                  <p:embed/>
                  <p:pic>
                    <p:nvPicPr>
                      <p:cNvPr id="99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08500"/>
                        <a:ext cx="28829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395536" y="4077072"/>
            <a:ext cx="513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Majd beírva ezeket a módosított </a:t>
            </a:r>
            <a:r>
              <a:rPr lang="hu-HU" dirty="0" err="1"/>
              <a:t>Raliegh-egyenletbe</a:t>
            </a:r>
            <a:r>
              <a:rPr lang="hu-HU" dirty="0"/>
              <a:t>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95536" y="53012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Jól látható, hogy a fázis- és a </a:t>
            </a:r>
            <a:r>
              <a:rPr lang="hu-HU" dirty="0" err="1"/>
              <a:t>csoporttörésmutatók</a:t>
            </a:r>
            <a:r>
              <a:rPr lang="hu-HU" dirty="0"/>
              <a:t> az egységtől azonos mértékben, de ellentétes irányban térnek el.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2996952"/>
            <a:ext cx="568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sorfejtést c</a:t>
            </a:r>
            <a:r>
              <a:rPr lang="hu-HU" baseline="-25000" dirty="0"/>
              <a:t>2</a:t>
            </a:r>
            <a:r>
              <a:rPr lang="hu-HU" dirty="0"/>
              <a:t>-nél abbahagyva, majd deriválva azt f szerint: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2029" y="188640"/>
            <a:ext cx="743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fázis- és a csoport-törésmutató meghatározása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08720"/>
            <a:ext cx="21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Mivel jó közelítéssel: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3347864" y="1268760"/>
          <a:ext cx="1935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241200" progId="Equation.3">
                  <p:embed/>
                </p:oleObj>
              </mc:Choice>
              <mc:Fallback>
                <p:oleObj name="Equation" r:id="rId2" imgW="1193760" imgH="241200" progId="Equation.3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268760"/>
                        <a:ext cx="19351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67545" y="19168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Ezért látható, hogy a vákuumbeli terjedéshez képest a fázis ugyanolyan mértékben siet, mint amennyit a </a:t>
            </a:r>
            <a:r>
              <a:rPr lang="hu-HU"/>
              <a:t>kód késik (</a:t>
            </a:r>
            <a:r>
              <a:rPr lang="hu-HU" dirty="0" err="1"/>
              <a:t>phase</a:t>
            </a:r>
            <a:r>
              <a:rPr lang="hu-HU" dirty="0"/>
              <a:t> </a:t>
            </a:r>
            <a:r>
              <a:rPr lang="hu-HU" dirty="0" err="1"/>
              <a:t>advance</a:t>
            </a:r>
            <a:r>
              <a:rPr lang="hu-HU" dirty="0"/>
              <a:t> – </a:t>
            </a:r>
            <a:r>
              <a:rPr lang="hu-HU" dirty="0" err="1"/>
              <a:t>group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).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7544" y="26369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Azaz a fázismérésből számított távolság az ionoszféra miatt rövidebb, míg a kódmérésből számított távolság hosszabb, mint a geometriai távolság.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31365" y="188640"/>
            <a:ext cx="611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meghatározása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170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mért távolság: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779912" y="1268760"/>
          <a:ext cx="9683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79360" progId="Equation.3">
                  <p:embed/>
                </p:oleObj>
              </mc:Choice>
              <mc:Fallback>
                <p:oleObj name="Equation" r:id="rId2" imgW="596880" imgH="279360" progId="Equation.3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268760"/>
                        <a:ext cx="96837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23528" y="1844824"/>
            <a:ext cx="226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geometriai távolság: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3770313" y="2205038"/>
          <a:ext cx="9890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79360" progId="Equation.3">
                  <p:embed/>
                </p:oleObj>
              </mc:Choice>
              <mc:Fallback>
                <p:oleObj name="Equation" r:id="rId4" imgW="609480" imgH="279360" progId="Equation.3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2205038"/>
                        <a:ext cx="98901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23528" y="2852936"/>
            <a:ext cx="354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ionoszféra hatása a távolságokra: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419475" y="3284538"/>
          <a:ext cx="1978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79360" progId="Equation.3">
                  <p:embed/>
                </p:oleObj>
              </mc:Choice>
              <mc:Fallback>
                <p:oleObj name="Equation" r:id="rId6" imgW="1218960" imgH="279360" progId="Equation.3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84538"/>
                        <a:ext cx="19780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323528" y="3861048"/>
            <a:ext cx="395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ionoszféra hatása a fázistávolságokra: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2987675" y="4149725"/>
          <a:ext cx="26987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457200" progId="Equation.3">
                  <p:embed/>
                </p:oleObj>
              </mc:Choice>
              <mc:Fallback>
                <p:oleObj name="Equation" r:id="rId8" imgW="1663560" imgH="457200" progId="Equation.3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149725"/>
                        <a:ext cx="26987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987824" y="5301208"/>
          <a:ext cx="26987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63560" imgH="457200" progId="Equation.3">
                  <p:embed/>
                </p:oleObj>
              </mc:Choice>
              <mc:Fallback>
                <p:oleObj name="Equation" r:id="rId10" imgW="1663560" imgH="457200" progId="Equation.3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301208"/>
                        <a:ext cx="26987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395536" y="4941168"/>
            <a:ext cx="388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ionoszféra hatása a kódtávolságokra: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31365" y="188640"/>
            <a:ext cx="611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meghatározása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676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integrálást – egyszerűsítésként – a geometriai távolságra elvégezve: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195736" y="1268760"/>
          <a:ext cx="43481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419040" progId="Equation.3">
                  <p:embed/>
                </p:oleObj>
              </mc:Choice>
              <mc:Fallback>
                <p:oleObj name="Equation" r:id="rId2" imgW="2679480" imgH="41904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268760"/>
                        <a:ext cx="43481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23528" y="1988840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azaz: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752600" y="2276475"/>
          <a:ext cx="52339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419040" progId="Equation.3">
                  <p:embed/>
                </p:oleObj>
              </mc:Choice>
              <mc:Fallback>
                <p:oleObj name="Equation" r:id="rId4" imgW="3225600" imgH="419040" progId="Equation.3">
                  <p:embed/>
                  <p:pic>
                    <p:nvPicPr>
                      <p:cNvPr id="102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76475"/>
                        <a:ext cx="5233988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5536" y="3140968"/>
            <a:ext cx="449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Bevezetve a teljes elektrontartalom fogalmát: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3698875" y="3686175"/>
          <a:ext cx="15049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79360" progId="Equation.3">
                  <p:embed/>
                </p:oleObj>
              </mc:Choice>
              <mc:Fallback>
                <p:oleObj name="Equation" r:id="rId6" imgW="927000" imgH="279360" progId="Equation.3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686175"/>
                        <a:ext cx="15049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112963" y="4292600"/>
          <a:ext cx="46783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82880" imgH="419040" progId="Equation.3">
                  <p:embed/>
                </p:oleObj>
              </mc:Choice>
              <mc:Fallback>
                <p:oleObj name="Equation" r:id="rId8" imgW="2882880" imgH="419040" progId="Equation.3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292600"/>
                        <a:ext cx="46783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467544" y="5085184"/>
            <a:ext cx="675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Általában a TEC értékek az ún. TEC egységben vannak megadva [TECU]: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203848" y="5661248"/>
            <a:ext cx="264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 TECU = 10</a:t>
            </a:r>
            <a:r>
              <a:rPr lang="hu-HU" baseline="30000" dirty="0"/>
              <a:t>16</a:t>
            </a:r>
            <a:r>
              <a:rPr lang="hu-HU" dirty="0"/>
              <a:t> elektron/m</a:t>
            </a:r>
            <a:r>
              <a:rPr lang="hu-HU" baseline="30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21664" y="188640"/>
            <a:ext cx="642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figyelembevétele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08720"/>
            <a:ext cx="361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Az egyszerű ionoszféra-réteg modell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39552" y="1628800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Ebben a modellben függőlegesen egy gömbhéjra integrálják az összes szabad elektront. </a:t>
            </a:r>
          </a:p>
          <a:p>
            <a:endParaRPr lang="hu-HU" dirty="0"/>
          </a:p>
          <a:p>
            <a:r>
              <a:rPr lang="hu-HU" dirty="0"/>
              <a:t>Általában a gömbhéj magassága 350 km (a mérések szerint itt a legnagyobb az elektronsűrűség).</a:t>
            </a:r>
          </a:p>
          <a:p>
            <a:endParaRPr lang="hu-HU" dirty="0"/>
          </a:p>
          <a:p>
            <a:r>
              <a:rPr lang="hu-HU" dirty="0"/>
              <a:t>Az így megadott elektronsűrűség a TVEC – </a:t>
            </a:r>
            <a:r>
              <a:rPr lang="hu-HU" dirty="0" err="1"/>
              <a:t>total</a:t>
            </a:r>
            <a:r>
              <a:rPr lang="hu-HU" dirty="0"/>
              <a:t> </a:t>
            </a:r>
            <a:r>
              <a:rPr lang="hu-HU" dirty="0" err="1"/>
              <a:t>vertical</a:t>
            </a:r>
            <a:r>
              <a:rPr lang="hu-HU" dirty="0"/>
              <a:t> </a:t>
            </a:r>
            <a:r>
              <a:rPr lang="hu-HU" dirty="0" err="1"/>
              <a:t>electron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Mivel ez csak a zenitirányú műholdakra ad képet, ezért egy ún. leképezési függvénnyel tudjuk átszámítani a vertikális elektron tartalmat műhold-irányú elektron tartalommá.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31365" y="188640"/>
            <a:ext cx="611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meghatározása</a:t>
            </a:r>
            <a:endParaRPr lang="hu-HU" sz="2000" b="1" dirty="0"/>
          </a:p>
        </p:txBody>
      </p:sp>
      <p:pic>
        <p:nvPicPr>
          <p:cNvPr id="5" name="Kép 4" descr="ionosz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392176" cy="3707751"/>
          </a:xfrm>
          <a:prstGeom prst="rect">
            <a:avLst/>
          </a:prstGeom>
        </p:spPr>
      </p:pic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395536" y="2420888"/>
          <a:ext cx="3935412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1041120" progId="Equation.3">
                  <p:embed/>
                </p:oleObj>
              </mc:Choice>
              <mc:Fallback>
                <p:oleObj name="Equation" r:id="rId3" imgW="2425680" imgH="1041120" progId="Equation.3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20888"/>
                        <a:ext cx="3935412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23528" y="14847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ábrán látható háromszögre felírva a szinusz-tételt: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95536" y="47251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E’ kiszámítása után pedig:</a:t>
            </a: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1835696" y="5229200"/>
          <a:ext cx="504983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11480" imgH="419040" progId="Equation.3">
                  <p:embed/>
                </p:oleObj>
              </mc:Choice>
              <mc:Fallback>
                <p:oleObj name="Equation" r:id="rId5" imgW="3111480" imgH="419040" progId="Equation.3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229200"/>
                        <a:ext cx="5049838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42411" y="188640"/>
            <a:ext cx="5101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mértéke</a:t>
            </a:r>
            <a:endParaRPr lang="hu-HU" sz="2000" b="1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195736" y="980728"/>
          <a:ext cx="46783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419040" progId="Equation.3">
                  <p:embed/>
                </p:oleObj>
              </mc:Choice>
              <mc:Fallback>
                <p:oleObj name="Equation" r:id="rId2" imgW="2882880" imgH="419040" progId="Equation.3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980728"/>
                        <a:ext cx="46783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11560" y="1988840"/>
            <a:ext cx="7300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ionoszféra hatása mérsékelt égövben, átlagos körülmények között nyáron</a:t>
            </a:r>
          </a:p>
          <a:p>
            <a:endParaRPr lang="hu-HU" dirty="0"/>
          </a:p>
          <a:p>
            <a:r>
              <a:rPr lang="hu-HU" dirty="0"/>
              <a:t>Éjszaka:		10-15 TECU	-&gt;	L1 vivőjelre kb. 1,6-2,4 m</a:t>
            </a:r>
          </a:p>
          <a:p>
            <a:endParaRPr lang="hu-HU" dirty="0"/>
          </a:p>
          <a:p>
            <a:r>
              <a:rPr lang="hu-HU" dirty="0"/>
              <a:t>Déli órákban	50-75 TECU	-&gt;	L1 vivőjelre kb. 8-12m</a:t>
            </a:r>
          </a:p>
        </p:txBody>
      </p:sp>
      <p:pic>
        <p:nvPicPr>
          <p:cNvPr id="7" name="Kép 6" descr="iono_diur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96752"/>
            <a:ext cx="7672660" cy="433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63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pszeudotávolság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terjedési idő és a terjedési sebesség szorzata: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331640" y="1412776"/>
          <a:ext cx="40909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215640" progId="Equation.3">
                  <p:embed/>
                </p:oleObj>
              </mc:Choice>
              <mc:Fallback>
                <p:oleObj name="Equation" r:id="rId2" imgW="2323800" imgH="215640" progId="Equation.3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12776"/>
                        <a:ext cx="409098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95536" y="19888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r</a:t>
            </a:r>
            <a:r>
              <a:rPr lang="hu-HU" dirty="0"/>
              <a:t> a valódi (GPS időben mért) terjedési időből számított távolság. Ez sem a geometriai távolság a Föld forgása miatt!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971600" y="2852936"/>
          <a:ext cx="48514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228600" progId="Equation.3">
                  <p:embed/>
                </p:oleObj>
              </mc:Choice>
              <mc:Fallback>
                <p:oleObj name="Equation" r:id="rId4" imgW="2755800" imgH="228600" progId="Equation.3">
                  <p:embed/>
                  <p:pic>
                    <p:nvPicPr>
                      <p:cNvPr id="131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52936"/>
                        <a:ext cx="48514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5536" y="3645024"/>
            <a:ext cx="717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kódmérés gyakorlatban elterjedt pontossága: a chip frekvencia kb. 1%-a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771800" y="4221088"/>
            <a:ext cx="3992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C/A kód (1,023 MHz,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=300m) -&gt; kb. 3 m</a:t>
            </a:r>
          </a:p>
          <a:p>
            <a:endParaRPr lang="hu-HU" dirty="0"/>
          </a:p>
          <a:p>
            <a:r>
              <a:rPr lang="hu-HU" dirty="0"/>
              <a:t>P kód (10,23 MHz,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=30m) -&gt; kb. 0,3m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21664" y="188640"/>
            <a:ext cx="642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figyelembevétele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41277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/>
              <a:t>Mérés útján</a:t>
            </a:r>
            <a:r>
              <a:rPr lang="hu-HU" dirty="0"/>
              <a:t>: Japánban </a:t>
            </a:r>
            <a:r>
              <a:rPr lang="hu-HU" dirty="0" err="1"/>
              <a:t>ionoszférát</a:t>
            </a:r>
            <a:r>
              <a:rPr lang="hu-HU" dirty="0"/>
              <a:t> vizsgáló obszervatóriumokban óránként határozzák meg a TEC értékeket.</a:t>
            </a: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b="1" dirty="0"/>
              <a:t>Becslés útján:</a:t>
            </a:r>
            <a:r>
              <a:rPr lang="hu-HU" dirty="0"/>
              <a:t> A mérések feldolgozásakor ismeretlenként vihetjük be a kiegyenlítésbe az ionoszféra elektrontartalmát. Ekkor sok fölös mérésre van szükségünk, illetve nagy kiterjedésű hálózatokra.</a:t>
            </a: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b="1" dirty="0"/>
              <a:t>Számítás útján:</a:t>
            </a:r>
            <a:r>
              <a:rPr lang="hu-HU" dirty="0"/>
              <a:t> globális, regionális és esetleg lokális ionoszféra-modell adataiból. Ilyen pl. a globális </a:t>
            </a:r>
            <a:r>
              <a:rPr lang="hu-HU" dirty="0" err="1"/>
              <a:t>Klobuchar</a:t>
            </a:r>
            <a:r>
              <a:rPr lang="hu-HU" dirty="0"/>
              <a:t> v. a </a:t>
            </a:r>
            <a:r>
              <a:rPr lang="hu-HU" dirty="0" err="1"/>
              <a:t>NeQuick</a:t>
            </a:r>
            <a:r>
              <a:rPr lang="hu-HU" dirty="0"/>
              <a:t> modell. </a:t>
            </a: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b="1" dirty="0"/>
              <a:t>Kiküszöbölés: </a:t>
            </a:r>
            <a:r>
              <a:rPr lang="hu-HU" dirty="0"/>
              <a:t>Felhasználva az ionoszféra frekvenciafüggő késleltető hatását, a két frekvencián végzett észlelések megfelelő kombinációjával a hatás kiejthető (lineáris kombinációk, L</a:t>
            </a:r>
            <a:r>
              <a:rPr lang="hu-HU" baseline="-25000" dirty="0"/>
              <a:t>3</a:t>
            </a:r>
            <a:r>
              <a:rPr lang="hu-HU" dirty="0"/>
              <a:t>)</a:t>
            </a:r>
          </a:p>
          <a:p>
            <a:pPr marL="342900" indent="-342900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16500" y="188640"/>
            <a:ext cx="772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Globális ionoszféra modellek – a </a:t>
            </a:r>
            <a:r>
              <a:rPr lang="hu-HU" sz="2800" b="1" dirty="0" err="1"/>
              <a:t>Klobuchar-modell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836712"/>
            <a:ext cx="430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Klobuchar</a:t>
            </a:r>
            <a:r>
              <a:rPr lang="hu-HU" dirty="0"/>
              <a:t> szerint az időkésés zenitirányban:</a:t>
            </a: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259632" y="1268760"/>
          <a:ext cx="36703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440" imgH="1777680" progId="Equation.3">
                  <p:embed/>
                </p:oleObj>
              </mc:Choice>
              <mc:Fallback>
                <p:oleObj name="Equation" r:id="rId2" imgW="2260440" imgH="1777680" progId="Equation.3">
                  <p:embed/>
                  <p:pic>
                    <p:nvPicPr>
                      <p:cNvPr id="105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3670300" cy="287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436096" y="24928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a</a:t>
            </a:r>
            <a:r>
              <a:rPr lang="hu-HU" dirty="0"/>
              <a:t>, </a:t>
            </a:r>
            <a:r>
              <a:rPr lang="hu-HU" i="1" dirty="0">
                <a:latin typeface="Symbol" pitchFamily="18" charset="2"/>
              </a:rPr>
              <a:t>b</a:t>
            </a:r>
            <a:r>
              <a:rPr lang="hu-HU" dirty="0"/>
              <a:t> paraméterek a navigációs üzenetek részeit képezik.</a:t>
            </a: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1259632" y="4149080"/>
          <a:ext cx="12366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393480" progId="Equation.3">
                  <p:embed/>
                </p:oleObj>
              </mc:Choice>
              <mc:Fallback>
                <p:oleObj name="Equation" r:id="rId4" imgW="761760" imgH="393480" progId="Equation.3">
                  <p:embed/>
                  <p:pic>
                    <p:nvPicPr>
                      <p:cNvPr id="105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49080"/>
                        <a:ext cx="1236662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508104" y="42210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 helyi idő az </a:t>
            </a:r>
            <a:r>
              <a:rPr lang="hu-HU" i="1" dirty="0" err="1"/>
              <a:t>ionoszferikus</a:t>
            </a:r>
            <a:r>
              <a:rPr lang="hu-HU" i="1" dirty="0"/>
              <a:t> pontban</a:t>
            </a:r>
            <a:endParaRPr lang="hu-HU" dirty="0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1187624" y="4869160"/>
          <a:ext cx="5502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0840" imgH="228600" progId="Equation.3">
                  <p:embed/>
                </p:oleObj>
              </mc:Choice>
              <mc:Fallback>
                <p:oleObj name="Equation" r:id="rId6" imgW="3390840" imgH="228600" progId="Equation.3">
                  <p:embed/>
                  <p:pic>
                    <p:nvPicPr>
                      <p:cNvPr id="105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69160"/>
                        <a:ext cx="55022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5508104" y="530120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 </a:t>
            </a:r>
            <a:r>
              <a:rPr lang="hu-HU" i="1" dirty="0" err="1"/>
              <a:t>geomágneses</a:t>
            </a:r>
            <a:r>
              <a:rPr lang="hu-HU" i="1" dirty="0"/>
              <a:t> pólus és az </a:t>
            </a:r>
            <a:r>
              <a:rPr lang="hu-HU" i="1" dirty="0" err="1"/>
              <a:t>ionoszferikus</a:t>
            </a:r>
            <a:r>
              <a:rPr lang="hu-HU" i="1" dirty="0"/>
              <a:t> pont gömbi távolsága</a:t>
            </a:r>
            <a:endParaRPr lang="hu-HU" dirty="0"/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1259632" y="5301208"/>
          <a:ext cx="13795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457200" progId="Equation.3">
                  <p:embed/>
                </p:oleObj>
              </mc:Choice>
              <mc:Fallback>
                <p:oleObj name="Equation" r:id="rId8" imgW="850680" imgH="457200" progId="Equation.3">
                  <p:embed/>
                  <p:pic>
                    <p:nvPicPr>
                      <p:cNvPr id="105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01208"/>
                        <a:ext cx="137953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5508104" y="19168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A</a:t>
            </a:r>
            <a:r>
              <a:rPr lang="hu-HU" i="1" baseline="-25000" dirty="0">
                <a:latin typeface="+mj-lt"/>
              </a:rPr>
              <a:t>1</a:t>
            </a:r>
            <a:r>
              <a:rPr lang="hu-HU" i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– éjszakai hatásra jellemző érték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508104" y="32129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A</a:t>
            </a:r>
            <a:r>
              <a:rPr lang="hu-HU" i="1" baseline="-25000" dirty="0">
                <a:latin typeface="+mj-lt"/>
              </a:rPr>
              <a:t>3</a:t>
            </a:r>
            <a:r>
              <a:rPr lang="hu-HU" i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– napi </a:t>
            </a:r>
            <a:r>
              <a:rPr lang="hu-HU" dirty="0" err="1">
                <a:latin typeface="+mj-lt"/>
              </a:rPr>
              <a:t>ionoszférikus</a:t>
            </a:r>
            <a:r>
              <a:rPr lang="hu-HU" dirty="0">
                <a:latin typeface="+mj-lt"/>
              </a:rPr>
              <a:t> maximum időpontja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16500" y="188640"/>
            <a:ext cx="772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Globális ionoszféra modellek – a </a:t>
            </a:r>
            <a:r>
              <a:rPr lang="hu-HU" sz="2800" b="1" dirty="0" err="1"/>
              <a:t>Klobuchar-modell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05273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számítás menete:</a:t>
            </a:r>
          </a:p>
          <a:p>
            <a:endParaRPr lang="hu-HU" dirty="0"/>
          </a:p>
        </p:txBody>
      </p:sp>
      <p:pic>
        <p:nvPicPr>
          <p:cNvPr id="6" name="Kép 5" descr="ionosz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923808" cy="33123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7544" y="364502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/>
              <a:t> a vevő ismert (közelítő) koordinátái, továbbá az </a:t>
            </a:r>
            <a:r>
              <a:rPr lang="hu-HU" dirty="0" err="1"/>
              <a:t>azimut</a:t>
            </a:r>
            <a:r>
              <a:rPr lang="hu-HU" dirty="0"/>
              <a:t> és a magassági szög alapján az </a:t>
            </a:r>
            <a:r>
              <a:rPr lang="hu-HU" dirty="0" err="1"/>
              <a:t>ionoszferikus</a:t>
            </a:r>
            <a:r>
              <a:rPr lang="hu-HU" dirty="0"/>
              <a:t> pont 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i="1" baseline="-25000" dirty="0"/>
              <a:t>IP</a:t>
            </a:r>
            <a:r>
              <a:rPr lang="hu-HU" dirty="0"/>
              <a:t>,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i="1" baseline="-25000" dirty="0"/>
              <a:t>IP</a:t>
            </a:r>
            <a:r>
              <a:rPr lang="hu-HU" dirty="0"/>
              <a:t> koordinátáinak számítása;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95536" y="47251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i="1" dirty="0"/>
              <a:t> a </a:t>
            </a:r>
            <a:r>
              <a:rPr lang="hu-HU" i="1" dirty="0" err="1"/>
              <a:t>geomágneses</a:t>
            </a:r>
            <a:r>
              <a:rPr lang="hu-HU" i="1" dirty="0"/>
              <a:t> pólus gömbi távolságának (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i="1" baseline="30000" dirty="0"/>
              <a:t>m</a:t>
            </a:r>
            <a:r>
              <a:rPr lang="hu-HU" i="1" baseline="-25000" dirty="0"/>
              <a:t>IP</a:t>
            </a:r>
            <a:r>
              <a:rPr lang="hu-HU" i="1" dirty="0"/>
              <a:t> ) </a:t>
            </a:r>
            <a:r>
              <a:rPr lang="hu-HU" dirty="0"/>
              <a:t>számítása;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5536" y="50851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i="1" dirty="0"/>
              <a:t> a navigációs üzenetekben szereplő </a:t>
            </a:r>
            <a:r>
              <a:rPr lang="hu-HU" i="1" dirty="0">
                <a:latin typeface="Symbol" pitchFamily="18" charset="2"/>
              </a:rPr>
              <a:t>a</a:t>
            </a:r>
            <a:r>
              <a:rPr lang="hu-HU" i="1" dirty="0"/>
              <a:t> és </a:t>
            </a:r>
            <a:r>
              <a:rPr lang="hu-HU" i="1" dirty="0">
                <a:latin typeface="Symbol" pitchFamily="18" charset="2"/>
              </a:rPr>
              <a:t>b</a:t>
            </a:r>
            <a:r>
              <a:rPr lang="hu-HU" i="1" dirty="0"/>
              <a:t> együtthatókkal az A</a:t>
            </a:r>
            <a:r>
              <a:rPr lang="hu-HU" i="1" baseline="-25000" dirty="0"/>
              <a:t>2</a:t>
            </a:r>
            <a:r>
              <a:rPr lang="hu-HU" i="1" dirty="0"/>
              <a:t> </a:t>
            </a:r>
            <a:r>
              <a:rPr lang="hu-HU" i="1"/>
              <a:t>és A</a:t>
            </a:r>
            <a:r>
              <a:rPr lang="hu-HU" i="1" baseline="-25000"/>
              <a:t>4</a:t>
            </a:r>
            <a:r>
              <a:rPr lang="hu-HU" i="1"/>
              <a:t> </a:t>
            </a:r>
            <a:r>
              <a:rPr lang="hu-HU" i="1" dirty="0"/>
              <a:t>mennyiségek kiszámítása;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5536" y="57332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i="1" dirty="0"/>
              <a:t> A </a:t>
            </a:r>
            <a:r>
              <a:rPr lang="hu-HU" i="1" dirty="0" err="1"/>
              <a:t>Klobuchar-modell</a:t>
            </a:r>
            <a:r>
              <a:rPr lang="hu-HU" i="1" dirty="0"/>
              <a:t> felhasználásával az ionoszféra okozta késleltetés kiszámítása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1556792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/>
              <a:t> a vevő-műhold irány </a:t>
            </a:r>
            <a:r>
              <a:rPr lang="hu-HU" dirty="0" err="1"/>
              <a:t>azimutjának</a:t>
            </a:r>
            <a:r>
              <a:rPr lang="hu-HU" dirty="0"/>
              <a:t> és magassági szögének meghatározása </a:t>
            </a:r>
            <a:r>
              <a:rPr lang="hu-HU" i="1" dirty="0">
                <a:latin typeface="Cambria" pitchFamily="18" charset="0"/>
              </a:rPr>
              <a:t>t </a:t>
            </a:r>
            <a:r>
              <a:rPr lang="hu-HU" i="1" baseline="-25000" dirty="0">
                <a:latin typeface="Cambria" pitchFamily="18" charset="0"/>
              </a:rPr>
              <a:t>UTC </a:t>
            </a:r>
            <a:r>
              <a:rPr lang="hu-HU" dirty="0"/>
              <a:t>időpontban;</a:t>
            </a:r>
          </a:p>
          <a:p>
            <a:pPr>
              <a:buFontTx/>
              <a:buChar char="-"/>
            </a:pPr>
            <a:r>
              <a:rPr lang="hu-HU" dirty="0"/>
              <a:t> az IP </a:t>
            </a:r>
            <a:r>
              <a:rPr lang="hu-HU" dirty="0" err="1"/>
              <a:t>ionoszferikus</a:t>
            </a:r>
            <a:r>
              <a:rPr lang="hu-HU" dirty="0"/>
              <a:t> pont (ált. 350 km-es magasságban) a vevő és az </a:t>
            </a:r>
            <a:r>
              <a:rPr lang="hu-HU" dirty="0" err="1"/>
              <a:t>ionoszferikus</a:t>
            </a:r>
            <a:r>
              <a:rPr lang="hu-HU" dirty="0"/>
              <a:t> pont távolságának kiszámítása a P-IP-O háromszögből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16500" y="188640"/>
            <a:ext cx="772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Globális ionoszféra modellek – a </a:t>
            </a:r>
            <a:r>
              <a:rPr lang="hu-HU" sz="2800" b="1" dirty="0" err="1"/>
              <a:t>Klobuchar-modell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08720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Fontos megjegyzések:</a:t>
            </a:r>
          </a:p>
        </p:txBody>
      </p:sp>
      <p:sp>
        <p:nvSpPr>
          <p:cNvPr id="7" name="Ellipszis 6"/>
          <p:cNvSpPr/>
          <p:nvPr/>
        </p:nvSpPr>
        <p:spPr>
          <a:xfrm>
            <a:off x="3203848" y="1124744"/>
            <a:ext cx="216024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940152" y="13407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Nem lehet negatív (nappali hatást írja le)</a:t>
            </a: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971600" y="1268760"/>
            <a:ext cx="4255566" cy="781050"/>
            <a:chOff x="971600" y="1268760"/>
            <a:chExt cx="4255566" cy="781050"/>
          </a:xfrm>
        </p:grpSpPr>
        <p:graphicFrame>
          <p:nvGraphicFramePr>
            <p:cNvPr id="109570" name="Object 2"/>
            <p:cNvGraphicFramePr>
              <a:graphicFrameLocks noChangeAspect="1"/>
            </p:cNvGraphicFramePr>
            <p:nvPr/>
          </p:nvGraphicFramePr>
          <p:xfrm>
            <a:off x="1907704" y="1268760"/>
            <a:ext cx="3319462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44440" imgH="482400" progId="Equation.3">
                    <p:embed/>
                  </p:oleObj>
                </mc:Choice>
                <mc:Fallback>
                  <p:oleObj name="Equation" r:id="rId2" imgW="2044440" imgH="482400" progId="Equation.3">
                    <p:embed/>
                    <p:pic>
                      <p:nvPicPr>
                        <p:cNvPr id="10957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704" y="1268760"/>
                          <a:ext cx="3319462" cy="781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Szövegdoboz 8"/>
            <p:cNvSpPr txBox="1"/>
            <p:nvPr/>
          </p:nvSpPr>
          <p:spPr>
            <a:xfrm>
              <a:off x="971600" y="148478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1.</a:t>
              </a: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971601" y="23488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A késleltetést időben kapjuk meg, ezt át kell számítani távolságra, illetve a leképezési függvényt (ferdeségi szorzót) is figyelembe kell vennünk.</a:t>
            </a:r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449638" y="3192463"/>
          <a:ext cx="2536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241200" progId="Equation.3">
                  <p:embed/>
                </p:oleObj>
              </mc:Choice>
              <mc:Fallback>
                <p:oleObj name="Equation" r:id="rId4" imgW="1562040" imgH="241200" progId="Equation.3">
                  <p:embed/>
                  <p:pic>
                    <p:nvPicPr>
                      <p:cNvPr id="109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3192463"/>
                        <a:ext cx="25368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971600" y="36450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Az eredmény az L1 frekvenciára vonatkozik, L2-re fel kell szoroznunk a két frekvencia által meghatározott </a:t>
            </a:r>
            <a:r>
              <a:rPr lang="hu-HU" dirty="0" err="1"/>
              <a:t>konstant</a:t>
            </a:r>
            <a:r>
              <a:rPr lang="hu-HU" dirty="0"/>
              <a:t> szorzóval:</a:t>
            </a: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233738" y="4191000"/>
          <a:ext cx="29083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457200" progId="Equation.3">
                  <p:embed/>
                </p:oleObj>
              </mc:Choice>
              <mc:Fallback>
                <p:oleObj name="Equation" r:id="rId6" imgW="1790640" imgH="457200" progId="Equation.3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4191000"/>
                        <a:ext cx="29083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971600" y="50851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Kb. a teljes hatás 50%-a vehető figyelembe.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44740" y="188640"/>
            <a:ext cx="7599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Globális ionoszféra modellek – a </a:t>
            </a:r>
            <a:r>
              <a:rPr lang="hu-HU" sz="2800" b="1" dirty="0" err="1"/>
              <a:t>NeQuick</a:t>
            </a:r>
            <a:r>
              <a:rPr lang="hu-HU" sz="2800" b="1" dirty="0"/>
              <a:t> modell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5" y="1052736"/>
            <a:ext cx="38164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Háromdimenziós, időfüggő ionoszféra elektronsűrűség modell (ARPL, Trieszt – TU Graz)</a:t>
            </a:r>
          </a:p>
          <a:p>
            <a:endParaRPr lang="hu-HU" dirty="0"/>
          </a:p>
          <a:p>
            <a:r>
              <a:rPr lang="hu-HU" dirty="0"/>
              <a:t>Mivel lehetővé teszi az elektronsűrűség számítását bárhol az </a:t>
            </a:r>
            <a:r>
              <a:rPr lang="hu-HU" dirty="0" err="1"/>
              <a:t>ionoszférában</a:t>
            </a:r>
            <a:r>
              <a:rPr lang="hu-HU" dirty="0"/>
              <a:t>, így bármilyen műhold-vevő irányra számíthatók az ionoszféra okozta késleltetések.</a:t>
            </a:r>
          </a:p>
          <a:p>
            <a:endParaRPr lang="hu-HU" dirty="0"/>
          </a:p>
          <a:p>
            <a:r>
              <a:rPr lang="hu-HU" dirty="0"/>
              <a:t>Elfogadta az Nemzetközi Telekommunikációs Unió, Rádiókommunikációs szekciója, mit a TEC modellezés eszközét, illetve a Galileo műholdrendszer egyfrekvenciás helymeghatározásához szintén ezt a modellt fogadták el.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 descr="400px-Atmosphere_with_Ionospher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81000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5" y="1052736"/>
            <a:ext cx="7992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számításokhoz havi medián ionoszféra térképeket használnak fel.</a:t>
            </a:r>
          </a:p>
          <a:p>
            <a:endParaRPr lang="hu-HU" dirty="0"/>
          </a:p>
          <a:p>
            <a:r>
              <a:rPr lang="hu-HU" dirty="0"/>
              <a:t>Figyelembe veszik az aktuális napfolt-tevékenységet (napfoltok számát, vagy pedig a 10.7cm-es hullámhosszú Nap által kibocsátott rádiósugárzás fluxusát).</a:t>
            </a:r>
          </a:p>
          <a:p>
            <a:endParaRPr lang="hu-HU" dirty="0"/>
          </a:p>
          <a:p>
            <a:r>
              <a:rPr lang="hu-HU" dirty="0"/>
              <a:t>Az </a:t>
            </a:r>
            <a:r>
              <a:rPr lang="hu-HU" dirty="0" err="1"/>
              <a:t>NeQuick</a:t>
            </a:r>
            <a:r>
              <a:rPr lang="hu-HU" dirty="0"/>
              <a:t> modell ezek alapján az ionoszféra alsó és felső részében (E-F) is megadja az elektronsűrűséget, így bármilyen műholdirányra számítható az ionoszféra hatása.</a:t>
            </a:r>
          </a:p>
          <a:p>
            <a:endParaRPr lang="hu-HU" dirty="0"/>
          </a:p>
          <a:p>
            <a:r>
              <a:rPr lang="hu-HU" dirty="0"/>
              <a:t>A napfoltok száma, illetve a fluxus helyett használhatjuk az effektív ionizációs paramétert is: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44740" y="188640"/>
            <a:ext cx="7599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Globális ionoszféra modellek – a </a:t>
            </a:r>
            <a:r>
              <a:rPr lang="hu-HU" sz="2800" b="1" dirty="0" err="1"/>
              <a:t>NeQuick</a:t>
            </a:r>
            <a:r>
              <a:rPr lang="hu-HU" sz="2800" b="1" dirty="0"/>
              <a:t> modell</a:t>
            </a:r>
            <a:endParaRPr lang="hu-HU" sz="2000" b="1" dirty="0"/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3563888" y="4005064"/>
          <a:ext cx="20843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241200" progId="Equation.3">
                  <p:embed/>
                </p:oleObj>
              </mc:Choice>
              <mc:Fallback>
                <p:oleObj name="Equation" r:id="rId2" imgW="1282680" imgH="241200" progId="Equation.3">
                  <p:embed/>
                  <p:pic>
                    <p:nvPicPr>
                      <p:cNvPr id="128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005064"/>
                        <a:ext cx="20843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67544" y="4653136"/>
            <a:ext cx="385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 </a:t>
            </a:r>
            <a:r>
              <a:rPr lang="hu-HU" i="1" dirty="0">
                <a:latin typeface="Symbol" pitchFamily="18" charset="2"/>
              </a:rPr>
              <a:t>m</a:t>
            </a:r>
            <a:r>
              <a:rPr lang="hu-HU" dirty="0"/>
              <a:t> a módosított mágneses lehajlás:</a:t>
            </a: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3811588" y="5003800"/>
          <a:ext cx="15890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431640" progId="Equation.3">
                  <p:embed/>
                </p:oleObj>
              </mc:Choice>
              <mc:Fallback>
                <p:oleObj name="Equation" r:id="rId4" imgW="977760" imgH="431640" progId="Equation.3">
                  <p:embed/>
                  <p:pic>
                    <p:nvPicPr>
                      <p:cNvPr id="1280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5003800"/>
                        <a:ext cx="15890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11560" y="5877272"/>
            <a:ext cx="552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I</a:t>
            </a:r>
            <a:r>
              <a:rPr lang="hu-HU" dirty="0"/>
              <a:t> – a valódi mágneses lehajlás, míg 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dirty="0"/>
              <a:t> a földrajzi szélesség.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44740" y="188640"/>
            <a:ext cx="7599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Globális ionoszféra modellek – a </a:t>
            </a:r>
            <a:r>
              <a:rPr lang="hu-HU" sz="2800" b="1" dirty="0" err="1"/>
              <a:t>NeQuick</a:t>
            </a:r>
            <a:r>
              <a:rPr lang="hu-HU" sz="2800" b="1" dirty="0"/>
              <a:t> modell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764704"/>
            <a:ext cx="7992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Galileo ionoszféra modellezése egyfrekvenciás mérések esetén: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A navigációs üzenetekben a vevő megkapja: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 az a</a:t>
            </a:r>
            <a:r>
              <a:rPr lang="hu-HU" baseline="-25000" dirty="0"/>
              <a:t>0</a:t>
            </a:r>
            <a:r>
              <a:rPr lang="hu-HU" dirty="0"/>
              <a:t>, a</a:t>
            </a:r>
            <a:r>
              <a:rPr lang="hu-HU" baseline="-25000" dirty="0"/>
              <a:t>1</a:t>
            </a:r>
            <a:r>
              <a:rPr lang="hu-HU" dirty="0"/>
              <a:t> és a</a:t>
            </a:r>
            <a:r>
              <a:rPr lang="hu-HU" baseline="-25000" dirty="0"/>
              <a:t>2</a:t>
            </a:r>
            <a:r>
              <a:rPr lang="hu-HU" dirty="0"/>
              <a:t> együtthatókat az effektív ionizációs paraméter meghatározásához;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az ionoszféra zavart jelző figyelmeztetést;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 mérés időpontját (UTC);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 műhold pozícióját (számítható a Kepler-féle pályaelemekből);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 vevő belső szoftveréből: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 mágneses pólus helyzete (5 évenként frissíteni kell);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 havi medián ionoszféra modellek (12 ITU-R térkép);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 számítási algoritmus az alábbi: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 vevő előzetes helyzetének számítása kódtávolságokból (</a:t>
            </a:r>
            <a:r>
              <a:rPr lang="hu-HU" dirty="0" err="1"/>
              <a:t>ionoszferikus</a:t>
            </a:r>
            <a:r>
              <a:rPr lang="hu-HU" dirty="0"/>
              <a:t> javítások nélkül);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i="1" dirty="0">
                <a:latin typeface="Symbol" pitchFamily="18" charset="2"/>
              </a:rPr>
              <a:t>j</a:t>
            </a:r>
            <a:r>
              <a:rPr lang="hu-HU" dirty="0"/>
              <a:t>,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 alapján a mágneses lehajlás számítása;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 módosított mágneses lehajlás számítása (</a:t>
            </a:r>
            <a:r>
              <a:rPr lang="hu-HU" i="1" dirty="0">
                <a:latin typeface="Symbol" pitchFamily="18" charset="2"/>
              </a:rPr>
              <a:t>m</a:t>
            </a:r>
            <a:r>
              <a:rPr lang="hu-HU" dirty="0"/>
              <a:t>);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az effektív ionizációs paraméter meghatározása (</a:t>
            </a:r>
            <a:r>
              <a:rPr lang="hu-HU" i="1" dirty="0">
                <a:latin typeface="Cambria" pitchFamily="18" charset="0"/>
              </a:rPr>
              <a:t>Az</a:t>
            </a:r>
            <a:r>
              <a:rPr lang="hu-HU" dirty="0"/>
              <a:t>);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dirty="0"/>
              <a:t>az </a:t>
            </a:r>
            <a:r>
              <a:rPr lang="hu-HU" dirty="0" err="1"/>
              <a:t>eff</a:t>
            </a:r>
            <a:r>
              <a:rPr lang="hu-HU" dirty="0"/>
              <a:t>. ionizációs paraméter ismeretében az ionoszféra okozta késleltetés számítható az </a:t>
            </a:r>
            <a:r>
              <a:rPr lang="hu-HU" dirty="0" err="1"/>
              <a:t>NeQuick</a:t>
            </a:r>
            <a:r>
              <a:rPr lang="hu-HU" dirty="0"/>
              <a:t> modell segítségével (algoritmus letölthető a </a:t>
            </a:r>
            <a:r>
              <a:rPr lang="hu-HU" dirty="0">
                <a:hlinkClick r:id="rId2"/>
              </a:rPr>
              <a:t>http://www.itu.int/oth/R0A04000018/en</a:t>
            </a:r>
            <a:r>
              <a:rPr lang="hu-HU" dirty="0"/>
              <a:t> oldalról)</a:t>
            </a:r>
          </a:p>
          <a:p>
            <a:pPr marL="342900" indent="-342900">
              <a:buAutoNum type="arabicPeriod"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Köszönöm a figyelmet!</a:t>
            </a:r>
            <a:endParaRPr lang="hu-H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80423" y="188640"/>
            <a:ext cx="276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fázismérés elve</a:t>
            </a:r>
            <a:endParaRPr lang="hu-HU" sz="2000" b="1" dirty="0"/>
          </a:p>
        </p:txBody>
      </p:sp>
      <p:pic>
        <p:nvPicPr>
          <p:cNvPr id="6" name="Kép 5" descr="range_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80728"/>
            <a:ext cx="3742160" cy="28859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56176" y="764704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j</a:t>
            </a:r>
            <a:r>
              <a:rPr lang="hu-HU" i="1" baseline="30000" dirty="0"/>
              <a:t>S</a:t>
            </a:r>
            <a:r>
              <a:rPr lang="hu-HU" i="1" dirty="0"/>
              <a:t>(t), </a:t>
            </a:r>
            <a:r>
              <a:rPr lang="hu-HU" i="1" dirty="0">
                <a:latin typeface="Symbol" pitchFamily="18" charset="2"/>
              </a:rPr>
              <a:t>w</a:t>
            </a:r>
            <a:r>
              <a:rPr lang="hu-HU" i="1" baseline="30000" dirty="0"/>
              <a:t>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164288" y="350100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j</a:t>
            </a:r>
            <a:r>
              <a:rPr lang="hu-HU" i="1" baseline="-25000" dirty="0"/>
              <a:t>R</a:t>
            </a:r>
            <a:r>
              <a:rPr lang="hu-HU" i="1" dirty="0"/>
              <a:t>(t), </a:t>
            </a:r>
            <a:r>
              <a:rPr lang="hu-HU" i="1" dirty="0">
                <a:latin typeface="Symbol" pitchFamily="18" charset="2"/>
              </a:rPr>
              <a:t>w</a:t>
            </a:r>
            <a:r>
              <a:rPr lang="hu-HU" i="1" baseline="-25000" dirty="0"/>
              <a:t>R</a:t>
            </a: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19672" y="1556792"/>
          <a:ext cx="2616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393480" progId="Equation.3">
                  <p:embed/>
                </p:oleObj>
              </mc:Choice>
              <mc:Fallback>
                <p:oleObj name="Equation" r:id="rId3" imgW="1485720" imgH="393480" progId="Equation.3">
                  <p:embed/>
                  <p:pic>
                    <p:nvPicPr>
                      <p:cNvPr id="132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6792"/>
                        <a:ext cx="261620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251520" y="1052736"/>
            <a:ext cx="408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rádiójel fázisa a műholdtól </a:t>
            </a:r>
            <a:r>
              <a:rPr lang="hu-HU" i="1" dirty="0">
                <a:latin typeface="Symbol" pitchFamily="18" charset="2"/>
              </a:rPr>
              <a:t>r</a:t>
            </a:r>
            <a:r>
              <a:rPr lang="hu-HU" dirty="0"/>
              <a:t> távolságra: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2420888"/>
            <a:ext cx="29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vevőben generált jel fázisa: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071688" y="2997200"/>
          <a:ext cx="1855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28600" progId="Equation.3">
                  <p:embed/>
                </p:oleObj>
              </mc:Choice>
              <mc:Fallback>
                <p:oleObj name="Equation" r:id="rId5" imgW="1054080" imgH="228600" progId="Equation.3">
                  <p:embed/>
                  <p:pic>
                    <p:nvPicPr>
                      <p:cNvPr id="132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997200"/>
                        <a:ext cx="185578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251520" y="3645024"/>
            <a:ext cx="603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i="1" baseline="-25000" dirty="0"/>
              <a:t>0</a:t>
            </a:r>
            <a:r>
              <a:rPr lang="hu-HU" i="1" baseline="30000" dirty="0"/>
              <a:t>S</a:t>
            </a:r>
            <a:r>
              <a:rPr lang="hu-HU" dirty="0"/>
              <a:t> és </a:t>
            </a:r>
            <a:r>
              <a:rPr lang="hu-HU" i="1" dirty="0">
                <a:latin typeface="Symbol" pitchFamily="18" charset="2"/>
              </a:rPr>
              <a:t>j</a:t>
            </a:r>
            <a:r>
              <a:rPr lang="hu-HU" i="1" baseline="-25000" dirty="0"/>
              <a:t>0</a:t>
            </a:r>
            <a:r>
              <a:rPr lang="hu-HU" i="1" baseline="30000" dirty="0"/>
              <a:t>R</a:t>
            </a:r>
            <a:r>
              <a:rPr lang="hu-HU" dirty="0"/>
              <a:t> kezdőfázisok az órahibákkal vannak kapcsolatban: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475656" y="4149080"/>
          <a:ext cx="32988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241200" progId="Equation.3">
                  <p:embed/>
                </p:oleObj>
              </mc:Choice>
              <mc:Fallback>
                <p:oleObj name="Equation" r:id="rId7" imgW="1866600" imgH="241200" progId="Equation.3">
                  <p:embed/>
                  <p:pic>
                    <p:nvPicPr>
                      <p:cNvPr id="132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149080"/>
                        <a:ext cx="329882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lipszis 14"/>
          <p:cNvSpPr/>
          <p:nvPr/>
        </p:nvSpPr>
        <p:spPr>
          <a:xfrm>
            <a:off x="3635896" y="1628800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3275856" y="2924944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4283968" y="2852936"/>
            <a:ext cx="23762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előjel a pozitív órahibának felel meg!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51520" y="4725144"/>
            <a:ext cx="220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lekevert fázis tehát:</a:t>
            </a:r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1547664" y="5157192"/>
          <a:ext cx="5970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90840" imgH="393480" progId="Equation.3">
                  <p:embed/>
                </p:oleObj>
              </mc:Choice>
              <mc:Fallback>
                <p:oleObj name="Equation" r:id="rId9" imgW="3390840" imgH="393480" progId="Equation.3">
                  <p:embed/>
                  <p:pic>
                    <p:nvPicPr>
                      <p:cNvPr id="132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157192"/>
                        <a:ext cx="5970588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259632" y="836712"/>
          <a:ext cx="59705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393480" progId="Equation.3">
                  <p:embed/>
                </p:oleObj>
              </mc:Choice>
              <mc:Fallback>
                <p:oleObj name="Equation" r:id="rId2" imgW="3390840" imgH="393480" progId="Equation.3">
                  <p:embed/>
                  <p:pic>
                    <p:nvPicPr>
                      <p:cNvPr id="133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836712"/>
                        <a:ext cx="59705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11560" y="1916832"/>
            <a:ext cx="357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Mivel  </a:t>
            </a:r>
            <a:r>
              <a:rPr lang="hu-HU" i="1" dirty="0">
                <a:latin typeface="Symbol" pitchFamily="18" charset="2"/>
              </a:rPr>
              <a:t>w</a:t>
            </a:r>
            <a:r>
              <a:rPr lang="hu-HU" i="1" baseline="30000" dirty="0"/>
              <a:t>S</a:t>
            </a:r>
            <a:r>
              <a:rPr lang="hu-HU" dirty="0"/>
              <a:t> közelítőleg egyezik </a:t>
            </a:r>
            <a:r>
              <a:rPr lang="hu-HU" i="1" dirty="0">
                <a:latin typeface="Symbol" pitchFamily="18" charset="2"/>
              </a:rPr>
              <a:t>w</a:t>
            </a:r>
            <a:r>
              <a:rPr lang="hu-HU" i="1" baseline="-25000" dirty="0"/>
              <a:t>R</a:t>
            </a:r>
            <a:r>
              <a:rPr lang="hu-HU" dirty="0"/>
              <a:t>-rel:</a:t>
            </a: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3113088" y="2349500"/>
          <a:ext cx="25495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393480" progId="Equation.3">
                  <p:embed/>
                </p:oleObj>
              </mc:Choice>
              <mc:Fallback>
                <p:oleObj name="Equation" r:id="rId4" imgW="1447560" imgH="393480" progId="Equation.3">
                  <p:embed/>
                  <p:pic>
                    <p:nvPicPr>
                      <p:cNvPr id="133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2349500"/>
                        <a:ext cx="2549525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32129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Sajnos a vevő </a:t>
            </a:r>
            <a:r>
              <a:rPr lang="hu-HU" dirty="0" err="1"/>
              <a:t>bekapcsolásakot</a:t>
            </a:r>
            <a:r>
              <a:rPr lang="hu-HU" dirty="0"/>
              <a:t> csak a fázis tört részét tudjuk mérni, folyamatos követés esetén a bekapcsolás óta beérkezett ciklusokat is meg tudjuk határozni, így egy további ismeretlenünk marad: </a:t>
            </a:r>
            <a:r>
              <a:rPr lang="hu-HU" b="1" i="1" dirty="0"/>
              <a:t>a </a:t>
            </a:r>
            <a:r>
              <a:rPr lang="hu-HU" b="1" i="1" dirty="0" err="1"/>
              <a:t>ciklustöbbértelműség</a:t>
            </a:r>
            <a:r>
              <a:rPr lang="hu-HU" dirty="0"/>
              <a:t>.</a:t>
            </a: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481388" y="4398963"/>
          <a:ext cx="2281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55320" progId="Equation.3">
                  <p:embed/>
                </p:oleObj>
              </mc:Choice>
              <mc:Fallback>
                <p:oleObj name="Equation" r:id="rId6" imgW="1295280" imgH="355320" progId="Equation.3">
                  <p:embed/>
                  <p:pic>
                    <p:nvPicPr>
                      <p:cNvPr id="133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4398963"/>
                        <a:ext cx="22812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83568" y="5229200"/>
            <a:ext cx="32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 </a:t>
            </a:r>
            <a:r>
              <a:rPr lang="hu-HU" i="1" dirty="0">
                <a:latin typeface="Symbol" pitchFamily="18" charset="2"/>
              </a:rPr>
              <a:t>Dj</a:t>
            </a:r>
            <a:r>
              <a:rPr lang="hu-HU" i="1" baseline="-25000" dirty="0"/>
              <a:t>R</a:t>
            </a:r>
            <a:r>
              <a:rPr lang="hu-HU" i="1" baseline="30000" dirty="0"/>
              <a:t>S</a:t>
            </a:r>
            <a:r>
              <a:rPr lang="hu-HU" dirty="0"/>
              <a:t> a fázis mérhető része.</a:t>
            </a:r>
          </a:p>
        </p:txBody>
      </p:sp>
      <p:pic>
        <p:nvPicPr>
          <p:cNvPr id="10" name="Kép 9" descr="fazismer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980728"/>
            <a:ext cx="7296912" cy="216712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380423" y="188640"/>
            <a:ext cx="276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fázismérés elve</a:t>
            </a:r>
            <a:endParaRPr lang="hu-HU" sz="2000" b="1" dirty="0"/>
          </a:p>
        </p:txBody>
      </p:sp>
      <p:sp>
        <p:nvSpPr>
          <p:cNvPr id="12" name="Ellipszis 11"/>
          <p:cNvSpPr/>
          <p:nvPr/>
        </p:nvSpPr>
        <p:spPr>
          <a:xfrm>
            <a:off x="5940152" y="19888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7288213" y="1844675"/>
          <a:ext cx="738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355320" progId="Equation.3">
                  <p:embed/>
                </p:oleObj>
              </mc:Choice>
              <mc:Fallback>
                <p:oleObj name="Equation" r:id="rId9" imgW="419040" imgH="355320" progId="Equation.3">
                  <p:embed/>
                  <p:pic>
                    <p:nvPicPr>
                      <p:cNvPr id="133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1844675"/>
                        <a:ext cx="73818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80423" y="188640"/>
            <a:ext cx="276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fázismérés elve</a:t>
            </a:r>
            <a:endParaRPr lang="hu-HU" sz="2000" b="1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347864" y="1484784"/>
          <a:ext cx="190023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393480" progId="Equation.3">
                  <p:embed/>
                </p:oleObj>
              </mc:Choice>
              <mc:Fallback>
                <p:oleObj name="Equation" r:id="rId2" imgW="1079280" imgH="39348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484784"/>
                        <a:ext cx="190023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51520" y="1052736"/>
            <a:ext cx="39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Térjünk át a ciklusszámra a fázis helyett: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1520" y="2564904"/>
            <a:ext cx="343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lekevert vivőfázis mérhető része:</a:t>
            </a: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2662238" y="3068638"/>
          <a:ext cx="31289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393480" progId="Equation.3">
                  <p:embed/>
                </p:oleObj>
              </mc:Choice>
              <mc:Fallback>
                <p:oleObj name="Equation" r:id="rId4" imgW="1777680" imgH="393480" progId="Equation.3">
                  <p:embed/>
                  <p:pic>
                    <p:nvPicPr>
                      <p:cNvPr id="134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3068638"/>
                        <a:ext cx="312896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3131840" y="4365104"/>
          <a:ext cx="22796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134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365104"/>
                        <a:ext cx="227965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251520" y="400506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vagy: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5229200"/>
            <a:ext cx="8569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Ha a ciklusszámot a hullámhosszal megszorozzuk, akkor ismét </a:t>
            </a:r>
            <a:r>
              <a:rPr lang="hu-HU" dirty="0" err="1"/>
              <a:t>pszeudotávolságot</a:t>
            </a:r>
            <a:r>
              <a:rPr lang="hu-HU" dirty="0"/>
              <a:t> kapunk. </a:t>
            </a:r>
          </a:p>
          <a:p>
            <a:endParaRPr lang="hu-HU" dirty="0"/>
          </a:p>
          <a:p>
            <a:r>
              <a:rPr lang="hu-HU" dirty="0"/>
              <a:t>A fázismérés pontossága általában kb. 1%-a a hullámhossznak (1-2mm!)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27584" y="45091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A műholdakhoz kapcsolódó hibák (órahibák, pályahibák)</a:t>
            </a:r>
          </a:p>
          <a:p>
            <a:pPr marL="342900" indent="-342900">
              <a:buAutoNum type="arabicPeriod"/>
            </a:pPr>
            <a:r>
              <a:rPr lang="hu-HU" dirty="0"/>
              <a:t>Különleges hibák: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műholdgeometria</a:t>
            </a:r>
            <a:r>
              <a:rPr lang="hu-HU" dirty="0"/>
              <a:t> hatása;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/>
              <a:t>Relativisztikus hatások;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 mérőjel terjedéséhez kapcsolódó hibák (ionoszféra – troposzféra a következő előadáson)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Tartalom</a:t>
            </a:r>
            <a:endParaRPr lang="hu-HU" sz="2000" b="1" dirty="0"/>
          </a:p>
        </p:txBody>
      </p:sp>
      <p:pic>
        <p:nvPicPr>
          <p:cNvPr id="6" name="Kép 5" descr="hib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4968552" cy="36791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7584" y="90872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helymeghatározáshoz felhasznált mérési mennyiség az idő v. fázismérésre visszavezethető távolságmérés.</a:t>
            </a:r>
          </a:p>
          <a:p>
            <a:endParaRPr lang="hu-HU" dirty="0"/>
          </a:p>
          <a:p>
            <a:r>
              <a:rPr lang="hu-HU" dirty="0" err="1"/>
              <a:t>Egyutas</a:t>
            </a:r>
            <a:r>
              <a:rPr lang="hu-HU" dirty="0"/>
              <a:t> rendszerről van szó.</a:t>
            </a:r>
          </a:p>
          <a:p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4067944" y="1916832"/>
            <a:ext cx="122413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652120" y="1628800"/>
            <a:ext cx="30243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Kulcsfontosságú az időszinkron biztosítása!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27584" y="2708920"/>
            <a:ext cx="34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Mekkora órahiba engedhető meg?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27584" y="35010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Minél kisebb, de tételezzük fel, hogy 1.5m-nél nem lehet nagyobb az okozott távolsághiba:</a:t>
            </a:r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/>
        </p:nvGraphicFramePr>
        <p:xfrm>
          <a:off x="3347864" y="4077072"/>
          <a:ext cx="2371007" cy="57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31640" progId="Equation.3">
                  <p:embed/>
                </p:oleObj>
              </mc:Choice>
              <mc:Fallback>
                <p:oleObj name="Equation" r:id="rId2" imgW="1777680" imgH="431640" progId="Equation.3">
                  <p:embed/>
                  <p:pic>
                    <p:nvPicPr>
                      <p:cNvPr id="15" name="Objektum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77072"/>
                        <a:ext cx="2371007" cy="575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827584" y="479715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 órás óramodell frissítés esetén a relatív frekvenciastabilitás: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613150" y="5308600"/>
          <a:ext cx="198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419040" progId="Equation.3">
                  <p:embed/>
                </p:oleObj>
              </mc:Choice>
              <mc:Fallback>
                <p:oleObj name="Equation" r:id="rId4" imgW="1485720" imgH="419040" progId="Equation.3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5308600"/>
                        <a:ext cx="1981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gyenes összekötő nyíllal 17"/>
          <p:cNvCxnSpPr/>
          <p:nvPr/>
        </p:nvCxnSpPr>
        <p:spPr>
          <a:xfrm>
            <a:off x="5652120" y="5589240"/>
            <a:ext cx="6480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588224" y="5445224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Atomórák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2714</Words>
  <Application>Microsoft Office PowerPoint</Application>
  <PresentationFormat>Diavetítés a képernyőre (4:3 oldalarány)</PresentationFormat>
  <Paragraphs>346</Paragraphs>
  <Slides>47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</vt:lpstr>
      <vt:lpstr>Symbol</vt:lpstr>
      <vt:lpstr>Office-téma</vt:lpstr>
      <vt:lpstr>Equation</vt:lpstr>
      <vt:lpstr>Egyenlet</vt:lpstr>
      <vt:lpstr>GNSS elmélete és felhasználása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elmélete és felhasználása</dc:title>
  <cp:lastModifiedBy>Rózsa Szabolcs</cp:lastModifiedBy>
  <cp:revision>215</cp:revision>
  <dcterms:modified xsi:type="dcterms:W3CDTF">2022-03-10T13:28:52Z</dcterms:modified>
</cp:coreProperties>
</file>