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7" r:id="rId2"/>
    <p:sldId id="258" r:id="rId3"/>
    <p:sldId id="261" r:id="rId4"/>
    <p:sldId id="262" r:id="rId5"/>
    <p:sldId id="263" r:id="rId6"/>
    <p:sldId id="264" r:id="rId7"/>
    <p:sldId id="265" r:id="rId8"/>
    <p:sldId id="268" r:id="rId9"/>
    <p:sldId id="269" r:id="rId10"/>
    <p:sldId id="266" r:id="rId11"/>
    <p:sldId id="267" r:id="rId12"/>
    <p:sldId id="319" r:id="rId13"/>
    <p:sldId id="320" r:id="rId14"/>
    <p:sldId id="321" r:id="rId15"/>
    <p:sldId id="324" r:id="rId16"/>
    <p:sldId id="326" r:id="rId17"/>
    <p:sldId id="327" r:id="rId18"/>
    <p:sldId id="330" r:id="rId19"/>
    <p:sldId id="328" r:id="rId20"/>
    <p:sldId id="331" r:id="rId21"/>
    <p:sldId id="332" r:id="rId22"/>
    <p:sldId id="333" r:id="rId23"/>
    <p:sldId id="335" r:id="rId24"/>
    <p:sldId id="336" r:id="rId25"/>
    <p:sldId id="338" r:id="rId26"/>
    <p:sldId id="339" r:id="rId27"/>
    <p:sldId id="340" r:id="rId28"/>
    <p:sldId id="342" r:id="rId29"/>
    <p:sldId id="344" r:id="rId30"/>
    <p:sldId id="347" r:id="rId31"/>
    <p:sldId id="349" r:id="rId32"/>
    <p:sldId id="351" r:id="rId33"/>
    <p:sldId id="352" r:id="rId34"/>
    <p:sldId id="353" r:id="rId35"/>
    <p:sldId id="354" r:id="rId36"/>
    <p:sldId id="355" r:id="rId37"/>
    <p:sldId id="284" r:id="rId38"/>
    <p:sldId id="285" r:id="rId39"/>
    <p:sldId id="286" r:id="rId40"/>
    <p:sldId id="287" r:id="rId41"/>
    <p:sldId id="288" r:id="rId42"/>
    <p:sldId id="290" r:id="rId43"/>
    <p:sldId id="291" r:id="rId44"/>
    <p:sldId id="292" r:id="rId45"/>
    <p:sldId id="293" r:id="rId46"/>
    <p:sldId id="295" r:id="rId47"/>
    <p:sldId id="296" r:id="rId48"/>
    <p:sldId id="297" r:id="rId49"/>
    <p:sldId id="307" r:id="rId50"/>
    <p:sldId id="298" r:id="rId51"/>
    <p:sldId id="300" r:id="rId52"/>
    <p:sldId id="306" r:id="rId5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9D6F3-5A1B-41B3-8D95-6E26D10DFCDD}" type="datetimeFigureOut">
              <a:rPr lang="hu-HU" smtClean="0"/>
              <a:t>2021. 08. 24.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B2D31-48B7-45A9-A34B-380027A8EA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6416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953CA-0FBF-414D-A65B-B9CEEAE9909C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4108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D0C0-DDAE-4D53-B06B-35E7B63EA98F}" type="datetimeFigureOut">
              <a:rPr lang="hu-HU" smtClean="0"/>
              <a:t>2021. 08. 24.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8AEA4-A442-4A43-A4FD-E0AD6546A2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0865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D0C0-DDAE-4D53-B06B-35E7B63EA98F}" type="datetimeFigureOut">
              <a:rPr lang="hu-HU" smtClean="0"/>
              <a:t>2021. 08. 24.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8AEA4-A442-4A43-A4FD-E0AD6546A2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7350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D0C0-DDAE-4D53-B06B-35E7B63EA98F}" type="datetimeFigureOut">
              <a:rPr lang="hu-HU" smtClean="0"/>
              <a:t>2021. 08. 24.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8AEA4-A442-4A43-A4FD-E0AD6546A2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7363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7B987-5CE1-43FA-AFCC-4777C4F5A63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923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D0C0-DDAE-4D53-B06B-35E7B63EA98F}" type="datetimeFigureOut">
              <a:rPr lang="hu-HU" smtClean="0"/>
              <a:t>2021. 08. 24.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8AEA4-A442-4A43-A4FD-E0AD6546A2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0321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D0C0-DDAE-4D53-B06B-35E7B63EA98F}" type="datetimeFigureOut">
              <a:rPr lang="hu-HU" smtClean="0"/>
              <a:t>2021. 08. 24.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8AEA4-A442-4A43-A4FD-E0AD6546A2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7825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D0C0-DDAE-4D53-B06B-35E7B63EA98F}" type="datetimeFigureOut">
              <a:rPr lang="hu-HU" smtClean="0"/>
              <a:t>2021. 08. 24.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8AEA4-A442-4A43-A4FD-E0AD6546A2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5472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D0C0-DDAE-4D53-B06B-35E7B63EA98F}" type="datetimeFigureOut">
              <a:rPr lang="hu-HU" smtClean="0"/>
              <a:t>2021. 08. 24.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8AEA4-A442-4A43-A4FD-E0AD6546A2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6101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D0C0-DDAE-4D53-B06B-35E7B63EA98F}" type="datetimeFigureOut">
              <a:rPr lang="hu-HU" smtClean="0"/>
              <a:t>2021. 08. 24.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8AEA4-A442-4A43-A4FD-E0AD6546A2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263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D0C0-DDAE-4D53-B06B-35E7B63EA98F}" type="datetimeFigureOut">
              <a:rPr lang="hu-HU" smtClean="0"/>
              <a:t>2021. 08. 24.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8AEA4-A442-4A43-A4FD-E0AD6546A2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3570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D0C0-DDAE-4D53-B06B-35E7B63EA98F}" type="datetimeFigureOut">
              <a:rPr lang="hu-HU" smtClean="0"/>
              <a:t>2021. 08. 24.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8AEA4-A442-4A43-A4FD-E0AD6546A2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1547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D0C0-DDAE-4D53-B06B-35E7B63EA98F}" type="datetimeFigureOut">
              <a:rPr lang="hu-HU" smtClean="0"/>
              <a:t>2021. 08. 24.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8AEA4-A442-4A43-A4FD-E0AD6546A2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9106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9D0C0-DDAE-4D53-B06B-35E7B63EA98F}" type="datetimeFigureOut">
              <a:rPr lang="hu-HU" smtClean="0"/>
              <a:t>2021. 08. 24.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8AEA4-A442-4A43-A4FD-E0AD6546A2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1587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6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0.png"/><Relationship Id="rId4" Type="http://schemas.openxmlformats.org/officeDocument/2006/relationships/oleObject" Target="../embeddings/oleObject7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oleObject" Target="../embeddings/oleObject10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oleObject" Target="../embeddings/oleObject12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36.png"/><Relationship Id="rId4" Type="http://schemas.openxmlformats.org/officeDocument/2006/relationships/oleObject" Target="../embeddings/oleObject21.bin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808108"/>
            <a:ext cx="8784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TÉRKÉP FELÚJÍTÁS</a:t>
            </a:r>
          </a:p>
          <a:p>
            <a:pPr algn="ctr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DIGITÁLIS TÉRKÉP FOGALMA. </a:t>
            </a:r>
          </a:p>
          <a:p>
            <a:pPr algn="ctr"/>
            <a:endParaRPr lang="hu-H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DIGITÁLIS TÉRKÉP ADATMODELLJE, A MODELLEZÉS FOLYAMATA.</a:t>
            </a:r>
          </a:p>
          <a:p>
            <a:pPr algn="ctr"/>
            <a:endParaRPr lang="hu-H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KÉTSZINTŰ ADATMODELL.</a:t>
            </a:r>
          </a:p>
        </p:txBody>
      </p:sp>
    </p:spTree>
    <p:extLst>
      <p:ext uri="{BB962C8B-B14F-4D97-AF65-F5344CB8AC3E}">
        <p14:creationId xmlns:p14="http://schemas.microsoft.com/office/powerpoint/2010/main" val="4204379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606957" y="1243499"/>
            <a:ext cx="59300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HAGYOMÁNYOS TÉRKÉPÉSZET, ANALÓG TÉRKÉPEK</a:t>
            </a:r>
          </a:p>
        </p:txBody>
      </p:sp>
      <p:sp>
        <p:nvSpPr>
          <p:cNvPr id="4" name="Téglalap 3"/>
          <p:cNvSpPr/>
          <p:nvPr/>
        </p:nvSpPr>
        <p:spPr>
          <a:xfrm>
            <a:off x="0" y="18864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TÉRKÉPFELÚJÍTÁS</a:t>
            </a:r>
          </a:p>
        </p:txBody>
      </p:sp>
      <p:sp>
        <p:nvSpPr>
          <p:cNvPr id="3" name="Téglalap 2"/>
          <p:cNvSpPr/>
          <p:nvPr/>
        </p:nvSpPr>
        <p:spPr>
          <a:xfrm>
            <a:off x="107504" y="1844824"/>
            <a:ext cx="871296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VÁLTOZÁSOK FELDOLGOZÁSA:</a:t>
            </a:r>
          </a:p>
          <a:p>
            <a:pPr algn="just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A síkrajz változásainak feldolgozása:</a:t>
            </a:r>
          </a:p>
          <a:p>
            <a:pPr algn="just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mai technológiai lehetőségek mellett a </a:t>
            </a:r>
            <a:r>
              <a:rPr lang="hu-HU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leggazdaságosabb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eljárás:</a:t>
            </a:r>
          </a:p>
          <a:p>
            <a:pPr fontAlgn="base"/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			 az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ortofototérképek helyszíni minősítése</a:t>
            </a:r>
          </a:p>
          <a:p>
            <a:pPr fontAlgn="base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Minősítés:</a:t>
            </a:r>
          </a:p>
          <a:p>
            <a:pPr lvl="1" fontAlgn="base"/>
            <a:r>
              <a:rPr lang="hu-HU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Irodai előkészítés:</a:t>
            </a:r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sok térképi elem már az ortofotón egyértelműen azonosítható</a:t>
            </a:r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légifényképek sztereoszkópikus átvizsgálása, mert sokkal több információt nyújthat a tereptárgyak felismerésében és beazonosításában</a:t>
            </a:r>
          </a:p>
          <a:p>
            <a:pPr fontAlgn="base"/>
            <a:r>
              <a:rPr lang="hu-HU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        A helyszínen:</a:t>
            </a:r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ellenőrzés</a:t>
            </a:r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légifényképen nem látható részletek beazonosítása</a:t>
            </a:r>
          </a:p>
          <a:p>
            <a:pPr fontAlgn="base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Analitikus plotterek, vagy a digitális térfotogrammetriai munkaállomás:</a:t>
            </a:r>
          </a:p>
          <a:p>
            <a:pPr fontAlgn="base"/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összetettebb feladat esetén régi (digitális) térképek és az új légifényképekből előállított térmodell együttes szemlélése és feldolgozása</a:t>
            </a:r>
          </a:p>
        </p:txBody>
      </p:sp>
    </p:spTree>
    <p:extLst>
      <p:ext uri="{BB962C8B-B14F-4D97-AF65-F5344CB8AC3E}">
        <p14:creationId xmlns:p14="http://schemas.microsoft.com/office/powerpoint/2010/main" val="1579600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606957" y="1243499"/>
            <a:ext cx="59300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HAGYOMÁNYOS TÉRKÉPÉSZET, ANALÓG TÉRKÉPEK</a:t>
            </a:r>
          </a:p>
        </p:txBody>
      </p:sp>
      <p:sp>
        <p:nvSpPr>
          <p:cNvPr id="4" name="Téglalap 3"/>
          <p:cNvSpPr/>
          <p:nvPr/>
        </p:nvSpPr>
        <p:spPr>
          <a:xfrm>
            <a:off x="0" y="18864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TÉRKÉPFELÚJÍTÁS</a:t>
            </a:r>
          </a:p>
        </p:txBody>
      </p:sp>
      <p:sp>
        <p:nvSpPr>
          <p:cNvPr id="3" name="Téglalap 2"/>
          <p:cNvSpPr/>
          <p:nvPr/>
        </p:nvSpPr>
        <p:spPr>
          <a:xfrm>
            <a:off x="107504" y="1844824"/>
            <a:ext cx="87129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VÁLTOZÁSOK FELDOLGOZÁSA:</a:t>
            </a:r>
          </a:p>
          <a:p>
            <a:pPr algn="just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A domborzat változásainak feldolgozása:</a:t>
            </a:r>
          </a:p>
          <a:p>
            <a:pPr fontAlgn="base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Légifényképek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segítségével,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térkiértékeléssel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lehet a legpontosabban és a leggazdaságosabban meghatározni. Ha a térképfelújításhoz csak kis méretarányú légifényképek készültek, amelyek nem teszik lehetővé a megfelelő pontosságú magassági kiértékelést, akkor a kisebb területre kiterjedő domborzati változásokat 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mérőállomással vagy GPS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berendezéssel lehet meghatározni.</a:t>
            </a:r>
          </a:p>
        </p:txBody>
      </p:sp>
      <p:sp>
        <p:nvSpPr>
          <p:cNvPr id="5" name="Téglalap 4"/>
          <p:cNvSpPr/>
          <p:nvPr/>
        </p:nvSpPr>
        <p:spPr>
          <a:xfrm>
            <a:off x="107504" y="4509120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A névrajz változásainak feldolgozása:</a:t>
            </a:r>
          </a:p>
          <a:p>
            <a:pPr algn="just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térkép névrajzát és az egyéb tematikus tartalmát érintő változásokat irodai feldolgozással,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szerkesztéssel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lehet átvezetni. Ebben az esetben fontos az adatok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eredetiségének, hitelességének az ellenőrzése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. A síkrajzi elemek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helyszíni ellenőrzése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során a tematikus változásokat is le kell ellenőrizni.</a:t>
            </a:r>
          </a:p>
        </p:txBody>
      </p:sp>
    </p:spTree>
    <p:extLst>
      <p:ext uri="{BB962C8B-B14F-4D97-AF65-F5344CB8AC3E}">
        <p14:creationId xmlns:p14="http://schemas.microsoft.com/office/powerpoint/2010/main" val="391957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2" name="Group 32"/>
          <p:cNvGrpSpPr>
            <a:grpSpLocks/>
          </p:cNvGrpSpPr>
          <p:nvPr/>
        </p:nvGrpSpPr>
        <p:grpSpPr bwMode="auto">
          <a:xfrm>
            <a:off x="7027152" y="4437043"/>
            <a:ext cx="1937462" cy="2064070"/>
            <a:chOff x="3969" y="2161"/>
            <a:chExt cx="1678" cy="1179"/>
          </a:xfrm>
        </p:grpSpPr>
        <p:sp>
          <p:nvSpPr>
            <p:cNvPr id="14358" name="AutoShape 14"/>
            <p:cNvSpPr>
              <a:spLocks noChangeArrowheads="1"/>
            </p:cNvSpPr>
            <p:nvPr/>
          </p:nvSpPr>
          <p:spPr bwMode="auto">
            <a:xfrm>
              <a:off x="3969" y="2524"/>
              <a:ext cx="1678" cy="816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TIPOGRÁFIA</a:t>
              </a:r>
              <a:r>
                <a:rPr lang="hu-HU" altLang="hu-HU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AZ ÍRÁS NYOMTATÁSBAN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TÖRTÉNŐ MEGJELENÍTÉSE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- BETŰFORMA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- SZABVÁNYOK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- TERJEDELEM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- HANGSÚLY</a:t>
              </a:r>
            </a:p>
          </p:txBody>
        </p:sp>
        <p:sp>
          <p:nvSpPr>
            <p:cNvPr id="14359" name="Line 24"/>
            <p:cNvSpPr>
              <a:spLocks noChangeShapeType="1"/>
            </p:cNvSpPr>
            <p:nvPr/>
          </p:nvSpPr>
          <p:spPr bwMode="auto">
            <a:xfrm flipV="1">
              <a:off x="4830" y="2161"/>
              <a:ext cx="0" cy="317"/>
            </a:xfrm>
            <a:prstGeom prst="line">
              <a:avLst/>
            </a:prstGeom>
            <a:noFill/>
            <a:ln w="1143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51" name="Group 31"/>
          <p:cNvGrpSpPr>
            <a:grpSpLocks/>
          </p:cNvGrpSpPr>
          <p:nvPr/>
        </p:nvGrpSpPr>
        <p:grpSpPr bwMode="auto">
          <a:xfrm>
            <a:off x="3916218" y="4437043"/>
            <a:ext cx="2095646" cy="1909997"/>
            <a:chOff x="1972" y="2052"/>
            <a:chExt cx="1815" cy="1365"/>
          </a:xfrm>
        </p:grpSpPr>
        <p:sp>
          <p:nvSpPr>
            <p:cNvPr id="14356" name="AutoShape 11"/>
            <p:cNvSpPr>
              <a:spLocks noChangeArrowheads="1"/>
            </p:cNvSpPr>
            <p:nvPr/>
          </p:nvSpPr>
          <p:spPr bwMode="auto">
            <a:xfrm>
              <a:off x="1972" y="2524"/>
              <a:ext cx="1815" cy="893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DOMBORZATTAN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A TÁJ DOMBORZATI KÉPÉ-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NEK METRIKUS, VÍZSZ.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VETÜLETŰ GEOMETRIAI ÉS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FORMAI ALAPOKON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TÖRTÉNŐ ÁBRÁZOLÁSA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4357" name="Line 22"/>
            <p:cNvSpPr>
              <a:spLocks noChangeShapeType="1"/>
            </p:cNvSpPr>
            <p:nvPr/>
          </p:nvSpPr>
          <p:spPr bwMode="auto">
            <a:xfrm flipV="1">
              <a:off x="2879" y="2052"/>
              <a:ext cx="0" cy="426"/>
            </a:xfrm>
            <a:prstGeom prst="line">
              <a:avLst/>
            </a:prstGeom>
            <a:noFill/>
            <a:ln w="1143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340" name="AutoShape 5"/>
          <p:cNvSpPr>
            <a:spLocks noChangeArrowheads="1"/>
          </p:cNvSpPr>
          <p:nvPr/>
        </p:nvSpPr>
        <p:spPr bwMode="auto">
          <a:xfrm>
            <a:off x="3275856" y="1916832"/>
            <a:ext cx="2880792" cy="575468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TOPOGRÁFIAI ADATBÁZISOK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DIGITÁLIS KARTOGRÁFIA</a:t>
            </a:r>
          </a:p>
        </p:txBody>
      </p:sp>
      <p:sp>
        <p:nvSpPr>
          <p:cNvPr id="5132" name="AutoShape 12"/>
          <p:cNvSpPr>
            <a:spLocks noChangeArrowheads="1"/>
          </p:cNvSpPr>
          <p:nvPr/>
        </p:nvSpPr>
        <p:spPr bwMode="auto">
          <a:xfrm>
            <a:off x="3916218" y="5255716"/>
            <a:ext cx="2102999" cy="1091324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MORFOLÓGIA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ALAKTAN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133" name="AutoShape 13"/>
          <p:cNvSpPr>
            <a:spLocks noChangeArrowheads="1"/>
          </p:cNvSpPr>
          <p:nvPr/>
        </p:nvSpPr>
        <p:spPr bwMode="auto">
          <a:xfrm>
            <a:off x="3916218" y="5767296"/>
            <a:ext cx="2109818" cy="68604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TÁJRAJZ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135" name="AutoShape 15"/>
          <p:cNvSpPr>
            <a:spLocks noChangeArrowheads="1"/>
          </p:cNvSpPr>
          <p:nvPr/>
        </p:nvSpPr>
        <p:spPr bwMode="auto">
          <a:xfrm>
            <a:off x="7027152" y="5313567"/>
            <a:ext cx="1937462" cy="1252427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SZÍNTAN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SZÍNRENDSZEREK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SZÍNMODELLEK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KONVERZIÓK </a:t>
            </a:r>
          </a:p>
        </p:txBody>
      </p:sp>
      <p:grpSp>
        <p:nvGrpSpPr>
          <p:cNvPr id="5147" name="Group 27"/>
          <p:cNvGrpSpPr>
            <a:grpSpLocks/>
          </p:cNvGrpSpPr>
          <p:nvPr/>
        </p:nvGrpSpPr>
        <p:grpSpPr bwMode="auto">
          <a:xfrm>
            <a:off x="1403648" y="2720136"/>
            <a:ext cx="1990575" cy="1572865"/>
            <a:chOff x="119" y="1117"/>
            <a:chExt cx="1724" cy="2602"/>
          </a:xfrm>
        </p:grpSpPr>
        <p:sp>
          <p:nvSpPr>
            <p:cNvPr id="14354" name="AutoShape 6"/>
            <p:cNvSpPr>
              <a:spLocks noChangeArrowheads="1"/>
            </p:cNvSpPr>
            <p:nvPr/>
          </p:nvSpPr>
          <p:spPr bwMode="auto">
            <a:xfrm>
              <a:off x="119" y="2172"/>
              <a:ext cx="1724" cy="1547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HELYHEZ KÖTÖTT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INFORMÁCIÓK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OBJEKTUMOK,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ATTRIBÚTUMOK</a:t>
              </a:r>
            </a:p>
          </p:txBody>
        </p:sp>
        <p:sp>
          <p:nvSpPr>
            <p:cNvPr id="14355" name="Line 19"/>
            <p:cNvSpPr>
              <a:spLocks noChangeShapeType="1"/>
            </p:cNvSpPr>
            <p:nvPr/>
          </p:nvSpPr>
          <p:spPr bwMode="auto">
            <a:xfrm flipV="1">
              <a:off x="1054" y="1117"/>
              <a:ext cx="419" cy="737"/>
            </a:xfrm>
            <a:prstGeom prst="line">
              <a:avLst/>
            </a:prstGeom>
            <a:noFill/>
            <a:ln w="1143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48" name="Group 28"/>
          <p:cNvGrpSpPr>
            <a:grpSpLocks/>
          </p:cNvGrpSpPr>
          <p:nvPr/>
        </p:nvGrpSpPr>
        <p:grpSpPr bwMode="auto">
          <a:xfrm>
            <a:off x="3962417" y="2720369"/>
            <a:ext cx="1833546" cy="1572630"/>
            <a:chOff x="2063" y="1095"/>
            <a:chExt cx="1588" cy="1020"/>
          </a:xfrm>
        </p:grpSpPr>
        <p:sp>
          <p:nvSpPr>
            <p:cNvPr id="14352" name="AutoShape 9"/>
            <p:cNvSpPr>
              <a:spLocks noChangeArrowheads="1"/>
            </p:cNvSpPr>
            <p:nvPr/>
          </p:nvSpPr>
          <p:spPr bwMode="auto">
            <a:xfrm>
              <a:off x="2063" y="1480"/>
              <a:ext cx="1588" cy="635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TOPOGRÁFIA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TEREPTÁRGYAK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ÁBRÁZOLÁSA</a:t>
              </a:r>
            </a:p>
          </p:txBody>
        </p:sp>
        <p:sp>
          <p:nvSpPr>
            <p:cNvPr id="14353" name="Line 21"/>
            <p:cNvSpPr>
              <a:spLocks noChangeShapeType="1"/>
            </p:cNvSpPr>
            <p:nvPr/>
          </p:nvSpPr>
          <p:spPr bwMode="auto">
            <a:xfrm flipV="1">
              <a:off x="2879" y="1095"/>
              <a:ext cx="0" cy="339"/>
            </a:xfrm>
            <a:prstGeom prst="line">
              <a:avLst/>
            </a:prstGeom>
            <a:noFill/>
            <a:ln w="1143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50" name="Group 30"/>
          <p:cNvGrpSpPr>
            <a:grpSpLocks/>
          </p:cNvGrpSpPr>
          <p:nvPr/>
        </p:nvGrpSpPr>
        <p:grpSpPr bwMode="auto">
          <a:xfrm>
            <a:off x="1508718" y="4437192"/>
            <a:ext cx="1780433" cy="1223831"/>
            <a:chOff x="204" y="1694"/>
            <a:chExt cx="1542" cy="1464"/>
          </a:xfrm>
        </p:grpSpPr>
        <p:sp>
          <p:nvSpPr>
            <p:cNvPr id="14350" name="AutoShape 8"/>
            <p:cNvSpPr>
              <a:spLocks noChangeArrowheads="1"/>
            </p:cNvSpPr>
            <p:nvPr/>
          </p:nvSpPr>
          <p:spPr bwMode="auto">
            <a:xfrm>
              <a:off x="204" y="2522"/>
              <a:ext cx="1542" cy="636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INFORMATIKA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HARDVER,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SZOFTVER, ADAT</a:t>
              </a:r>
            </a:p>
          </p:txBody>
        </p:sp>
        <p:sp>
          <p:nvSpPr>
            <p:cNvPr id="14351" name="Line 23"/>
            <p:cNvSpPr>
              <a:spLocks noChangeShapeType="1"/>
            </p:cNvSpPr>
            <p:nvPr/>
          </p:nvSpPr>
          <p:spPr bwMode="auto">
            <a:xfrm flipV="1">
              <a:off x="930" y="1694"/>
              <a:ext cx="0" cy="689"/>
            </a:xfrm>
            <a:prstGeom prst="line">
              <a:avLst/>
            </a:prstGeom>
            <a:noFill/>
            <a:ln w="1143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49" name="Group 29"/>
          <p:cNvGrpSpPr>
            <a:grpSpLocks/>
          </p:cNvGrpSpPr>
          <p:nvPr/>
        </p:nvGrpSpPr>
        <p:grpSpPr bwMode="auto">
          <a:xfrm>
            <a:off x="6372200" y="2754289"/>
            <a:ext cx="1937462" cy="1538709"/>
            <a:chOff x="3969" y="1117"/>
            <a:chExt cx="1678" cy="998"/>
          </a:xfrm>
        </p:grpSpPr>
        <p:sp>
          <p:nvSpPr>
            <p:cNvPr id="14348" name="AutoShape 10"/>
            <p:cNvSpPr>
              <a:spLocks noChangeArrowheads="1"/>
            </p:cNvSpPr>
            <p:nvPr/>
          </p:nvSpPr>
          <p:spPr bwMode="auto">
            <a:xfrm>
              <a:off x="3969" y="1480"/>
              <a:ext cx="1678" cy="635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KARTOGRÁFIA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TÉRKÉP TERVEZÉS,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SZERKESZTÉS,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SOKSZOROSÍTÁS</a:t>
              </a:r>
            </a:p>
          </p:txBody>
        </p:sp>
        <p:sp>
          <p:nvSpPr>
            <p:cNvPr id="14349" name="Line 26"/>
            <p:cNvSpPr>
              <a:spLocks noChangeShapeType="1"/>
            </p:cNvSpPr>
            <p:nvPr/>
          </p:nvSpPr>
          <p:spPr bwMode="auto">
            <a:xfrm flipH="1" flipV="1">
              <a:off x="4150" y="1117"/>
              <a:ext cx="454" cy="272"/>
            </a:xfrm>
            <a:prstGeom prst="line">
              <a:avLst/>
            </a:prstGeom>
            <a:noFill/>
            <a:ln w="1143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églalap 24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DIGITÁLIS TÉRKÉP FOGALMA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DIGITÁLIS TOPOGRÁFIA, KARTOGRÁFIA</a:t>
            </a:r>
          </a:p>
        </p:txBody>
      </p:sp>
    </p:spTree>
    <p:extLst>
      <p:ext uri="{BB962C8B-B14F-4D97-AF65-F5344CB8AC3E}">
        <p14:creationId xmlns:p14="http://schemas.microsoft.com/office/powerpoint/2010/main" val="136716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2" grpId="0" animBg="1"/>
      <p:bldP spid="5133" grpId="0" animBg="1"/>
      <p:bldP spid="51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5"/>
          <p:cNvSpPr>
            <a:spLocks noChangeArrowheads="1"/>
          </p:cNvSpPr>
          <p:nvPr/>
        </p:nvSpPr>
        <p:spPr bwMode="auto">
          <a:xfrm>
            <a:off x="3275856" y="2977984"/>
            <a:ext cx="2912734" cy="755982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TOPOGRÁFIAI ADATBÁZISOK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DIGITÁLIS KARTOGRÁFIA</a:t>
            </a:r>
          </a:p>
        </p:txBody>
      </p:sp>
      <p:grpSp>
        <p:nvGrpSpPr>
          <p:cNvPr id="6177" name="Group 33"/>
          <p:cNvGrpSpPr>
            <a:grpSpLocks/>
          </p:cNvGrpSpPr>
          <p:nvPr/>
        </p:nvGrpSpPr>
        <p:grpSpPr bwMode="auto">
          <a:xfrm>
            <a:off x="3911292" y="1628619"/>
            <a:ext cx="1800175" cy="1177677"/>
            <a:chOff x="2109" y="86"/>
            <a:chExt cx="1542" cy="1489"/>
          </a:xfrm>
        </p:grpSpPr>
        <p:sp>
          <p:nvSpPr>
            <p:cNvPr id="15382" name="Line 15"/>
            <p:cNvSpPr>
              <a:spLocks noChangeShapeType="1"/>
            </p:cNvSpPr>
            <p:nvPr/>
          </p:nvSpPr>
          <p:spPr bwMode="auto">
            <a:xfrm>
              <a:off x="2880" y="799"/>
              <a:ext cx="0" cy="776"/>
            </a:xfrm>
            <a:prstGeom prst="line">
              <a:avLst/>
            </a:prstGeom>
            <a:noFill/>
            <a:ln w="1143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83" name="AutoShape 16"/>
            <p:cNvSpPr>
              <a:spLocks noChangeArrowheads="1"/>
            </p:cNvSpPr>
            <p:nvPr/>
          </p:nvSpPr>
          <p:spPr bwMode="auto">
            <a:xfrm>
              <a:off x="2109" y="86"/>
              <a:ext cx="1542" cy="636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HELYTÖRTÉNET</a:t>
              </a:r>
            </a:p>
          </p:txBody>
        </p:sp>
      </p:grpSp>
      <p:grpSp>
        <p:nvGrpSpPr>
          <p:cNvPr id="6176" name="Group 32"/>
          <p:cNvGrpSpPr>
            <a:grpSpLocks/>
          </p:cNvGrpSpPr>
          <p:nvPr/>
        </p:nvGrpSpPr>
        <p:grpSpPr bwMode="auto">
          <a:xfrm>
            <a:off x="1708035" y="1988840"/>
            <a:ext cx="1800175" cy="989447"/>
            <a:chOff x="204" y="120"/>
            <a:chExt cx="1542" cy="1246"/>
          </a:xfrm>
        </p:grpSpPr>
        <p:sp>
          <p:nvSpPr>
            <p:cNvPr id="15380" name="AutoShape 14"/>
            <p:cNvSpPr>
              <a:spLocks noChangeArrowheads="1"/>
            </p:cNvSpPr>
            <p:nvPr/>
          </p:nvSpPr>
          <p:spPr bwMode="auto">
            <a:xfrm>
              <a:off x="204" y="120"/>
              <a:ext cx="1542" cy="636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NYELVÉSZET</a:t>
              </a:r>
            </a:p>
          </p:txBody>
        </p:sp>
        <p:sp>
          <p:nvSpPr>
            <p:cNvPr id="15381" name="Line 18"/>
            <p:cNvSpPr>
              <a:spLocks noChangeShapeType="1"/>
            </p:cNvSpPr>
            <p:nvPr/>
          </p:nvSpPr>
          <p:spPr bwMode="auto">
            <a:xfrm>
              <a:off x="1020" y="845"/>
              <a:ext cx="527" cy="521"/>
            </a:xfrm>
            <a:prstGeom prst="line">
              <a:avLst/>
            </a:prstGeom>
            <a:noFill/>
            <a:ln w="1143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78" name="Group 34"/>
          <p:cNvGrpSpPr>
            <a:grpSpLocks/>
          </p:cNvGrpSpPr>
          <p:nvPr/>
        </p:nvGrpSpPr>
        <p:grpSpPr bwMode="auto">
          <a:xfrm>
            <a:off x="6188590" y="2014580"/>
            <a:ext cx="1800175" cy="963241"/>
            <a:chOff x="4014" y="119"/>
            <a:chExt cx="1542" cy="1213"/>
          </a:xfrm>
        </p:grpSpPr>
        <p:sp>
          <p:nvSpPr>
            <p:cNvPr id="15378" name="AutoShape 17"/>
            <p:cNvSpPr>
              <a:spLocks noChangeArrowheads="1"/>
            </p:cNvSpPr>
            <p:nvPr/>
          </p:nvSpPr>
          <p:spPr bwMode="auto">
            <a:xfrm>
              <a:off x="4014" y="119"/>
              <a:ext cx="1542" cy="636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FÖLDRAJZ</a:t>
              </a:r>
            </a:p>
          </p:txBody>
        </p:sp>
        <p:sp>
          <p:nvSpPr>
            <p:cNvPr id="15379" name="Line 19"/>
            <p:cNvSpPr>
              <a:spLocks noChangeShapeType="1"/>
            </p:cNvSpPr>
            <p:nvPr/>
          </p:nvSpPr>
          <p:spPr bwMode="auto">
            <a:xfrm flipH="1">
              <a:off x="4216" y="844"/>
              <a:ext cx="569" cy="488"/>
            </a:xfrm>
            <a:prstGeom prst="line">
              <a:avLst/>
            </a:prstGeom>
            <a:noFill/>
            <a:ln w="1143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79" name="Group 35"/>
          <p:cNvGrpSpPr>
            <a:grpSpLocks/>
          </p:cNvGrpSpPr>
          <p:nvPr/>
        </p:nvGrpSpPr>
        <p:grpSpPr bwMode="auto">
          <a:xfrm>
            <a:off x="1972072" y="3933353"/>
            <a:ext cx="2012647" cy="1151443"/>
            <a:chOff x="891" y="1798"/>
            <a:chExt cx="1724" cy="1450"/>
          </a:xfrm>
        </p:grpSpPr>
        <p:sp>
          <p:nvSpPr>
            <p:cNvPr id="15376" name="AutoShape 21"/>
            <p:cNvSpPr>
              <a:spLocks noChangeArrowheads="1"/>
            </p:cNvSpPr>
            <p:nvPr/>
          </p:nvSpPr>
          <p:spPr bwMode="auto">
            <a:xfrm>
              <a:off x="891" y="2613"/>
              <a:ext cx="1724" cy="635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GEODÉZIA</a:t>
              </a:r>
            </a:p>
          </p:txBody>
        </p:sp>
        <p:sp>
          <p:nvSpPr>
            <p:cNvPr id="15377" name="Line 22"/>
            <p:cNvSpPr>
              <a:spLocks noChangeShapeType="1"/>
            </p:cNvSpPr>
            <p:nvPr/>
          </p:nvSpPr>
          <p:spPr bwMode="auto">
            <a:xfrm flipV="1">
              <a:off x="1745" y="1798"/>
              <a:ext cx="590" cy="634"/>
            </a:xfrm>
            <a:prstGeom prst="line">
              <a:avLst/>
            </a:prstGeom>
            <a:noFill/>
            <a:ln w="1143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80" name="Group 36"/>
          <p:cNvGrpSpPr>
            <a:grpSpLocks/>
          </p:cNvGrpSpPr>
          <p:nvPr/>
        </p:nvGrpSpPr>
        <p:grpSpPr bwMode="auto">
          <a:xfrm>
            <a:off x="2034363" y="5138300"/>
            <a:ext cx="1800175" cy="1124443"/>
            <a:chOff x="975" y="2813"/>
            <a:chExt cx="1542" cy="1416"/>
          </a:xfrm>
        </p:grpSpPr>
        <p:sp>
          <p:nvSpPr>
            <p:cNvPr id="15374" name="AutoShape 24"/>
            <p:cNvSpPr>
              <a:spLocks noChangeArrowheads="1"/>
            </p:cNvSpPr>
            <p:nvPr/>
          </p:nvSpPr>
          <p:spPr bwMode="auto">
            <a:xfrm>
              <a:off x="975" y="3593"/>
              <a:ext cx="1542" cy="636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VETÜLETTAN</a:t>
              </a:r>
            </a:p>
          </p:txBody>
        </p:sp>
        <p:sp>
          <p:nvSpPr>
            <p:cNvPr id="15375" name="Line 25"/>
            <p:cNvSpPr>
              <a:spLocks noChangeShapeType="1"/>
            </p:cNvSpPr>
            <p:nvPr/>
          </p:nvSpPr>
          <p:spPr bwMode="auto">
            <a:xfrm flipH="1" flipV="1">
              <a:off x="1746" y="2813"/>
              <a:ext cx="0" cy="736"/>
            </a:xfrm>
            <a:prstGeom prst="line">
              <a:avLst/>
            </a:prstGeom>
            <a:noFill/>
            <a:ln w="1143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82" name="Group 38"/>
          <p:cNvGrpSpPr>
            <a:grpSpLocks/>
          </p:cNvGrpSpPr>
          <p:nvPr/>
        </p:nvGrpSpPr>
        <p:grpSpPr bwMode="auto">
          <a:xfrm>
            <a:off x="5689763" y="5157083"/>
            <a:ext cx="1958945" cy="1152237"/>
            <a:chOff x="3289" y="2750"/>
            <a:chExt cx="1678" cy="1451"/>
          </a:xfrm>
        </p:grpSpPr>
        <p:sp>
          <p:nvSpPr>
            <p:cNvPr id="15372" name="AutoShape 27"/>
            <p:cNvSpPr>
              <a:spLocks noChangeArrowheads="1"/>
            </p:cNvSpPr>
            <p:nvPr/>
          </p:nvSpPr>
          <p:spPr bwMode="auto">
            <a:xfrm>
              <a:off x="3289" y="3567"/>
              <a:ext cx="1678" cy="634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FOTOGRAMMETRIA</a:t>
              </a:r>
            </a:p>
          </p:txBody>
        </p:sp>
        <p:sp>
          <p:nvSpPr>
            <p:cNvPr id="15373" name="Line 28"/>
            <p:cNvSpPr>
              <a:spLocks noChangeShapeType="1"/>
            </p:cNvSpPr>
            <p:nvPr/>
          </p:nvSpPr>
          <p:spPr bwMode="auto">
            <a:xfrm flipV="1">
              <a:off x="4104" y="2750"/>
              <a:ext cx="0" cy="771"/>
            </a:xfrm>
            <a:prstGeom prst="line">
              <a:avLst/>
            </a:prstGeom>
            <a:noFill/>
            <a:ln w="1143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81" name="Group 37"/>
          <p:cNvGrpSpPr>
            <a:grpSpLocks/>
          </p:cNvGrpSpPr>
          <p:nvPr/>
        </p:nvGrpSpPr>
        <p:grpSpPr bwMode="auto">
          <a:xfrm>
            <a:off x="5689491" y="3933352"/>
            <a:ext cx="1958945" cy="1151444"/>
            <a:chOff x="3243" y="1798"/>
            <a:chExt cx="1678" cy="1360"/>
          </a:xfrm>
        </p:grpSpPr>
        <p:sp>
          <p:nvSpPr>
            <p:cNvPr id="15370" name="AutoShape 30"/>
            <p:cNvSpPr>
              <a:spLocks noChangeArrowheads="1"/>
            </p:cNvSpPr>
            <p:nvPr/>
          </p:nvSpPr>
          <p:spPr bwMode="auto">
            <a:xfrm>
              <a:off x="3243" y="2523"/>
              <a:ext cx="1678" cy="635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TÁVÉRZÉKELÉS</a:t>
              </a:r>
            </a:p>
          </p:txBody>
        </p:sp>
        <p:sp>
          <p:nvSpPr>
            <p:cNvPr id="15371" name="Line 31"/>
            <p:cNvSpPr>
              <a:spLocks noChangeShapeType="1"/>
            </p:cNvSpPr>
            <p:nvPr/>
          </p:nvSpPr>
          <p:spPr bwMode="auto">
            <a:xfrm flipH="1" flipV="1">
              <a:off x="3424" y="1798"/>
              <a:ext cx="658" cy="595"/>
            </a:xfrm>
            <a:prstGeom prst="line">
              <a:avLst/>
            </a:prstGeom>
            <a:noFill/>
            <a:ln w="1143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églalap 2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DIGITÁLIS TÉRKÉP FOGALMA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DIGITÁLIS TOPOGRÁFIA, KARTOGRÁFIA</a:t>
            </a:r>
          </a:p>
        </p:txBody>
      </p:sp>
    </p:spTree>
    <p:extLst>
      <p:ext uri="{BB962C8B-B14F-4D97-AF65-F5344CB8AC3E}">
        <p14:creationId xmlns:p14="http://schemas.microsoft.com/office/powerpoint/2010/main" val="66871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2042318" y="2632505"/>
            <a:ext cx="1512888" cy="1458476"/>
          </a:xfrm>
          <a:prstGeom prst="rect">
            <a:avLst/>
          </a:prstGeom>
          <a:gradFill rotWithShape="1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18900000" scaled="1"/>
          </a:gra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3844131" y="2632505"/>
            <a:ext cx="1511300" cy="1458476"/>
          </a:xfrm>
          <a:prstGeom prst="rect">
            <a:avLst/>
          </a:prstGeom>
          <a:gradFill rotWithShape="1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18900000" scaled="1"/>
          </a:gra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8" name="Rectangle 7"/>
          <p:cNvSpPr>
            <a:spLocks noChangeArrowheads="1"/>
          </p:cNvSpPr>
          <p:nvPr/>
        </p:nvSpPr>
        <p:spPr bwMode="auto">
          <a:xfrm>
            <a:off x="5642768" y="2632505"/>
            <a:ext cx="1512888" cy="1458476"/>
          </a:xfrm>
          <a:prstGeom prst="rect">
            <a:avLst/>
          </a:prstGeom>
          <a:gradFill rotWithShape="1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18900000" scaled="1"/>
          </a:gra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9" name="Rectangle 8"/>
          <p:cNvSpPr>
            <a:spLocks noChangeArrowheads="1"/>
          </p:cNvSpPr>
          <p:nvPr/>
        </p:nvSpPr>
        <p:spPr bwMode="auto">
          <a:xfrm>
            <a:off x="7444581" y="2632505"/>
            <a:ext cx="1511300" cy="1458476"/>
          </a:xfrm>
          <a:prstGeom prst="rect">
            <a:avLst/>
          </a:prstGeom>
          <a:gradFill rotWithShape="1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18900000" scaled="1"/>
          </a:gra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0" name="Rectangle 9"/>
          <p:cNvSpPr>
            <a:spLocks noChangeArrowheads="1"/>
          </p:cNvSpPr>
          <p:nvPr/>
        </p:nvSpPr>
        <p:spPr bwMode="auto">
          <a:xfrm>
            <a:off x="243681" y="2632505"/>
            <a:ext cx="1511300" cy="1458476"/>
          </a:xfrm>
          <a:prstGeom prst="rect">
            <a:avLst/>
          </a:prstGeom>
          <a:gradFill rotWithShape="1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18900000" scaled="1"/>
          </a:gra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1" name="Oval 10"/>
          <p:cNvSpPr>
            <a:spLocks noChangeArrowheads="1"/>
          </p:cNvSpPr>
          <p:nvPr/>
        </p:nvSpPr>
        <p:spPr bwMode="auto">
          <a:xfrm>
            <a:off x="243681" y="1913366"/>
            <a:ext cx="1493837" cy="947738"/>
          </a:xfrm>
          <a:prstGeom prst="ellipse">
            <a:avLst/>
          </a:prstGeom>
          <a:solidFill>
            <a:srgbClr val="FFCC99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VALÓS VILÁG</a:t>
            </a:r>
          </a:p>
        </p:txBody>
      </p:sp>
      <p:sp>
        <p:nvSpPr>
          <p:cNvPr id="16392" name="Oval 11"/>
          <p:cNvSpPr>
            <a:spLocks noChangeArrowheads="1"/>
          </p:cNvSpPr>
          <p:nvPr/>
        </p:nvSpPr>
        <p:spPr bwMode="auto">
          <a:xfrm>
            <a:off x="2042318" y="1913366"/>
            <a:ext cx="1497013" cy="947738"/>
          </a:xfrm>
          <a:prstGeom prst="ellipse">
            <a:avLst/>
          </a:prstGeom>
          <a:solidFill>
            <a:srgbClr val="FFCC99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ELMÉLETI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MODELL</a:t>
            </a:r>
          </a:p>
        </p:txBody>
      </p:sp>
      <p:sp>
        <p:nvSpPr>
          <p:cNvPr id="16393" name="Oval 12"/>
          <p:cNvSpPr>
            <a:spLocks noChangeArrowheads="1"/>
          </p:cNvSpPr>
          <p:nvPr/>
        </p:nvSpPr>
        <p:spPr bwMode="auto">
          <a:xfrm>
            <a:off x="7442993" y="1913366"/>
            <a:ext cx="1493838" cy="947738"/>
          </a:xfrm>
          <a:prstGeom prst="ellipse">
            <a:avLst/>
          </a:prstGeom>
          <a:solidFill>
            <a:srgbClr val="FFCC99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MEGJELENÍTÉS</a:t>
            </a:r>
          </a:p>
        </p:txBody>
      </p:sp>
      <p:sp>
        <p:nvSpPr>
          <p:cNvPr id="16394" name="Oval 13"/>
          <p:cNvSpPr>
            <a:spLocks noChangeArrowheads="1"/>
          </p:cNvSpPr>
          <p:nvPr/>
        </p:nvSpPr>
        <p:spPr bwMode="auto">
          <a:xfrm>
            <a:off x="5641181" y="1913366"/>
            <a:ext cx="1497012" cy="947738"/>
          </a:xfrm>
          <a:prstGeom prst="ellipse">
            <a:avLst/>
          </a:prstGeom>
          <a:solidFill>
            <a:srgbClr val="FFCC99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FIZIKAI MODELL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(ADATBÁZIS)</a:t>
            </a:r>
          </a:p>
        </p:txBody>
      </p:sp>
      <p:sp>
        <p:nvSpPr>
          <p:cNvPr id="16395" name="Oval 14"/>
          <p:cNvSpPr>
            <a:spLocks noChangeArrowheads="1"/>
          </p:cNvSpPr>
          <p:nvPr/>
        </p:nvSpPr>
        <p:spPr bwMode="auto">
          <a:xfrm>
            <a:off x="3842543" y="1913366"/>
            <a:ext cx="1493838" cy="947738"/>
          </a:xfrm>
          <a:prstGeom prst="ellipse">
            <a:avLst/>
          </a:prstGeom>
          <a:solidFill>
            <a:srgbClr val="FFCC99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LOGIKAI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(ADAT) MODELL</a:t>
            </a:r>
          </a:p>
        </p:txBody>
      </p:sp>
      <p:sp>
        <p:nvSpPr>
          <p:cNvPr id="16396" name="AutoShape 15"/>
          <p:cNvSpPr>
            <a:spLocks noChangeArrowheads="1"/>
          </p:cNvSpPr>
          <p:nvPr/>
        </p:nvSpPr>
        <p:spPr bwMode="auto">
          <a:xfrm>
            <a:off x="1754981" y="2272141"/>
            <a:ext cx="287337" cy="287338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7" name="AutoShape 16"/>
          <p:cNvSpPr>
            <a:spLocks noChangeArrowheads="1"/>
          </p:cNvSpPr>
          <p:nvPr/>
        </p:nvSpPr>
        <p:spPr bwMode="auto">
          <a:xfrm>
            <a:off x="3555206" y="2272141"/>
            <a:ext cx="288925" cy="287338"/>
          </a:xfrm>
          <a:prstGeom prst="rightArrow">
            <a:avLst>
              <a:gd name="adj1" fmla="val 50000"/>
              <a:gd name="adj2" fmla="val 25138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8" name="AutoShape 17"/>
          <p:cNvSpPr>
            <a:spLocks noChangeArrowheads="1"/>
          </p:cNvSpPr>
          <p:nvPr/>
        </p:nvSpPr>
        <p:spPr bwMode="auto">
          <a:xfrm>
            <a:off x="5355431" y="2272141"/>
            <a:ext cx="287337" cy="287338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9" name="AutoShape 18"/>
          <p:cNvSpPr>
            <a:spLocks noChangeArrowheads="1"/>
          </p:cNvSpPr>
          <p:nvPr/>
        </p:nvSpPr>
        <p:spPr bwMode="auto">
          <a:xfrm>
            <a:off x="7155656" y="2272141"/>
            <a:ext cx="288925" cy="287338"/>
          </a:xfrm>
          <a:prstGeom prst="rightArrow">
            <a:avLst>
              <a:gd name="adj1" fmla="val 50000"/>
              <a:gd name="adj2" fmla="val 25138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00" name="Text Box 19"/>
          <p:cNvSpPr txBox="1">
            <a:spLocks noChangeArrowheads="1"/>
          </p:cNvSpPr>
          <p:nvPr/>
        </p:nvSpPr>
        <p:spPr bwMode="auto">
          <a:xfrm>
            <a:off x="243681" y="2921429"/>
            <a:ext cx="133402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TULAJDONSÁGOK: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-KAPCSOLAT</a:t>
            </a:r>
          </a:p>
        </p:txBody>
      </p:sp>
      <p:sp>
        <p:nvSpPr>
          <p:cNvPr id="16401" name="Text Box 20"/>
          <p:cNvSpPr txBox="1">
            <a:spLocks noChangeArrowheads="1"/>
          </p:cNvSpPr>
          <p:nvPr/>
        </p:nvSpPr>
        <p:spPr bwMode="auto">
          <a:xfrm>
            <a:off x="2042318" y="2921429"/>
            <a:ext cx="106952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ENTITÁSOK: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-TÍPUS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-ATTRIBÚTUM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-KAPCSOLAT</a:t>
            </a:r>
          </a:p>
        </p:txBody>
      </p:sp>
      <p:sp>
        <p:nvSpPr>
          <p:cNvPr id="16402" name="Text Box 21"/>
          <p:cNvSpPr txBox="1">
            <a:spLocks noChangeArrowheads="1"/>
          </p:cNvSpPr>
          <p:nvPr/>
        </p:nvSpPr>
        <p:spPr bwMode="auto">
          <a:xfrm>
            <a:off x="3844131" y="2921429"/>
            <a:ext cx="1069524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OBJEKTUM: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-TÍPUS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-GEOMETRIA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-ATTRIBÚTUM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-KAPCSOLAT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-MINÖSÉG</a:t>
            </a:r>
          </a:p>
        </p:txBody>
      </p:sp>
      <p:sp>
        <p:nvSpPr>
          <p:cNvPr id="16403" name="Text Box 22"/>
          <p:cNvSpPr txBox="1">
            <a:spLocks noChangeArrowheads="1"/>
          </p:cNvSpPr>
          <p:nvPr/>
        </p:nvSpPr>
        <p:spPr bwMode="auto">
          <a:xfrm>
            <a:off x="5642768" y="3021907"/>
            <a:ext cx="106952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OBJEKTUM: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-TÍPUS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-GEOMETRIA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-ATTRIBÚTUM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-KAPCSOLAT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-MINÖSÉG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04" name="Text Box 23"/>
          <p:cNvSpPr txBox="1">
            <a:spLocks noChangeArrowheads="1"/>
          </p:cNvSpPr>
          <p:nvPr/>
        </p:nvSpPr>
        <p:spPr bwMode="auto">
          <a:xfrm>
            <a:off x="7444581" y="3280204"/>
            <a:ext cx="10567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-SZÖVEG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-GRAFIKA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-MULTIMÉDIA</a:t>
            </a:r>
          </a:p>
        </p:txBody>
      </p:sp>
      <p:sp>
        <p:nvSpPr>
          <p:cNvPr id="16405" name="Text Box 24"/>
          <p:cNvSpPr txBox="1">
            <a:spLocks noChangeArrowheads="1"/>
          </p:cNvSpPr>
          <p:nvPr/>
        </p:nvSpPr>
        <p:spPr bwMode="auto">
          <a:xfrm>
            <a:off x="1908968" y="1484784"/>
            <a:ext cx="53446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143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TÉRINFORMATIKAI MODELLALKOTÁS FOLYAMATA</a:t>
            </a:r>
          </a:p>
        </p:txBody>
      </p:sp>
      <p:sp>
        <p:nvSpPr>
          <p:cNvPr id="22" name="Téglalap 21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DIGITÁLIS TÉRKÉP FOGALMA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DIGITÁLIS TOPOGRÁFIA, KARTOGRÁFIA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2941636" y="5264275"/>
            <a:ext cx="1512888" cy="1549101"/>
          </a:xfrm>
          <a:prstGeom prst="rect">
            <a:avLst/>
          </a:prstGeom>
          <a:gradFill rotWithShape="1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18900000" scaled="1"/>
          </a:gra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4743449" y="5264275"/>
            <a:ext cx="1511300" cy="1549101"/>
          </a:xfrm>
          <a:prstGeom prst="rect">
            <a:avLst/>
          </a:prstGeom>
          <a:gradFill rotWithShape="1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18900000" scaled="1"/>
          </a:gra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6515100" y="5264275"/>
            <a:ext cx="1512888" cy="1549101"/>
          </a:xfrm>
          <a:prstGeom prst="rect">
            <a:avLst/>
          </a:prstGeom>
          <a:gradFill rotWithShape="1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18900000" scaled="1"/>
          </a:gra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1142999" y="5264275"/>
            <a:ext cx="1511300" cy="1549101"/>
          </a:xfrm>
          <a:prstGeom prst="rect">
            <a:avLst/>
          </a:prstGeom>
          <a:gradFill rotWithShape="1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18900000" scaled="1"/>
          </a:gra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1116013" y="4545137"/>
            <a:ext cx="1493837" cy="947738"/>
          </a:xfrm>
          <a:prstGeom prst="ellipse">
            <a:avLst/>
          </a:prstGeom>
          <a:solidFill>
            <a:srgbClr val="FFCC99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VALÓS VILÁG</a:t>
            </a:r>
          </a:p>
        </p:txBody>
      </p:sp>
      <p:sp>
        <p:nvSpPr>
          <p:cNvPr id="28" name="Oval 10"/>
          <p:cNvSpPr>
            <a:spLocks noChangeArrowheads="1"/>
          </p:cNvSpPr>
          <p:nvPr/>
        </p:nvSpPr>
        <p:spPr bwMode="auto">
          <a:xfrm>
            <a:off x="2914650" y="4545137"/>
            <a:ext cx="1497013" cy="947738"/>
          </a:xfrm>
          <a:prstGeom prst="ellipse">
            <a:avLst/>
          </a:prstGeom>
          <a:solidFill>
            <a:srgbClr val="FFCC99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FOGALMI,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KONCEPCIONÁLIS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MODELL</a:t>
            </a:r>
          </a:p>
        </p:txBody>
      </p:sp>
      <p:sp>
        <p:nvSpPr>
          <p:cNvPr id="29" name="Oval 12"/>
          <p:cNvSpPr>
            <a:spLocks noChangeArrowheads="1"/>
          </p:cNvSpPr>
          <p:nvPr/>
        </p:nvSpPr>
        <p:spPr bwMode="auto">
          <a:xfrm>
            <a:off x="6513513" y="4545137"/>
            <a:ext cx="1497012" cy="947738"/>
          </a:xfrm>
          <a:prstGeom prst="ellipse">
            <a:avLst/>
          </a:prstGeom>
          <a:solidFill>
            <a:srgbClr val="FFCC99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FIZIKAI MODELL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(ADATBÁZIS)</a:t>
            </a:r>
          </a:p>
        </p:txBody>
      </p:sp>
      <p:sp>
        <p:nvSpPr>
          <p:cNvPr id="30" name="Oval 13"/>
          <p:cNvSpPr>
            <a:spLocks noChangeArrowheads="1"/>
          </p:cNvSpPr>
          <p:nvPr/>
        </p:nvSpPr>
        <p:spPr bwMode="auto">
          <a:xfrm>
            <a:off x="4714875" y="4545137"/>
            <a:ext cx="1493838" cy="947738"/>
          </a:xfrm>
          <a:prstGeom prst="ellipse">
            <a:avLst/>
          </a:prstGeom>
          <a:solidFill>
            <a:srgbClr val="FFCC99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LOGIKAI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(ADAT) MODELL</a:t>
            </a:r>
          </a:p>
        </p:txBody>
      </p:sp>
      <p:sp>
        <p:nvSpPr>
          <p:cNvPr id="31" name="AutoShape 14"/>
          <p:cNvSpPr>
            <a:spLocks noChangeArrowheads="1"/>
          </p:cNvSpPr>
          <p:nvPr/>
        </p:nvSpPr>
        <p:spPr bwMode="auto">
          <a:xfrm>
            <a:off x="2627313" y="4903912"/>
            <a:ext cx="287337" cy="287338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AutoShape 15"/>
          <p:cNvSpPr>
            <a:spLocks noChangeArrowheads="1"/>
          </p:cNvSpPr>
          <p:nvPr/>
        </p:nvSpPr>
        <p:spPr bwMode="auto">
          <a:xfrm>
            <a:off x="4427538" y="4903912"/>
            <a:ext cx="288925" cy="287338"/>
          </a:xfrm>
          <a:prstGeom prst="rightArrow">
            <a:avLst>
              <a:gd name="adj1" fmla="val 50000"/>
              <a:gd name="adj2" fmla="val 25138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AutoShape 16"/>
          <p:cNvSpPr>
            <a:spLocks noChangeArrowheads="1"/>
          </p:cNvSpPr>
          <p:nvPr/>
        </p:nvSpPr>
        <p:spPr bwMode="auto">
          <a:xfrm>
            <a:off x="6227763" y="4903912"/>
            <a:ext cx="287337" cy="287338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18"/>
          <p:cNvSpPr txBox="1">
            <a:spLocks noChangeArrowheads="1"/>
          </p:cNvSpPr>
          <p:nvPr/>
        </p:nvSpPr>
        <p:spPr bwMode="auto">
          <a:xfrm>
            <a:off x="1258888" y="5553200"/>
            <a:ext cx="123944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TEREPTÁRGYAK: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-KAPCSOLAT</a:t>
            </a: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2914650" y="5553200"/>
            <a:ext cx="142218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TOPOGRÁFIAI ELEM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-TÍPUS (NÉV)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-ATTRIBÚTUM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-KAPCSOLAT</a:t>
            </a:r>
          </a:p>
        </p:txBody>
      </p:sp>
      <p:sp>
        <p:nvSpPr>
          <p:cNvPr id="36" name="Text Box 20"/>
          <p:cNvSpPr txBox="1">
            <a:spLocks noChangeArrowheads="1"/>
          </p:cNvSpPr>
          <p:nvPr/>
        </p:nvSpPr>
        <p:spPr bwMode="auto">
          <a:xfrm>
            <a:off x="4716463" y="5553200"/>
            <a:ext cx="127310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OBJEKTUM: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-TÍPUS (OBJ. KÓD)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-GEOMETRIA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-ATTRIBÚTUM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-KAPCSOLAT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-MINÖSÉG</a:t>
            </a:r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6515100" y="5553200"/>
            <a:ext cx="124745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OBJEKTUMOK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ADATRENDSZER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SZERKEZETÉNEK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KIALAKÍTÁSA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23"/>
          <p:cNvSpPr txBox="1">
            <a:spLocks noChangeArrowheads="1"/>
          </p:cNvSpPr>
          <p:nvPr/>
        </p:nvSpPr>
        <p:spPr bwMode="auto">
          <a:xfrm>
            <a:off x="188814" y="4149080"/>
            <a:ext cx="878497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143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MODELLALKOTÁS A DIGITÁLIS TÉRKÉPEK ESETÉBEN</a:t>
            </a:r>
          </a:p>
        </p:txBody>
      </p:sp>
    </p:spTree>
    <p:extLst>
      <p:ext uri="{BB962C8B-B14F-4D97-AF65-F5344CB8AC3E}">
        <p14:creationId xmlns:p14="http://schemas.microsoft.com/office/powerpoint/2010/main" val="72684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005" y="1412776"/>
            <a:ext cx="5144934" cy="374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-1528" y="5157192"/>
            <a:ext cx="914400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ENTITÁSOK, OBJEKTUMOK DEFINIÁLÁSA, OSZTÁLYOZÁSA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NINCS</a:t>
            </a:r>
            <a:r>
              <a:rPr lang="hu-HU" altLang="hu-HU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ÁLTALÁNOSSÁGBAN ALKALMAZHATÓ MÓDSZER!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hu-HU" altLang="hu-HU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AZ OSZTÁLYOK DEFINÍCIÓJA</a:t>
            </a: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hu-HU" alt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AZ OSZTÁLYOK SZÁMA</a:t>
            </a: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hu-HU" altLang="hu-HU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AZ ALKALMAZOTT JELKULCS</a:t>
            </a: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endParaRPr lang="hu-HU" altLang="hu-HU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FÜGG, HOGY MIT SZERETNÉNK NYILVÁNTARTANI, BEMUTATNI, KOMMUNIKÁLNI, VAGY MIT VÁR EL A MEGRENDELŐ!</a:t>
            </a:r>
          </a:p>
        </p:txBody>
      </p:sp>
      <p:sp>
        <p:nvSpPr>
          <p:cNvPr id="11" name="Téglalap 10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DIGITÁLIS TÉRKÉP FOGALMA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DIGITÁLIS TOPOGRÁFIA, KARTOGRÁFIA</a:t>
            </a:r>
          </a:p>
        </p:txBody>
      </p:sp>
    </p:spTree>
    <p:extLst>
      <p:ext uri="{BB962C8B-B14F-4D97-AF65-F5344CB8AC3E}">
        <p14:creationId xmlns:p14="http://schemas.microsoft.com/office/powerpoint/2010/main" val="2306756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val 2"/>
          <p:cNvSpPr>
            <a:spLocks noChangeArrowheads="1"/>
          </p:cNvSpPr>
          <p:nvPr/>
        </p:nvSpPr>
        <p:spPr bwMode="auto">
          <a:xfrm>
            <a:off x="913290" y="1775172"/>
            <a:ext cx="2016472" cy="1079971"/>
          </a:xfrm>
          <a:prstGeom prst="ellipse">
            <a:avLst/>
          </a:prstGeom>
          <a:solidFill>
            <a:srgbClr val="FFCC99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VALÓS VILÁG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265661" y="3415059"/>
            <a:ext cx="4865434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leírhatatlanul bonyolult (akár kis részlete is)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	- különböző érdeklődési körök, szempontrendszerek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	- kapcsolatok, jellemzők sokasága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modellezés</a:t>
            </a:r>
          </a:p>
          <a:p>
            <a:pPr lvl="2" eaLnBrk="1" hangingPunct="1">
              <a:spcBef>
                <a:spcPct val="0"/>
              </a:spcBef>
              <a:buFontTx/>
              <a:buChar char="-"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egyszerűsítés, lényeg kiemelése, absztrakció</a:t>
            </a:r>
          </a:p>
          <a:p>
            <a:pPr lvl="2" eaLnBrk="1" hangingPunct="1">
              <a:spcBef>
                <a:spcPct val="0"/>
              </a:spcBef>
              <a:buFontTx/>
              <a:buChar char="-"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adott szempont szerint tulajdonságok, kapcsolatok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 törvényszerűségek bemutatása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endParaRPr lang="hu-HU" altLang="hu-HU" sz="1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8" name="AutoShape 4"/>
          <p:cNvSpPr>
            <a:spLocks noChangeArrowheads="1"/>
          </p:cNvSpPr>
          <p:nvPr/>
        </p:nvSpPr>
        <p:spPr bwMode="auto">
          <a:xfrm>
            <a:off x="4497648" y="4151287"/>
            <a:ext cx="647700" cy="6477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DIGITÁLIS TÉRKÉP FOGALMA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MODELLALKOTÁS FOLYAMATA</a:t>
            </a:r>
          </a:p>
        </p:txBody>
      </p:sp>
    </p:spTree>
    <p:extLst>
      <p:ext uri="{BB962C8B-B14F-4D97-AF65-F5344CB8AC3E}">
        <p14:creationId xmlns:p14="http://schemas.microsoft.com/office/powerpoint/2010/main" val="3202034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val 2"/>
          <p:cNvSpPr>
            <a:spLocks noChangeArrowheads="1"/>
          </p:cNvSpPr>
          <p:nvPr/>
        </p:nvSpPr>
        <p:spPr bwMode="auto">
          <a:xfrm>
            <a:off x="748079" y="1604634"/>
            <a:ext cx="2087562" cy="1163092"/>
          </a:xfrm>
          <a:prstGeom prst="ellipse">
            <a:avLst/>
          </a:prstGeom>
          <a:solidFill>
            <a:srgbClr val="FFCC99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FOGALMI,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KONCEPCIONÁLIS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MODELL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164004" y="2984172"/>
            <a:ext cx="4937570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a tereptárgyak tipizálása, tulajdonságaik és kapcsolataik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 meghatározása nyelvi formalizmusok segítségével (megnevezés)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azonos név használata több tereptárgyra egy szempont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 figyelembe vételével (csoportosítás)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szempontrendszer változása = csoport tagok változása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hu-HU" altLang="hu-HU" sz="1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azonos név = azonos csoport = topográfiai elem (entitás)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topográfiai elem: a legkisebb, az adott  tematika szerint, még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 egyedi tulajdonsággal rendelkező egység, tömör névvel,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 egységes értelmezéssel (pl. szőlő)</a:t>
            </a:r>
          </a:p>
        </p:txBody>
      </p:sp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DIGITÁLIS TÉRKÉP FOGALMA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MODELLALKOTÁS FOLYAMATA</a:t>
            </a:r>
          </a:p>
        </p:txBody>
      </p:sp>
    </p:spTree>
    <p:extLst>
      <p:ext uri="{BB962C8B-B14F-4D97-AF65-F5344CB8AC3E}">
        <p14:creationId xmlns:p14="http://schemas.microsoft.com/office/powerpoint/2010/main" val="1840556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val 2"/>
          <p:cNvSpPr>
            <a:spLocks noChangeArrowheads="1"/>
          </p:cNvSpPr>
          <p:nvPr/>
        </p:nvSpPr>
        <p:spPr bwMode="auto">
          <a:xfrm>
            <a:off x="179512" y="1642269"/>
            <a:ext cx="2088480" cy="1119187"/>
          </a:xfrm>
          <a:prstGeom prst="ellipse">
            <a:avLst/>
          </a:prstGeom>
          <a:solidFill>
            <a:srgbClr val="FFCC99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LOGIKAI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(ADAT) MODELL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06388" y="3159889"/>
            <a:ext cx="4955203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a fogalmi modell digitális reprezentációja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hu-HU" altLang="hu-HU" sz="1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topográfiai elem → topográfiai objektum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hu-HU" altLang="hu-HU" sz="1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elnevezés → </a:t>
            </a:r>
            <a:r>
              <a:rPr lang="hu-HU" altLang="hu-HU" sz="1400" b="0" u="sng">
                <a:latin typeface="Times New Roman" panose="02020603050405020304" pitchFamily="18" charset="0"/>
                <a:cs typeface="Times New Roman" panose="02020603050405020304" pitchFamily="18" charset="0"/>
              </a:rPr>
              <a:t>objektum kód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hu-HU" altLang="hu-HU" sz="1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helyzeti tulajdonságok:</a:t>
            </a:r>
          </a:p>
          <a:p>
            <a:pPr lvl="4" eaLnBrk="1" hangingPunct="1">
              <a:spcBef>
                <a:spcPct val="0"/>
              </a:spcBef>
              <a:buFontTx/>
              <a:buChar char="-"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geometria </a:t>
            </a: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(vonatkozási rendszer, </a:t>
            </a:r>
          </a:p>
          <a:p>
            <a:pPr lvl="4" eaLnBrk="1" hangingPunct="1">
              <a:spcBef>
                <a:spcPct val="0"/>
              </a:spcBef>
              <a:buFontTx/>
              <a:buNone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 forma, metrika)</a:t>
            </a:r>
          </a:p>
          <a:p>
            <a:pPr lvl="4" eaLnBrk="1" hangingPunct="1">
              <a:spcBef>
                <a:spcPct val="0"/>
              </a:spcBef>
              <a:buFontTx/>
              <a:buNone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topológia</a:t>
            </a: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(térbeli, szerkezeti kapcsolat,</a:t>
            </a:r>
          </a:p>
          <a:p>
            <a:pPr lvl="4" eaLnBrk="1" hangingPunct="1">
              <a:spcBef>
                <a:spcPct val="0"/>
              </a:spcBef>
              <a:buFontTx/>
              <a:buNone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 adatstruktúra leírása)</a:t>
            </a:r>
          </a:p>
          <a:p>
            <a:pPr lvl="4" eaLnBrk="1" hangingPunct="1">
              <a:spcBef>
                <a:spcPct val="0"/>
              </a:spcBef>
              <a:buFontTx/>
              <a:buNone/>
            </a:pPr>
            <a:endParaRPr lang="hu-HU" altLang="hu-HU" sz="1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attribútumok:</a:t>
            </a: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mennyiségi és minőségi adatok,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		  leíró tulajdonságok, adott 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tematika</a:t>
            </a: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		  - </a:t>
            </a:r>
            <a:r>
              <a:rPr lang="hu-HU" altLang="hu-HU" sz="1400" b="0" u="sng">
                <a:latin typeface="Times New Roman" panose="02020603050405020304" pitchFamily="18" charset="0"/>
                <a:cs typeface="Times New Roman" panose="02020603050405020304" pitchFamily="18" charset="0"/>
              </a:rPr>
              <a:t>kitüntetett tulajdonság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7188200" y="2022400"/>
            <a:ext cx="738188" cy="6191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7612063" y="3536875"/>
            <a:ext cx="766762" cy="684213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7188200" y="2641525"/>
            <a:ext cx="0" cy="6191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7178675" y="3260650"/>
            <a:ext cx="442913" cy="2762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8" name="AutoShape 8"/>
          <p:cNvSpPr>
            <a:spLocks noChangeArrowheads="1"/>
          </p:cNvSpPr>
          <p:nvPr/>
        </p:nvSpPr>
        <p:spPr bwMode="auto">
          <a:xfrm>
            <a:off x="7907338" y="4527252"/>
            <a:ext cx="839787" cy="728662"/>
          </a:xfrm>
          <a:prstGeom prst="parallelogram">
            <a:avLst>
              <a:gd name="adj" fmla="val 28813"/>
            </a:avLst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9" name="AutoShape 9"/>
          <p:cNvSpPr>
            <a:spLocks noChangeArrowheads="1"/>
          </p:cNvSpPr>
          <p:nvPr/>
        </p:nvSpPr>
        <p:spPr bwMode="auto">
          <a:xfrm>
            <a:off x="8129588" y="5868689"/>
            <a:ext cx="839787" cy="728663"/>
          </a:xfrm>
          <a:prstGeom prst="parallelogram">
            <a:avLst>
              <a:gd name="adj" fmla="val 28813"/>
            </a:avLst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 flipH="1">
            <a:off x="7758113" y="5255914"/>
            <a:ext cx="139700" cy="406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>
            <a:off x="7748588" y="5670252"/>
            <a:ext cx="573087" cy="203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Egyenes összekötő nyíllal 15"/>
          <p:cNvCxnSpPr/>
          <p:nvPr/>
        </p:nvCxnSpPr>
        <p:spPr>
          <a:xfrm flipH="1" flipV="1">
            <a:off x="2336800" y="4293096"/>
            <a:ext cx="1299096" cy="193992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églalap 27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DIGITÁLIS TÉRKÉP FOGALMA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MODELLALKOTÁS FOLYAMATA</a:t>
            </a:r>
          </a:p>
        </p:txBody>
      </p:sp>
    </p:spTree>
    <p:extLst>
      <p:ext uri="{BB962C8B-B14F-4D97-AF65-F5344CB8AC3E}">
        <p14:creationId xmlns:p14="http://schemas.microsoft.com/office/powerpoint/2010/main" val="262853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1610690"/>
            <a:ext cx="874846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az adott tematika szerint, az entitások  logikai szerkezetének kialakítása: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a vizsgált terület lehatárolása a valós világból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az entitások definiálása (kiemelés, megnevezés)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az entitások tulajdonságainak meghatározása (csoportosítás)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az entitások kapcsolatainak meghatározása (topológia)</a:t>
            </a:r>
          </a:p>
        </p:txBody>
      </p:sp>
      <p:sp>
        <p:nvSpPr>
          <p:cNvPr id="3" name="Téglalap 2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DIGITÁLIS TÉRKÉP FOGALMA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TOPOLÓGIAI MODELL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158037" y="2996952"/>
            <a:ext cx="48279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 u="sng">
                <a:latin typeface="Times New Roman" panose="02020603050405020304" pitchFamily="18" charset="0"/>
                <a:cs typeface="Times New Roman" panose="02020603050405020304" pitchFamily="18" charset="0"/>
              </a:rPr>
              <a:t>OSZTOTT PÁLYÁS ÚTKERESZTEZŐDÉS TEMATIKUS MODELLJEI: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646" y="3356991"/>
            <a:ext cx="5374649" cy="3405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163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606957" y="1243499"/>
            <a:ext cx="59300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HAGYOMÁNYOS TÉRKÉPÉSZET, ANALÓG TÉRKÉPEK</a:t>
            </a:r>
          </a:p>
        </p:txBody>
      </p:sp>
      <p:sp>
        <p:nvSpPr>
          <p:cNvPr id="4" name="Téglalap 3"/>
          <p:cNvSpPr/>
          <p:nvPr/>
        </p:nvSpPr>
        <p:spPr>
          <a:xfrm>
            <a:off x="0" y="18864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TÉRKÉPFELÚJÍTÁS</a:t>
            </a:r>
          </a:p>
        </p:txBody>
      </p:sp>
      <p:sp>
        <p:nvSpPr>
          <p:cNvPr id="3" name="Téglalap 2"/>
          <p:cNvSpPr/>
          <p:nvPr/>
        </p:nvSpPr>
        <p:spPr>
          <a:xfrm>
            <a:off x="191801" y="1844824"/>
            <a:ext cx="87129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topográfiai térképek feladata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Föld felszínén és annak közvetlen közelében lévő természetes alakulatok és mesterséges létesítmények, összefoglaló néven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 tereptárgyak ábrázolása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tereptárgyak az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idők során változnak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(megszűnnek, létrejönnek, növekednek, csökkennek)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változások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folyamatosan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következnek be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topográfiai térkép: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tájékozódás, tervezés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mindenkor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aktuális terepi állapot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megjelenítése</a:t>
            </a:r>
          </a:p>
          <a:p>
            <a:pPr algn="just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       térképkészítés: hosszú munkafolyamat                  a változások átvezetése is hosszabb időszak</a:t>
            </a:r>
          </a:p>
          <a:p>
            <a:pPr algn="just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Napi aktualitást, napi változásvezetést a topográfiai térképektől nem várhatunk el! </a:t>
            </a:r>
          </a:p>
          <a:p>
            <a:pPr algn="just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térképek tartalom igen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változatos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tereptárgyak nagy része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természetes alakulat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(változás bejelentés senkitől sem várható el)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mesterséges létesítmények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változásainak bejelentésére sincs semmilyen kötelezettség előírva</a:t>
            </a:r>
          </a:p>
          <a:p>
            <a:pPr algn="just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topográfiai térképi tartalom változásának észlelése, nyilvántartása és átvezetése egy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összetett feladat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6383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2086465" y="1691476"/>
            <a:ext cx="500143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OBJEKTUM: GEOMETRIA, TOPOLÓGIA, TEMATIKA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63513" y="2520678"/>
            <a:ext cx="5415265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Geometriai – Topológiai modellezés: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pont: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hu-HU" altLang="hu-H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- önálló pont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		- végpont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		- részletpont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		- csomópont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vonal: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hu-HU" altLang="hu-H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- pontok és összekötésük (topológia)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		- irányított hálózat (folyó)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		- irányítatlan hálózat (utak)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		- csomópontok kapcsolatai: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			(fizikai, térképi, funkcionális)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felület: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hu-HU" altLang="hu-H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- vonalak határolják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		- több felület: felületi topológia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814786" y="2972123"/>
            <a:ext cx="5416004" cy="1132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- pont: pontazonosító, x, y, z</a:t>
            </a: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1832368" y="3980235"/>
            <a:ext cx="5302250" cy="1506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- él: élazonosító, 1. végpont, 2. végpont,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 mutató az i. részletpontra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- csomópont: pontazonosító, x, y, 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- részletpont: pontazonosító, x, y, z</a:t>
            </a: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1862038" y="5306839"/>
            <a:ext cx="5302250" cy="15065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- felület: felületazonosító, élazonosító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- él: élazonosító, 1. végpont, 2. végpont,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 mutató az i. részletpontra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- csomópont: pontazonosító, x, y, 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- részletpont: pontazonosító, x, y, z</a:t>
            </a:r>
          </a:p>
        </p:txBody>
      </p:sp>
      <p:sp>
        <p:nvSpPr>
          <p:cNvPr id="7" name="Téglalap 6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DIGITÁLIS TÉRKÉP FOGALMA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TOPOLÓGIAI MODELL</a:t>
            </a:r>
          </a:p>
        </p:txBody>
      </p:sp>
    </p:spTree>
    <p:extLst>
      <p:ext uri="{BB962C8B-B14F-4D97-AF65-F5344CB8AC3E}">
        <p14:creationId xmlns:p14="http://schemas.microsoft.com/office/powerpoint/2010/main" val="229631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animBg="1"/>
      <p:bldP spid="25605" grpId="0" animBg="1"/>
      <p:bldP spid="2560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VTopo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34" y="1428623"/>
            <a:ext cx="7669213" cy="4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755576" y="4581128"/>
            <a:ext cx="8070850" cy="20162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a, közös köztes csomópont és nem él-végpont   (nincs megszakítva az objektum),   pl. víz – út, önálló hálózatok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b, kapcsolódó csomópont, él-végpont  (megszakított objektumok),   pl. út – talajút, közös hálózat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c, nincs csomópont, nincs közös hálózat,  pl. magasfesz. vez. - út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d, objektum megszakítása, ha attribútum váltás történik</a:t>
            </a:r>
          </a:p>
        </p:txBody>
      </p:sp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DIGITÁLIS TÉRKÉP FOGALMA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TOPOLÓGIAI MODELL</a:t>
            </a:r>
          </a:p>
        </p:txBody>
      </p:sp>
    </p:spTree>
    <p:extLst>
      <p:ext uri="{BB962C8B-B14F-4D97-AF65-F5344CB8AC3E}">
        <p14:creationId xmlns:p14="http://schemas.microsoft.com/office/powerpoint/2010/main" val="3493058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10822" y="1772816"/>
            <a:ext cx="8716963" cy="15841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2 dimenziós digitális térképészeti (vektoros) adatbázis, amely :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hu-HU" altLang="hu-H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alkalmas 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papír térképek </a:t>
            </a:r>
            <a:r>
              <a:rPr lang="hu-HU" altLang="hu-H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előállítására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térinformatikai rendszerek </a:t>
            </a:r>
            <a:r>
              <a:rPr lang="hu-HU" altLang="hu-H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topográfiai alapjául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hu-HU" altLang="hu-H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nt, vonal, felület jellegű 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geometria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hu-HU" altLang="hu-H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fontos tulajdonságok + magasság 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attribútumként</a:t>
            </a:r>
            <a:endParaRPr lang="hu-HU" alt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DIGITÁLIS TÉRKÉP FOGALMA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Vtopo-25 szabályzat</a:t>
            </a:r>
          </a:p>
        </p:txBody>
      </p:sp>
      <p:sp>
        <p:nvSpPr>
          <p:cNvPr id="4" name="Téglalap 1"/>
          <p:cNvSpPr>
            <a:spLocks noChangeArrowheads="1"/>
          </p:cNvSpPr>
          <p:nvPr/>
        </p:nvSpPr>
        <p:spPr bwMode="auto">
          <a:xfrm>
            <a:off x="208838" y="3861048"/>
            <a:ext cx="5511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altLang="hu-H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zonos attribútumkészlettel rendelkező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hu-H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geometriailag homogén objektumok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hu-H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objektumosztályokat alkotnak.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hu-HU" altLang="hu-HU" sz="16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hu-H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72 tábla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hu-H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9 tematikus kategória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hu-HU" altLang="hu-HU" sz="16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hu-H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a hasonló objektumokat tartalmazó osztályokból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hu-H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(pl. közlekedés_k)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663" y="1450524"/>
            <a:ext cx="2817507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prstDash val="dash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4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247649" y="5985284"/>
            <a:ext cx="8716963" cy="6480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A LAKÓTÖMBÖK 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KÖZÖTTI</a:t>
            </a: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TERÜLETEKEN, AZ ÚT ALATT „NÖVÉNYZET –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EGYÉB FÖLDHASZNÁLAT” (MEZŐGAZD _F) FELÜLET VAN</a:t>
            </a:r>
          </a:p>
        </p:txBody>
      </p:sp>
      <p:pic>
        <p:nvPicPr>
          <p:cNvPr id="30723" name="Picture 3" descr="VTopo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1" y="1769827"/>
            <a:ext cx="9037638" cy="419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DIGITÁLIS TÉRKÉP FOGALMA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Vtopo-25 szabályzat</a:t>
            </a:r>
          </a:p>
        </p:txBody>
      </p:sp>
    </p:spTree>
    <p:extLst>
      <p:ext uri="{BB962C8B-B14F-4D97-AF65-F5344CB8AC3E}">
        <p14:creationId xmlns:p14="http://schemas.microsoft.com/office/powerpoint/2010/main" val="275999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07504" y="6093296"/>
            <a:ext cx="9036496" cy="6229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A „TÉR” OBJEKTUMOT „LAKÓTÖMB” ÉS AZ UTAK TERÜLETÉT KITÖLTÖ „MEZÖGAZD_F” OBJEKTUMOK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HATÁROLJÁK. AZ ÚTHÁLÓZAT A TÉREN BELÜL SEM SZAKAD MEG!</a:t>
            </a:r>
          </a:p>
        </p:txBody>
      </p:sp>
      <p:pic>
        <p:nvPicPr>
          <p:cNvPr id="31747" name="Picture 3" descr="VTopo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556792"/>
            <a:ext cx="3914062" cy="443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DIGITÁLIS TÉRKÉP FOGALMA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Vtopo-25 szabályzat</a:t>
            </a:r>
          </a:p>
        </p:txBody>
      </p:sp>
    </p:spTree>
    <p:extLst>
      <p:ext uri="{BB962C8B-B14F-4D97-AF65-F5344CB8AC3E}">
        <p14:creationId xmlns:p14="http://schemas.microsoft.com/office/powerpoint/2010/main" val="830194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VTopo_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2063750"/>
            <a:ext cx="5629275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VTopo_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2220353"/>
            <a:ext cx="5795164" cy="401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795314" y="1655589"/>
            <a:ext cx="5440982" cy="549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VÍZRAJZI OBJEKTUMOK TOPOLÓGIÁJA</a:t>
            </a:r>
          </a:p>
        </p:txBody>
      </p:sp>
      <p:sp>
        <p:nvSpPr>
          <p:cNvPr id="5" name="Téglalap 4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DIGITÁLIS TÉRKÉP FOGALMA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Vtopo-25 szabályzat</a:t>
            </a:r>
          </a:p>
        </p:txBody>
      </p:sp>
      <p:pic>
        <p:nvPicPr>
          <p:cNvPr id="6" name="Picture 2" descr="VTop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933056"/>
            <a:ext cx="4176464" cy="285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82535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2267744" y="1484784"/>
            <a:ext cx="4608512" cy="549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NÖVÉNYZET OBJEKTUMOK TOPOLÓGIÁJA</a:t>
            </a:r>
          </a:p>
        </p:txBody>
      </p:sp>
      <p:pic>
        <p:nvPicPr>
          <p:cNvPr id="34819" name="Picture 3" descr="VTopo_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284" y="1860828"/>
            <a:ext cx="5739482" cy="484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091768" y="4138502"/>
            <a:ext cx="70557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KIZÁRÓLAG A TÁJÉKOZÓDÁSI JELETŐSÉGGEL BÍRÓ FÁKAT, ILLETVE BOKROKAT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KELL AZ ADATBÁZISBA MEGJELENÍTENI </a:t>
            </a:r>
          </a:p>
        </p:txBody>
      </p:sp>
      <p:pic>
        <p:nvPicPr>
          <p:cNvPr id="34821" name="Picture 5" descr="VTopo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661722"/>
            <a:ext cx="5530626" cy="219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DIGITÁLIS TÉRKÉP FOGALMA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Vtopo-25 szabályzat</a:t>
            </a:r>
          </a:p>
        </p:txBody>
      </p:sp>
    </p:spTree>
    <p:extLst>
      <p:ext uri="{BB962C8B-B14F-4D97-AF65-F5344CB8AC3E}">
        <p14:creationId xmlns:p14="http://schemas.microsoft.com/office/powerpoint/2010/main" val="33376449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539552" y="2204864"/>
            <a:ext cx="7704856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OSZTÁLYHIERARHIA:		1 – 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		egy kiemelt tulajdonság alapján történő csoportosítás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AGGREGÁCIÓ:			M – 1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		azonos vagy különböző objektumok alkotnak egy új egyedi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		tulajdonsággal rendelkező komplex objektumot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		(település, iparterület)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ASSZOCIÁCIÓ:			N – 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		legalább egy közös tulajdonsággal rendelkező objektumok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		csoportosítása, kapcsolata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		(egyetemi-, vásárváros)</a:t>
            </a:r>
          </a:p>
        </p:txBody>
      </p:sp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DIGITÁLIS TÉRKÉP FOGALMA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TEMATIKUS ADATMODELLEK</a:t>
            </a:r>
          </a:p>
        </p:txBody>
      </p:sp>
    </p:spTree>
    <p:extLst>
      <p:ext uri="{BB962C8B-B14F-4D97-AF65-F5344CB8AC3E}">
        <p14:creationId xmlns:p14="http://schemas.microsoft.com/office/powerpoint/2010/main" val="2899314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387" y="1844824"/>
            <a:ext cx="8785225" cy="16435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Komplex objektum-struktúrák megjelenése, 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hosszabb futamidejű 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tranzakciók, új adattípusok (képek, filmek, nagy szöveges 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állományok)</a:t>
            </a:r>
            <a:endParaRPr lang="hu-HU" alt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Igény arra, hogy kezelni 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tudjunk tetszőleges 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adattípust a 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hagyományos lekérdező nyelvek megtartásával</a:t>
            </a:r>
            <a:endParaRPr lang="hu-HU" alt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OO programozási nyelvek elterjedése, a hagyományos adatbázis rendszerek 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nehézkesen működnek 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együtt OO nyelvekkel (C++, Java, </a:t>
            </a:r>
            <a:r>
              <a:rPr lang="hu-HU" altLang="hu-H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Smalltalk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hu-HU" alt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Fő jellemző: a tervező 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specifikálni tudja mind a </a:t>
            </a:r>
            <a:r>
              <a:rPr lang="hu-HU" altLang="hu-HU" sz="1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sokszorosan összetett objektumok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szerkezetét, mind az ezeken az objektumokon 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alkalmazható műveleteket</a:t>
            </a:r>
            <a:endParaRPr lang="hu-HU" alt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2" name="Text Box 2"/>
          <p:cNvSpPr txBox="1">
            <a:spLocks noChangeArrowheads="1"/>
          </p:cNvSpPr>
          <p:nvPr/>
        </p:nvSpPr>
        <p:spPr bwMode="auto">
          <a:xfrm>
            <a:off x="27073" y="1506270"/>
            <a:ext cx="26050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VÁLTOZÁSOK, IGÉNYEK:</a:t>
            </a:r>
            <a:endParaRPr lang="hu-HU" altLang="hu-HU" sz="1600" b="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DIGITÁLIS TÉRKÉP FOGALMA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AZ OBJEKTUM ORIENTÁLT ADATBÁZIS RENDSZEREK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5496" y="3488351"/>
            <a:ext cx="142539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JELLEMZŐK:</a:t>
            </a:r>
            <a:endParaRPr lang="hu-HU" altLang="hu-HU" sz="1600" b="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204756" y="3933056"/>
            <a:ext cx="8569325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Absztrakt adattípus fogalmának bevezetése: 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a belső 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adatstruktúra elrejtése, az 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alkalmazható külső műveletek meghatározása 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altLang="hu-HU" sz="1400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encapsulation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egységbezárás, 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tokosodás)</a:t>
            </a:r>
            <a:endParaRPr lang="hu-HU" alt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Két komponense van: </a:t>
            </a:r>
            <a:r>
              <a:rPr lang="hu-HU" altLang="hu-HU" sz="14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állapot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(érték) és </a:t>
            </a:r>
            <a:r>
              <a:rPr lang="hu-HU" altLang="hu-HU" sz="14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tulajdonság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(művelet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(korai 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definíció)</a:t>
            </a:r>
            <a:endParaRPr lang="hu-HU" alt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Tetszőlegesen </a:t>
            </a:r>
            <a:r>
              <a:rPr lang="hu-HU" altLang="hu-HU" sz="14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összetett szerkezetű </a:t>
            </a:r>
            <a:r>
              <a:rPr lang="hu-HU" altLang="hu-HU" sz="14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objektum 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megengedett (minden az objektummal kapcsolatos információ tárolható, míg a relációs adatbázisokban az információ sok relációban szóródik 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szét)</a:t>
            </a:r>
            <a:endParaRPr lang="hu-HU" alt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Típusok és osztályok hierarchiája 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és öröklődése</a:t>
            </a:r>
            <a:endParaRPr lang="hu-HU" alt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Művelet 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túlterhelés (operator </a:t>
            </a:r>
            <a:r>
              <a:rPr lang="hu-HU" altLang="hu-HU" sz="1400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overloading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ugyanaz 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a művelet 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többféle típusú objektumon is végrehajtható, 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a művelet 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nevéhez 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több különböző 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implementáció tartozik 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attól függően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hogy milyen objektumra kívánjuk alkalmazni. (operátor polimorfizmus -- </a:t>
            </a:r>
            <a:r>
              <a:rPr lang="hu-HU" altLang="hu-HU" sz="140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polymorphism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hu-HU" alt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Késői 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kötés: a futás során kapcsolódik össze 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a művelet 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neve és 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a megfelelő 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implementáció.</a:t>
            </a:r>
          </a:p>
        </p:txBody>
      </p:sp>
    </p:spTree>
    <p:extLst>
      <p:ext uri="{BB962C8B-B14F-4D97-AF65-F5344CB8AC3E}">
        <p14:creationId xmlns:p14="http://schemas.microsoft.com/office/powerpoint/2010/main" val="18868865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2276872"/>
            <a:ext cx="8569325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hu-HU" altLang="hu-HU" sz="1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Cél: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absztrakt adattípusok kezelése, információ-elrejtés (szemben a tradicionális relációs modellel, ahol minden reláció összes attribútumával együtt látható a felhasználók 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és külső 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programok 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számára)</a:t>
            </a:r>
            <a:endParaRPr lang="hu-HU" alt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Egy objektumtípust </a:t>
            </a:r>
            <a:r>
              <a:rPr lang="hu-HU" altLang="hu-HU" sz="14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viselkedésének leírásával 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definiálunk, melyet az 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objektumtípushoz külső 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hozzáférést 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biztosító műveleteken alapulnak.</a:t>
            </a:r>
            <a:endParaRPr lang="hu-HU" alt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hu-HU" altLang="hu-HU" sz="1400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Műveletek</a:t>
            </a:r>
            <a:r>
              <a:rPr lang="hu-HU" altLang="hu-HU" sz="1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objektumok létrehozása, törlése, állapotának módosítása, egyes részeihez való hozzáférés biztosítása ill. 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ezek kombináció</a:t>
            </a:r>
            <a:endParaRPr lang="hu-HU" alt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hu-HU" altLang="hu-HU" sz="1400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Műveletek </a:t>
            </a:r>
            <a:r>
              <a:rPr lang="hu-HU" altLang="hu-HU" sz="1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felépítése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u-HU" altLang="hu-HU" sz="14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interfész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(szignatúra) mely 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a műveletek 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nevét és paramétereit definiálja (látható), </a:t>
            </a:r>
            <a:r>
              <a:rPr lang="hu-HU" altLang="hu-HU" sz="14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implementáció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(metódus) az 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objektum belső 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adatszerkezetét és az eléréséhez 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szükséges műveletek 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leírását tartalmazza (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rejtett)</a:t>
            </a:r>
            <a:endParaRPr lang="hu-HU" alt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Egy </a:t>
            </a:r>
            <a:r>
              <a:rPr lang="hu-HU" altLang="hu-HU" sz="1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metódus hívása 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egy üzenetküldéssel történik az objektum felé, hogy hajtsa végre 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azt.</a:t>
            </a:r>
            <a:endParaRPr lang="hu-HU" altLang="hu-HU" sz="1400" dirty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35496" y="1844824"/>
            <a:ext cx="348044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MŰVELETEK EGYSÉGBE ZÁRÁSA:</a:t>
            </a:r>
            <a:endParaRPr lang="hu-HU" altLang="hu-HU" sz="1600" b="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DIGITÁLIS TÉRKÉP FOGALMA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AZ OBJEKTUM ORIENTÁLT ADATBÁZIS RENDSZEREK</a:t>
            </a:r>
          </a:p>
        </p:txBody>
      </p:sp>
      <p:graphicFrame>
        <p:nvGraphicFramePr>
          <p:cNvPr id="3" name="Objektum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3111297"/>
              </p:ext>
            </p:extLst>
          </p:nvPr>
        </p:nvGraphicFramePr>
        <p:xfrm>
          <a:off x="6012160" y="4653136"/>
          <a:ext cx="2664296" cy="1824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2" imgW="3476190" imgH="2381582" progId="PBrush">
                  <p:embed/>
                </p:oleObj>
              </mc:Choice>
              <mc:Fallback>
                <p:oleObj name="Bitkép" r:id="rId2" imgW="3476190" imgH="2381582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653136"/>
                        <a:ext cx="2664296" cy="18248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76459" y="4869160"/>
            <a:ext cx="60212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új típusú objektum: adatok, módszerek        (szabályrendszer)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üzenet (hír) → osztály → művelet               (dinamikus kapcsolat)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  absztrakt hierarhia		            (osztályok csoportok)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  öröklődés                                                      (elemi objektumok magasabb szint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tulajdonságokkal is rendelkeznek)</a:t>
            </a:r>
          </a:p>
        </p:txBody>
      </p:sp>
    </p:spTree>
    <p:extLst>
      <p:ext uri="{BB962C8B-B14F-4D97-AF65-F5344CB8AC3E}">
        <p14:creationId xmlns:p14="http://schemas.microsoft.com/office/powerpoint/2010/main" val="206427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623378" y="1243499"/>
            <a:ext cx="59300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HAGYOMÁNYOS TÉRKÉPÉSZET, ANALÓG TÉRKÉPEK</a:t>
            </a:r>
          </a:p>
        </p:txBody>
      </p:sp>
      <p:sp>
        <p:nvSpPr>
          <p:cNvPr id="4" name="Téglalap 3"/>
          <p:cNvSpPr/>
          <p:nvPr/>
        </p:nvSpPr>
        <p:spPr>
          <a:xfrm>
            <a:off x="0" y="18864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TÉRKÉPFELÚJÍTÁS</a:t>
            </a:r>
          </a:p>
        </p:txBody>
      </p:sp>
      <p:sp>
        <p:nvSpPr>
          <p:cNvPr id="3" name="Téglalap 2"/>
          <p:cNvSpPr/>
          <p:nvPr/>
        </p:nvSpPr>
        <p:spPr>
          <a:xfrm>
            <a:off x="0" y="1628800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térképi tartalmat a változások három szempontból érinthetik: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síkrajz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domborzat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névrajz</a:t>
            </a:r>
          </a:p>
          <a:p>
            <a:pPr fontAlgn="base"/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fontAlgn="base"/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változások mértékétől függően a változások átvezetésének módjára három kategóriát különböztetünk meg:</a:t>
            </a:r>
          </a:p>
          <a:p>
            <a:pPr fontAlgn="base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HELYESBÍTÉS (REAMBULÁLÁS – ÚJRA BEJÁRÁS)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FELÚJÍTÁS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ÚJ FELMÉRÉS</a:t>
            </a:r>
          </a:p>
          <a:p>
            <a:pPr algn="just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271914" y="3712860"/>
            <a:ext cx="87645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térképi tartalomban csak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kisebb változások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következtek be, és ezeket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helyszíni bejárással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, esetleg csak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szemrevételezéssel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, szükség esetén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mérésekkel foltszerűen, lokálisan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vezetjük át</a:t>
            </a:r>
          </a:p>
        </p:txBody>
      </p:sp>
      <p:sp>
        <p:nvSpPr>
          <p:cNvPr id="5" name="Téglalap 4"/>
          <p:cNvSpPr/>
          <p:nvPr/>
        </p:nvSpPr>
        <p:spPr>
          <a:xfrm>
            <a:off x="244306" y="4653136"/>
            <a:ext cx="889969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térképi tartalom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egy része, pl. a síkrajz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olyan mértékben megváltozott, hogy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gazdaságosabb új felmérést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végezni,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mint a sok javítást foltonként átvezetni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, de a többi térképi tartalom nem, vagy csak igen kismértékben változott</a:t>
            </a:r>
            <a:r>
              <a:rPr lang="hu-HU"/>
              <a:t>.</a:t>
            </a:r>
          </a:p>
        </p:txBody>
      </p:sp>
      <p:sp>
        <p:nvSpPr>
          <p:cNvPr id="6" name="Téglalap 5"/>
          <p:cNvSpPr/>
          <p:nvPr/>
        </p:nvSpPr>
        <p:spPr>
          <a:xfrm>
            <a:off x="271914" y="5877272"/>
            <a:ext cx="8872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térkép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teljes tartalma olyan mértékben megváltozott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, hogy lokális javítgatással már sokkal körülményesebb lenne a munka.</a:t>
            </a:r>
          </a:p>
        </p:txBody>
      </p:sp>
    </p:spTree>
    <p:extLst>
      <p:ext uri="{BB962C8B-B14F-4D97-AF65-F5344CB8AC3E}">
        <p14:creationId xmlns:p14="http://schemas.microsoft.com/office/powerpoint/2010/main" val="116172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3832225" y="3524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43012" name="Picture 6" descr="pilis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77" y="3693283"/>
            <a:ext cx="2571041" cy="301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7"/>
          <p:cNvSpPr txBox="1">
            <a:spLocks noChangeArrowheads="1"/>
          </p:cNvSpPr>
          <p:nvPr/>
        </p:nvSpPr>
        <p:spPr bwMode="auto">
          <a:xfrm>
            <a:off x="1259630" y="1450524"/>
            <a:ext cx="295465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Analóg térkép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 adattárolás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 adatmegjelenítés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-geometria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 kapcsolat 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-tematika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 adott méretarány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 változásvezetés?!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221878" y="1450524"/>
            <a:ext cx="3584636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Digitális térkép 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 adattárolás: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-geometria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-topológia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-tematika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	digitális formában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-adatmegjelenítés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-grafikus adatok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-milyen tematika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-milyen eszköz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-zoom lehetőség, pontosság, méretarány?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-változásvezetés</a:t>
            </a:r>
          </a:p>
        </p:txBody>
      </p:sp>
      <p:sp>
        <p:nvSpPr>
          <p:cNvPr id="9" name="Téglalap 8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DIGITÁLIS TÉRKÉP FOGALMA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ADATTÁROLÁS ÉS MEGJELENÍTÉS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868" y="4728485"/>
            <a:ext cx="4980132" cy="184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49860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4"/>
          <p:cNvSpPr txBox="1">
            <a:spLocks noChangeArrowheads="1"/>
          </p:cNvSpPr>
          <p:nvPr/>
        </p:nvSpPr>
        <p:spPr bwMode="auto">
          <a:xfrm>
            <a:off x="3491880" y="1556792"/>
            <a:ext cx="208326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GRAFIKUS ADATOK</a:t>
            </a:r>
          </a:p>
        </p:txBody>
      </p:sp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1187622" y="2517841"/>
            <a:ext cx="158417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GEOMETRIA</a:t>
            </a:r>
          </a:p>
        </p:txBody>
      </p:sp>
      <p:sp>
        <p:nvSpPr>
          <p:cNvPr id="45060" name="Text Box 6"/>
          <p:cNvSpPr txBox="1">
            <a:spLocks noChangeArrowheads="1"/>
          </p:cNvSpPr>
          <p:nvPr/>
        </p:nvSpPr>
        <p:spPr bwMode="auto">
          <a:xfrm>
            <a:off x="3787931" y="2543280"/>
            <a:ext cx="162695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TOPOLÓGIA</a:t>
            </a:r>
          </a:p>
        </p:txBody>
      </p:sp>
      <p:sp>
        <p:nvSpPr>
          <p:cNvPr id="45061" name="Text Box 7"/>
          <p:cNvSpPr txBox="1">
            <a:spLocks noChangeArrowheads="1"/>
          </p:cNvSpPr>
          <p:nvPr/>
        </p:nvSpPr>
        <p:spPr bwMode="auto">
          <a:xfrm>
            <a:off x="6369440" y="2536300"/>
            <a:ext cx="269140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GRAFIKUS LEÍRÓ  ADATOK</a:t>
            </a:r>
          </a:p>
        </p:txBody>
      </p:sp>
      <p:graphicFrame>
        <p:nvGraphicFramePr>
          <p:cNvPr id="4506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459210"/>
              </p:ext>
            </p:extLst>
          </p:nvPr>
        </p:nvGraphicFramePr>
        <p:xfrm>
          <a:off x="760538" y="3300114"/>
          <a:ext cx="2731342" cy="1936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2" imgW="3962953" imgH="2809524" progId="Paint.Picture">
                  <p:embed/>
                </p:oleObj>
              </mc:Choice>
              <mc:Fallback>
                <p:oleObj name="Bitkép" r:id="rId2" imgW="3962953" imgH="28095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538" y="3300114"/>
                        <a:ext cx="2731342" cy="19369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9887301"/>
              </p:ext>
            </p:extLst>
          </p:nvPr>
        </p:nvGraphicFramePr>
        <p:xfrm>
          <a:off x="3787931" y="3389849"/>
          <a:ext cx="2455907" cy="178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4" imgW="3820058" imgH="2771429" progId="Paint.Picture">
                  <p:embed/>
                </p:oleObj>
              </mc:Choice>
              <mc:Fallback>
                <p:oleObj name="Bitkép" r:id="rId4" imgW="3820058" imgH="277142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7931" y="3389849"/>
                        <a:ext cx="2455907" cy="178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4833071"/>
              </p:ext>
            </p:extLst>
          </p:nvPr>
        </p:nvGraphicFramePr>
        <p:xfrm>
          <a:off x="6931004" y="2980400"/>
          <a:ext cx="2044143" cy="1489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6" imgW="3723810" imgH="2715004" progId="Paint.Picture">
                  <p:embed/>
                </p:oleObj>
              </mc:Choice>
              <mc:Fallback>
                <p:oleObj name="Bitkép" r:id="rId6" imgW="3723810" imgH="271500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1004" y="2980400"/>
                        <a:ext cx="2044143" cy="1489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8369358"/>
              </p:ext>
            </p:extLst>
          </p:nvPr>
        </p:nvGraphicFramePr>
        <p:xfrm>
          <a:off x="7027187" y="4729018"/>
          <a:ext cx="2024925" cy="1447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8" imgW="3780952" imgH="2704762" progId="Paint.Picture">
                  <p:embed/>
                </p:oleObj>
              </mc:Choice>
              <mc:Fallback>
                <p:oleObj name="Bitkép" r:id="rId8" imgW="3780952" imgH="270476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7187" y="4729018"/>
                        <a:ext cx="2024925" cy="14479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6" name="Line 13"/>
          <p:cNvSpPr>
            <a:spLocks noChangeShapeType="1"/>
          </p:cNvSpPr>
          <p:nvPr/>
        </p:nvSpPr>
        <p:spPr bwMode="auto">
          <a:xfrm flipH="1">
            <a:off x="2396142" y="1938403"/>
            <a:ext cx="1527785" cy="54094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067" name="Line 14"/>
          <p:cNvSpPr>
            <a:spLocks noChangeShapeType="1"/>
          </p:cNvSpPr>
          <p:nvPr/>
        </p:nvSpPr>
        <p:spPr bwMode="auto">
          <a:xfrm flipH="1">
            <a:off x="4572000" y="1938402"/>
            <a:ext cx="0" cy="62560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068" name="Line 15"/>
          <p:cNvSpPr>
            <a:spLocks noChangeShapeType="1"/>
          </p:cNvSpPr>
          <p:nvPr/>
        </p:nvSpPr>
        <p:spPr bwMode="auto">
          <a:xfrm>
            <a:off x="5285165" y="1981046"/>
            <a:ext cx="1742022" cy="48414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136" name="AutoShape 16"/>
          <p:cNvSpPr>
            <a:spLocks noChangeArrowheads="1"/>
          </p:cNvSpPr>
          <p:nvPr/>
        </p:nvSpPr>
        <p:spPr bwMode="auto">
          <a:xfrm>
            <a:off x="712150" y="2954922"/>
            <a:ext cx="6151562" cy="3096344"/>
          </a:xfrm>
          <a:prstGeom prst="rightArrowCallout">
            <a:avLst>
              <a:gd name="adj1" fmla="val 15528"/>
              <a:gd name="adj2" fmla="val 21218"/>
              <a:gd name="adj3" fmla="val 4918"/>
              <a:gd name="adj4" fmla="val 94185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GRAFIKUS LEÍRÓ ADATOK: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VONALTÍPUS, VASTAGSÁG, SZÍN</a:t>
            </a: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endParaRPr lang="hu-HU" altLang="hu-H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SZIMBÓLUM, MÉRET, SZÍN</a:t>
            </a: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endParaRPr lang="hu-HU" altLang="hu-H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FELÜLETKITÖLTÉSI MINTA</a:t>
            </a: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endParaRPr lang="hu-HU" altLang="hu-H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BETŰTÍPUS, MÉRET</a:t>
            </a: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endParaRPr lang="hu-HU" altLang="hu-H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SZÖVEGELHELYEZÉS PARAMÉTEREI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DIGITÁLIS TÉRKÉP FOGALMA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GEOMETRIA ÉS GRAFIKA</a:t>
            </a:r>
          </a:p>
        </p:txBody>
      </p:sp>
    </p:spTree>
    <p:extLst>
      <p:ext uri="{BB962C8B-B14F-4D97-AF65-F5344CB8AC3E}">
        <p14:creationId xmlns:p14="http://schemas.microsoft.com/office/powerpoint/2010/main" val="251816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5"/>
          <p:cNvSpPr>
            <a:spLocks noChangeArrowheads="1"/>
          </p:cNvSpPr>
          <p:nvPr/>
        </p:nvSpPr>
        <p:spPr bwMode="auto">
          <a:xfrm>
            <a:off x="6588016" y="2183823"/>
            <a:ext cx="1720418" cy="1444336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UNIVERZÁLIS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FELBONTÁS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PONTOSSÁG</a:t>
            </a:r>
          </a:p>
        </p:txBody>
      </p:sp>
      <p:sp>
        <p:nvSpPr>
          <p:cNvPr id="47108" name="AutoShape 6"/>
          <p:cNvSpPr>
            <a:spLocks noChangeArrowheads="1"/>
          </p:cNvSpPr>
          <p:nvPr/>
        </p:nvSpPr>
        <p:spPr bwMode="auto">
          <a:xfrm>
            <a:off x="1218515" y="2243138"/>
            <a:ext cx="2243715" cy="1403061"/>
          </a:xfrm>
          <a:prstGeom prst="rightArrowCallout">
            <a:avLst>
              <a:gd name="adj1" fmla="val 25000"/>
              <a:gd name="adj2" fmla="val 25000"/>
              <a:gd name="adj3" fmla="val 26074"/>
              <a:gd name="adj4" fmla="val 66667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DIGITÁLIS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TÉRKÉP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(KÓD, KOORD.)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09" name="AutoShape 7"/>
          <p:cNvSpPr>
            <a:spLocks noChangeArrowheads="1"/>
          </p:cNvSpPr>
          <p:nvPr/>
        </p:nvSpPr>
        <p:spPr bwMode="auto">
          <a:xfrm>
            <a:off x="3780162" y="2235200"/>
            <a:ext cx="2498725" cy="1410999"/>
          </a:xfrm>
          <a:prstGeom prst="rightArrowCallout">
            <a:avLst>
              <a:gd name="adj1" fmla="val 25000"/>
              <a:gd name="adj2" fmla="val 25000"/>
              <a:gd name="adj3" fmla="val 26074"/>
              <a:gd name="adj4" fmla="val 66667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DINAMIKUS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MEGJELENÍTÉS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(ZOOM + / - 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78" name="Group 10"/>
          <p:cNvGrpSpPr>
            <a:grpSpLocks/>
          </p:cNvGrpSpPr>
          <p:nvPr/>
        </p:nvGrpSpPr>
        <p:grpSpPr bwMode="auto">
          <a:xfrm>
            <a:off x="6495653" y="1925204"/>
            <a:ext cx="2017568" cy="1933143"/>
            <a:chOff x="4079" y="747"/>
            <a:chExt cx="1573" cy="1518"/>
          </a:xfrm>
        </p:grpSpPr>
        <p:sp>
          <p:nvSpPr>
            <p:cNvPr id="47115" name="Line 8"/>
            <p:cNvSpPr>
              <a:spLocks noChangeShapeType="1"/>
            </p:cNvSpPr>
            <p:nvPr/>
          </p:nvSpPr>
          <p:spPr bwMode="auto">
            <a:xfrm>
              <a:off x="4079" y="760"/>
              <a:ext cx="1573" cy="1503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116" name="Line 9"/>
            <p:cNvSpPr>
              <a:spLocks noChangeShapeType="1"/>
            </p:cNvSpPr>
            <p:nvPr/>
          </p:nvSpPr>
          <p:spPr bwMode="auto">
            <a:xfrm flipH="1">
              <a:off x="4087" y="747"/>
              <a:ext cx="1545" cy="151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623492" y="4285672"/>
            <a:ext cx="3433762" cy="2108922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ADATPONTOSSÁG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GEOMETRIAI ADATOK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FELMÉRÉSI PONTOSSÁGA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5306616" y="4285672"/>
            <a:ext cx="3289300" cy="2108921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ADATSŰRŰSÉG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(AGGREGÁCIÓS SZINT)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ADOTT TERÜLETEGYSÉG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LEÍRÁSÁHOZ SZÜKSÉGES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ADATMENNYISÉG (MINTAVÉTEL)</a:t>
            </a:r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 flipV="1">
            <a:off x="3281253" y="3799465"/>
            <a:ext cx="860425" cy="4175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4" name="Line 16"/>
          <p:cNvSpPr>
            <a:spLocks noChangeShapeType="1"/>
          </p:cNvSpPr>
          <p:nvPr/>
        </p:nvSpPr>
        <p:spPr bwMode="auto">
          <a:xfrm flipH="1" flipV="1">
            <a:off x="5152485" y="3791454"/>
            <a:ext cx="893762" cy="4175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DIGITÁLIS TÉRKÉP FOGALMA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 DIGITÁLIS  MÉRETARÁNY  FOGALMA</a:t>
            </a:r>
          </a:p>
        </p:txBody>
      </p:sp>
    </p:spTree>
    <p:extLst>
      <p:ext uri="{BB962C8B-B14F-4D97-AF65-F5344CB8AC3E}">
        <p14:creationId xmlns:p14="http://schemas.microsoft.com/office/powerpoint/2010/main" val="58720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9" grpId="0" animBg="1"/>
      <p:bldP spid="7181" grpId="0" animBg="1"/>
      <p:bldP spid="7183" grpId="0" animBg="1"/>
      <p:bldP spid="718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4"/>
          <p:cNvSpPr txBox="1">
            <a:spLocks noChangeArrowheads="1"/>
          </p:cNvSpPr>
          <p:nvPr/>
        </p:nvSpPr>
        <p:spPr bwMode="auto">
          <a:xfrm>
            <a:off x="2812602" y="1845162"/>
            <a:ext cx="35394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PONTOSSÁG ÉS AGGREGÁCIÓS SZINT</a:t>
            </a:r>
          </a:p>
        </p:txBody>
      </p:sp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1394068" y="2647229"/>
            <a:ext cx="633840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KORSZERŰ ESZKÖZÖKKEL: „HATÁRTALAN” PONTOSSÁG ÉS FELBONTÁS</a:t>
            </a:r>
          </a:p>
        </p:txBody>
      </p:sp>
      <p:sp>
        <p:nvSpPr>
          <p:cNvPr id="48132" name="AutoShape 6"/>
          <p:cNvSpPr>
            <a:spLocks noChangeArrowheads="1"/>
          </p:cNvSpPr>
          <p:nvPr/>
        </p:nvSpPr>
        <p:spPr bwMode="auto">
          <a:xfrm>
            <a:off x="4178586" y="3130550"/>
            <a:ext cx="593725" cy="55086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33" name="Text Box 7"/>
          <p:cNvSpPr txBox="1">
            <a:spLocks noChangeArrowheads="1"/>
          </p:cNvSpPr>
          <p:nvPr/>
        </p:nvSpPr>
        <p:spPr bwMode="auto">
          <a:xfrm>
            <a:off x="1511504" y="3769736"/>
            <a:ext cx="61035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NAGY ADATSŰRŰSÉG = NAGY PONTOSSÁG = NAGY ADATMENNYISÉG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KEZELHETETLENSÉG!</a:t>
            </a:r>
          </a:p>
        </p:txBody>
      </p:sp>
      <p:sp>
        <p:nvSpPr>
          <p:cNvPr id="48134" name="AutoShape 8"/>
          <p:cNvSpPr>
            <a:spLocks noChangeArrowheads="1"/>
          </p:cNvSpPr>
          <p:nvPr/>
        </p:nvSpPr>
        <p:spPr bwMode="auto">
          <a:xfrm>
            <a:off x="4178587" y="4527118"/>
            <a:ext cx="593725" cy="5508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36" name="Text Box 10"/>
          <p:cNvSpPr txBox="1">
            <a:spLocks noChangeArrowheads="1"/>
          </p:cNvSpPr>
          <p:nvPr/>
        </p:nvSpPr>
        <p:spPr bwMode="auto">
          <a:xfrm>
            <a:off x="1880926" y="5150716"/>
            <a:ext cx="51890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CÉLSZERŰEN MEGVÁLASZTOTT PONTOSSÁG ÉS SŰRŰSÉG,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MELY KEZELHETŐ ÉS JÓL ÍRJA LE A VALÓSÁGOT</a:t>
            </a:r>
          </a:p>
        </p:txBody>
      </p:sp>
      <p:sp>
        <p:nvSpPr>
          <p:cNvPr id="48137" name="AutoShape 11"/>
          <p:cNvSpPr>
            <a:spLocks noChangeArrowheads="1"/>
          </p:cNvSpPr>
          <p:nvPr/>
        </p:nvSpPr>
        <p:spPr bwMode="auto">
          <a:xfrm>
            <a:off x="4178589" y="5779889"/>
            <a:ext cx="593725" cy="55086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38" name="Text Box 12"/>
          <p:cNvSpPr txBox="1">
            <a:spLocks noChangeArrowheads="1"/>
          </p:cNvSpPr>
          <p:nvPr/>
        </p:nvSpPr>
        <p:spPr bwMode="auto">
          <a:xfrm>
            <a:off x="2533835" y="6330752"/>
            <a:ext cx="405886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ANALÓG TÉRKÉPI MÉRETARÁNY SZEMLÉLET</a:t>
            </a:r>
          </a:p>
        </p:txBody>
      </p:sp>
      <p:sp>
        <p:nvSpPr>
          <p:cNvPr id="11" name="Téglalap 10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DIGITÁLIS TÉRKÉP FOGALMA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 DIGITÁLIS  MÉRETARÁNY  FOGALMA</a:t>
            </a:r>
          </a:p>
        </p:txBody>
      </p:sp>
    </p:spTree>
    <p:extLst>
      <p:ext uri="{BB962C8B-B14F-4D97-AF65-F5344CB8AC3E}">
        <p14:creationId xmlns:p14="http://schemas.microsoft.com/office/powerpoint/2010/main" val="22108522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4"/>
          <p:cNvSpPr txBox="1">
            <a:spLocks noChangeArrowheads="1"/>
          </p:cNvSpPr>
          <p:nvPr/>
        </p:nvSpPr>
        <p:spPr bwMode="auto">
          <a:xfrm>
            <a:off x="1577656" y="1645230"/>
            <a:ext cx="651339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NAGYMÉRETARÁNYÚ TÉRKÉPNEK MEGFELELŐ DIGITÁLIS TÉRKÉP</a:t>
            </a:r>
          </a:p>
        </p:txBody>
      </p:sp>
      <p:graphicFrame>
        <p:nvGraphicFramePr>
          <p:cNvPr id="4915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5492694"/>
              </p:ext>
            </p:extLst>
          </p:nvPr>
        </p:nvGraphicFramePr>
        <p:xfrm>
          <a:off x="1241377" y="2216727"/>
          <a:ext cx="6465362" cy="3934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2" imgW="7059010" imgH="4296375" progId="Paint.Picture">
                  <p:embed/>
                </p:oleObj>
              </mc:Choice>
              <mc:Fallback>
                <p:oleObj name="Bitkép" r:id="rId2" imgW="7059010" imgH="429637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1377" y="2216727"/>
                        <a:ext cx="6465362" cy="39345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498365"/>
              </p:ext>
            </p:extLst>
          </p:nvPr>
        </p:nvGraphicFramePr>
        <p:xfrm>
          <a:off x="1353341" y="2304371"/>
          <a:ext cx="6471766" cy="3958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4" imgW="7020905" imgH="4296375" progId="Paint.Picture">
                  <p:embed/>
                </p:oleObj>
              </mc:Choice>
              <mc:Fallback>
                <p:oleObj name="Bitkép" r:id="rId4" imgW="7020905" imgH="429637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3341" y="2304371"/>
                        <a:ext cx="6471766" cy="39588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33581"/>
              </p:ext>
            </p:extLst>
          </p:nvPr>
        </p:nvGraphicFramePr>
        <p:xfrm>
          <a:off x="1483527" y="2440598"/>
          <a:ext cx="6607528" cy="3961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6" imgW="7020905" imgH="4210638" progId="Paint.Picture">
                  <p:embed/>
                </p:oleObj>
              </mc:Choice>
              <mc:Fallback>
                <p:oleObj name="Bitkép" r:id="rId6" imgW="7020905" imgH="421063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3527" y="2440598"/>
                        <a:ext cx="6607528" cy="39614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églalap 5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DIGITÁLIS TÉRKÉP FOGALMA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 DIGITÁLIS  MÉRETARÁNY  FOGALMA</a:t>
            </a:r>
          </a:p>
        </p:txBody>
      </p:sp>
    </p:spTree>
    <p:extLst>
      <p:ext uri="{BB962C8B-B14F-4D97-AF65-F5344CB8AC3E}">
        <p14:creationId xmlns:p14="http://schemas.microsoft.com/office/powerpoint/2010/main" val="426246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7314917"/>
              </p:ext>
            </p:extLst>
          </p:nvPr>
        </p:nvGraphicFramePr>
        <p:xfrm>
          <a:off x="1652444" y="2182708"/>
          <a:ext cx="6186632" cy="4419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2" imgW="10142857" imgH="7249537" progId="Paint.Picture">
                  <p:embed/>
                </p:oleObj>
              </mc:Choice>
              <mc:Fallback>
                <p:oleObj name="Bitkép" r:id="rId2" imgW="10142857" imgH="724953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2444" y="2182708"/>
                        <a:ext cx="6186632" cy="44199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3889199"/>
              </p:ext>
            </p:extLst>
          </p:nvPr>
        </p:nvGraphicFramePr>
        <p:xfrm>
          <a:off x="1844780" y="2320131"/>
          <a:ext cx="6197495" cy="4415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4" imgW="9809524" imgH="6990476" progId="Paint.Picture">
                  <p:embed/>
                </p:oleObj>
              </mc:Choice>
              <mc:Fallback>
                <p:oleObj name="Bitkép" r:id="rId4" imgW="9809524" imgH="699047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4780" y="2320131"/>
                        <a:ext cx="6197495" cy="44159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291329" y="1701806"/>
            <a:ext cx="699368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KÖZEPES MÉRETARÁNYÚ TÉRKÉPNEK MEGFELELŐ DIGITÁLIS TÉRKÉP</a:t>
            </a:r>
          </a:p>
        </p:txBody>
      </p:sp>
      <p:sp>
        <p:nvSpPr>
          <p:cNvPr id="6" name="Téglalap 5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DIGITÁLIS TÉRKÉP FOGALMA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 DIGITÁLIS  MÉRETARÁNY  FOGALMA</a:t>
            </a:r>
          </a:p>
        </p:txBody>
      </p:sp>
    </p:spTree>
    <p:extLst>
      <p:ext uri="{BB962C8B-B14F-4D97-AF65-F5344CB8AC3E}">
        <p14:creationId xmlns:p14="http://schemas.microsoft.com/office/powerpoint/2010/main" val="242435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6704542"/>
              </p:ext>
            </p:extLst>
          </p:nvPr>
        </p:nvGraphicFramePr>
        <p:xfrm>
          <a:off x="1291329" y="2262511"/>
          <a:ext cx="6392864" cy="4285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2" imgW="6211167" imgH="4695238" progId="Paint.Picture">
                  <p:embed/>
                </p:oleObj>
              </mc:Choice>
              <mc:Fallback>
                <p:oleObj name="Bitkép" r:id="rId2" imgW="6211167" imgH="469523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1329" y="2262511"/>
                        <a:ext cx="6392864" cy="42852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2186043"/>
              </p:ext>
            </p:extLst>
          </p:nvPr>
        </p:nvGraphicFramePr>
        <p:xfrm>
          <a:off x="1437514" y="2423499"/>
          <a:ext cx="6373679" cy="4289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4" imgW="5114286" imgH="3877216" progId="Paint.Picture">
                  <p:embed/>
                </p:oleObj>
              </mc:Choice>
              <mc:Fallback>
                <p:oleObj name="Bitkép" r:id="rId4" imgW="5114286" imgH="387721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7514" y="2423499"/>
                        <a:ext cx="6373679" cy="42893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291329" y="1701806"/>
            <a:ext cx="699368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KIS MÉRETARÁNYÚ TÉRKÉPNEK MEGFELELŐ DIGITÁLIS TÉRKÉP</a:t>
            </a:r>
          </a:p>
        </p:txBody>
      </p:sp>
      <p:sp>
        <p:nvSpPr>
          <p:cNvPr id="6" name="Téglalap 5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DIGITÁLIS TÉRKÉP FOGALMA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 DIGITÁLIS  MÉRETARÁNY  FOGALMA</a:t>
            </a:r>
          </a:p>
        </p:txBody>
      </p:sp>
    </p:spTree>
    <p:extLst>
      <p:ext uri="{BB962C8B-B14F-4D97-AF65-F5344CB8AC3E}">
        <p14:creationId xmlns:p14="http://schemas.microsoft.com/office/powerpoint/2010/main" val="356704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2399355" y="1808741"/>
            <a:ext cx="454220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DIGITÁLIS TÉRKÉP TERVEZÉS, SZERKESZTÉS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75491" y="2587337"/>
            <a:ext cx="8737599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Az objektumok helyzeti és tematikus adatainak minden tekintetben megfelelő szintű biztosítása: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helyzeti adatok: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	- a szükséges </a:t>
            </a: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pontosság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	- a szükséges </a:t>
            </a: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adatsűrűség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	- a megfelelő </a:t>
            </a: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adatszerkezet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redundanciamentesség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tematikus adatok: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	- a későbbi szerkesztéshez elengedhetetlen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	  </a:t>
            </a: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egyszerűsített jelkulcsot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tartalmazó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	  menűtábla rögzítése</a:t>
            </a:r>
          </a:p>
        </p:txBody>
      </p:sp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KÉTSZINTŰ ADATMODELL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FOGALMA</a:t>
            </a:r>
          </a:p>
        </p:txBody>
      </p:sp>
    </p:spTree>
    <p:extLst>
      <p:ext uri="{BB962C8B-B14F-4D97-AF65-F5344CB8AC3E}">
        <p14:creationId xmlns:p14="http://schemas.microsoft.com/office/powerpoint/2010/main" val="9763532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2656623" y="1634826"/>
            <a:ext cx="6145645" cy="2998643"/>
            <a:chOff x="1768" y="158"/>
            <a:chExt cx="3936" cy="2592"/>
          </a:xfrm>
        </p:grpSpPr>
        <p:sp>
          <p:nvSpPr>
            <p:cNvPr id="29711" name="Rectangle 3"/>
            <p:cNvSpPr>
              <a:spLocks noChangeArrowheads="1"/>
            </p:cNvSpPr>
            <p:nvPr/>
          </p:nvSpPr>
          <p:spPr bwMode="auto">
            <a:xfrm>
              <a:off x="1768" y="158"/>
              <a:ext cx="3936" cy="2592"/>
            </a:xfrm>
            <a:prstGeom prst="rect">
              <a:avLst/>
            </a:prstGeom>
            <a:solidFill>
              <a:srgbClr val="FFFF99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12" name="Text Box 4"/>
            <p:cNvSpPr txBox="1">
              <a:spLocks noChangeArrowheads="1"/>
            </p:cNvSpPr>
            <p:nvPr/>
          </p:nvSpPr>
          <p:spPr bwMode="auto">
            <a:xfrm>
              <a:off x="2945" y="2413"/>
              <a:ext cx="105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OBJEKTUM KÓD</a:t>
              </a:r>
            </a:p>
          </p:txBody>
        </p:sp>
      </p:grpSp>
      <p:sp>
        <p:nvSpPr>
          <p:cNvPr id="29699" name="AutoShape 5"/>
          <p:cNvSpPr>
            <a:spLocks noChangeArrowheads="1"/>
          </p:cNvSpPr>
          <p:nvPr/>
        </p:nvSpPr>
        <p:spPr bwMode="auto">
          <a:xfrm>
            <a:off x="240157" y="2161288"/>
            <a:ext cx="2286000" cy="1925349"/>
          </a:xfrm>
          <a:prstGeom prst="rightArrowCallout">
            <a:avLst>
              <a:gd name="adj1" fmla="val 24093"/>
              <a:gd name="adj2" fmla="val 25000"/>
              <a:gd name="adj3" fmla="val 12969"/>
              <a:gd name="adj4" fmla="val 81120"/>
            </a:avLst>
          </a:prstGeom>
          <a:solidFill>
            <a:srgbClr val="FFCC99"/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ADATNYERÉS: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-EGYÉRTELMŰ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GEOMETRIA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-EGYSZERŰSÍTETT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TOPOLÓGIAI VÁZ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2783394" y="2161288"/>
            <a:ext cx="1933789" cy="1950419"/>
          </a:xfrm>
          <a:prstGeom prst="rect">
            <a:avLst/>
          </a:prstGeom>
          <a:solidFill>
            <a:srgbClr val="FFCC99"/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ADATÁLLOMÁNY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A VALÓSÁGNAK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MEGFELELŐ, MÉRT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HELYZETI INF.</a:t>
            </a: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6720469" y="2136218"/>
            <a:ext cx="1933789" cy="1950419"/>
          </a:xfrm>
          <a:prstGeom prst="rect">
            <a:avLst/>
          </a:prstGeom>
          <a:solidFill>
            <a:srgbClr val="FFCC99"/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VÉGLEGES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TÉRKÉPI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ADATÁLLOMÁNY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ESZTÉTIKUS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JÓL OLVASHATÓ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VIZUALIZÁCIÓ</a:t>
            </a:r>
          </a:p>
        </p:txBody>
      </p:sp>
      <p:sp>
        <p:nvSpPr>
          <p:cNvPr id="5128" name="AutoShape 8"/>
          <p:cNvSpPr>
            <a:spLocks noChangeArrowheads="1"/>
          </p:cNvSpPr>
          <p:nvPr/>
        </p:nvSpPr>
        <p:spPr bwMode="auto">
          <a:xfrm>
            <a:off x="5080008" y="1757981"/>
            <a:ext cx="1440875" cy="275891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00"/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SZERKESZTÉS,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TOVÁBBI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MÉRÉS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NÉLKÜL</a:t>
            </a:r>
          </a:p>
        </p:txBody>
      </p:sp>
      <p:grpSp>
        <p:nvGrpSpPr>
          <p:cNvPr id="5129" name="Group 9"/>
          <p:cNvGrpSpPr>
            <a:grpSpLocks/>
          </p:cNvGrpSpPr>
          <p:nvPr/>
        </p:nvGrpSpPr>
        <p:grpSpPr bwMode="auto">
          <a:xfrm>
            <a:off x="515659" y="4035035"/>
            <a:ext cx="8165633" cy="2762674"/>
            <a:chOff x="-439" y="1887"/>
            <a:chExt cx="6051" cy="2204"/>
          </a:xfrm>
        </p:grpSpPr>
        <p:sp>
          <p:nvSpPr>
            <p:cNvPr id="29707" name="Freeform 10"/>
            <p:cNvSpPr>
              <a:spLocks/>
            </p:cNvSpPr>
            <p:nvPr/>
          </p:nvSpPr>
          <p:spPr bwMode="auto">
            <a:xfrm>
              <a:off x="-439" y="1887"/>
              <a:ext cx="2983" cy="1461"/>
            </a:xfrm>
            <a:custGeom>
              <a:avLst/>
              <a:gdLst>
                <a:gd name="T0" fmla="*/ 0 w 2983"/>
                <a:gd name="T1" fmla="*/ 823 h 1461"/>
                <a:gd name="T2" fmla="*/ 0 w 2983"/>
                <a:gd name="T3" fmla="*/ 1461 h 1461"/>
                <a:gd name="T4" fmla="*/ 2983 w 2983"/>
                <a:gd name="T5" fmla="*/ 1461 h 1461"/>
                <a:gd name="T6" fmla="*/ 2983 w 2983"/>
                <a:gd name="T7" fmla="*/ 837 h 1461"/>
                <a:gd name="T8" fmla="*/ 2572 w 2983"/>
                <a:gd name="T9" fmla="*/ 309 h 1461"/>
                <a:gd name="T10" fmla="*/ 2846 w 2983"/>
                <a:gd name="T11" fmla="*/ 309 h 1461"/>
                <a:gd name="T12" fmla="*/ 2359 w 2983"/>
                <a:gd name="T13" fmla="*/ 0 h 1461"/>
                <a:gd name="T14" fmla="*/ 1961 w 2983"/>
                <a:gd name="T15" fmla="*/ 295 h 1461"/>
                <a:gd name="T16" fmla="*/ 2229 w 2983"/>
                <a:gd name="T17" fmla="*/ 295 h 1461"/>
                <a:gd name="T18" fmla="*/ 0 w 2983"/>
                <a:gd name="T19" fmla="*/ 823 h 14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983" h="1461">
                  <a:moveTo>
                    <a:pt x="0" y="823"/>
                  </a:moveTo>
                  <a:lnTo>
                    <a:pt x="0" y="1461"/>
                  </a:lnTo>
                  <a:lnTo>
                    <a:pt x="2983" y="1461"/>
                  </a:lnTo>
                  <a:lnTo>
                    <a:pt x="2983" y="837"/>
                  </a:lnTo>
                  <a:lnTo>
                    <a:pt x="2572" y="309"/>
                  </a:lnTo>
                  <a:lnTo>
                    <a:pt x="2846" y="309"/>
                  </a:lnTo>
                  <a:lnTo>
                    <a:pt x="2359" y="0"/>
                  </a:lnTo>
                  <a:lnTo>
                    <a:pt x="1961" y="295"/>
                  </a:lnTo>
                  <a:lnTo>
                    <a:pt x="2229" y="295"/>
                  </a:lnTo>
                  <a:lnTo>
                    <a:pt x="0" y="823"/>
                  </a:lnTo>
                  <a:close/>
                </a:path>
              </a:pathLst>
            </a:custGeom>
            <a:solidFill>
              <a:srgbClr val="FF9900"/>
            </a:solidFill>
            <a:ln w="158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08" name="Text Box 11"/>
            <p:cNvSpPr txBox="1">
              <a:spLocks noChangeArrowheads="1"/>
            </p:cNvSpPr>
            <p:nvPr/>
          </p:nvSpPr>
          <p:spPr bwMode="auto">
            <a:xfrm>
              <a:off x="-141" y="2876"/>
              <a:ext cx="2421" cy="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EREDETI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TOPOGRÁFIAI   ADATMODELL</a:t>
              </a:r>
            </a:p>
          </p:txBody>
        </p:sp>
        <p:sp>
          <p:nvSpPr>
            <p:cNvPr id="29709" name="Freeform 12"/>
            <p:cNvSpPr>
              <a:spLocks/>
            </p:cNvSpPr>
            <p:nvPr/>
          </p:nvSpPr>
          <p:spPr bwMode="auto">
            <a:xfrm>
              <a:off x="2643" y="1901"/>
              <a:ext cx="2969" cy="2181"/>
            </a:xfrm>
            <a:custGeom>
              <a:avLst/>
              <a:gdLst>
                <a:gd name="T0" fmla="*/ 0 w 2969"/>
                <a:gd name="T1" fmla="*/ 1776 h 2181"/>
                <a:gd name="T2" fmla="*/ 0 w 2969"/>
                <a:gd name="T3" fmla="*/ 2181 h 2181"/>
                <a:gd name="T4" fmla="*/ 2969 w 2969"/>
                <a:gd name="T5" fmla="*/ 2181 h 2181"/>
                <a:gd name="T6" fmla="*/ 2969 w 2969"/>
                <a:gd name="T7" fmla="*/ 1749 h 2181"/>
                <a:gd name="T8" fmla="*/ 2599 w 2969"/>
                <a:gd name="T9" fmla="*/ 274 h 2181"/>
                <a:gd name="T10" fmla="*/ 2859 w 2969"/>
                <a:gd name="T11" fmla="*/ 274 h 2181"/>
                <a:gd name="T12" fmla="*/ 2393 w 2969"/>
                <a:gd name="T13" fmla="*/ 0 h 2181"/>
                <a:gd name="T14" fmla="*/ 1982 w 2969"/>
                <a:gd name="T15" fmla="*/ 254 h 2181"/>
                <a:gd name="T16" fmla="*/ 2256 w 2969"/>
                <a:gd name="T17" fmla="*/ 254 h 2181"/>
                <a:gd name="T18" fmla="*/ 0 w 2969"/>
                <a:gd name="T19" fmla="*/ 1776 h 21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969" h="2181">
                  <a:moveTo>
                    <a:pt x="0" y="1776"/>
                  </a:moveTo>
                  <a:lnTo>
                    <a:pt x="0" y="2181"/>
                  </a:lnTo>
                  <a:lnTo>
                    <a:pt x="2969" y="2181"/>
                  </a:lnTo>
                  <a:lnTo>
                    <a:pt x="2969" y="1749"/>
                  </a:lnTo>
                  <a:lnTo>
                    <a:pt x="2599" y="274"/>
                  </a:lnTo>
                  <a:lnTo>
                    <a:pt x="2859" y="274"/>
                  </a:lnTo>
                  <a:lnTo>
                    <a:pt x="2393" y="0"/>
                  </a:lnTo>
                  <a:lnTo>
                    <a:pt x="1982" y="254"/>
                  </a:lnTo>
                  <a:lnTo>
                    <a:pt x="2256" y="254"/>
                  </a:lnTo>
                  <a:lnTo>
                    <a:pt x="0" y="1776"/>
                  </a:lnTo>
                  <a:close/>
                </a:path>
              </a:pathLst>
            </a:custGeom>
            <a:solidFill>
              <a:srgbClr val="FF9900"/>
            </a:solidFill>
            <a:ln w="158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10" name="Text Box 13"/>
            <p:cNvSpPr txBox="1">
              <a:spLocks noChangeArrowheads="1"/>
            </p:cNvSpPr>
            <p:nvPr/>
          </p:nvSpPr>
          <p:spPr bwMode="auto">
            <a:xfrm>
              <a:off x="2887" y="3624"/>
              <a:ext cx="2542" cy="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LEVEZETETT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KARTOGRÁFIAI   ADATMODELL</a:t>
              </a:r>
            </a:p>
          </p:txBody>
        </p:sp>
      </p:grpSp>
      <p:grpSp>
        <p:nvGrpSpPr>
          <p:cNvPr id="5136" name="Group 16"/>
          <p:cNvGrpSpPr>
            <a:grpSpLocks/>
          </p:cNvGrpSpPr>
          <p:nvPr/>
        </p:nvGrpSpPr>
        <p:grpSpPr bwMode="auto">
          <a:xfrm>
            <a:off x="1480514" y="4907267"/>
            <a:ext cx="6919204" cy="1215878"/>
            <a:chOff x="901" y="2739"/>
            <a:chExt cx="4529" cy="970"/>
          </a:xfrm>
        </p:grpSpPr>
        <p:sp>
          <p:nvSpPr>
            <p:cNvPr id="29705" name="Rectangle 14"/>
            <p:cNvSpPr>
              <a:spLocks noChangeArrowheads="1"/>
            </p:cNvSpPr>
            <p:nvPr/>
          </p:nvSpPr>
          <p:spPr bwMode="auto">
            <a:xfrm>
              <a:off x="901" y="2739"/>
              <a:ext cx="1843" cy="234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MÉRETARÁNY FÜGGETLEN !</a:t>
              </a:r>
            </a:p>
          </p:txBody>
        </p:sp>
        <p:sp>
          <p:nvSpPr>
            <p:cNvPr id="29706" name="Rectangle 15"/>
            <p:cNvSpPr>
              <a:spLocks noChangeArrowheads="1"/>
            </p:cNvSpPr>
            <p:nvPr/>
          </p:nvSpPr>
          <p:spPr bwMode="auto">
            <a:xfrm>
              <a:off x="3617" y="3505"/>
              <a:ext cx="1813" cy="204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MÉRETARÁNY FÜGGŐ !</a:t>
              </a:r>
            </a:p>
          </p:txBody>
        </p:sp>
      </p:grpSp>
      <p:sp>
        <p:nvSpPr>
          <p:cNvPr id="17" name="Téglalap 16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KÉTSZINTŰ ADATMODELL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FOGALMA</a:t>
            </a:r>
          </a:p>
        </p:txBody>
      </p:sp>
    </p:spTree>
    <p:extLst>
      <p:ext uri="{BB962C8B-B14F-4D97-AF65-F5344CB8AC3E}">
        <p14:creationId xmlns:p14="http://schemas.microsoft.com/office/powerpoint/2010/main" val="289402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 animBg="1"/>
      <p:bldP spid="512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5"/>
          <p:cNvSpPr txBox="1">
            <a:spLocks noChangeArrowheads="1"/>
          </p:cNvSpPr>
          <p:nvPr/>
        </p:nvSpPr>
        <p:spPr bwMode="auto">
          <a:xfrm>
            <a:off x="-1" y="2518147"/>
            <a:ext cx="914399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JELKULCSOS ÁBRÁZOLÁS TULAJDONSÁGAI: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az objektumokat sok esetben csak </a:t>
            </a: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méreten felül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tudjuk ábrázolni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 emiatt egyes objektum</a:t>
            </a: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el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kell </a:t>
            </a: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mozdítani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 egyes objektumokat </a:t>
            </a: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össze kell vonni vagy egyszerűsíteni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kell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, mert túl részletesek a méretarányhoz képest</a:t>
            </a:r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4" name="Text Box 2"/>
          <p:cNvSpPr txBox="1">
            <a:spLocks noChangeArrowheads="1"/>
          </p:cNvSpPr>
          <p:nvPr/>
        </p:nvSpPr>
        <p:spPr bwMode="auto">
          <a:xfrm>
            <a:off x="-2" y="4248889"/>
            <a:ext cx="9143999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JELKULCSOS ÁBRÁZOLÁS KÖVETKEZMÉNYEI: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spcBef>
                <a:spcPct val="0"/>
              </a:spcBef>
              <a:buFontTx/>
              <a:buChar char="-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az objektum ábrázolása nem a mért koordinátákkal: </a:t>
            </a: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helyettesítés szimbólum koordinátákkal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spcBef>
                <a:spcPct val="0"/>
              </a:spcBef>
              <a:buFontTx/>
              <a:buChar char="-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az objektum elmozdítása a méreten felüli ábrázolás miatt: </a:t>
            </a: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 mért koordináták megváltoztatása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    az objektum túl részletes a méretarányhoz képest:  </a:t>
            </a: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 mért koordináták elhagyása, módosítása</a:t>
            </a:r>
          </a:p>
        </p:txBody>
      </p:sp>
      <p:sp>
        <p:nvSpPr>
          <p:cNvPr id="6" name="Téglalap 5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KÉTSZINTŰ ADATMODELL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FOGALMA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445535" y="1808741"/>
            <a:ext cx="43244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JELKULCSOLÁS A DIGITÁLIS TÉRKÉPEKEN</a:t>
            </a:r>
          </a:p>
        </p:txBody>
      </p:sp>
    </p:spTree>
    <p:extLst>
      <p:ext uri="{BB962C8B-B14F-4D97-AF65-F5344CB8AC3E}">
        <p14:creationId xmlns:p14="http://schemas.microsoft.com/office/powerpoint/2010/main" val="1005249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606957" y="1243499"/>
            <a:ext cx="59300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HAGYOMÁNYOS TÉRKÉPÉSZET, ANALÓG TÉRKÉPEK</a:t>
            </a:r>
          </a:p>
        </p:txBody>
      </p:sp>
      <p:sp>
        <p:nvSpPr>
          <p:cNvPr id="4" name="Téglalap 3"/>
          <p:cNvSpPr/>
          <p:nvPr/>
        </p:nvSpPr>
        <p:spPr>
          <a:xfrm>
            <a:off x="0" y="18864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TÉRKÉPFELÚJÍTÁS</a:t>
            </a:r>
          </a:p>
        </p:txBody>
      </p:sp>
      <p:sp>
        <p:nvSpPr>
          <p:cNvPr id="3" name="Téglalap 2"/>
          <p:cNvSpPr/>
          <p:nvPr/>
        </p:nvSpPr>
        <p:spPr>
          <a:xfrm>
            <a:off x="107504" y="1844824"/>
            <a:ext cx="871296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TÉRKÉPI VÁLTOZÁSOK TÍPUSAI:</a:t>
            </a:r>
          </a:p>
          <a:p>
            <a:pPr algn="just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A síkrajz változásai:</a:t>
            </a:r>
          </a:p>
          <a:p>
            <a:pPr algn="just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tereptárgynak a helyzete, 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geometriai adatai változnak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meg (a tereptárgy megszűnt, áthelyezték, új épült, nagyobb vagy kisebb lett, összevonták, szétvált, stb.)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tereptárgynak a geometriája nem változott, de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 jelentése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igen, és ezért ugyanazon a helyen </a:t>
            </a:r>
            <a:r>
              <a:rPr lang="hu-HU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más jelet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kell alkalmazni, ezt 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tematikai változásnak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nevezhetjük (pl. földút - burkolt út lett, út rendűsége változott, stb.)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tereptárgynak a térképen megjelenő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műszaki adatai, egyéb tulajdonságai változtak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és ezért a térképi jelhez tartozó </a:t>
            </a:r>
            <a:r>
              <a:rPr lang="hu-HU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magyarázójelek változnak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(út burkolata, út szélessége, híd teherbírása - szerkezete, épület rendeltetése, erdőben a fa magasság, fa átmérő stb.)</a:t>
            </a:r>
          </a:p>
        </p:txBody>
      </p:sp>
    </p:spTree>
    <p:extLst>
      <p:ext uri="{BB962C8B-B14F-4D97-AF65-F5344CB8AC3E}">
        <p14:creationId xmlns:p14="http://schemas.microsoft.com/office/powerpoint/2010/main" val="13756691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554182" y="2127043"/>
            <a:ext cx="1789257" cy="1038431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SOK KOORD.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VÁLTOZTATÁS</a:t>
            </a:r>
          </a:p>
        </p:txBody>
      </p:sp>
      <p:sp>
        <p:nvSpPr>
          <p:cNvPr id="31747" name="AutoShape 5"/>
          <p:cNvSpPr>
            <a:spLocks noChangeArrowheads="1"/>
          </p:cNvSpPr>
          <p:nvPr/>
        </p:nvSpPr>
        <p:spPr bwMode="auto">
          <a:xfrm>
            <a:off x="2627313" y="2430358"/>
            <a:ext cx="720725" cy="431800"/>
          </a:xfrm>
          <a:prstGeom prst="rightArrow">
            <a:avLst>
              <a:gd name="adj1" fmla="val 50000"/>
              <a:gd name="adj2" fmla="val 41728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3649807" y="2127043"/>
            <a:ext cx="1789257" cy="1038431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ÚJ GEOMETRIAI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ADATRENDSZER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(AZ EREDETI ?!)</a:t>
            </a:r>
          </a:p>
        </p:txBody>
      </p:sp>
      <p:sp>
        <p:nvSpPr>
          <p:cNvPr id="31749" name="Rectangle 7"/>
          <p:cNvSpPr>
            <a:spLocks noChangeArrowheads="1"/>
          </p:cNvSpPr>
          <p:nvPr/>
        </p:nvSpPr>
        <p:spPr bwMode="auto">
          <a:xfrm>
            <a:off x="6747020" y="2127043"/>
            <a:ext cx="1789257" cy="1038431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ÚJ ADATÁLLOMÁNY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LÉTREHOZÁSA 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MEGJELNÍTÉSHEZ</a:t>
            </a:r>
          </a:p>
        </p:txBody>
      </p:sp>
      <p:sp>
        <p:nvSpPr>
          <p:cNvPr id="31750" name="AutoShape 8"/>
          <p:cNvSpPr>
            <a:spLocks noChangeArrowheads="1"/>
          </p:cNvSpPr>
          <p:nvPr/>
        </p:nvSpPr>
        <p:spPr bwMode="auto">
          <a:xfrm>
            <a:off x="5724525" y="2430358"/>
            <a:ext cx="720725" cy="431800"/>
          </a:xfrm>
          <a:prstGeom prst="rightArrow">
            <a:avLst>
              <a:gd name="adj1" fmla="val 50000"/>
              <a:gd name="adj2" fmla="val 41728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258" name="Group 18"/>
          <p:cNvGrpSpPr>
            <a:grpSpLocks/>
          </p:cNvGrpSpPr>
          <p:nvPr/>
        </p:nvGrpSpPr>
        <p:grpSpPr bwMode="auto">
          <a:xfrm>
            <a:off x="393700" y="3514725"/>
            <a:ext cx="8281988" cy="2938463"/>
            <a:chOff x="248" y="2214"/>
            <a:chExt cx="5217" cy="1851"/>
          </a:xfrm>
        </p:grpSpPr>
        <p:sp>
          <p:nvSpPr>
            <p:cNvPr id="31760" name="Rectangle 9"/>
            <p:cNvSpPr>
              <a:spLocks noChangeArrowheads="1"/>
            </p:cNvSpPr>
            <p:nvPr/>
          </p:nvSpPr>
          <p:spPr bwMode="auto">
            <a:xfrm>
              <a:off x="248" y="2214"/>
              <a:ext cx="5217" cy="573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TOPOGRÁFIAI ADATMODELL (ADATBÁZIS)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AZ EREDETI MÉRT KOORDINÁTÁKAT TARTALMAZÓ ADATRENDSZER</a:t>
              </a:r>
            </a:p>
          </p:txBody>
        </p:sp>
        <p:sp>
          <p:nvSpPr>
            <p:cNvPr id="31761" name="Rectangle 10"/>
            <p:cNvSpPr>
              <a:spLocks noChangeArrowheads="1"/>
            </p:cNvSpPr>
            <p:nvPr/>
          </p:nvSpPr>
          <p:spPr bwMode="auto">
            <a:xfrm>
              <a:off x="249" y="3444"/>
              <a:ext cx="5216" cy="621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KARTOGRÁFIAI ADATMODELL (ADATBÁZIS)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ADOTT MÉRETARÁNYÚ MEGJELENÍTÉS TARTOZÓ MEGVÁLTOZTATOTT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KOORDINÁTÁKAT ÉS SZIMBÓLUMOKAT  TARTALMAZÓ ADATRENDSZER</a:t>
              </a:r>
            </a:p>
          </p:txBody>
        </p:sp>
      </p:grpSp>
      <p:grpSp>
        <p:nvGrpSpPr>
          <p:cNvPr id="10259" name="Group 19"/>
          <p:cNvGrpSpPr>
            <a:grpSpLocks/>
          </p:cNvGrpSpPr>
          <p:nvPr/>
        </p:nvGrpSpPr>
        <p:grpSpPr bwMode="auto">
          <a:xfrm>
            <a:off x="1818264" y="4600957"/>
            <a:ext cx="5814436" cy="730106"/>
            <a:chOff x="839" y="2432"/>
            <a:chExt cx="3900" cy="681"/>
          </a:xfrm>
        </p:grpSpPr>
        <p:sp>
          <p:nvSpPr>
            <p:cNvPr id="31753" name="AutoShape 11"/>
            <p:cNvSpPr>
              <a:spLocks noChangeArrowheads="1"/>
            </p:cNvSpPr>
            <p:nvPr/>
          </p:nvSpPr>
          <p:spPr bwMode="auto">
            <a:xfrm>
              <a:off x="839" y="2432"/>
              <a:ext cx="181" cy="681"/>
            </a:xfrm>
            <a:prstGeom prst="downArrow">
              <a:avLst>
                <a:gd name="adj1" fmla="val 50000"/>
                <a:gd name="adj2" fmla="val 94061"/>
              </a:avLst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754" name="AutoShape 12"/>
            <p:cNvSpPr>
              <a:spLocks noChangeArrowheads="1"/>
            </p:cNvSpPr>
            <p:nvPr/>
          </p:nvSpPr>
          <p:spPr bwMode="auto">
            <a:xfrm>
              <a:off x="1247" y="2432"/>
              <a:ext cx="181" cy="681"/>
            </a:xfrm>
            <a:prstGeom prst="downArrow">
              <a:avLst>
                <a:gd name="adj1" fmla="val 50000"/>
                <a:gd name="adj2" fmla="val 94061"/>
              </a:avLst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755" name="AutoShape 13"/>
            <p:cNvSpPr>
              <a:spLocks noChangeArrowheads="1"/>
            </p:cNvSpPr>
            <p:nvPr/>
          </p:nvSpPr>
          <p:spPr bwMode="auto">
            <a:xfrm>
              <a:off x="1610" y="2432"/>
              <a:ext cx="181" cy="681"/>
            </a:xfrm>
            <a:prstGeom prst="downArrow">
              <a:avLst>
                <a:gd name="adj1" fmla="val 50000"/>
                <a:gd name="adj2" fmla="val 94061"/>
              </a:avLst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756" name="AutoShape 14"/>
            <p:cNvSpPr>
              <a:spLocks noChangeArrowheads="1"/>
            </p:cNvSpPr>
            <p:nvPr/>
          </p:nvSpPr>
          <p:spPr bwMode="auto">
            <a:xfrm>
              <a:off x="2018" y="2432"/>
              <a:ext cx="181" cy="681"/>
            </a:xfrm>
            <a:prstGeom prst="downArrow">
              <a:avLst>
                <a:gd name="adj1" fmla="val 50000"/>
                <a:gd name="adj2" fmla="val 94061"/>
              </a:avLst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757" name="AutoShape 15"/>
            <p:cNvSpPr>
              <a:spLocks noChangeArrowheads="1"/>
            </p:cNvSpPr>
            <p:nvPr/>
          </p:nvSpPr>
          <p:spPr bwMode="auto">
            <a:xfrm flipV="1">
              <a:off x="4195" y="2432"/>
              <a:ext cx="181" cy="680"/>
            </a:xfrm>
            <a:prstGeom prst="downArrow">
              <a:avLst>
                <a:gd name="adj1" fmla="val 50000"/>
                <a:gd name="adj2" fmla="val 93923"/>
              </a:avLst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758" name="Line 16"/>
            <p:cNvSpPr>
              <a:spLocks noChangeShapeType="1"/>
            </p:cNvSpPr>
            <p:nvPr/>
          </p:nvSpPr>
          <p:spPr bwMode="auto">
            <a:xfrm flipV="1">
              <a:off x="3878" y="2523"/>
              <a:ext cx="816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759" name="Line 17"/>
            <p:cNvSpPr>
              <a:spLocks noChangeShapeType="1"/>
            </p:cNvSpPr>
            <p:nvPr/>
          </p:nvSpPr>
          <p:spPr bwMode="auto">
            <a:xfrm>
              <a:off x="3878" y="2523"/>
              <a:ext cx="861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églalap 17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KÉTSZINTŰ ADATMODELL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FOGALMA</a:t>
            </a:r>
          </a:p>
        </p:txBody>
      </p:sp>
    </p:spTree>
    <p:extLst>
      <p:ext uri="{BB962C8B-B14F-4D97-AF65-F5344CB8AC3E}">
        <p14:creationId xmlns:p14="http://schemas.microsoft.com/office/powerpoint/2010/main" val="340360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9840257"/>
              </p:ext>
            </p:extLst>
          </p:nvPr>
        </p:nvGraphicFramePr>
        <p:xfrm>
          <a:off x="2187998" y="1579833"/>
          <a:ext cx="4768003" cy="3501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2" imgW="6211167" imgH="4563112" progId="Paint.Picture">
                  <p:embed/>
                </p:oleObj>
              </mc:Choice>
              <mc:Fallback>
                <p:oleObj name="Bitkép" r:id="rId2" imgW="6211167" imgH="456311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7998" y="1579833"/>
                        <a:ext cx="4768003" cy="35018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églalap 2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KÉTSZINTŰ ADATMODELL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AZ ATKIS RENDSZER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010786" y="5315095"/>
            <a:ext cx="540244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Hivatalos topográfiai – kartográfiai információs rendszer (NSZK)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Az „EDBS” adatcsere és „ALK” kataszteri szabványokra épül 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1985-89 koncepció (földmérési terepi- és geoadatok)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Egységes adattárolás digitális formában: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	- aktualizálás → topográfia elemzés, számítás, megjelenítés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	- kapcsolat szakadatbázisokkal</a:t>
            </a:r>
          </a:p>
        </p:txBody>
      </p:sp>
    </p:spTree>
    <p:extLst>
      <p:ext uri="{BB962C8B-B14F-4D97-AF65-F5344CB8AC3E}">
        <p14:creationId xmlns:p14="http://schemas.microsoft.com/office/powerpoint/2010/main" val="16621916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573520" y="1575954"/>
            <a:ext cx="6046848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Kétszintű adatmodell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kiindulás: </a:t>
            </a: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 terep (original)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	-topográfiai objektumok, tematikus adatok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első szint: </a:t>
            </a: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az elsődleges modell (prim</a:t>
            </a:r>
            <a:r>
              <a:rPr lang="en-US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ä</a:t>
            </a: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r)</a:t>
            </a: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	-topográfiai terepfelmérés eredménye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második szint: </a:t>
            </a: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 másodlagos modell (sekund</a:t>
            </a:r>
            <a:r>
              <a:rPr lang="en-US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ä</a:t>
            </a: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	-az elsődleges modell kartográfiai átalakításának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	 eredménye</a:t>
            </a:r>
          </a:p>
        </p:txBody>
      </p:sp>
      <p:grpSp>
        <p:nvGrpSpPr>
          <p:cNvPr id="6154" name="Group 10"/>
          <p:cNvGrpSpPr>
            <a:grpSpLocks/>
          </p:cNvGrpSpPr>
          <p:nvPr/>
        </p:nvGrpSpPr>
        <p:grpSpPr bwMode="auto">
          <a:xfrm>
            <a:off x="729962" y="3407345"/>
            <a:ext cx="7883525" cy="3087688"/>
            <a:chOff x="454" y="2030"/>
            <a:chExt cx="4966" cy="1945"/>
          </a:xfrm>
        </p:grpSpPr>
        <p:sp>
          <p:nvSpPr>
            <p:cNvPr id="34820" name="Line 6"/>
            <p:cNvSpPr>
              <a:spLocks noChangeShapeType="1"/>
            </p:cNvSpPr>
            <p:nvPr/>
          </p:nvSpPr>
          <p:spPr bwMode="auto">
            <a:xfrm flipH="1">
              <a:off x="1247" y="2030"/>
              <a:ext cx="91" cy="1315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21" name="Line 7"/>
            <p:cNvSpPr>
              <a:spLocks noChangeShapeType="1"/>
            </p:cNvSpPr>
            <p:nvPr/>
          </p:nvSpPr>
          <p:spPr bwMode="auto">
            <a:xfrm>
              <a:off x="2427" y="2569"/>
              <a:ext cx="1814" cy="776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22" name="Rectangle 8"/>
            <p:cNvSpPr>
              <a:spLocks noChangeArrowheads="1"/>
            </p:cNvSpPr>
            <p:nvPr/>
          </p:nvSpPr>
          <p:spPr bwMode="auto">
            <a:xfrm>
              <a:off x="454" y="3561"/>
              <a:ext cx="2245" cy="414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DIGITÁLIS TOPOGRÁFIAI MODELL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(DTM)</a:t>
              </a:r>
            </a:p>
          </p:txBody>
        </p:sp>
        <p:sp>
          <p:nvSpPr>
            <p:cNvPr id="34823" name="Rectangle 9"/>
            <p:cNvSpPr>
              <a:spLocks noChangeArrowheads="1"/>
            </p:cNvSpPr>
            <p:nvPr/>
          </p:nvSpPr>
          <p:spPr bwMode="auto">
            <a:xfrm>
              <a:off x="3305" y="3561"/>
              <a:ext cx="2115" cy="41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DIGITÁLIS KARTOGRÁFIAI MODELL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(DKM)</a:t>
              </a:r>
            </a:p>
          </p:txBody>
        </p:sp>
      </p:grpSp>
      <p:sp>
        <p:nvSpPr>
          <p:cNvPr id="8" name="Téglalap 7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KÉTSZINTŰ ADATMODELL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AZ ATKIS RENDSZER</a:t>
            </a:r>
          </a:p>
        </p:txBody>
      </p:sp>
    </p:spTree>
    <p:extLst>
      <p:ext uri="{BB962C8B-B14F-4D97-AF65-F5344CB8AC3E}">
        <p14:creationId xmlns:p14="http://schemas.microsoft.com/office/powerpoint/2010/main" val="166466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91" name="Group 27"/>
          <p:cNvGrpSpPr>
            <a:grpSpLocks/>
          </p:cNvGrpSpPr>
          <p:nvPr/>
        </p:nvGrpSpPr>
        <p:grpSpPr bwMode="auto">
          <a:xfrm>
            <a:off x="122238" y="2050472"/>
            <a:ext cx="8842375" cy="4688465"/>
            <a:chOff x="77" y="308"/>
            <a:chExt cx="5570" cy="3937"/>
          </a:xfrm>
        </p:grpSpPr>
        <p:sp>
          <p:nvSpPr>
            <p:cNvPr id="35858" name="Rectangle 23"/>
            <p:cNvSpPr>
              <a:spLocks noChangeArrowheads="1"/>
            </p:cNvSpPr>
            <p:nvPr/>
          </p:nvSpPr>
          <p:spPr bwMode="auto">
            <a:xfrm>
              <a:off x="77" y="308"/>
              <a:ext cx="5570" cy="393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859" name="Text Box 25"/>
            <p:cNvSpPr txBox="1">
              <a:spLocks noChangeArrowheads="1"/>
            </p:cNvSpPr>
            <p:nvPr/>
          </p:nvSpPr>
          <p:spPr bwMode="auto">
            <a:xfrm>
              <a:off x="2710" y="3007"/>
              <a:ext cx="2866" cy="1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A RENDSZER „FINOMSÁGA” FÜGG: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- A FELMÉRÉSI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- A KARTOGRÁFIAI GENERALIZÁLASTÓL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TARTALMI GENERALIZÁLÁS NINCS!!!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DKM ÉS KÜLSŐ ADATBÁZIS ÖSSZEKAPCSOLHATÓ!</a:t>
              </a:r>
            </a:p>
          </p:txBody>
        </p:sp>
      </p:grpSp>
      <p:grpSp>
        <p:nvGrpSpPr>
          <p:cNvPr id="11286" name="Group 22"/>
          <p:cNvGrpSpPr>
            <a:grpSpLocks/>
          </p:cNvGrpSpPr>
          <p:nvPr/>
        </p:nvGrpSpPr>
        <p:grpSpPr bwMode="auto">
          <a:xfrm>
            <a:off x="5035334" y="3014663"/>
            <a:ext cx="3786188" cy="2035175"/>
            <a:chOff x="3226" y="1342"/>
            <a:chExt cx="2385" cy="1484"/>
          </a:xfrm>
        </p:grpSpPr>
        <p:sp>
          <p:nvSpPr>
            <p:cNvPr id="35855" name="Rectangle 19"/>
            <p:cNvSpPr>
              <a:spLocks noChangeArrowheads="1"/>
            </p:cNvSpPr>
            <p:nvPr/>
          </p:nvSpPr>
          <p:spPr bwMode="auto">
            <a:xfrm>
              <a:off x="3226" y="1342"/>
              <a:ext cx="2385" cy="1484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856" name="Rectangle 20"/>
            <p:cNvSpPr>
              <a:spLocks noChangeArrowheads="1"/>
            </p:cNvSpPr>
            <p:nvPr/>
          </p:nvSpPr>
          <p:spPr bwMode="auto">
            <a:xfrm>
              <a:off x="3266" y="1369"/>
              <a:ext cx="2318" cy="7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857" name="Text Box 21"/>
            <p:cNvSpPr txBox="1">
              <a:spLocks noChangeArrowheads="1"/>
            </p:cNvSpPr>
            <p:nvPr/>
          </p:nvSpPr>
          <p:spPr bwMode="auto">
            <a:xfrm>
              <a:off x="3521" y="2237"/>
              <a:ext cx="140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SZIMBÓLUM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	KATALÓGUS</a:t>
              </a:r>
            </a:p>
          </p:txBody>
        </p:sp>
      </p:grpSp>
      <p:grpSp>
        <p:nvGrpSpPr>
          <p:cNvPr id="11282" name="Group 18"/>
          <p:cNvGrpSpPr>
            <a:grpSpLocks/>
          </p:cNvGrpSpPr>
          <p:nvPr/>
        </p:nvGrpSpPr>
        <p:grpSpPr bwMode="auto">
          <a:xfrm>
            <a:off x="196850" y="3087245"/>
            <a:ext cx="3908425" cy="3562937"/>
            <a:chOff x="110" y="1350"/>
            <a:chExt cx="2462" cy="2787"/>
          </a:xfrm>
        </p:grpSpPr>
        <p:sp>
          <p:nvSpPr>
            <p:cNvPr id="35852" name="Rectangle 15"/>
            <p:cNvSpPr>
              <a:spLocks noChangeArrowheads="1"/>
            </p:cNvSpPr>
            <p:nvPr/>
          </p:nvSpPr>
          <p:spPr bwMode="auto">
            <a:xfrm>
              <a:off x="110" y="1350"/>
              <a:ext cx="2462" cy="2787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853" name="Text Box 16"/>
            <p:cNvSpPr txBox="1">
              <a:spLocks noChangeArrowheads="1"/>
            </p:cNvSpPr>
            <p:nvPr/>
          </p:nvSpPr>
          <p:spPr bwMode="auto">
            <a:xfrm>
              <a:off x="374" y="3644"/>
              <a:ext cx="140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OBJEKTUM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	KATALÓGUS</a:t>
              </a:r>
            </a:p>
          </p:txBody>
        </p:sp>
        <p:sp>
          <p:nvSpPr>
            <p:cNvPr id="35854" name="Rectangle 17"/>
            <p:cNvSpPr>
              <a:spLocks noChangeArrowheads="1"/>
            </p:cNvSpPr>
            <p:nvPr/>
          </p:nvSpPr>
          <p:spPr bwMode="auto">
            <a:xfrm>
              <a:off x="133" y="1385"/>
              <a:ext cx="2409" cy="21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845" name="Rectangle 7"/>
          <p:cNvSpPr>
            <a:spLocks noChangeArrowheads="1"/>
          </p:cNvSpPr>
          <p:nvPr/>
        </p:nvSpPr>
        <p:spPr bwMode="auto">
          <a:xfrm>
            <a:off x="233363" y="2179782"/>
            <a:ext cx="3816350" cy="702541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DIGITÁLIS TOPOGRÁFIAI MODELL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(DTM)</a:t>
            </a:r>
          </a:p>
        </p:txBody>
      </p:sp>
      <p:sp>
        <p:nvSpPr>
          <p:cNvPr id="35846" name="Rectangle 8"/>
          <p:cNvSpPr>
            <a:spLocks noChangeArrowheads="1"/>
          </p:cNvSpPr>
          <p:nvPr/>
        </p:nvSpPr>
        <p:spPr bwMode="auto">
          <a:xfrm>
            <a:off x="5035334" y="2179782"/>
            <a:ext cx="3816350" cy="684068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DIGITÁLIS KARTOGRÁFIAI MODELL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(DKM)</a:t>
            </a:r>
            <a:endParaRPr lang="hu-HU" altLang="hu-HU" sz="1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7" name="Text Box 9"/>
          <p:cNvSpPr txBox="1">
            <a:spLocks noChangeArrowheads="1"/>
          </p:cNvSpPr>
          <p:nvPr/>
        </p:nvSpPr>
        <p:spPr bwMode="auto">
          <a:xfrm>
            <a:off x="293758" y="3087245"/>
            <a:ext cx="3170163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A TEREP ABSZTRAKT LEKÉPEZÉSE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2 DIMENZIÓS </a:t>
            </a: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GEOMETRIA</a:t>
            </a:r>
          </a:p>
          <a:p>
            <a:pPr lvl="1" eaLnBrk="1" hangingPunct="1">
              <a:spcBef>
                <a:spcPct val="0"/>
              </a:spcBef>
              <a:buFontTx/>
              <a:buChar char="-"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PONTOK</a:t>
            </a:r>
          </a:p>
          <a:p>
            <a:pPr lvl="1" eaLnBrk="1" hangingPunct="1">
              <a:spcBef>
                <a:spcPct val="0"/>
              </a:spcBef>
              <a:buFontTx/>
              <a:buChar char="-"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VONALAK</a:t>
            </a:r>
          </a:p>
          <a:p>
            <a:pPr lvl="1" eaLnBrk="1" hangingPunct="1">
              <a:spcBef>
                <a:spcPct val="0"/>
              </a:spcBef>
              <a:buFontTx/>
              <a:buChar char="-"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FELÜLETEK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TOPOLÓGIA</a:t>
            </a:r>
          </a:p>
          <a:p>
            <a:pPr lvl="1" eaLnBrk="1" hangingPunct="1">
              <a:spcBef>
                <a:spcPct val="0"/>
              </a:spcBef>
              <a:buFontTx/>
              <a:buChar char="-"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CSOMÓPONTOK</a:t>
            </a:r>
          </a:p>
          <a:p>
            <a:pPr lvl="1" eaLnBrk="1" hangingPunct="1">
              <a:spcBef>
                <a:spcPct val="0"/>
              </a:spcBef>
              <a:buFontTx/>
              <a:buChar char="-"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ÉLEK</a:t>
            </a:r>
          </a:p>
          <a:p>
            <a:pPr lvl="1" eaLnBrk="1" hangingPunct="1">
              <a:spcBef>
                <a:spcPct val="0"/>
              </a:spcBef>
              <a:buFontTx/>
              <a:buChar char="-"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ZÁRT FELÜLETEK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 (POLIGONOK)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ATTRIBÚTUMOK</a:t>
            </a:r>
          </a:p>
          <a:p>
            <a:pPr lvl="1" eaLnBrk="1" hangingPunct="1">
              <a:spcBef>
                <a:spcPct val="0"/>
              </a:spcBef>
              <a:buFontTx/>
              <a:buChar char="-"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LEÍRÓ (SZAK)ADATOK</a:t>
            </a:r>
          </a:p>
        </p:txBody>
      </p:sp>
      <p:sp>
        <p:nvSpPr>
          <p:cNvPr id="35848" name="Text Box 11"/>
          <p:cNvSpPr txBox="1">
            <a:spLocks noChangeArrowheads="1"/>
          </p:cNvSpPr>
          <p:nvPr/>
        </p:nvSpPr>
        <p:spPr bwMode="auto">
          <a:xfrm>
            <a:off x="5161614" y="3054200"/>
            <a:ext cx="313226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-TÉRBELI OBJEKTUMOK MÉRET-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 ARÁNYHOZ KÖTÖTT MODELLJE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-DIGITÁLIS ÉS ANALÓG TÉRKÉPEK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 ALAPADATBÁZISA</a:t>
            </a:r>
          </a:p>
        </p:txBody>
      </p:sp>
      <p:sp>
        <p:nvSpPr>
          <p:cNvPr id="35849" name="AutoShape 12"/>
          <p:cNvSpPr>
            <a:spLocks noChangeArrowheads="1"/>
          </p:cNvSpPr>
          <p:nvPr/>
        </p:nvSpPr>
        <p:spPr bwMode="auto">
          <a:xfrm>
            <a:off x="4302125" y="2211625"/>
            <a:ext cx="574675" cy="719137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1:n</a:t>
            </a:r>
          </a:p>
        </p:txBody>
      </p:sp>
      <p:sp>
        <p:nvSpPr>
          <p:cNvPr id="35850" name="AutoShape 13"/>
          <p:cNvSpPr>
            <a:spLocks noChangeArrowheads="1"/>
          </p:cNvSpPr>
          <p:nvPr/>
        </p:nvSpPr>
        <p:spPr bwMode="auto">
          <a:xfrm>
            <a:off x="4318000" y="3254612"/>
            <a:ext cx="574675" cy="719138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1:n</a:t>
            </a:r>
          </a:p>
        </p:txBody>
      </p:sp>
      <p:sp>
        <p:nvSpPr>
          <p:cNvPr id="35851" name="AutoShape 14"/>
          <p:cNvSpPr>
            <a:spLocks noChangeArrowheads="1"/>
          </p:cNvSpPr>
          <p:nvPr/>
        </p:nvSpPr>
        <p:spPr bwMode="auto">
          <a:xfrm>
            <a:off x="4325938" y="4208700"/>
            <a:ext cx="574675" cy="719137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1:n</a:t>
            </a:r>
          </a:p>
        </p:txBody>
      </p:sp>
      <p:sp>
        <p:nvSpPr>
          <p:cNvPr id="20" name="Téglalap 19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KÉTSZINTŰ ADATMODELL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AZ ATKIS RENDSZER</a:t>
            </a:r>
          </a:p>
        </p:txBody>
      </p:sp>
    </p:spTree>
    <p:extLst>
      <p:ext uri="{BB962C8B-B14F-4D97-AF65-F5344CB8AC3E}">
        <p14:creationId xmlns:p14="http://schemas.microsoft.com/office/powerpoint/2010/main" val="4119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3216174" y="1815524"/>
            <a:ext cx="286097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AZ OBJEKTUM KATALÓGUS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0" y="2393518"/>
            <a:ext cx="8968509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FELADATA: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 a terep topográfiai célú felosztása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 a terep topográfiai formáinak és tartalmának (terepi objektum) osztályozása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 a DTM meghatározása, a modellezési eljárások definiálása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0" y="4888634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Leírja a valós világ topográfiai objektumainak az ATKIS adatbázisba történő leképezésének szabályait, entitásait (geometria, attribútum), az objektumok osztályozását.</a:t>
            </a:r>
          </a:p>
        </p:txBody>
      </p:sp>
      <p:sp>
        <p:nvSpPr>
          <p:cNvPr id="5" name="Téglalap 4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KÉTSZINTŰ ADATMODELL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AZ ATKIS RENDSZER</a:t>
            </a:r>
          </a:p>
        </p:txBody>
      </p:sp>
    </p:spTree>
    <p:extLst>
      <p:ext uri="{BB962C8B-B14F-4D97-AF65-F5344CB8AC3E}">
        <p14:creationId xmlns:p14="http://schemas.microsoft.com/office/powerpoint/2010/main" val="38970938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18" name="Text Box 30"/>
          <p:cNvSpPr txBox="1">
            <a:spLocks noChangeArrowheads="1"/>
          </p:cNvSpPr>
          <p:nvPr/>
        </p:nvSpPr>
        <p:spPr bwMode="auto">
          <a:xfrm>
            <a:off x="666986" y="2243160"/>
            <a:ext cx="421679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GEOMETRIAI ÉS TOPOLÓGIAI MODELL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6" y="2900614"/>
            <a:ext cx="4392582" cy="345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églalap 31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KÉTSZINTŰ ADATMODELL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AZ ATKIS RENDSZER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782" y="3011055"/>
            <a:ext cx="4353208" cy="3130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5583366" y="2243160"/>
            <a:ext cx="262604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SZEMANTIKAI MODELL</a:t>
            </a:r>
          </a:p>
        </p:txBody>
      </p:sp>
    </p:spTree>
    <p:extLst>
      <p:ext uri="{BB962C8B-B14F-4D97-AF65-F5344CB8AC3E}">
        <p14:creationId xmlns:p14="http://schemas.microsoft.com/office/powerpoint/2010/main" val="2081934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537647"/>
              </p:ext>
            </p:extLst>
          </p:nvPr>
        </p:nvGraphicFramePr>
        <p:xfrm>
          <a:off x="1487095" y="2165827"/>
          <a:ext cx="6242443" cy="691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2" imgW="7992591" imgH="885949" progId="Paint.Picture">
                  <p:embed/>
                </p:oleObj>
              </mc:Choice>
              <mc:Fallback>
                <p:oleObj name="Bitkép" r:id="rId2" imgW="7992591" imgH="88594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7095" y="2165827"/>
                        <a:ext cx="6242443" cy="6918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3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3683379"/>
              </p:ext>
            </p:extLst>
          </p:nvPr>
        </p:nvGraphicFramePr>
        <p:xfrm>
          <a:off x="1487095" y="3200047"/>
          <a:ext cx="6242443" cy="483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4" imgW="7992591" imgH="619211" progId="Paint.Picture">
                  <p:embed/>
                </p:oleObj>
              </mc:Choice>
              <mc:Fallback>
                <p:oleObj name="Bitkép" r:id="rId4" imgW="7992591" imgH="61921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7095" y="3200047"/>
                        <a:ext cx="6242443" cy="4835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2873401"/>
              </p:ext>
            </p:extLst>
          </p:nvPr>
        </p:nvGraphicFramePr>
        <p:xfrm>
          <a:off x="1511890" y="4072815"/>
          <a:ext cx="6217648" cy="47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6" imgW="7961905" imgH="609524" progId="Paint.Picture">
                  <p:embed/>
                </p:oleObj>
              </mc:Choice>
              <mc:Fallback>
                <p:oleObj name="Bitkép" r:id="rId6" imgW="7961905" imgH="6095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1890" y="4072815"/>
                        <a:ext cx="6217648" cy="47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0333982"/>
              </p:ext>
            </p:extLst>
          </p:nvPr>
        </p:nvGraphicFramePr>
        <p:xfrm>
          <a:off x="1501971" y="4903662"/>
          <a:ext cx="6227567" cy="907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8" imgW="7973538" imgH="1162212" progId="Paint.Picture">
                  <p:embed/>
                </p:oleObj>
              </mc:Choice>
              <mc:Fallback>
                <p:oleObj name="Bitkép" r:id="rId8" imgW="7973538" imgH="116221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1971" y="4903662"/>
                        <a:ext cx="6227567" cy="9075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7290136"/>
              </p:ext>
            </p:extLst>
          </p:nvPr>
        </p:nvGraphicFramePr>
        <p:xfrm>
          <a:off x="1497013" y="6119956"/>
          <a:ext cx="6232525" cy="691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10" imgW="7980952" imgH="885949" progId="Paint.Picture">
                  <p:embed/>
                </p:oleObj>
              </mc:Choice>
              <mc:Fallback>
                <p:oleObj name="Bitkép" r:id="rId10" imgW="7980952" imgH="88594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7013" y="6119956"/>
                        <a:ext cx="6232525" cy="6918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3" name="Text Box 9"/>
          <p:cNvSpPr txBox="1">
            <a:spLocks noChangeArrowheads="1"/>
          </p:cNvSpPr>
          <p:nvPr/>
        </p:nvSpPr>
        <p:spPr bwMode="auto">
          <a:xfrm>
            <a:off x="2820794" y="1487468"/>
            <a:ext cx="343991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HIERARCHIKUS ADATSZERKEZET</a:t>
            </a:r>
          </a:p>
        </p:txBody>
      </p:sp>
      <p:sp>
        <p:nvSpPr>
          <p:cNvPr id="39944" name="Text Box 10"/>
          <p:cNvSpPr txBox="1">
            <a:spLocks noChangeArrowheads="1"/>
          </p:cNvSpPr>
          <p:nvPr/>
        </p:nvSpPr>
        <p:spPr bwMode="auto">
          <a:xfrm>
            <a:off x="244147" y="1907594"/>
            <a:ext cx="218521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Objektum osztályok (7db)</a:t>
            </a:r>
          </a:p>
        </p:txBody>
      </p:sp>
      <p:sp>
        <p:nvSpPr>
          <p:cNvPr id="14" name="Téglalap 1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KÉTSZINTŰ ADATMODELL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AZ ATKIS RENDSZER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44147" y="2933982"/>
            <a:ext cx="231505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Objektum csoportok (21db)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244147" y="3806094"/>
            <a:ext cx="288893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Objektumok (durva klasszifikálás) 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244147" y="4634479"/>
            <a:ext cx="390683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Objektumok attribútumai (finom klasszifikálás) 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244147" y="5887544"/>
            <a:ext cx="309571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Objektumok attribútumainak értékei </a:t>
            </a:r>
          </a:p>
        </p:txBody>
      </p:sp>
    </p:spTree>
    <p:extLst>
      <p:ext uri="{BB962C8B-B14F-4D97-AF65-F5344CB8AC3E}">
        <p14:creationId xmlns:p14="http://schemas.microsoft.com/office/powerpoint/2010/main" val="36304817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2975901" y="1524412"/>
            <a:ext cx="327705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 RENDSZER ADATFELTÖLTÉSE</a:t>
            </a:r>
          </a:p>
        </p:txBody>
      </p:sp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297536" y="2305557"/>
            <a:ext cx="82931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Cél: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az m=1:25.000 méretaránynak megfelelő adatrendszer kialakítása (adattartalom, adatsűrűség) </a:t>
            </a:r>
          </a:p>
        </p:txBody>
      </p:sp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868722" y="2932324"/>
            <a:ext cx="716574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GEOMETRIAI FORRÁS: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 1: 5 000 méretarányú ortofotó   vagy felújított topográfiai térképek</a:t>
            </a:r>
          </a:p>
        </p:txBody>
      </p:sp>
      <p:sp>
        <p:nvSpPr>
          <p:cNvPr id="40965" name="Text Box 7"/>
          <p:cNvSpPr txBox="1">
            <a:spLocks noChangeArrowheads="1"/>
          </p:cNvSpPr>
          <p:nvPr/>
        </p:nvSpPr>
        <p:spPr bwMode="auto">
          <a:xfrm>
            <a:off x="1161233" y="4988302"/>
            <a:ext cx="656570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ATTRIBÚTUM FORRÁS:</a:t>
            </a:r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 1: 5 000 méretarányú ortofotóra  illesztett információs fólia</a:t>
            </a:r>
          </a:p>
        </p:txBody>
      </p:sp>
      <p:sp>
        <p:nvSpPr>
          <p:cNvPr id="40966" name="Text Box 8"/>
          <p:cNvSpPr txBox="1">
            <a:spLocks noChangeArrowheads="1"/>
          </p:cNvSpPr>
          <p:nvPr/>
        </p:nvSpPr>
        <p:spPr bwMode="auto">
          <a:xfrm>
            <a:off x="1826850" y="4251267"/>
            <a:ext cx="54521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HELYZETI ADATOK VEKTOROS DIGITALIZÁLÁSA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AZ OBJEKTUM KATALÓGUS DEFINÍCIÓJA ALAPJÁN (+/- 3M)</a:t>
            </a:r>
          </a:p>
        </p:txBody>
      </p:sp>
      <p:sp>
        <p:nvSpPr>
          <p:cNvPr id="40967" name="Text Box 9"/>
          <p:cNvSpPr txBox="1">
            <a:spLocks noChangeArrowheads="1"/>
          </p:cNvSpPr>
          <p:nvPr/>
        </p:nvSpPr>
        <p:spPr bwMode="auto">
          <a:xfrm>
            <a:off x="1910097" y="6176962"/>
            <a:ext cx="54000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ALAPOS ELŐZETES ADATGYŰJTÉS UTÁN ADATFELTÖLTÉS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AZ OBJEKTUM KATALÓGUS DEFINÍCIÓJA ALAPJÁN</a:t>
            </a:r>
          </a:p>
        </p:txBody>
      </p:sp>
      <p:sp>
        <p:nvSpPr>
          <p:cNvPr id="40968" name="AutoShape 10"/>
          <p:cNvSpPr>
            <a:spLocks noChangeArrowheads="1"/>
          </p:cNvSpPr>
          <p:nvPr/>
        </p:nvSpPr>
        <p:spPr bwMode="auto">
          <a:xfrm>
            <a:off x="4013199" y="5534025"/>
            <a:ext cx="1281113" cy="52705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40969" name="AutoShape 11"/>
          <p:cNvSpPr>
            <a:spLocks noChangeArrowheads="1"/>
          </p:cNvSpPr>
          <p:nvPr/>
        </p:nvSpPr>
        <p:spPr bwMode="auto">
          <a:xfrm>
            <a:off x="3969543" y="3579755"/>
            <a:ext cx="1281112" cy="52705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40970" name="Rectangle 12"/>
          <p:cNvSpPr>
            <a:spLocks noChangeArrowheads="1"/>
          </p:cNvSpPr>
          <p:nvPr/>
        </p:nvSpPr>
        <p:spPr bwMode="auto">
          <a:xfrm>
            <a:off x="1317276" y="4251267"/>
            <a:ext cx="6513177" cy="5745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40971" name="Rectangle 13"/>
          <p:cNvSpPr>
            <a:spLocks noChangeArrowheads="1"/>
          </p:cNvSpPr>
          <p:nvPr/>
        </p:nvSpPr>
        <p:spPr bwMode="auto">
          <a:xfrm>
            <a:off x="1327596" y="6113462"/>
            <a:ext cx="6471344" cy="5867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12" name="Téglalap 11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KÉTSZINTŰ ADATMODELL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AZ ATKIS RENDSZER</a:t>
            </a:r>
          </a:p>
        </p:txBody>
      </p:sp>
    </p:spTree>
    <p:extLst>
      <p:ext uri="{BB962C8B-B14F-4D97-AF65-F5344CB8AC3E}">
        <p14:creationId xmlns:p14="http://schemas.microsoft.com/office/powerpoint/2010/main" val="16380961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353842"/>
              </p:ext>
            </p:extLst>
          </p:nvPr>
        </p:nvGraphicFramePr>
        <p:xfrm>
          <a:off x="757380" y="1614137"/>
          <a:ext cx="7730837" cy="5022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2" imgW="11247619" imgH="6725589" progId="Paint.Picture">
                  <p:embed/>
                </p:oleObj>
              </mc:Choice>
              <mc:Fallback>
                <p:oleObj name="Bitkép" r:id="rId2" imgW="11247619" imgH="672558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380" y="1614137"/>
                        <a:ext cx="7730837" cy="50223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églalap 2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KÉTSZINTŰ ADATMODELL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AZ ATKIS RENDSZER</a:t>
            </a:r>
          </a:p>
        </p:txBody>
      </p:sp>
    </p:spTree>
    <p:extLst>
      <p:ext uri="{BB962C8B-B14F-4D97-AF65-F5344CB8AC3E}">
        <p14:creationId xmlns:p14="http://schemas.microsoft.com/office/powerpoint/2010/main" val="17646665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4051376"/>
              </p:ext>
            </p:extLst>
          </p:nvPr>
        </p:nvGraphicFramePr>
        <p:xfrm>
          <a:off x="591128" y="2444767"/>
          <a:ext cx="3225266" cy="2140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2" imgW="9266667" imgH="6152381" progId="Paint.Picture">
                  <p:embed/>
                </p:oleObj>
              </mc:Choice>
              <mc:Fallback>
                <p:oleObj name="Bitkép" r:id="rId2" imgW="9266667" imgH="615238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128" y="2444767"/>
                        <a:ext cx="3225266" cy="21408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7" name="Text Box 5"/>
          <p:cNvSpPr txBox="1">
            <a:spLocks noChangeArrowheads="1"/>
          </p:cNvSpPr>
          <p:nvPr/>
        </p:nvSpPr>
        <p:spPr bwMode="auto">
          <a:xfrm>
            <a:off x="554675" y="2207480"/>
            <a:ext cx="330898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ALK – INGATLANKATASZTER (1:500-1:2 000)</a:t>
            </a: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3179455"/>
              </p:ext>
            </p:extLst>
          </p:nvPr>
        </p:nvGraphicFramePr>
        <p:xfrm>
          <a:off x="5023835" y="2484479"/>
          <a:ext cx="3270394" cy="208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4" imgW="8476190" imgH="5390476" progId="Paint.Picture">
                  <p:embed/>
                </p:oleObj>
              </mc:Choice>
              <mc:Fallback>
                <p:oleObj name="Bitkép" r:id="rId4" imgW="8476190" imgH="539047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3835" y="2484479"/>
                        <a:ext cx="3270394" cy="2080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713209" y="2198140"/>
            <a:ext cx="195976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ALK – FÖLDHASZNÁLAT</a:t>
            </a: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0832636"/>
              </p:ext>
            </p:extLst>
          </p:nvPr>
        </p:nvGraphicFramePr>
        <p:xfrm>
          <a:off x="492901" y="5171029"/>
          <a:ext cx="3589572" cy="1516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6" imgW="11161905" imgH="4715533" progId="Paint.Picture">
                  <p:embed/>
                </p:oleObj>
              </mc:Choice>
              <mc:Fallback>
                <p:oleObj name="Bitkép" r:id="rId6" imgW="11161905" imgH="47155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01" y="5171029"/>
                        <a:ext cx="3589572" cy="15160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56271" y="4876800"/>
            <a:ext cx="330898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ALK – INGATLANKATASZTER (1:500-1:2 000)</a:t>
            </a:r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114464"/>
              </p:ext>
            </p:extLst>
          </p:nvPr>
        </p:nvGraphicFramePr>
        <p:xfrm>
          <a:off x="5185303" y="4862624"/>
          <a:ext cx="3015577" cy="1945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8" imgW="10038095" imgH="6477904" progId="Paint.Picture">
                  <p:embed/>
                </p:oleObj>
              </mc:Choice>
              <mc:Fallback>
                <p:oleObj name="Bitkép" r:id="rId8" imgW="10038095" imgH="647790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5303" y="4862624"/>
                        <a:ext cx="3015577" cy="1945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779942" y="4599801"/>
            <a:ext cx="21137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ATKIS – ADATINTEGRÁCIÓ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892777" y="1524412"/>
            <a:ext cx="34333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 RENDSZER TERMÉKEI (RÉGEN)</a:t>
            </a:r>
          </a:p>
        </p:txBody>
      </p:sp>
      <p:sp>
        <p:nvSpPr>
          <p:cNvPr id="11" name="Téglalap 10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KÉTSZINTŰ ADATMODELL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AZ ATKIS RENDSZER</a:t>
            </a:r>
          </a:p>
        </p:txBody>
      </p:sp>
    </p:spTree>
    <p:extLst>
      <p:ext uri="{BB962C8B-B14F-4D97-AF65-F5344CB8AC3E}">
        <p14:creationId xmlns:p14="http://schemas.microsoft.com/office/powerpoint/2010/main" val="2936594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606957" y="1243499"/>
            <a:ext cx="59300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HAGYOMÁNYOS TÉRKÉPÉSZET, ANALÓG TÉRKÉPEK</a:t>
            </a:r>
          </a:p>
        </p:txBody>
      </p:sp>
      <p:sp>
        <p:nvSpPr>
          <p:cNvPr id="4" name="Téglalap 3"/>
          <p:cNvSpPr/>
          <p:nvPr/>
        </p:nvSpPr>
        <p:spPr>
          <a:xfrm>
            <a:off x="0" y="18864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TÉRKÉPFELÚJÍTÁS</a:t>
            </a:r>
          </a:p>
        </p:txBody>
      </p:sp>
      <p:sp>
        <p:nvSpPr>
          <p:cNvPr id="3" name="Téglalap 2"/>
          <p:cNvSpPr/>
          <p:nvPr/>
        </p:nvSpPr>
        <p:spPr>
          <a:xfrm>
            <a:off x="107504" y="1844824"/>
            <a:ext cx="87129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TÉRKÉPI VÁLTOZÁSOK TÍPUSAI:</a:t>
            </a:r>
          </a:p>
          <a:p>
            <a:pPr algn="just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A domborzat változásai:</a:t>
            </a:r>
          </a:p>
          <a:p>
            <a:pPr algn="just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Magyarország területén a domborzat hosszú időszak alatt is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állandónak tekinthető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változások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nagyobb építkezések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területén fordulhatnak elő (Pl. ipartelep építése, külszíni fejtések, autópálya, bevásárló központ, stb.)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 természetes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eredetű változások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elhanyagolható mértékűek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(folyók partvonalainak, partfalainak változása, löszfalak leomlása, homokbuckák mozgása, domboldalak suvadása, stb.)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ezek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vízszintes értelmű kiterjedése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topográfiai térképek méretarányát figyelembe véve olyan kicsik, hogy egy – egy térképszelvény területének is csak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néhány százalékát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érintik, az ország területére vetítve pedig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elhanyagolható mértékű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1388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6" y="2215959"/>
            <a:ext cx="4238759" cy="381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336105" y="1524412"/>
            <a:ext cx="256288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 RENDSZER TERMÉKEI</a:t>
            </a:r>
          </a:p>
        </p:txBody>
      </p:sp>
      <p:sp>
        <p:nvSpPr>
          <p:cNvPr id="5" name="Téglalap 4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KÉTSZINTŰ ADATMODELL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AZ ATKIS RENDSZER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879" y="2387292"/>
            <a:ext cx="4679867" cy="363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7489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5"/>
          <p:cNvSpPr txBox="1">
            <a:spLocks noChangeArrowheads="1"/>
          </p:cNvSpPr>
          <p:nvPr/>
        </p:nvSpPr>
        <p:spPr bwMode="auto">
          <a:xfrm>
            <a:off x="1106745" y="2107361"/>
            <a:ext cx="105028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DTM – 1:10.000</a:t>
            </a:r>
          </a:p>
        </p:txBody>
      </p:sp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3423782" y="1837070"/>
            <a:ext cx="238879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ATKIS  DIGITAL TOPOGRAPHIC MAP</a:t>
            </a:r>
          </a:p>
        </p:txBody>
      </p:sp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16" y="2340313"/>
            <a:ext cx="2882560" cy="144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363813" y="1496704"/>
            <a:ext cx="256288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 RENDSZER TERMÉKEI</a:t>
            </a:r>
          </a:p>
        </p:txBody>
      </p:sp>
      <p:sp>
        <p:nvSpPr>
          <p:cNvPr id="6" name="Téglalap 5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KÉTSZINTŰ ADATMODELL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AZ ATKIS RENDSZER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664" y="2340314"/>
            <a:ext cx="2121733" cy="185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184650" y="2094093"/>
            <a:ext cx="105028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DTM – 1:25.000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417" y="2340312"/>
            <a:ext cx="2857277" cy="14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054911" y="2075525"/>
            <a:ext cx="105028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DTM – 1:50.000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89" y="4453471"/>
            <a:ext cx="1955438" cy="223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958688" y="4225147"/>
            <a:ext cx="111440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DTM – 1:100.000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738" y="4728610"/>
            <a:ext cx="2460111" cy="20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161826" y="4482389"/>
            <a:ext cx="111440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DTM – 1:250.000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180" y="4728610"/>
            <a:ext cx="2438020" cy="198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965070" y="4500576"/>
            <a:ext cx="121058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latin typeface="Times New Roman" panose="02020603050405020304" pitchFamily="18" charset="0"/>
                <a:cs typeface="Times New Roman" panose="02020603050405020304" pitchFamily="18" charset="0"/>
              </a:rPr>
              <a:t>DTM – 1:1.000.000</a:t>
            </a:r>
          </a:p>
        </p:txBody>
      </p:sp>
    </p:spTree>
    <p:extLst>
      <p:ext uri="{BB962C8B-B14F-4D97-AF65-F5344CB8AC3E}">
        <p14:creationId xmlns:p14="http://schemas.microsoft.com/office/powerpoint/2010/main" val="20777954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5"/>
          <p:cNvSpPr txBox="1">
            <a:spLocks noChangeArrowheads="1"/>
          </p:cNvSpPr>
          <p:nvPr/>
        </p:nvSpPr>
        <p:spPr bwMode="auto">
          <a:xfrm>
            <a:off x="929261" y="1955079"/>
            <a:ext cx="119192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ATKIS DLM 50</a:t>
            </a:r>
          </a:p>
        </p:txBody>
      </p:sp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3194917" y="2285327"/>
            <a:ext cx="282981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ATKIS  DIGITAL LANDSCAPE MODEL</a:t>
            </a:r>
          </a:p>
        </p:txBody>
      </p:sp>
      <p:sp>
        <p:nvSpPr>
          <p:cNvPr id="51204" name="Text Box 5"/>
          <p:cNvSpPr txBox="1">
            <a:spLocks noChangeArrowheads="1"/>
          </p:cNvSpPr>
          <p:nvPr/>
        </p:nvSpPr>
        <p:spPr bwMode="auto">
          <a:xfrm>
            <a:off x="3806548" y="4376884"/>
            <a:ext cx="134581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ATKIS DLM 1000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7044155" y="1991880"/>
            <a:ext cx="126887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ATKIS DLM 250</a:t>
            </a:r>
          </a:p>
        </p:txBody>
      </p:sp>
      <p:pic>
        <p:nvPicPr>
          <p:cNvPr id="5120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23" y="2325090"/>
            <a:ext cx="2644174" cy="2190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435" y="2297593"/>
            <a:ext cx="2740315" cy="221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170" y="4674358"/>
            <a:ext cx="2665659" cy="218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354577" y="1524412"/>
            <a:ext cx="256288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 RENDSZER TERMÉKEI</a:t>
            </a:r>
          </a:p>
        </p:txBody>
      </p:sp>
      <p:sp>
        <p:nvSpPr>
          <p:cNvPr id="10" name="Téglalap 9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KÉTSZINTŰ ADATMODELL</a:t>
            </a:r>
          </a:p>
          <a:p>
            <a:pPr algn="ctr"/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AZ ATKIS RENDSZER</a:t>
            </a:r>
          </a:p>
        </p:txBody>
      </p:sp>
    </p:spTree>
    <p:extLst>
      <p:ext uri="{BB962C8B-B14F-4D97-AF65-F5344CB8AC3E}">
        <p14:creationId xmlns:p14="http://schemas.microsoft.com/office/powerpoint/2010/main" val="828054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606957" y="1243499"/>
            <a:ext cx="59300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HAGYOMÁNYOS TÉRKÉPÉSZET, ANALÓG TÉRKÉPEK</a:t>
            </a:r>
          </a:p>
        </p:txBody>
      </p:sp>
      <p:sp>
        <p:nvSpPr>
          <p:cNvPr id="4" name="Téglalap 3"/>
          <p:cNvSpPr/>
          <p:nvPr/>
        </p:nvSpPr>
        <p:spPr>
          <a:xfrm>
            <a:off x="0" y="18864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TÉRKÉPFELÚJÍTÁS</a:t>
            </a:r>
          </a:p>
        </p:txBody>
      </p:sp>
      <p:sp>
        <p:nvSpPr>
          <p:cNvPr id="3" name="Téglalap 2"/>
          <p:cNvSpPr/>
          <p:nvPr/>
        </p:nvSpPr>
        <p:spPr>
          <a:xfrm>
            <a:off x="107504" y="1844824"/>
            <a:ext cx="87129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TÉRKÉPI VÁLTOZÁSOK TÍPUSAI:</a:t>
            </a:r>
          </a:p>
          <a:p>
            <a:pPr algn="just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A névrajz változásai:</a:t>
            </a:r>
          </a:p>
          <a:p>
            <a:pPr algn="just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térkép névrajzában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gyakoriak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a változások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tájegységek, domborzat, vízrajz, általában a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természetes alakulatok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nevei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nem változnak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mesterséges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létesítmények nevei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gyakran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, elsősorban a települések nevei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egy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település nevének térképi megjelenése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több paraméter, esemény függvénye: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57350" lvl="3" indent="-285750" fontAlgn="base">
              <a:buFont typeface="Courier New" panose="02070309020205020404" pitchFamily="49" charset="0"/>
              <a:buChar char="o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változik a lakosság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lélekszáma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1657350" lvl="3" indent="-285750" fontAlgn="base">
              <a:buFont typeface="Courier New" panose="02070309020205020404" pitchFamily="49" charset="0"/>
              <a:buChar char="o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változik a település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besorolása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, pl. község &gt; város, székhely,</a:t>
            </a:r>
          </a:p>
          <a:p>
            <a:pPr marL="1657350" lvl="3" indent="-285750" fontAlgn="base">
              <a:buFont typeface="Courier New" panose="02070309020205020404" pitchFamily="49" charset="0"/>
              <a:buChar char="o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települések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összevonásra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kerülnek,</a:t>
            </a:r>
          </a:p>
          <a:p>
            <a:pPr marL="1657350" lvl="3" indent="-285750" fontAlgn="base">
              <a:buFont typeface="Courier New" panose="02070309020205020404" pitchFamily="49" charset="0"/>
              <a:buChar char="o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települések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szétválnak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1657350" lvl="3" indent="-285750" fontAlgn="base">
              <a:buFont typeface="Courier New" panose="02070309020205020404" pitchFamily="49" charset="0"/>
              <a:buChar char="o"/>
            </a:pP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megváltozik a nevük</a:t>
            </a: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248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606957" y="1243499"/>
            <a:ext cx="59300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HAGYOMÁNYOS TÉRKÉPÉSZET, ANALÓG TÉRKÉPEK</a:t>
            </a:r>
          </a:p>
        </p:txBody>
      </p:sp>
      <p:sp>
        <p:nvSpPr>
          <p:cNvPr id="4" name="Téglalap 3"/>
          <p:cNvSpPr/>
          <p:nvPr/>
        </p:nvSpPr>
        <p:spPr>
          <a:xfrm>
            <a:off x="0" y="18864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TÉRKÉPFELÚJÍTÁS</a:t>
            </a:r>
          </a:p>
        </p:txBody>
      </p:sp>
      <p:sp>
        <p:nvSpPr>
          <p:cNvPr id="3" name="Téglalap 2"/>
          <p:cNvSpPr/>
          <p:nvPr/>
        </p:nvSpPr>
        <p:spPr>
          <a:xfrm>
            <a:off x="107504" y="1844824"/>
            <a:ext cx="87129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VÁLTOZÁSOK ÉSZLELÉSE:</a:t>
            </a:r>
          </a:p>
          <a:p>
            <a:pPr algn="just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Nehéz feladat :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az ország </a:t>
            </a:r>
            <a:r>
              <a:rPr lang="hu-HU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teljes területe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nagyon </a:t>
            </a:r>
            <a:r>
              <a:rPr lang="hu-HU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sok témakör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, tevékenységi kör,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hu-HU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hosszú idő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(évek, évtizedek amíg egy elkészült térkép felújítása megtörténik.</a:t>
            </a:r>
          </a:p>
          <a:p>
            <a:pPr fontAlgn="base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Az első lépés: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eredeti térképet készítő felmérő a nyilvántartási oleátára </a:t>
            </a:r>
            <a:r>
              <a:rPr lang="hu-HU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feljegyzi a várható változásokat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, melyeknek az előkészületeit látja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Második lépés: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célszerű kialakítani egy olyan </a:t>
            </a:r>
            <a:r>
              <a:rPr lang="hu-HU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szervezetet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, mely </a:t>
            </a:r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folyamatosan figyelemmel kíséri az ország egész területén a topográfiai térképek tartalmát érintő változásokat</a:t>
            </a:r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változások tényét - de nem a térképezését - nyilvántartásba veszi, ha lehet már annak a térképszelvénynek a nyilvántartási oleátáján, amelyet feltehetően a változás érintett.</a:t>
            </a:r>
          </a:p>
          <a:p>
            <a:pPr fontAlgn="base"/>
            <a:endParaRPr lang="hu-HU" sz="1600"/>
          </a:p>
        </p:txBody>
      </p:sp>
    </p:spTree>
    <p:extLst>
      <p:ext uri="{BB962C8B-B14F-4D97-AF65-F5344CB8AC3E}">
        <p14:creationId xmlns:p14="http://schemas.microsoft.com/office/powerpoint/2010/main" val="3080244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1425" y="2420888"/>
            <a:ext cx="903649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figyelő szolgálat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tevékenysége:</a:t>
            </a:r>
          </a:p>
          <a:p>
            <a:pPr fontAlgn="base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hu-HU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adatgyűjtés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- változási jegyzék/vázlat vezetése szelvényenként,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hu-HU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sajtófigyelés,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a híradásokban szereplő információk összegyűjtése (új létesítmény átadások, megszüntetések,...)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hu-HU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kapcsolatrendszer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kialakítása az országos hatáskörű szervekkel (MÁV, útfelügyelet, minisztériumok ,...) és önkormányzatokkal, akik megadhatják a tevékenységi területükön bekövetkezett változásokat</a:t>
            </a:r>
          </a:p>
          <a:p>
            <a:pPr fontAlgn="base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változások mértékének megbecsülése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statisztikai adatok, tapasztalatok alapján:</a:t>
            </a:r>
          </a:p>
          <a:p>
            <a:pPr fontAlgn="base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hu-HU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frekventált területeken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(fejlett gazdasági élet - ipar, közlekedési hálózat, lakott területek, üdülőkörzetek, stb.) nagyobb valószínűséggel és nagyobb számban várhatók a változások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egy szelvényre eső </a:t>
            </a:r>
            <a:r>
              <a:rPr lang="hu-HU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térképelemek számából és fajtájából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lehet következtetni a várható változásokra.</a:t>
            </a:r>
          </a:p>
          <a:p>
            <a:pPr algn="just"/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28388" y="1844824"/>
            <a:ext cx="2931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VÁLTOZÁSOK ÉSZLELÉSE: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06957" y="1243499"/>
            <a:ext cx="59300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HAGYOMÁNYOS TÉRKÉPÉSZET, ANALÓG TÉRKÉPEK</a:t>
            </a:r>
          </a:p>
        </p:txBody>
      </p:sp>
      <p:sp>
        <p:nvSpPr>
          <p:cNvPr id="6" name="Téglalap 5"/>
          <p:cNvSpPr/>
          <p:nvPr/>
        </p:nvSpPr>
        <p:spPr>
          <a:xfrm>
            <a:off x="0" y="18864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TÉRKÉPFELÚJÍTÁS</a:t>
            </a:r>
          </a:p>
        </p:txBody>
      </p:sp>
    </p:spTree>
    <p:extLst>
      <p:ext uri="{BB962C8B-B14F-4D97-AF65-F5344CB8AC3E}">
        <p14:creationId xmlns:p14="http://schemas.microsoft.com/office/powerpoint/2010/main" val="4287427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2516982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Előrejelzések, folyamatos változás figyelés hiányában a detektálására három fő módszer létezik: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helyszíni bejárás,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légifényképek készítése és elemzése,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űrfelvételek készítése és elemzése.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A változások mértéke             felújítási ciklusok gyakorisága teljes vagy részterületre</a:t>
            </a:r>
          </a:p>
          <a:p>
            <a:pPr fontAlgn="base"/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Hollandia:  3 régióra osztva, 4, 6, 8 éves ciklus</a:t>
            </a:r>
          </a:p>
          <a:p>
            <a:pPr fontAlgn="base"/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Németország: egységesen 5 éves felújítási ciklus</a:t>
            </a:r>
          </a:p>
        </p:txBody>
      </p:sp>
      <p:sp>
        <p:nvSpPr>
          <p:cNvPr id="4" name="Téglalap 3"/>
          <p:cNvSpPr/>
          <p:nvPr/>
        </p:nvSpPr>
        <p:spPr>
          <a:xfrm>
            <a:off x="128388" y="1844824"/>
            <a:ext cx="2931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VÁLTOZÁSOK ÉSZLELÉSE: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06957" y="1243499"/>
            <a:ext cx="59300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HAGYOMÁNYOS TÉRKÉPÉSZET, ANALÓG TÉRKÉPEK</a:t>
            </a:r>
          </a:p>
        </p:txBody>
      </p:sp>
      <p:sp>
        <p:nvSpPr>
          <p:cNvPr id="6" name="Téglalap 5"/>
          <p:cNvSpPr/>
          <p:nvPr/>
        </p:nvSpPr>
        <p:spPr>
          <a:xfrm>
            <a:off x="0" y="18864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TÉRKÉPFELÚJÍTÁS</a:t>
            </a:r>
          </a:p>
        </p:txBody>
      </p:sp>
      <p:sp>
        <p:nvSpPr>
          <p:cNvPr id="7" name="Jobbra nyíl 6"/>
          <p:cNvSpPr/>
          <p:nvPr/>
        </p:nvSpPr>
        <p:spPr>
          <a:xfrm>
            <a:off x="2987824" y="4225142"/>
            <a:ext cx="504056" cy="283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2226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3516</Words>
  <Application>Microsoft Office PowerPoint</Application>
  <PresentationFormat>Diavetítés a képernyőre (4:3 oldalarány)</PresentationFormat>
  <Paragraphs>803</Paragraphs>
  <Slides>52</Slides>
  <Notes>1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52</vt:i4>
      </vt:variant>
    </vt:vector>
  </HeadingPairs>
  <TitlesOfParts>
    <vt:vector size="58" baseType="lpstr">
      <vt:lpstr>Arial</vt:lpstr>
      <vt:lpstr>Calibri</vt:lpstr>
      <vt:lpstr>Courier New</vt:lpstr>
      <vt:lpstr>Times New Roman</vt:lpstr>
      <vt:lpstr>Office-téma</vt:lpstr>
      <vt:lpstr>Bitkép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Juhasz</dc:creator>
  <cp:lastModifiedBy>juhasz</cp:lastModifiedBy>
  <cp:revision>30</cp:revision>
  <dcterms:created xsi:type="dcterms:W3CDTF">2015-08-19T11:27:23Z</dcterms:created>
  <dcterms:modified xsi:type="dcterms:W3CDTF">2021-08-24T11:51:21Z</dcterms:modified>
</cp:coreProperties>
</file>