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48" r:id="rId2"/>
    <p:sldId id="353" r:id="rId3"/>
    <p:sldId id="354" r:id="rId4"/>
    <p:sldId id="364" r:id="rId5"/>
    <p:sldId id="358" r:id="rId6"/>
    <p:sldId id="370" r:id="rId7"/>
    <p:sldId id="371" r:id="rId8"/>
    <p:sldId id="368" r:id="rId9"/>
    <p:sldId id="372" r:id="rId10"/>
    <p:sldId id="373" r:id="rId11"/>
    <p:sldId id="374" r:id="rId12"/>
  </p:sldIdLst>
  <p:sldSz cx="9906000" cy="6858000" type="A4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AA3"/>
    <a:srgbClr val="FCFCF0"/>
    <a:srgbClr val="8A90C0"/>
    <a:srgbClr val="CCECFF"/>
    <a:srgbClr val="338733"/>
    <a:srgbClr val="0000FF"/>
    <a:srgbClr val="33CCCC"/>
    <a:srgbClr val="144032"/>
    <a:srgbClr val="FDFAF7"/>
    <a:srgbClr val="5FC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4675" autoAdjust="0"/>
  </p:normalViewPr>
  <p:slideViewPr>
    <p:cSldViewPr>
      <p:cViewPr varScale="1">
        <p:scale>
          <a:sx n="78" d="100"/>
          <a:sy n="78" d="100"/>
        </p:scale>
        <p:origin x="1478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700DB0-3FDE-40B1-9655-C7F679EC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615B02-DAA9-4C9D-96B8-5AC49ABC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2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9A806-8CBC-4E57-8D7F-97475A6ED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C20997-0631-48AB-9402-17AB7929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D5844E-8A5E-4495-8BAB-E7720B3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E599D5-A498-4DA3-86C6-1526FD1C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C01BAD-B9E7-4C49-9DAD-F7F70CD6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0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A9DD1-2BCC-4062-823E-6A9C20AF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481AE2-8DD1-40F8-A44E-1F66FC03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A82167-9A25-44CE-B63B-A60B52F3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89FD64-4C4E-49BD-BA79-067549D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5C0FF8-919B-4F47-9C9C-B53E6C8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66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EE5A9D-162A-41B1-88D2-EA69291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CAC34C-9E25-415C-8AD8-9FD3129E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15A3B2-4189-45B0-8A4A-E4720D78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330041-D840-486A-B45A-97EF9BBA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3FC96B-8AA1-4A61-9506-8779FFD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5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62206-A5F9-4CCA-895B-3366E5F9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F4FF4-C187-4FC5-B29B-9029A8D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704DA6-73B6-487A-AF4A-2CB732B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84879-9545-49D5-A488-958AFDB6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A68004-C837-4F7E-BD06-A910313E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5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6BCC2-887B-4860-BB30-8D5FE06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201C2-DF37-4BDF-A53D-921EA8DE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38C766-96B5-4416-A0AF-9E41C1C3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503D9C-8A54-4AD9-8D21-98ADEE8D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E12FDC-3252-438F-9A2A-4ED0C13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4CDBF-6A25-4B39-ACEC-1C9F083A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E1730-7171-44AE-96B6-A3F1D166D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1D2EB-6DAE-4789-BC04-F2C6F732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48DD4-35AB-434B-8454-A73FAFF8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C8843F-2BF8-46F6-97FA-2BC7741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93E4F7-C181-467C-8B27-DD5EECFF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6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46DAE-F817-4C3F-B263-DD23B6E1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C3A39C-8282-4789-B4F6-9BEB769E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B0456B-CBDD-455F-9B92-F1EB3A7A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3A306D-037F-404B-879E-47C086E8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8CC4C5-B742-44D0-A0FF-33E7B12E9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D56546-1103-466F-830D-30732132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9E48709-3E11-4EA8-B719-4D38420F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7FBE270-032C-4060-9F52-D2100E5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2FB8D-0D1C-4C28-A36E-A91FEA39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3DC287-F54E-40DB-B09A-335784B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6D141E-7A3F-4F08-ADD0-F610FC3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7E29AA-EBE0-425C-AC5C-04DC14B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6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A57BF01-9EBB-4D8D-AB48-45E919E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07DFB87-C8E9-461B-AE04-7705D10F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5BC02-6FB4-4F1D-BE86-C2C0609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444B1-1F60-441A-B802-F5DCC37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1923A4-6573-4BAE-ACFC-2FCCEA66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F50D0F-B001-4EF5-9432-7D9F4B94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6D092B-5A6F-4BF7-B639-5679D5A1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3A0603-881C-4EBA-988D-67B8E7C7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8B6971-0EBA-4F3E-99C1-5AE4C2B9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97BBD-DA1A-40B0-8374-29F47BFA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9BDB362-BD40-403F-8BDE-666218F5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E1B3CB-5953-4E58-BA12-5F70D72D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149690-D67F-4692-895F-ABF785A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9309B1-E37A-4B6B-BF23-263C4118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0226BE-E722-45DE-B8B5-7AFBBCF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282741-833E-46C9-8807-9E0E1F3D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6671AA-EC1C-4B04-8D7F-299C5779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4CCDC-493B-43E9-AD32-71227CEE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EA18-2CDB-46A7-B474-C4CF60613A82}" type="datetimeFigureOut">
              <a:rPr lang="hu-HU" smtClean="0"/>
              <a:t>2025. 03. 14.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F6883B-8B99-4669-AA78-2FFD8B2E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172911-BD1C-41A4-8C13-16FDACEF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296265" y="5271476"/>
            <a:ext cx="331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3. gyakorlat</a:t>
            </a:r>
            <a:r>
              <a:rPr lang="hu-HU" sz="2400" b="1"/>
              <a:t>, 2025.03.14.</a:t>
            </a:r>
            <a:endParaRPr lang="hu-HU" sz="2400" b="1" dirty="0"/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263852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86"/>
          <a:stretch/>
        </p:blipFill>
        <p:spPr>
          <a:xfrm>
            <a:off x="4953000" y="4172092"/>
            <a:ext cx="4824536" cy="1682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1285171"/>
            <a:ext cx="4347316" cy="2673748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1032" y="2374743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8A90C0"/>
                </a:solidFill>
                <a:latin typeface="Arial Narrow" panose="020B0606020202030204" pitchFamily="34" charset="0"/>
              </a:rPr>
              <a:t>Dátum 1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95111" y="2806791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3FAAA3"/>
                </a:solidFill>
                <a:latin typeface="Arial Narrow" panose="020B0606020202030204" pitchFamily="34" charset="0"/>
              </a:rPr>
              <a:t>Dátum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604201" y="6381328"/>
                <a:ext cx="2808312" cy="369332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sPre>
                      </m:e>
                    </m:d>
                  </m:oMath>
                </a14:m>
                <a:r>
                  <a:rPr lang="hu-HU" sz="1400" b="1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1" y="6381328"/>
                <a:ext cx="2808312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églalap 11">
            <a:extLst>
              <a:ext uri="{FF2B5EF4-FFF2-40B4-BE49-F238E27FC236}">
                <a16:creationId xmlns:a16="http://schemas.microsoft.com/office/drawing/2014/main" id="{8E5885EC-F6C0-4F90-9073-52160631034C}"/>
              </a:ext>
            </a:extLst>
          </p:cNvPr>
          <p:cNvSpPr/>
          <p:nvPr/>
        </p:nvSpPr>
        <p:spPr>
          <a:xfrm>
            <a:off x="1856656" y="1809050"/>
            <a:ext cx="24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dátumtranszformáció eltolásvektora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4576" y="3207714"/>
                <a:ext cx="1468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6" y="3207714"/>
                <a:ext cx="14684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4201" y="1403484"/>
                <a:ext cx="1468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01" y="1403484"/>
                <a:ext cx="14684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401272" y="2636912"/>
            <a:ext cx="144016" cy="45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7" y="4063476"/>
            <a:ext cx="2220553" cy="499194"/>
          </a:xfrm>
          <a:prstGeom prst="rect">
            <a:avLst/>
          </a:prstGeom>
        </p:spPr>
      </p:pic>
      <p:pic>
        <p:nvPicPr>
          <p:cNvPr id="19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683" y="4100865"/>
            <a:ext cx="1815149" cy="477671"/>
          </a:xfrm>
          <a:prstGeom prst="rect">
            <a:avLst/>
          </a:prstGeom>
        </p:spPr>
      </p:pic>
      <p:pic>
        <p:nvPicPr>
          <p:cNvPr id="20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789" y="4622879"/>
            <a:ext cx="1185594" cy="664269"/>
          </a:xfrm>
          <a:prstGeom prst="rect">
            <a:avLst/>
          </a:prstGeom>
        </p:spPr>
      </p:pic>
      <p:pic>
        <p:nvPicPr>
          <p:cNvPr id="21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123" y="4758699"/>
            <a:ext cx="1177884" cy="392628"/>
          </a:xfrm>
          <a:prstGeom prst="rect">
            <a:avLst/>
          </a:prstGeom>
        </p:spPr>
      </p:pic>
      <p:pic>
        <p:nvPicPr>
          <p:cNvPr id="22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16" y="5389227"/>
            <a:ext cx="2106230" cy="738010"/>
          </a:xfrm>
          <a:prstGeom prst="rect">
            <a:avLst/>
          </a:prstGeom>
        </p:spPr>
      </p:pic>
      <p:pic>
        <p:nvPicPr>
          <p:cNvPr id="2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2856" y="5413596"/>
            <a:ext cx="1056287" cy="689272"/>
          </a:xfrm>
          <a:prstGeom prst="rect">
            <a:avLst/>
          </a:prstGeom>
        </p:spPr>
      </p:pic>
      <p:pic>
        <p:nvPicPr>
          <p:cNvPr id="24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2253" y="5430860"/>
            <a:ext cx="1445539" cy="654744"/>
          </a:xfrm>
          <a:prstGeom prst="rect">
            <a:avLst/>
          </a:prstGeom>
        </p:spPr>
      </p:pic>
      <p:sp>
        <p:nvSpPr>
          <p:cNvPr id="25" name="Téglalap 11">
            <a:extLst>
              <a:ext uri="{FF2B5EF4-FFF2-40B4-BE49-F238E27FC236}">
                <a16:creationId xmlns:a16="http://schemas.microsoft.com/office/drawing/2014/main" id="{8E5885EC-F6C0-4F90-9073-52160631034C}"/>
              </a:ext>
            </a:extLst>
          </p:cNvPr>
          <p:cNvSpPr/>
          <p:nvPr/>
        </p:nvSpPr>
        <p:spPr>
          <a:xfrm>
            <a:off x="532268" y="2708920"/>
            <a:ext cx="204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további pontokra:</a:t>
            </a:r>
          </a:p>
        </p:txBody>
      </p:sp>
    </p:spTree>
    <p:extLst>
      <p:ext uri="{BB962C8B-B14F-4D97-AF65-F5344CB8AC3E}">
        <p14:creationId xmlns:p14="http://schemas.microsoft.com/office/powerpoint/2010/main" val="20648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86"/>
          <a:stretch/>
        </p:blipFill>
        <p:spPr>
          <a:xfrm>
            <a:off x="4953000" y="4172092"/>
            <a:ext cx="4824536" cy="1682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1285171"/>
            <a:ext cx="4347316" cy="2673748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1032" y="2374743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8A90C0"/>
                </a:solidFill>
                <a:latin typeface="Arial Narrow" panose="020B0606020202030204" pitchFamily="34" charset="0"/>
              </a:rPr>
              <a:t>Dátum 1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95111" y="2806791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3FAAA3"/>
                </a:solidFill>
                <a:latin typeface="Arial Narrow" panose="020B0606020202030204" pitchFamily="34" charset="0"/>
              </a:rPr>
              <a:t>Dátum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604201" y="6381328"/>
                <a:ext cx="2808312" cy="369332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sPre>
                      </m:e>
                    </m:d>
                  </m:oMath>
                </a14:m>
                <a:r>
                  <a:rPr lang="hu-HU" sz="1400" b="1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1" y="6381328"/>
                <a:ext cx="2808312" cy="369332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églalap 11">
            <a:extLst>
              <a:ext uri="{FF2B5EF4-FFF2-40B4-BE49-F238E27FC236}">
                <a16:creationId xmlns:a16="http://schemas.microsoft.com/office/drawing/2014/main" id="{8E5885EC-F6C0-4F90-9073-52160631034C}"/>
              </a:ext>
            </a:extLst>
          </p:cNvPr>
          <p:cNvSpPr/>
          <p:nvPr/>
        </p:nvSpPr>
        <p:spPr>
          <a:xfrm>
            <a:off x="1856656" y="1809050"/>
            <a:ext cx="24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dátumtranszformáció eltolásvektora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4576" y="3207714"/>
                <a:ext cx="1468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6" y="3207714"/>
                <a:ext cx="14684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04201" y="1403484"/>
                <a:ext cx="1468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01" y="1403484"/>
                <a:ext cx="14684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401272" y="2636912"/>
            <a:ext cx="144016" cy="45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7" y="4063476"/>
            <a:ext cx="2220553" cy="499194"/>
          </a:xfrm>
          <a:prstGeom prst="rect">
            <a:avLst/>
          </a:prstGeom>
        </p:spPr>
      </p:pic>
      <p:pic>
        <p:nvPicPr>
          <p:cNvPr id="19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4683" y="4100865"/>
            <a:ext cx="1815149" cy="477671"/>
          </a:xfrm>
          <a:prstGeom prst="rect">
            <a:avLst/>
          </a:prstGeom>
        </p:spPr>
      </p:pic>
      <p:pic>
        <p:nvPicPr>
          <p:cNvPr id="20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789" y="4622879"/>
            <a:ext cx="1185594" cy="664269"/>
          </a:xfrm>
          <a:prstGeom prst="rect">
            <a:avLst/>
          </a:prstGeom>
        </p:spPr>
      </p:pic>
      <p:pic>
        <p:nvPicPr>
          <p:cNvPr id="21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123" y="4758699"/>
            <a:ext cx="1177884" cy="392628"/>
          </a:xfrm>
          <a:prstGeom prst="rect">
            <a:avLst/>
          </a:prstGeom>
        </p:spPr>
      </p:pic>
      <p:pic>
        <p:nvPicPr>
          <p:cNvPr id="22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16" y="5389227"/>
            <a:ext cx="2106230" cy="738010"/>
          </a:xfrm>
          <a:prstGeom prst="rect">
            <a:avLst/>
          </a:prstGeom>
        </p:spPr>
      </p:pic>
      <p:pic>
        <p:nvPicPr>
          <p:cNvPr id="2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2856" y="5413596"/>
            <a:ext cx="1056287" cy="689272"/>
          </a:xfrm>
          <a:prstGeom prst="rect">
            <a:avLst/>
          </a:prstGeom>
        </p:spPr>
      </p:pic>
      <p:pic>
        <p:nvPicPr>
          <p:cNvPr id="24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2253" y="5430860"/>
            <a:ext cx="1445539" cy="654744"/>
          </a:xfrm>
          <a:prstGeom prst="rect">
            <a:avLst/>
          </a:prstGeom>
        </p:spPr>
      </p:pic>
      <p:sp>
        <p:nvSpPr>
          <p:cNvPr id="25" name="Téglalap 11">
            <a:extLst>
              <a:ext uri="{FF2B5EF4-FFF2-40B4-BE49-F238E27FC236}">
                <a16:creationId xmlns:a16="http://schemas.microsoft.com/office/drawing/2014/main" id="{8E5885EC-F6C0-4F90-9073-52160631034C}"/>
              </a:ext>
            </a:extLst>
          </p:cNvPr>
          <p:cNvSpPr/>
          <p:nvPr/>
        </p:nvSpPr>
        <p:spPr>
          <a:xfrm>
            <a:off x="532268" y="2708920"/>
            <a:ext cx="204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további pontokra:</a:t>
            </a:r>
          </a:p>
        </p:txBody>
      </p:sp>
      <p:sp>
        <p:nvSpPr>
          <p:cNvPr id="26" name="Téglalap 2">
            <a:extLst>
              <a:ext uri="{FF2B5EF4-FFF2-40B4-BE49-F238E27FC236}">
                <a16:creationId xmlns:a16="http://schemas.microsoft.com/office/drawing/2014/main" id="{261A4CE0-D67B-42FE-B8D0-B348FC510075}"/>
              </a:ext>
            </a:extLst>
          </p:cNvPr>
          <p:cNvSpPr/>
          <p:nvPr/>
        </p:nvSpPr>
        <p:spPr>
          <a:xfrm>
            <a:off x="128463" y="116632"/>
            <a:ext cx="9649074" cy="662473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Szövegdoboz 25">
            <a:extLst>
              <a:ext uri="{FF2B5EF4-FFF2-40B4-BE49-F238E27FC236}">
                <a16:creationId xmlns:a16="http://schemas.microsoft.com/office/drawing/2014/main" id="{1D80D687-E76D-4C6A-A628-23D6EA206F3A}"/>
              </a:ext>
            </a:extLst>
          </p:cNvPr>
          <p:cNvSpPr txBox="1"/>
          <p:nvPr/>
        </p:nvSpPr>
        <p:spPr>
          <a:xfrm>
            <a:off x="2474508" y="3178906"/>
            <a:ext cx="5510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1806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560957" y="5067181"/>
            <a:ext cx="907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u="none" dirty="0">
                <a:latin typeface="+mn-lt"/>
              </a:rPr>
              <a:t>(1) Alapfelület meghatározása és elhelyezése   (eredmény: </a:t>
            </a:r>
            <a:r>
              <a:rPr lang="hu-HU" u="none" dirty="0" err="1">
                <a:latin typeface="+mn-lt"/>
              </a:rPr>
              <a:t>geoidhoz</a:t>
            </a:r>
            <a:r>
              <a:rPr lang="hu-HU" u="none" dirty="0">
                <a:latin typeface="+mn-lt"/>
              </a:rPr>
              <a:t> jól simuló forgási ellipszoid)</a:t>
            </a: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Egyenes összekötő nyíllal 31"/>
          <p:cNvCxnSpPr>
            <a:cxnSpLocks/>
          </p:cNvCxnSpPr>
          <p:nvPr/>
        </p:nvCxnSpPr>
        <p:spPr bwMode="auto">
          <a:xfrm>
            <a:off x="4359860" y="3573016"/>
            <a:ext cx="161092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 Box 10">
            <a:extLst>
              <a:ext uri="{FF2B5EF4-FFF2-40B4-BE49-F238E27FC236}">
                <a16:creationId xmlns:a16="http://schemas.microsoft.com/office/drawing/2014/main" id="{EE2CEE42-7D8D-4105-A9F4-11D08290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2" y="5445224"/>
            <a:ext cx="907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u="none" dirty="0">
                <a:latin typeface="+mn-lt"/>
              </a:rPr>
              <a:t>(2) </a:t>
            </a:r>
            <a:r>
              <a:rPr lang="hu-HU" u="none" dirty="0" err="1">
                <a:latin typeface="+mn-lt"/>
              </a:rPr>
              <a:t>Geoidmeghatározás</a:t>
            </a:r>
            <a:r>
              <a:rPr lang="hu-HU" dirty="0"/>
              <a:t>      </a:t>
            </a:r>
            <a:r>
              <a:rPr lang="hu-HU" u="none" dirty="0">
                <a:latin typeface="+mn-lt"/>
              </a:rPr>
              <a:t>(eredmény: a </a:t>
            </a:r>
            <a:r>
              <a:rPr lang="hu-HU" u="none" dirty="0" err="1">
                <a:latin typeface="+mn-lt"/>
              </a:rPr>
              <a:t>geoid</a:t>
            </a:r>
            <a:r>
              <a:rPr lang="hu-HU" u="none" dirty="0">
                <a:latin typeface="+mn-lt"/>
              </a:rPr>
              <a:t> egyes pontjainak távolsága a forgási ellipszoidtól)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29A6F2E0-91B7-46F1-8E2D-6A280950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12" y="5795972"/>
            <a:ext cx="9072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u="none" dirty="0">
                <a:latin typeface="+mn-lt"/>
              </a:rPr>
              <a:t>(3) Fizikai földfelszín meghatározása</a:t>
            </a:r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4127B170-0DEC-442A-B696-EB5F3BAA3398}"/>
              </a:ext>
            </a:extLst>
          </p:cNvPr>
          <p:cNvSpPr/>
          <p:nvPr/>
        </p:nvSpPr>
        <p:spPr bwMode="auto">
          <a:xfrm>
            <a:off x="992567" y="1844824"/>
            <a:ext cx="3456376" cy="2745015"/>
          </a:xfrm>
          <a:prstGeom prst="ellipse">
            <a:avLst/>
          </a:prstGeom>
          <a:noFill/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Szabadkézi sokszög: alakzat 18">
            <a:extLst>
              <a:ext uri="{FF2B5EF4-FFF2-40B4-BE49-F238E27FC236}">
                <a16:creationId xmlns:a16="http://schemas.microsoft.com/office/drawing/2014/main" id="{ED734662-4FD8-4211-9DC2-323332C8580E}"/>
              </a:ext>
            </a:extLst>
          </p:cNvPr>
          <p:cNvSpPr/>
          <p:nvPr/>
        </p:nvSpPr>
        <p:spPr>
          <a:xfrm>
            <a:off x="4733365" y="3275090"/>
            <a:ext cx="3953435" cy="378028"/>
          </a:xfrm>
          <a:custGeom>
            <a:avLst/>
            <a:gdLst>
              <a:gd name="connsiteX0" fmla="*/ 0 w 3953435"/>
              <a:gd name="connsiteY0" fmla="*/ 189769 h 378028"/>
              <a:gd name="connsiteX1" fmla="*/ 188259 w 3953435"/>
              <a:gd name="connsiteY1" fmla="*/ 149428 h 378028"/>
              <a:gd name="connsiteX2" fmla="*/ 434788 w 3953435"/>
              <a:gd name="connsiteY2" fmla="*/ 109086 h 378028"/>
              <a:gd name="connsiteX3" fmla="*/ 663388 w 3953435"/>
              <a:gd name="connsiteY3" fmla="*/ 73228 h 378028"/>
              <a:gd name="connsiteX4" fmla="*/ 891988 w 3953435"/>
              <a:gd name="connsiteY4" fmla="*/ 41851 h 378028"/>
              <a:gd name="connsiteX5" fmla="*/ 1138517 w 3953435"/>
              <a:gd name="connsiteY5" fmla="*/ 28404 h 378028"/>
              <a:gd name="connsiteX6" fmla="*/ 1411941 w 3953435"/>
              <a:gd name="connsiteY6" fmla="*/ 5992 h 378028"/>
              <a:gd name="connsiteX7" fmla="*/ 1640541 w 3953435"/>
              <a:gd name="connsiteY7" fmla="*/ 1510 h 378028"/>
              <a:gd name="connsiteX8" fmla="*/ 1797423 w 3953435"/>
              <a:gd name="connsiteY8" fmla="*/ 1510 h 378028"/>
              <a:gd name="connsiteX9" fmla="*/ 2061882 w 3953435"/>
              <a:gd name="connsiteY9" fmla="*/ 19439 h 378028"/>
              <a:gd name="connsiteX10" fmla="*/ 2290482 w 3953435"/>
              <a:gd name="connsiteY10" fmla="*/ 28404 h 378028"/>
              <a:gd name="connsiteX11" fmla="*/ 2568388 w 3953435"/>
              <a:gd name="connsiteY11" fmla="*/ 59781 h 378028"/>
              <a:gd name="connsiteX12" fmla="*/ 2783541 w 3953435"/>
              <a:gd name="connsiteY12" fmla="*/ 91157 h 378028"/>
              <a:gd name="connsiteX13" fmla="*/ 2783541 w 3953435"/>
              <a:gd name="connsiteY13" fmla="*/ 91157 h 378028"/>
              <a:gd name="connsiteX14" fmla="*/ 3025588 w 3953435"/>
              <a:gd name="connsiteY14" fmla="*/ 127016 h 378028"/>
              <a:gd name="connsiteX15" fmla="*/ 3245223 w 3953435"/>
              <a:gd name="connsiteY15" fmla="*/ 171839 h 378028"/>
              <a:gd name="connsiteX16" fmla="*/ 3437964 w 3953435"/>
              <a:gd name="connsiteY16" fmla="*/ 221145 h 378028"/>
              <a:gd name="connsiteX17" fmla="*/ 3437964 w 3953435"/>
              <a:gd name="connsiteY17" fmla="*/ 221145 h 378028"/>
              <a:gd name="connsiteX18" fmla="*/ 3603811 w 3953435"/>
              <a:gd name="connsiteY18" fmla="*/ 265969 h 378028"/>
              <a:gd name="connsiteX19" fmla="*/ 3751729 w 3953435"/>
              <a:gd name="connsiteY19" fmla="*/ 310792 h 378028"/>
              <a:gd name="connsiteX20" fmla="*/ 3953435 w 3953435"/>
              <a:gd name="connsiteY20" fmla="*/ 378028 h 37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53435" h="378028">
                <a:moveTo>
                  <a:pt x="0" y="189769"/>
                </a:moveTo>
                <a:cubicBezTo>
                  <a:pt x="57897" y="176322"/>
                  <a:pt x="115794" y="162875"/>
                  <a:pt x="188259" y="149428"/>
                </a:cubicBezTo>
                <a:cubicBezTo>
                  <a:pt x="260724" y="135981"/>
                  <a:pt x="434788" y="109086"/>
                  <a:pt x="434788" y="109086"/>
                </a:cubicBezTo>
                <a:lnTo>
                  <a:pt x="663388" y="73228"/>
                </a:lnTo>
                <a:cubicBezTo>
                  <a:pt x="739588" y="62022"/>
                  <a:pt x="812800" y="49322"/>
                  <a:pt x="891988" y="41851"/>
                </a:cubicBezTo>
                <a:cubicBezTo>
                  <a:pt x="971176" y="34380"/>
                  <a:pt x="1051858" y="34380"/>
                  <a:pt x="1138517" y="28404"/>
                </a:cubicBezTo>
                <a:cubicBezTo>
                  <a:pt x="1225176" y="22428"/>
                  <a:pt x="1328270" y="10474"/>
                  <a:pt x="1411941" y="5992"/>
                </a:cubicBezTo>
                <a:cubicBezTo>
                  <a:pt x="1495612" y="1510"/>
                  <a:pt x="1576294" y="2257"/>
                  <a:pt x="1640541" y="1510"/>
                </a:cubicBezTo>
                <a:cubicBezTo>
                  <a:pt x="1704788" y="763"/>
                  <a:pt x="1727200" y="-1478"/>
                  <a:pt x="1797423" y="1510"/>
                </a:cubicBezTo>
                <a:cubicBezTo>
                  <a:pt x="1867646" y="4498"/>
                  <a:pt x="1979706" y="14957"/>
                  <a:pt x="2061882" y="19439"/>
                </a:cubicBezTo>
                <a:cubicBezTo>
                  <a:pt x="2144058" y="23921"/>
                  <a:pt x="2206064" y="21680"/>
                  <a:pt x="2290482" y="28404"/>
                </a:cubicBezTo>
                <a:cubicBezTo>
                  <a:pt x="2374900" y="35128"/>
                  <a:pt x="2486212" y="49322"/>
                  <a:pt x="2568388" y="59781"/>
                </a:cubicBezTo>
                <a:cubicBezTo>
                  <a:pt x="2650564" y="70240"/>
                  <a:pt x="2783541" y="91157"/>
                  <a:pt x="2783541" y="91157"/>
                </a:cubicBezTo>
                <a:lnTo>
                  <a:pt x="2783541" y="91157"/>
                </a:lnTo>
                <a:cubicBezTo>
                  <a:pt x="2823882" y="97133"/>
                  <a:pt x="2948641" y="113569"/>
                  <a:pt x="3025588" y="127016"/>
                </a:cubicBezTo>
                <a:cubicBezTo>
                  <a:pt x="3102535" y="140463"/>
                  <a:pt x="3176494" y="156151"/>
                  <a:pt x="3245223" y="171839"/>
                </a:cubicBezTo>
                <a:cubicBezTo>
                  <a:pt x="3313952" y="187527"/>
                  <a:pt x="3437964" y="221145"/>
                  <a:pt x="3437964" y="221145"/>
                </a:cubicBezTo>
                <a:lnTo>
                  <a:pt x="3437964" y="221145"/>
                </a:lnTo>
                <a:lnTo>
                  <a:pt x="3603811" y="265969"/>
                </a:lnTo>
                <a:cubicBezTo>
                  <a:pt x="3656105" y="280910"/>
                  <a:pt x="3693458" y="292116"/>
                  <a:pt x="3751729" y="310792"/>
                </a:cubicBezTo>
                <a:cubicBezTo>
                  <a:pt x="3810000" y="329469"/>
                  <a:pt x="3881717" y="353748"/>
                  <a:pt x="3953435" y="37802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Ellipszis 30"/>
          <p:cNvSpPr/>
          <p:nvPr/>
        </p:nvSpPr>
        <p:spPr bwMode="auto">
          <a:xfrm>
            <a:off x="1064603" y="1772816"/>
            <a:ext cx="3384341" cy="28083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Szabadkézi sokszög 27"/>
          <p:cNvSpPr/>
          <p:nvPr/>
        </p:nvSpPr>
        <p:spPr bwMode="auto">
          <a:xfrm>
            <a:off x="4736976" y="3022682"/>
            <a:ext cx="3960440" cy="745897"/>
          </a:xfrm>
          <a:custGeom>
            <a:avLst/>
            <a:gdLst>
              <a:gd name="connsiteX0" fmla="*/ 0 w 2446867"/>
              <a:gd name="connsiteY0" fmla="*/ 0 h 460022"/>
              <a:gd name="connsiteX1" fmla="*/ 338667 w 2446867"/>
              <a:gd name="connsiteY1" fmla="*/ 33866 h 460022"/>
              <a:gd name="connsiteX2" fmla="*/ 626534 w 2446867"/>
              <a:gd name="connsiteY2" fmla="*/ 110066 h 460022"/>
              <a:gd name="connsiteX3" fmla="*/ 787400 w 2446867"/>
              <a:gd name="connsiteY3" fmla="*/ 152400 h 460022"/>
              <a:gd name="connsiteX4" fmla="*/ 965200 w 2446867"/>
              <a:gd name="connsiteY4" fmla="*/ 245533 h 460022"/>
              <a:gd name="connsiteX5" fmla="*/ 1320800 w 2446867"/>
              <a:gd name="connsiteY5" fmla="*/ 355600 h 460022"/>
              <a:gd name="connsiteX6" fmla="*/ 1591734 w 2446867"/>
              <a:gd name="connsiteY6" fmla="*/ 406400 h 460022"/>
              <a:gd name="connsiteX7" fmla="*/ 1811867 w 2446867"/>
              <a:gd name="connsiteY7" fmla="*/ 423333 h 460022"/>
              <a:gd name="connsiteX8" fmla="*/ 2209800 w 2446867"/>
              <a:gd name="connsiteY8" fmla="*/ 457200 h 460022"/>
              <a:gd name="connsiteX9" fmla="*/ 2446867 w 2446867"/>
              <a:gd name="connsiteY9" fmla="*/ 440266 h 46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867" h="460022">
                <a:moveTo>
                  <a:pt x="0" y="0"/>
                </a:moveTo>
                <a:cubicBezTo>
                  <a:pt x="117122" y="7761"/>
                  <a:pt x="234245" y="15522"/>
                  <a:pt x="338667" y="33866"/>
                </a:cubicBezTo>
                <a:cubicBezTo>
                  <a:pt x="443089" y="52210"/>
                  <a:pt x="626534" y="110066"/>
                  <a:pt x="626534" y="110066"/>
                </a:cubicBezTo>
                <a:cubicBezTo>
                  <a:pt x="701323" y="129822"/>
                  <a:pt x="730956" y="129822"/>
                  <a:pt x="787400" y="152400"/>
                </a:cubicBezTo>
                <a:cubicBezTo>
                  <a:pt x="843844" y="174978"/>
                  <a:pt x="876300" y="211666"/>
                  <a:pt x="965200" y="245533"/>
                </a:cubicBezTo>
                <a:cubicBezTo>
                  <a:pt x="1054100" y="279400"/>
                  <a:pt x="1216378" y="328789"/>
                  <a:pt x="1320800" y="355600"/>
                </a:cubicBezTo>
                <a:cubicBezTo>
                  <a:pt x="1425222" y="382411"/>
                  <a:pt x="1509890" y="395111"/>
                  <a:pt x="1591734" y="406400"/>
                </a:cubicBezTo>
                <a:cubicBezTo>
                  <a:pt x="1673578" y="417689"/>
                  <a:pt x="1811867" y="423333"/>
                  <a:pt x="1811867" y="423333"/>
                </a:cubicBezTo>
                <a:cubicBezTo>
                  <a:pt x="1914878" y="431800"/>
                  <a:pt x="2103967" y="454378"/>
                  <a:pt x="2209800" y="457200"/>
                </a:cubicBezTo>
                <a:cubicBezTo>
                  <a:pt x="2315633" y="460022"/>
                  <a:pt x="2404534" y="444499"/>
                  <a:pt x="2446867" y="440266"/>
                </a:cubicBezTo>
              </a:path>
            </a:pathLst>
          </a:custGeom>
          <a:noFill/>
          <a:ln w="38100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7CCB8E2D-E480-4ACA-BF2A-57F2777C6B21}"/>
              </a:ext>
            </a:extLst>
          </p:cNvPr>
          <p:cNvCxnSpPr>
            <a:cxnSpLocks/>
          </p:cNvCxnSpPr>
          <p:nvPr/>
        </p:nvCxnSpPr>
        <p:spPr bwMode="auto">
          <a:xfrm>
            <a:off x="6969224" y="3301553"/>
            <a:ext cx="0" cy="3434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9" name="Egyenes összekötő nyíllal 28"/>
          <p:cNvCxnSpPr>
            <a:cxnSpLocks/>
          </p:cNvCxnSpPr>
          <p:nvPr/>
        </p:nvCxnSpPr>
        <p:spPr bwMode="auto">
          <a:xfrm>
            <a:off x="7905328" y="2834527"/>
            <a:ext cx="0" cy="9340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820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5" grpId="0"/>
      <p:bldP spid="26" grpId="0"/>
      <p:bldP spid="27" grpId="0" animBg="1"/>
      <p:bldP spid="19" grpId="0" animBg="1"/>
      <p:bldP spid="31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4" y="908720"/>
            <a:ext cx="8856000" cy="5812728"/>
          </a:xfrm>
          <a:prstGeom prst="rect">
            <a:avLst/>
          </a:prstGeom>
        </p:spPr>
      </p:pic>
      <p:sp>
        <p:nvSpPr>
          <p:cNvPr id="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116632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</p:spTree>
    <p:extLst>
      <p:ext uri="{BB962C8B-B14F-4D97-AF65-F5344CB8AC3E}">
        <p14:creationId xmlns:p14="http://schemas.microsoft.com/office/powerpoint/2010/main" val="262684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491870"/>
            <a:ext cx="8856000" cy="4795807"/>
          </a:xfrm>
          <a:prstGeom prst="rect">
            <a:avLst/>
          </a:prstGeom>
        </p:spPr>
      </p:pic>
      <p:sp>
        <p:nvSpPr>
          <p:cNvPr id="4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116632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</p:spTree>
    <p:extLst>
      <p:ext uri="{BB962C8B-B14F-4D97-AF65-F5344CB8AC3E}">
        <p14:creationId xmlns:p14="http://schemas.microsoft.com/office/powerpoint/2010/main" val="39844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50" r="18384" b="33698"/>
          <a:stretch/>
        </p:blipFill>
        <p:spPr>
          <a:xfrm>
            <a:off x="1784648" y="4293096"/>
            <a:ext cx="5904656" cy="2413587"/>
          </a:xfrm>
          <a:prstGeom prst="rect">
            <a:avLst/>
          </a:prstGeom>
        </p:spPr>
      </p:pic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116632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" y="1619348"/>
            <a:ext cx="4347316" cy="2673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02" y="1054074"/>
            <a:ext cx="6657581" cy="550400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9154" y="2708920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8A90C0"/>
                </a:solidFill>
                <a:latin typeface="Arial Narrow" panose="020B0606020202030204" pitchFamily="34" charset="0"/>
              </a:rPr>
              <a:t>Dátum 1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03233" y="3140968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3FAAA3"/>
                </a:solidFill>
                <a:latin typeface="Arial Narrow" panose="020B0606020202030204" pitchFamily="34" charset="0"/>
              </a:rPr>
              <a:t>Dátum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5385048" y="1756312"/>
                <a:ext cx="3312368" cy="2258695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400" b="1" u="none" dirty="0">
                    <a:solidFill>
                      <a:srgbClr val="8A90C0"/>
                    </a:solidFill>
                    <a:latin typeface="Arial Narrow" panose="020B0606020202030204" pitchFamily="34" charset="0"/>
                  </a:rPr>
                  <a:t>Dátum 1	</a:t>
                </a:r>
                <a:r>
                  <a:rPr lang="hu-HU" sz="1400" b="1" u="none" dirty="0">
                    <a:solidFill>
                      <a:srgbClr val="8A90C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        szintfelületi koordináták</a:t>
                </a:r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sPre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sPre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sPre>
                        </m:den>
                      </m:f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048" y="1756312"/>
                <a:ext cx="3312368" cy="2258695"/>
              </a:xfrm>
              <a:prstGeom prst="rect">
                <a:avLst/>
              </a:prstGeom>
              <a:blipFill>
                <a:blip r:embed="rId5"/>
                <a:stretch>
                  <a:fillRect l="-551" t="-8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2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050" r="18384" b="33698"/>
          <a:stretch/>
        </p:blipFill>
        <p:spPr>
          <a:xfrm>
            <a:off x="1873998" y="2066528"/>
            <a:ext cx="5904656" cy="2413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86"/>
          <a:stretch/>
        </p:blipFill>
        <p:spPr>
          <a:xfrm>
            <a:off x="200472" y="2060848"/>
            <a:ext cx="92890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86"/>
          <a:stretch/>
        </p:blipFill>
        <p:spPr>
          <a:xfrm>
            <a:off x="4953000" y="4172092"/>
            <a:ext cx="4824536" cy="1682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128464" y="1340768"/>
                <a:ext cx="3312368" cy="2258695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400" b="1" u="none" dirty="0">
                    <a:solidFill>
                      <a:srgbClr val="8A90C0"/>
                    </a:solidFill>
                    <a:latin typeface="Arial Narrow" panose="020B0606020202030204" pitchFamily="34" charset="0"/>
                  </a:rPr>
                  <a:t>Dátum 1	</a:t>
                </a:r>
                <a:r>
                  <a:rPr lang="hu-HU" sz="1400" b="1" u="none" dirty="0">
                    <a:solidFill>
                      <a:srgbClr val="8A90C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        szintfelületi koordináták</a:t>
                </a:r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sPre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sPre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sPre>
                        </m:den>
                      </m:f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64" y="1340768"/>
                <a:ext cx="3312368" cy="2258695"/>
              </a:xfrm>
              <a:prstGeom prst="rect">
                <a:avLst/>
              </a:prstGeom>
              <a:blipFill>
                <a:blip r:embed="rId3"/>
                <a:stretch>
                  <a:fillRect l="-552" t="-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128464" y="4077072"/>
                <a:ext cx="3312368" cy="2258695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400" b="1" u="none" dirty="0">
                    <a:solidFill>
                      <a:srgbClr val="3FAAA3"/>
                    </a:solidFill>
                    <a:latin typeface="Arial Narrow" panose="020B0606020202030204" pitchFamily="34" charset="0"/>
                  </a:rPr>
                  <a:t>Dátum 2	</a:t>
                </a:r>
                <a:r>
                  <a:rPr lang="hu-HU" sz="1400" b="1" u="none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        szintfelületi koordináták</a:t>
                </a:r>
                <a:endParaRPr lang="hu-HU" sz="1400" b="1" u="none" dirty="0">
                  <a:solidFill>
                    <a:srgbClr val="3FAAA3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sPre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</m:sPre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sPre>
                            <m:sPre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sPre>
                        </m:den>
                      </m:f>
                    </m:oMath>
                  </m:oMathPara>
                </a14:m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sPre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  <a:p>
                <a:endParaRPr lang="hu-HU" sz="1400" b="1" u="none" dirty="0">
                  <a:solidFill>
                    <a:srgbClr val="8A90C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464" y="4077072"/>
                <a:ext cx="3312368" cy="2258695"/>
              </a:xfrm>
              <a:prstGeom prst="rect">
                <a:avLst/>
              </a:prstGeom>
              <a:blipFill>
                <a:blip r:embed="rId4"/>
                <a:stretch>
                  <a:fillRect l="-552" t="-8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1285171"/>
            <a:ext cx="4347316" cy="2673748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1032" y="2374743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8A90C0"/>
                </a:solidFill>
                <a:latin typeface="Arial Narrow" panose="020B0606020202030204" pitchFamily="34" charset="0"/>
              </a:rPr>
              <a:t>Dátum 1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95111" y="2806791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3FAAA3"/>
                </a:solidFill>
                <a:latin typeface="Arial Narrow" panose="020B0606020202030204" pitchFamily="34" charset="0"/>
              </a:rPr>
              <a:t>Dátum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728864" y="5966435"/>
                <a:ext cx="1714635" cy="369332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400" b="1" u="none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8864" y="5966435"/>
                <a:ext cx="1714635" cy="369332"/>
              </a:xfrm>
              <a:prstGeom prst="rect">
                <a:avLst/>
              </a:prstGeom>
              <a:blipFill>
                <a:blip r:embed="rId6"/>
                <a:stretch>
                  <a:fillRect l="-1068" b="-1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3728865" y="3203684"/>
                <a:ext cx="1368152" cy="369332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hu-HU" sz="1400" b="1" dirty="0">
                    <a:solidFill>
                      <a:srgbClr val="8A90C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hu-HU" sz="1400" b="1" u="none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8865" y="3203684"/>
                <a:ext cx="1368152" cy="369332"/>
              </a:xfrm>
              <a:prstGeom prst="rect">
                <a:avLst/>
              </a:prstGeom>
              <a:blipFill>
                <a:blip r:embed="rId7"/>
                <a:stretch>
                  <a:fillRect l="-1339" b="-11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9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4664968" y="1412776"/>
            <a:ext cx="4480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számítás összefüggései:</a:t>
            </a:r>
          </a:p>
          <a:p>
            <a:endParaRPr lang="hu-HU" u="none" dirty="0">
              <a:latin typeface="+mn-lt"/>
            </a:endParaRPr>
          </a:p>
          <a:p>
            <a:endParaRPr lang="hu-HU" u="none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01" y="1791917"/>
            <a:ext cx="1744053" cy="676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76" y="2468610"/>
            <a:ext cx="2466450" cy="122155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DDD98-D76B-4398-98FD-B05C2CCC446C}"/>
              </a:ext>
            </a:extLst>
          </p:cNvPr>
          <p:cNvSpPr txBox="1"/>
          <p:nvPr/>
        </p:nvSpPr>
        <p:spPr>
          <a:xfrm>
            <a:off x="5009149" y="1772816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 err="1">
                <a:latin typeface="Symbol" panose="05050102010706020507" pitchFamily="18" charset="2"/>
              </a:rPr>
              <a:t>j</a:t>
            </a:r>
            <a:r>
              <a:rPr lang="hu-HU" dirty="0" err="1"/>
              <a:t>,</a:t>
            </a:r>
            <a:r>
              <a:rPr lang="hu-HU" dirty="0" err="1">
                <a:latin typeface="Symbol" panose="05050102010706020507" pitchFamily="18" charset="2"/>
              </a:rPr>
              <a:t>l</a:t>
            </a:r>
            <a:r>
              <a:rPr lang="hu-HU" dirty="0" err="1"/>
              <a:t>,h</a:t>
            </a:r>
            <a:r>
              <a:rPr lang="hu-HU" dirty="0"/>
              <a:t>)</a:t>
            </a:r>
            <a:r>
              <a:rPr lang="hu-HU" u="none" dirty="0">
                <a:latin typeface="+mn-lt"/>
              </a:rPr>
              <a:t> →</a:t>
            </a:r>
            <a:r>
              <a:rPr lang="hu-HU" dirty="0"/>
              <a:t>(</a:t>
            </a:r>
            <a:r>
              <a:rPr lang="hu-HU" dirty="0" err="1"/>
              <a:t>x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y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z</a:t>
            </a:r>
            <a:r>
              <a:rPr lang="hu-HU" baseline="-25000" dirty="0" err="1"/>
              <a:t>P</a:t>
            </a:r>
            <a:r>
              <a:rPr lang="hu-HU" dirty="0"/>
              <a:t>)</a:t>
            </a:r>
            <a:endParaRPr lang="hu-HU" u="none" dirty="0">
              <a:latin typeface="+mn-lt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7485946-304B-4D87-8106-3895C2B9BEAC}"/>
              </a:ext>
            </a:extLst>
          </p:cNvPr>
          <p:cNvSpPr txBox="1"/>
          <p:nvPr/>
        </p:nvSpPr>
        <p:spPr>
          <a:xfrm>
            <a:off x="5036704" y="3995772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4" y="4653600"/>
            <a:ext cx="2220553" cy="49919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780" y="4690989"/>
            <a:ext cx="1815149" cy="47767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886" y="5213003"/>
            <a:ext cx="1185594" cy="664269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220" y="5348823"/>
            <a:ext cx="1177884" cy="39262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880" y="5852903"/>
            <a:ext cx="2106230" cy="73801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220" y="5877272"/>
            <a:ext cx="1056287" cy="68927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9617" y="5894536"/>
            <a:ext cx="1445539" cy="654744"/>
          </a:xfrm>
          <a:prstGeom prst="rect">
            <a:avLst/>
          </a:prstGeom>
        </p:spPr>
      </p:pic>
      <p:sp>
        <p:nvSpPr>
          <p:cNvPr id="24" name="Szövegdoboz 24">
            <a:extLst>
              <a:ext uri="{FF2B5EF4-FFF2-40B4-BE49-F238E27FC236}">
                <a16:creationId xmlns:a16="http://schemas.microsoft.com/office/drawing/2014/main" id="{B1F3BAC8-F7CF-4249-833C-E9456146AD89}"/>
              </a:ext>
            </a:extLst>
          </p:cNvPr>
          <p:cNvSpPr txBox="1"/>
          <p:nvPr/>
        </p:nvSpPr>
        <p:spPr>
          <a:xfrm>
            <a:off x="7022437" y="3972234"/>
            <a:ext cx="2692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(Bowring közelítő eljárása)</a:t>
            </a:r>
          </a:p>
        </p:txBody>
      </p:sp>
    </p:spTree>
    <p:extLst>
      <p:ext uri="{BB962C8B-B14F-4D97-AF65-F5344CB8AC3E}">
        <p14:creationId xmlns:p14="http://schemas.microsoft.com/office/powerpoint/2010/main" val="235023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2323030" y="397578"/>
            <a:ext cx="525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Dátumtranszformáció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86"/>
          <a:stretch/>
        </p:blipFill>
        <p:spPr>
          <a:xfrm>
            <a:off x="4953000" y="4172092"/>
            <a:ext cx="4824536" cy="1682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32" y="1285171"/>
            <a:ext cx="4347316" cy="2673748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41032" y="2374743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8A90C0"/>
                </a:solidFill>
                <a:latin typeface="Arial Narrow" panose="020B0606020202030204" pitchFamily="34" charset="0"/>
              </a:rPr>
              <a:t>Dátum 1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795111" y="2806791"/>
            <a:ext cx="799390" cy="307777"/>
          </a:xfrm>
          <a:prstGeom prst="rect">
            <a:avLst/>
          </a:prstGeom>
          <a:solidFill>
            <a:srgbClr val="FCFC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b="1" u="none" dirty="0">
                <a:solidFill>
                  <a:srgbClr val="3FAAA3"/>
                </a:solidFill>
                <a:latin typeface="Arial Narrow" panose="020B0606020202030204" pitchFamily="34" charset="0"/>
              </a:rPr>
              <a:t>Dátum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603046" y="4220554"/>
                <a:ext cx="2808312" cy="923330"/>
              </a:xfrm>
              <a:prstGeom prst="rect">
                <a:avLst/>
              </a:prstGeom>
              <a:solidFill>
                <a:srgbClr val="FCFC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</m:oMath>
                </a14:m>
                <a:r>
                  <a:rPr lang="hu-HU" sz="1400" b="1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hu-HU" sz="1400" b="1" dirty="0">
                    <a:solidFill>
                      <a:srgbClr val="8A90C0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hu-HU" sz="1400" b="1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sPre>
                      </m:e>
                    </m:d>
                  </m:oMath>
                </a14:m>
                <a:endParaRPr lang="hu-HU" dirty="0">
                  <a:latin typeface="Arial Narrow" panose="020B0606020202030204" pitchFamily="34" charset="0"/>
                </a:endParaRPr>
              </a:p>
              <a:p>
                <a:endParaRPr lang="hu-HU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sPre>
                      </m:e>
                    </m:d>
                  </m:oMath>
                </a14:m>
                <a:r>
                  <a:rPr lang="hu-HU" sz="1400" b="1" dirty="0">
                    <a:solidFill>
                      <a:srgbClr val="3FAAA3"/>
                    </a:solidFill>
                    <a:latin typeface="Arial Narrow" panose="020B0606020202030204" pitchFamily="34" charset="0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sPre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Pre>
                          <m:sPre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sPre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046" y="4220554"/>
                <a:ext cx="2808312" cy="923330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82" y="1715018"/>
            <a:ext cx="1744053" cy="676693"/>
          </a:xfrm>
          <a:prstGeom prst="rect">
            <a:avLst/>
          </a:prstGeom>
        </p:spPr>
      </p:pic>
      <p:pic>
        <p:nvPicPr>
          <p:cNvPr id="14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12" y="2682520"/>
            <a:ext cx="2466450" cy="1221554"/>
          </a:xfrm>
          <a:prstGeom prst="rect">
            <a:avLst/>
          </a:prstGeom>
        </p:spPr>
      </p:pic>
      <p:sp>
        <p:nvSpPr>
          <p:cNvPr id="15" name="Téglalap 11">
            <a:extLst>
              <a:ext uri="{FF2B5EF4-FFF2-40B4-BE49-F238E27FC236}">
                <a16:creationId xmlns:a16="http://schemas.microsoft.com/office/drawing/2014/main" id="{8E5885EC-F6C0-4F90-9073-52160631034C}"/>
              </a:ext>
            </a:extLst>
          </p:cNvPr>
          <p:cNvSpPr/>
          <p:nvPr/>
        </p:nvSpPr>
        <p:spPr>
          <a:xfrm>
            <a:off x="1856656" y="6053207"/>
            <a:ext cx="247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 dátumtranszformáció eltolásvektora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4780" y="5656933"/>
                <a:ext cx="1468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−</m:t>
                      </m:r>
                      <m:sPre>
                        <m:sPre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hu-HU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GB" b="1" i="0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</m:sPre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80" y="5656933"/>
                <a:ext cx="14684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7401272" y="2636912"/>
            <a:ext cx="144016" cy="45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</TotalTime>
  <Words>247</Words>
  <Application>Microsoft Office PowerPoint</Application>
  <PresentationFormat>A4 Paper (210x297 mm)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Cambria Math</vt:lpstr>
      <vt:lpstr>Symbol</vt:lpstr>
      <vt:lpstr>Times New Roman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IAPG TU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Thomas Gruber</dc:creator>
  <cp:lastModifiedBy>dr. Földváry Lóránt</cp:lastModifiedBy>
  <cp:revision>373</cp:revision>
  <cp:lastPrinted>2001-12-11T08:21:35Z</cp:lastPrinted>
  <dcterms:created xsi:type="dcterms:W3CDTF">2001-12-11T07:59:51Z</dcterms:created>
  <dcterms:modified xsi:type="dcterms:W3CDTF">2025-03-14T07:20:19Z</dcterms:modified>
</cp:coreProperties>
</file>