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8" r:id="rId10"/>
    <p:sldId id="265" r:id="rId11"/>
    <p:sldId id="266" r:id="rId12"/>
    <p:sldId id="267"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D585C-7E08-4D3E-81F3-BA1924687C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C07E334-08D4-4086-B9DA-1C8C124B6E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4A7B1E-BC65-4E20-9E52-D4B9B5D32436}"/>
              </a:ext>
            </a:extLst>
          </p:cNvPr>
          <p:cNvSpPr>
            <a:spLocks noGrp="1"/>
          </p:cNvSpPr>
          <p:nvPr>
            <p:ph type="dt" sz="half" idx="10"/>
          </p:nvPr>
        </p:nvSpPr>
        <p:spPr/>
        <p:txBody>
          <a:bodyPr/>
          <a:lstStyle/>
          <a:p>
            <a:fld id="{9593888E-D21A-43A3-8BB0-CA4BE6D8CD90}" type="datetimeFigureOut">
              <a:rPr lang="en-US" smtClean="0"/>
              <a:t>3/4/2022</a:t>
            </a:fld>
            <a:endParaRPr lang="en-US"/>
          </a:p>
        </p:txBody>
      </p:sp>
      <p:sp>
        <p:nvSpPr>
          <p:cNvPr id="5" name="Footer Placeholder 4">
            <a:extLst>
              <a:ext uri="{FF2B5EF4-FFF2-40B4-BE49-F238E27FC236}">
                <a16:creationId xmlns:a16="http://schemas.microsoft.com/office/drawing/2014/main" id="{15BFB262-C56F-4195-A9ED-748366FA1F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3C8B29-D9CD-41DD-A8D3-C8FFEE2BECE5}"/>
              </a:ext>
            </a:extLst>
          </p:cNvPr>
          <p:cNvSpPr>
            <a:spLocks noGrp="1"/>
          </p:cNvSpPr>
          <p:nvPr>
            <p:ph type="sldNum" sz="quarter" idx="12"/>
          </p:nvPr>
        </p:nvSpPr>
        <p:spPr/>
        <p:txBody>
          <a:bodyPr/>
          <a:lstStyle/>
          <a:p>
            <a:fld id="{0C38F877-C41F-4CDE-AB9E-CB19C1938B7C}" type="slidenum">
              <a:rPr lang="en-US" smtClean="0"/>
              <a:t>‹#›</a:t>
            </a:fld>
            <a:endParaRPr lang="en-US"/>
          </a:p>
        </p:txBody>
      </p:sp>
    </p:spTree>
    <p:extLst>
      <p:ext uri="{BB962C8B-B14F-4D97-AF65-F5344CB8AC3E}">
        <p14:creationId xmlns:p14="http://schemas.microsoft.com/office/powerpoint/2010/main" val="2024311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3C6F-CF4F-41B1-8BD2-9320232CCC7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971BA6-46D2-4F8E-9BF3-A40E7AFEFC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E42CA0-C74F-4AE0-A38A-B43F58477ED8}"/>
              </a:ext>
            </a:extLst>
          </p:cNvPr>
          <p:cNvSpPr>
            <a:spLocks noGrp="1"/>
          </p:cNvSpPr>
          <p:nvPr>
            <p:ph type="dt" sz="half" idx="10"/>
          </p:nvPr>
        </p:nvSpPr>
        <p:spPr/>
        <p:txBody>
          <a:bodyPr/>
          <a:lstStyle/>
          <a:p>
            <a:fld id="{9593888E-D21A-43A3-8BB0-CA4BE6D8CD90}" type="datetimeFigureOut">
              <a:rPr lang="en-US" smtClean="0"/>
              <a:t>3/4/2022</a:t>
            </a:fld>
            <a:endParaRPr lang="en-US"/>
          </a:p>
        </p:txBody>
      </p:sp>
      <p:sp>
        <p:nvSpPr>
          <p:cNvPr id="5" name="Footer Placeholder 4">
            <a:extLst>
              <a:ext uri="{FF2B5EF4-FFF2-40B4-BE49-F238E27FC236}">
                <a16:creationId xmlns:a16="http://schemas.microsoft.com/office/drawing/2014/main" id="{86244A9A-F0B8-4043-B9DD-1B4790A509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D4B82A-EE02-43D4-AFCB-48702DA7EA65}"/>
              </a:ext>
            </a:extLst>
          </p:cNvPr>
          <p:cNvSpPr>
            <a:spLocks noGrp="1"/>
          </p:cNvSpPr>
          <p:nvPr>
            <p:ph type="sldNum" sz="quarter" idx="12"/>
          </p:nvPr>
        </p:nvSpPr>
        <p:spPr/>
        <p:txBody>
          <a:bodyPr/>
          <a:lstStyle/>
          <a:p>
            <a:fld id="{0C38F877-C41F-4CDE-AB9E-CB19C1938B7C}" type="slidenum">
              <a:rPr lang="en-US" smtClean="0"/>
              <a:t>‹#›</a:t>
            </a:fld>
            <a:endParaRPr lang="en-US"/>
          </a:p>
        </p:txBody>
      </p:sp>
    </p:spTree>
    <p:extLst>
      <p:ext uri="{BB962C8B-B14F-4D97-AF65-F5344CB8AC3E}">
        <p14:creationId xmlns:p14="http://schemas.microsoft.com/office/powerpoint/2010/main" val="2086457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BF9EC4-4520-4083-9D65-8C10C47E4B7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5A1893-3E41-4370-B72A-50003EDFF3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ED3530-2BAC-4E99-B233-56AD7BCB91DC}"/>
              </a:ext>
            </a:extLst>
          </p:cNvPr>
          <p:cNvSpPr>
            <a:spLocks noGrp="1"/>
          </p:cNvSpPr>
          <p:nvPr>
            <p:ph type="dt" sz="half" idx="10"/>
          </p:nvPr>
        </p:nvSpPr>
        <p:spPr/>
        <p:txBody>
          <a:bodyPr/>
          <a:lstStyle/>
          <a:p>
            <a:fld id="{9593888E-D21A-43A3-8BB0-CA4BE6D8CD90}" type="datetimeFigureOut">
              <a:rPr lang="en-US" smtClean="0"/>
              <a:t>3/4/2022</a:t>
            </a:fld>
            <a:endParaRPr lang="en-US"/>
          </a:p>
        </p:txBody>
      </p:sp>
      <p:sp>
        <p:nvSpPr>
          <p:cNvPr id="5" name="Footer Placeholder 4">
            <a:extLst>
              <a:ext uri="{FF2B5EF4-FFF2-40B4-BE49-F238E27FC236}">
                <a16:creationId xmlns:a16="http://schemas.microsoft.com/office/drawing/2014/main" id="{BA722C55-0FC6-4489-946C-EBFE09E303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A5E0D2-264D-4E9E-8B04-25AA30A0DE9C}"/>
              </a:ext>
            </a:extLst>
          </p:cNvPr>
          <p:cNvSpPr>
            <a:spLocks noGrp="1"/>
          </p:cNvSpPr>
          <p:nvPr>
            <p:ph type="sldNum" sz="quarter" idx="12"/>
          </p:nvPr>
        </p:nvSpPr>
        <p:spPr/>
        <p:txBody>
          <a:bodyPr/>
          <a:lstStyle/>
          <a:p>
            <a:fld id="{0C38F877-C41F-4CDE-AB9E-CB19C1938B7C}" type="slidenum">
              <a:rPr lang="en-US" smtClean="0"/>
              <a:t>‹#›</a:t>
            </a:fld>
            <a:endParaRPr lang="en-US"/>
          </a:p>
        </p:txBody>
      </p:sp>
    </p:spTree>
    <p:extLst>
      <p:ext uri="{BB962C8B-B14F-4D97-AF65-F5344CB8AC3E}">
        <p14:creationId xmlns:p14="http://schemas.microsoft.com/office/powerpoint/2010/main" val="1865626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71E0C-DB54-4779-80A8-FFEF45DDD8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E011EE-EC4D-4ED3-B6B3-0904683325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275138-6416-4CCD-9FE2-CDB772AAF5D6}"/>
              </a:ext>
            </a:extLst>
          </p:cNvPr>
          <p:cNvSpPr>
            <a:spLocks noGrp="1"/>
          </p:cNvSpPr>
          <p:nvPr>
            <p:ph type="dt" sz="half" idx="10"/>
          </p:nvPr>
        </p:nvSpPr>
        <p:spPr/>
        <p:txBody>
          <a:bodyPr/>
          <a:lstStyle/>
          <a:p>
            <a:fld id="{9593888E-D21A-43A3-8BB0-CA4BE6D8CD90}" type="datetimeFigureOut">
              <a:rPr lang="en-US" smtClean="0"/>
              <a:t>3/4/2022</a:t>
            </a:fld>
            <a:endParaRPr lang="en-US"/>
          </a:p>
        </p:txBody>
      </p:sp>
      <p:sp>
        <p:nvSpPr>
          <p:cNvPr id="5" name="Footer Placeholder 4">
            <a:extLst>
              <a:ext uri="{FF2B5EF4-FFF2-40B4-BE49-F238E27FC236}">
                <a16:creationId xmlns:a16="http://schemas.microsoft.com/office/drawing/2014/main" id="{39647C3F-EAF2-4410-A568-6369BC8477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110857-7542-4F0C-9EB9-22FD859E5B13}"/>
              </a:ext>
            </a:extLst>
          </p:cNvPr>
          <p:cNvSpPr>
            <a:spLocks noGrp="1"/>
          </p:cNvSpPr>
          <p:nvPr>
            <p:ph type="sldNum" sz="quarter" idx="12"/>
          </p:nvPr>
        </p:nvSpPr>
        <p:spPr/>
        <p:txBody>
          <a:bodyPr/>
          <a:lstStyle/>
          <a:p>
            <a:fld id="{0C38F877-C41F-4CDE-AB9E-CB19C1938B7C}" type="slidenum">
              <a:rPr lang="en-US" smtClean="0"/>
              <a:t>‹#›</a:t>
            </a:fld>
            <a:endParaRPr lang="en-US"/>
          </a:p>
        </p:txBody>
      </p:sp>
    </p:spTree>
    <p:extLst>
      <p:ext uri="{BB962C8B-B14F-4D97-AF65-F5344CB8AC3E}">
        <p14:creationId xmlns:p14="http://schemas.microsoft.com/office/powerpoint/2010/main" val="1647349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FBFAF-D684-4490-84F7-758B65DFA7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2F27BE6-789C-407D-BF85-D3A28FEE52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C83B2E-5E91-4AFA-AC8F-01278D2CF4CF}"/>
              </a:ext>
            </a:extLst>
          </p:cNvPr>
          <p:cNvSpPr>
            <a:spLocks noGrp="1"/>
          </p:cNvSpPr>
          <p:nvPr>
            <p:ph type="dt" sz="half" idx="10"/>
          </p:nvPr>
        </p:nvSpPr>
        <p:spPr/>
        <p:txBody>
          <a:bodyPr/>
          <a:lstStyle/>
          <a:p>
            <a:fld id="{9593888E-D21A-43A3-8BB0-CA4BE6D8CD90}" type="datetimeFigureOut">
              <a:rPr lang="en-US" smtClean="0"/>
              <a:t>3/4/2022</a:t>
            </a:fld>
            <a:endParaRPr lang="en-US"/>
          </a:p>
        </p:txBody>
      </p:sp>
      <p:sp>
        <p:nvSpPr>
          <p:cNvPr id="5" name="Footer Placeholder 4">
            <a:extLst>
              <a:ext uri="{FF2B5EF4-FFF2-40B4-BE49-F238E27FC236}">
                <a16:creationId xmlns:a16="http://schemas.microsoft.com/office/drawing/2014/main" id="{3FD70D10-344A-4173-9BE3-374B2BCC2B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29FE67-F85A-435D-BE87-7DB1C4515B42}"/>
              </a:ext>
            </a:extLst>
          </p:cNvPr>
          <p:cNvSpPr>
            <a:spLocks noGrp="1"/>
          </p:cNvSpPr>
          <p:nvPr>
            <p:ph type="sldNum" sz="quarter" idx="12"/>
          </p:nvPr>
        </p:nvSpPr>
        <p:spPr/>
        <p:txBody>
          <a:bodyPr/>
          <a:lstStyle/>
          <a:p>
            <a:fld id="{0C38F877-C41F-4CDE-AB9E-CB19C1938B7C}" type="slidenum">
              <a:rPr lang="en-US" smtClean="0"/>
              <a:t>‹#›</a:t>
            </a:fld>
            <a:endParaRPr lang="en-US"/>
          </a:p>
        </p:txBody>
      </p:sp>
    </p:spTree>
    <p:extLst>
      <p:ext uri="{BB962C8B-B14F-4D97-AF65-F5344CB8AC3E}">
        <p14:creationId xmlns:p14="http://schemas.microsoft.com/office/powerpoint/2010/main" val="3825053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0B924-2EF1-41BD-A4CB-BEE0CFF1B0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5534D9-DEE1-4550-AC62-303430D315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DBA000-13E4-4321-A8D2-F6E9B928C87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FF8171-3EE8-449C-8FD5-F51F1A627764}"/>
              </a:ext>
            </a:extLst>
          </p:cNvPr>
          <p:cNvSpPr>
            <a:spLocks noGrp="1"/>
          </p:cNvSpPr>
          <p:nvPr>
            <p:ph type="dt" sz="half" idx="10"/>
          </p:nvPr>
        </p:nvSpPr>
        <p:spPr/>
        <p:txBody>
          <a:bodyPr/>
          <a:lstStyle/>
          <a:p>
            <a:fld id="{9593888E-D21A-43A3-8BB0-CA4BE6D8CD90}" type="datetimeFigureOut">
              <a:rPr lang="en-US" smtClean="0"/>
              <a:t>3/4/2022</a:t>
            </a:fld>
            <a:endParaRPr lang="en-US"/>
          </a:p>
        </p:txBody>
      </p:sp>
      <p:sp>
        <p:nvSpPr>
          <p:cNvPr id="6" name="Footer Placeholder 5">
            <a:extLst>
              <a:ext uri="{FF2B5EF4-FFF2-40B4-BE49-F238E27FC236}">
                <a16:creationId xmlns:a16="http://schemas.microsoft.com/office/drawing/2014/main" id="{988021F7-38A3-4302-A673-5213AB662C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6FBAD7-91D0-4BE2-9EBA-DCD4FD09D368}"/>
              </a:ext>
            </a:extLst>
          </p:cNvPr>
          <p:cNvSpPr>
            <a:spLocks noGrp="1"/>
          </p:cNvSpPr>
          <p:nvPr>
            <p:ph type="sldNum" sz="quarter" idx="12"/>
          </p:nvPr>
        </p:nvSpPr>
        <p:spPr/>
        <p:txBody>
          <a:bodyPr/>
          <a:lstStyle/>
          <a:p>
            <a:fld id="{0C38F877-C41F-4CDE-AB9E-CB19C1938B7C}" type="slidenum">
              <a:rPr lang="en-US" smtClean="0"/>
              <a:t>‹#›</a:t>
            </a:fld>
            <a:endParaRPr lang="en-US"/>
          </a:p>
        </p:txBody>
      </p:sp>
    </p:spTree>
    <p:extLst>
      <p:ext uri="{BB962C8B-B14F-4D97-AF65-F5344CB8AC3E}">
        <p14:creationId xmlns:p14="http://schemas.microsoft.com/office/powerpoint/2010/main" val="4285482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417DD-6692-4F93-B32F-5E214AAB141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1F2DDBF-AA42-4CBA-B943-E4BF2F0B9D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2C1418-EC11-4640-9E3B-62191361B4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83DD1E-17BA-489D-AA34-8A4F3A1E7C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E7CCAD-DA43-4FF7-BC9D-5F1814C5EE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4982A4-2D97-43E2-9AA6-1A016EBE0BEB}"/>
              </a:ext>
            </a:extLst>
          </p:cNvPr>
          <p:cNvSpPr>
            <a:spLocks noGrp="1"/>
          </p:cNvSpPr>
          <p:nvPr>
            <p:ph type="dt" sz="half" idx="10"/>
          </p:nvPr>
        </p:nvSpPr>
        <p:spPr/>
        <p:txBody>
          <a:bodyPr/>
          <a:lstStyle/>
          <a:p>
            <a:fld id="{9593888E-D21A-43A3-8BB0-CA4BE6D8CD90}" type="datetimeFigureOut">
              <a:rPr lang="en-US" smtClean="0"/>
              <a:t>3/4/2022</a:t>
            </a:fld>
            <a:endParaRPr lang="en-US"/>
          </a:p>
        </p:txBody>
      </p:sp>
      <p:sp>
        <p:nvSpPr>
          <p:cNvPr id="8" name="Footer Placeholder 7">
            <a:extLst>
              <a:ext uri="{FF2B5EF4-FFF2-40B4-BE49-F238E27FC236}">
                <a16:creationId xmlns:a16="http://schemas.microsoft.com/office/drawing/2014/main" id="{0FCBCC0B-694A-45D5-8923-02BEC63D96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A8E6E3A-90C7-4AE2-B9E7-C1521E6B9AED}"/>
              </a:ext>
            </a:extLst>
          </p:cNvPr>
          <p:cNvSpPr>
            <a:spLocks noGrp="1"/>
          </p:cNvSpPr>
          <p:nvPr>
            <p:ph type="sldNum" sz="quarter" idx="12"/>
          </p:nvPr>
        </p:nvSpPr>
        <p:spPr/>
        <p:txBody>
          <a:bodyPr/>
          <a:lstStyle/>
          <a:p>
            <a:fld id="{0C38F877-C41F-4CDE-AB9E-CB19C1938B7C}" type="slidenum">
              <a:rPr lang="en-US" smtClean="0"/>
              <a:t>‹#›</a:t>
            </a:fld>
            <a:endParaRPr lang="en-US"/>
          </a:p>
        </p:txBody>
      </p:sp>
    </p:spTree>
    <p:extLst>
      <p:ext uri="{BB962C8B-B14F-4D97-AF65-F5344CB8AC3E}">
        <p14:creationId xmlns:p14="http://schemas.microsoft.com/office/powerpoint/2010/main" val="3753384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000AB-2D9D-418E-A530-6FF85CF3B32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215885E-D8A2-4C64-854A-694E05237C53}"/>
              </a:ext>
            </a:extLst>
          </p:cNvPr>
          <p:cNvSpPr>
            <a:spLocks noGrp="1"/>
          </p:cNvSpPr>
          <p:nvPr>
            <p:ph type="dt" sz="half" idx="10"/>
          </p:nvPr>
        </p:nvSpPr>
        <p:spPr/>
        <p:txBody>
          <a:bodyPr/>
          <a:lstStyle/>
          <a:p>
            <a:fld id="{9593888E-D21A-43A3-8BB0-CA4BE6D8CD90}" type="datetimeFigureOut">
              <a:rPr lang="en-US" smtClean="0"/>
              <a:t>3/4/2022</a:t>
            </a:fld>
            <a:endParaRPr lang="en-US"/>
          </a:p>
        </p:txBody>
      </p:sp>
      <p:sp>
        <p:nvSpPr>
          <p:cNvPr id="4" name="Footer Placeholder 3">
            <a:extLst>
              <a:ext uri="{FF2B5EF4-FFF2-40B4-BE49-F238E27FC236}">
                <a16:creationId xmlns:a16="http://schemas.microsoft.com/office/drawing/2014/main" id="{C8F641DC-A732-4387-9309-552DDE4DC5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36FA7D-E95A-4D69-8CE6-6CE19CEB6D4B}"/>
              </a:ext>
            </a:extLst>
          </p:cNvPr>
          <p:cNvSpPr>
            <a:spLocks noGrp="1"/>
          </p:cNvSpPr>
          <p:nvPr>
            <p:ph type="sldNum" sz="quarter" idx="12"/>
          </p:nvPr>
        </p:nvSpPr>
        <p:spPr/>
        <p:txBody>
          <a:bodyPr/>
          <a:lstStyle/>
          <a:p>
            <a:fld id="{0C38F877-C41F-4CDE-AB9E-CB19C1938B7C}" type="slidenum">
              <a:rPr lang="en-US" smtClean="0"/>
              <a:t>‹#›</a:t>
            </a:fld>
            <a:endParaRPr lang="en-US"/>
          </a:p>
        </p:txBody>
      </p:sp>
    </p:spTree>
    <p:extLst>
      <p:ext uri="{BB962C8B-B14F-4D97-AF65-F5344CB8AC3E}">
        <p14:creationId xmlns:p14="http://schemas.microsoft.com/office/powerpoint/2010/main" val="2233307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1D7C04-4F58-40CC-BAE0-887770F87E0E}"/>
              </a:ext>
            </a:extLst>
          </p:cNvPr>
          <p:cNvSpPr>
            <a:spLocks noGrp="1"/>
          </p:cNvSpPr>
          <p:nvPr>
            <p:ph type="dt" sz="half" idx="10"/>
          </p:nvPr>
        </p:nvSpPr>
        <p:spPr/>
        <p:txBody>
          <a:bodyPr/>
          <a:lstStyle/>
          <a:p>
            <a:fld id="{9593888E-D21A-43A3-8BB0-CA4BE6D8CD90}" type="datetimeFigureOut">
              <a:rPr lang="en-US" smtClean="0"/>
              <a:t>3/4/2022</a:t>
            </a:fld>
            <a:endParaRPr lang="en-US"/>
          </a:p>
        </p:txBody>
      </p:sp>
      <p:sp>
        <p:nvSpPr>
          <p:cNvPr id="3" name="Footer Placeholder 2">
            <a:extLst>
              <a:ext uri="{FF2B5EF4-FFF2-40B4-BE49-F238E27FC236}">
                <a16:creationId xmlns:a16="http://schemas.microsoft.com/office/drawing/2014/main" id="{66A9702B-F72D-4A51-8B69-B74A9BC0079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7979815-32B9-4DE8-8DA3-99F222A400AA}"/>
              </a:ext>
            </a:extLst>
          </p:cNvPr>
          <p:cNvSpPr>
            <a:spLocks noGrp="1"/>
          </p:cNvSpPr>
          <p:nvPr>
            <p:ph type="sldNum" sz="quarter" idx="12"/>
          </p:nvPr>
        </p:nvSpPr>
        <p:spPr/>
        <p:txBody>
          <a:bodyPr/>
          <a:lstStyle/>
          <a:p>
            <a:fld id="{0C38F877-C41F-4CDE-AB9E-CB19C1938B7C}" type="slidenum">
              <a:rPr lang="en-US" smtClean="0"/>
              <a:t>‹#›</a:t>
            </a:fld>
            <a:endParaRPr lang="en-US"/>
          </a:p>
        </p:txBody>
      </p:sp>
    </p:spTree>
    <p:extLst>
      <p:ext uri="{BB962C8B-B14F-4D97-AF65-F5344CB8AC3E}">
        <p14:creationId xmlns:p14="http://schemas.microsoft.com/office/powerpoint/2010/main" val="544580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F3419-7729-4F0E-86AB-A252EED937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DFE7EF1-E653-47B6-8B57-987F3A3DF7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F6609E-AFBD-4130-9367-5BBD6F680C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E1511A-53A1-475A-964B-72328489244E}"/>
              </a:ext>
            </a:extLst>
          </p:cNvPr>
          <p:cNvSpPr>
            <a:spLocks noGrp="1"/>
          </p:cNvSpPr>
          <p:nvPr>
            <p:ph type="dt" sz="half" idx="10"/>
          </p:nvPr>
        </p:nvSpPr>
        <p:spPr/>
        <p:txBody>
          <a:bodyPr/>
          <a:lstStyle/>
          <a:p>
            <a:fld id="{9593888E-D21A-43A3-8BB0-CA4BE6D8CD90}" type="datetimeFigureOut">
              <a:rPr lang="en-US" smtClean="0"/>
              <a:t>3/4/2022</a:t>
            </a:fld>
            <a:endParaRPr lang="en-US"/>
          </a:p>
        </p:txBody>
      </p:sp>
      <p:sp>
        <p:nvSpPr>
          <p:cNvPr id="6" name="Footer Placeholder 5">
            <a:extLst>
              <a:ext uri="{FF2B5EF4-FFF2-40B4-BE49-F238E27FC236}">
                <a16:creationId xmlns:a16="http://schemas.microsoft.com/office/drawing/2014/main" id="{DD684EBD-2FE1-40D4-820D-052766BA0A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D6D0D3-9596-4D26-984D-97E481DD11C6}"/>
              </a:ext>
            </a:extLst>
          </p:cNvPr>
          <p:cNvSpPr>
            <a:spLocks noGrp="1"/>
          </p:cNvSpPr>
          <p:nvPr>
            <p:ph type="sldNum" sz="quarter" idx="12"/>
          </p:nvPr>
        </p:nvSpPr>
        <p:spPr/>
        <p:txBody>
          <a:bodyPr/>
          <a:lstStyle/>
          <a:p>
            <a:fld id="{0C38F877-C41F-4CDE-AB9E-CB19C1938B7C}" type="slidenum">
              <a:rPr lang="en-US" smtClean="0"/>
              <a:t>‹#›</a:t>
            </a:fld>
            <a:endParaRPr lang="en-US"/>
          </a:p>
        </p:txBody>
      </p:sp>
    </p:spTree>
    <p:extLst>
      <p:ext uri="{BB962C8B-B14F-4D97-AF65-F5344CB8AC3E}">
        <p14:creationId xmlns:p14="http://schemas.microsoft.com/office/powerpoint/2010/main" val="1494205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E1A4F-1F0E-4355-9ECD-E7B8CCE86D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077038-E5B0-4918-AA25-9925EFD851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9689D6-0BE5-4002-8359-0D7EB98FEA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F36255-8E13-4D5B-88B1-13BFEC288185}"/>
              </a:ext>
            </a:extLst>
          </p:cNvPr>
          <p:cNvSpPr>
            <a:spLocks noGrp="1"/>
          </p:cNvSpPr>
          <p:nvPr>
            <p:ph type="dt" sz="half" idx="10"/>
          </p:nvPr>
        </p:nvSpPr>
        <p:spPr/>
        <p:txBody>
          <a:bodyPr/>
          <a:lstStyle/>
          <a:p>
            <a:fld id="{9593888E-D21A-43A3-8BB0-CA4BE6D8CD90}" type="datetimeFigureOut">
              <a:rPr lang="en-US" smtClean="0"/>
              <a:t>3/4/2022</a:t>
            </a:fld>
            <a:endParaRPr lang="en-US"/>
          </a:p>
        </p:txBody>
      </p:sp>
      <p:sp>
        <p:nvSpPr>
          <p:cNvPr id="6" name="Footer Placeholder 5">
            <a:extLst>
              <a:ext uri="{FF2B5EF4-FFF2-40B4-BE49-F238E27FC236}">
                <a16:creationId xmlns:a16="http://schemas.microsoft.com/office/drawing/2014/main" id="{1FBC32C2-9557-4C42-88CA-B0D580140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55CF36-B161-4276-90E5-9D0E8BEE67CB}"/>
              </a:ext>
            </a:extLst>
          </p:cNvPr>
          <p:cNvSpPr>
            <a:spLocks noGrp="1"/>
          </p:cNvSpPr>
          <p:nvPr>
            <p:ph type="sldNum" sz="quarter" idx="12"/>
          </p:nvPr>
        </p:nvSpPr>
        <p:spPr/>
        <p:txBody>
          <a:bodyPr/>
          <a:lstStyle/>
          <a:p>
            <a:fld id="{0C38F877-C41F-4CDE-AB9E-CB19C1938B7C}" type="slidenum">
              <a:rPr lang="en-US" smtClean="0"/>
              <a:t>‹#›</a:t>
            </a:fld>
            <a:endParaRPr lang="en-US"/>
          </a:p>
        </p:txBody>
      </p:sp>
    </p:spTree>
    <p:extLst>
      <p:ext uri="{BB962C8B-B14F-4D97-AF65-F5344CB8AC3E}">
        <p14:creationId xmlns:p14="http://schemas.microsoft.com/office/powerpoint/2010/main" val="3974383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AA381A-4D3E-4F25-8293-0FD34997BB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BE9100-0E75-4BDD-BA0D-CAC9CA2671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56347-E65A-4C46-9959-53AE98E562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93888E-D21A-43A3-8BB0-CA4BE6D8CD90}" type="datetimeFigureOut">
              <a:rPr lang="en-US" smtClean="0"/>
              <a:t>3/4/2022</a:t>
            </a:fld>
            <a:endParaRPr lang="en-US"/>
          </a:p>
        </p:txBody>
      </p:sp>
      <p:sp>
        <p:nvSpPr>
          <p:cNvPr id="5" name="Footer Placeholder 4">
            <a:extLst>
              <a:ext uri="{FF2B5EF4-FFF2-40B4-BE49-F238E27FC236}">
                <a16:creationId xmlns:a16="http://schemas.microsoft.com/office/drawing/2014/main" id="{3DEE28F2-AACE-47D1-A70B-7C73DDFBA2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953ECA-3C26-429B-B460-AD748A397F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38F877-C41F-4CDE-AB9E-CB19C1938B7C}" type="slidenum">
              <a:rPr lang="en-US" smtClean="0"/>
              <a:t>‹#›</a:t>
            </a:fld>
            <a:endParaRPr lang="en-US"/>
          </a:p>
        </p:txBody>
      </p:sp>
    </p:spTree>
    <p:extLst>
      <p:ext uri="{BB962C8B-B14F-4D97-AF65-F5344CB8AC3E}">
        <p14:creationId xmlns:p14="http://schemas.microsoft.com/office/powerpoint/2010/main" val="3242964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2FACA96D-4C58-4D72-B8A7-3906C8FEF87E}"/>
              </a:ext>
            </a:extLst>
          </p:cNvPr>
          <p:cNvSpPr txBox="1"/>
          <p:nvPr/>
        </p:nvSpPr>
        <p:spPr>
          <a:xfrm>
            <a:off x="-1" y="63306"/>
            <a:ext cx="7902447" cy="1938992"/>
          </a:xfrm>
          <a:prstGeom prst="rect">
            <a:avLst/>
          </a:prstGeom>
          <a:noFill/>
        </p:spPr>
        <p:txBody>
          <a:bodyPr wrap="square" rtlCol="0">
            <a:spAutoFit/>
          </a:bodyPr>
          <a:lstStyle/>
          <a:p>
            <a:pPr algn="just"/>
            <a:r>
              <a:rPr lang="hu-HU" sz="2400" b="1">
                <a:latin typeface="Times New Roman" panose="02020603050405020304" pitchFamily="18" charset="0"/>
                <a:cs typeface="Times New Roman" panose="02020603050405020304" pitchFamily="18" charset="0"/>
              </a:rPr>
              <a:t>Moment of a force around a point P in the plane.</a:t>
            </a:r>
            <a:r>
              <a:rPr lang="hu-HU" sz="2400">
                <a:latin typeface="Times New Roman" panose="02020603050405020304" pitchFamily="18" charset="0"/>
                <a:cs typeface="Times New Roman" panose="02020603050405020304" pitchFamily="18" charset="0"/>
              </a:rPr>
              <a:t>    </a:t>
            </a:r>
          </a:p>
          <a:p>
            <a:pPr algn="just"/>
            <a:r>
              <a:rPr lang="hu-HU" sz="2400">
                <a:latin typeface="Times New Roman" panose="02020603050405020304" pitchFamily="18" charset="0"/>
                <a:cs typeface="Times New Roman" panose="02020603050405020304" pitchFamily="18" charset="0"/>
              </a:rPr>
              <a:t>M = F*d [kNm]. It is positive if the force turns counter-clockwise around the point like the positive sens of rotation of the coordinate system. The moment expresses the rotational capacity of the force around the point.</a:t>
            </a:r>
          </a:p>
        </p:txBody>
      </p:sp>
      <p:grpSp>
        <p:nvGrpSpPr>
          <p:cNvPr id="52" name="Group 51">
            <a:extLst>
              <a:ext uri="{FF2B5EF4-FFF2-40B4-BE49-F238E27FC236}">
                <a16:creationId xmlns:a16="http://schemas.microsoft.com/office/drawing/2014/main" id="{7F0AAA13-A098-453B-9C53-22B60FF4C85D}"/>
              </a:ext>
            </a:extLst>
          </p:cNvPr>
          <p:cNvGrpSpPr/>
          <p:nvPr/>
        </p:nvGrpSpPr>
        <p:grpSpPr>
          <a:xfrm>
            <a:off x="7318556" y="0"/>
            <a:ext cx="4383114" cy="2226366"/>
            <a:chOff x="7318556" y="0"/>
            <a:chExt cx="4383114" cy="2226366"/>
          </a:xfrm>
        </p:grpSpPr>
        <p:grpSp>
          <p:nvGrpSpPr>
            <p:cNvPr id="28" name="Group 27">
              <a:extLst>
                <a:ext uri="{FF2B5EF4-FFF2-40B4-BE49-F238E27FC236}">
                  <a16:creationId xmlns:a16="http://schemas.microsoft.com/office/drawing/2014/main" id="{9BD09822-252E-403D-B3E5-08F847D994D1}"/>
                </a:ext>
              </a:extLst>
            </p:cNvPr>
            <p:cNvGrpSpPr/>
            <p:nvPr/>
          </p:nvGrpSpPr>
          <p:grpSpPr>
            <a:xfrm>
              <a:off x="7318556" y="0"/>
              <a:ext cx="3332834" cy="2226366"/>
              <a:chOff x="7318556" y="0"/>
              <a:chExt cx="3332834" cy="2226366"/>
            </a:xfrm>
          </p:grpSpPr>
          <p:grpSp>
            <p:nvGrpSpPr>
              <p:cNvPr id="27" name="Group 26">
                <a:extLst>
                  <a:ext uri="{FF2B5EF4-FFF2-40B4-BE49-F238E27FC236}">
                    <a16:creationId xmlns:a16="http://schemas.microsoft.com/office/drawing/2014/main" id="{EF94E0B9-16D3-4843-A87B-4733B6A65359}"/>
                  </a:ext>
                </a:extLst>
              </p:cNvPr>
              <p:cNvGrpSpPr/>
              <p:nvPr/>
            </p:nvGrpSpPr>
            <p:grpSpPr>
              <a:xfrm>
                <a:off x="7318556" y="0"/>
                <a:ext cx="3332834" cy="2226366"/>
                <a:chOff x="-553235" y="1423526"/>
                <a:chExt cx="3332834" cy="2226366"/>
              </a:xfrm>
            </p:grpSpPr>
            <p:grpSp>
              <p:nvGrpSpPr>
                <p:cNvPr id="24" name="Group 23">
                  <a:extLst>
                    <a:ext uri="{FF2B5EF4-FFF2-40B4-BE49-F238E27FC236}">
                      <a16:creationId xmlns:a16="http://schemas.microsoft.com/office/drawing/2014/main" id="{2FB8BF55-3040-4181-8768-E6C1D3689D66}"/>
                    </a:ext>
                  </a:extLst>
                </p:cNvPr>
                <p:cNvGrpSpPr/>
                <p:nvPr/>
              </p:nvGrpSpPr>
              <p:grpSpPr>
                <a:xfrm>
                  <a:off x="-553235" y="1423526"/>
                  <a:ext cx="3332834" cy="2226366"/>
                  <a:chOff x="-553235" y="1423526"/>
                  <a:chExt cx="3332834" cy="2226366"/>
                </a:xfrm>
              </p:grpSpPr>
              <p:grpSp>
                <p:nvGrpSpPr>
                  <p:cNvPr id="21" name="Group 20">
                    <a:extLst>
                      <a:ext uri="{FF2B5EF4-FFF2-40B4-BE49-F238E27FC236}">
                        <a16:creationId xmlns:a16="http://schemas.microsoft.com/office/drawing/2014/main" id="{DED77581-5EA6-4537-8A0D-167CDCB8B58F}"/>
                      </a:ext>
                    </a:extLst>
                  </p:cNvPr>
                  <p:cNvGrpSpPr/>
                  <p:nvPr/>
                </p:nvGrpSpPr>
                <p:grpSpPr>
                  <a:xfrm>
                    <a:off x="-553235" y="1423526"/>
                    <a:ext cx="3332834" cy="2226366"/>
                    <a:chOff x="5943528" y="1450031"/>
                    <a:chExt cx="3332834" cy="2226366"/>
                  </a:xfrm>
                </p:grpSpPr>
                <p:grpSp>
                  <p:nvGrpSpPr>
                    <p:cNvPr id="20" name="Group 19">
                      <a:extLst>
                        <a:ext uri="{FF2B5EF4-FFF2-40B4-BE49-F238E27FC236}">
                          <a16:creationId xmlns:a16="http://schemas.microsoft.com/office/drawing/2014/main" id="{3DDC9059-D7BC-44C7-9BE3-93DFB54E4F38}"/>
                        </a:ext>
                      </a:extLst>
                    </p:cNvPr>
                    <p:cNvGrpSpPr/>
                    <p:nvPr/>
                  </p:nvGrpSpPr>
                  <p:grpSpPr>
                    <a:xfrm>
                      <a:off x="5943528" y="1450031"/>
                      <a:ext cx="2398613" cy="2226366"/>
                      <a:chOff x="5870713" y="1219200"/>
                      <a:chExt cx="2398613" cy="2226366"/>
                    </a:xfrm>
                  </p:grpSpPr>
                  <p:sp>
                    <p:nvSpPr>
                      <p:cNvPr id="3" name="Arrow: Circular 2">
                        <a:extLst>
                          <a:ext uri="{FF2B5EF4-FFF2-40B4-BE49-F238E27FC236}">
                            <a16:creationId xmlns:a16="http://schemas.microsoft.com/office/drawing/2014/main" id="{23AD29EF-47A6-415A-9151-E42DF17EE249}"/>
                          </a:ext>
                        </a:extLst>
                      </p:cNvPr>
                      <p:cNvSpPr/>
                      <p:nvPr/>
                    </p:nvSpPr>
                    <p:spPr>
                      <a:xfrm rot="5400000" flipH="1">
                        <a:off x="5956837" y="1133076"/>
                        <a:ext cx="2226366" cy="2398613"/>
                      </a:xfrm>
                      <a:prstGeom prst="circular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9" name="Group 18">
                        <a:extLst>
                          <a:ext uri="{FF2B5EF4-FFF2-40B4-BE49-F238E27FC236}">
                            <a16:creationId xmlns:a16="http://schemas.microsoft.com/office/drawing/2014/main" id="{473ABD8E-1B1C-4A8E-B087-F36CE8ED92A2}"/>
                          </a:ext>
                        </a:extLst>
                      </p:cNvPr>
                      <p:cNvGrpSpPr/>
                      <p:nvPr/>
                    </p:nvGrpSpPr>
                    <p:grpSpPr>
                      <a:xfrm>
                        <a:off x="7003736" y="1364973"/>
                        <a:ext cx="1133069" cy="1775792"/>
                        <a:chOff x="7003736" y="1364973"/>
                        <a:chExt cx="1133069" cy="1775792"/>
                      </a:xfrm>
                    </p:grpSpPr>
                    <p:sp>
                      <p:nvSpPr>
                        <p:cNvPr id="4" name="Oval 3">
                          <a:extLst>
                            <a:ext uri="{FF2B5EF4-FFF2-40B4-BE49-F238E27FC236}">
                              <a16:creationId xmlns:a16="http://schemas.microsoft.com/office/drawing/2014/main" id="{80FE3E41-F9DE-4BF1-B22A-09B488DAB0B1}"/>
                            </a:ext>
                          </a:extLst>
                        </p:cNvPr>
                        <p:cNvSpPr/>
                        <p:nvPr/>
                      </p:nvSpPr>
                      <p:spPr>
                        <a:xfrm>
                          <a:off x="7010399" y="2252869"/>
                          <a:ext cx="66261" cy="9276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CE13DDCA-8366-43A4-A10B-1B93C85337B1}"/>
                            </a:ext>
                          </a:extLst>
                        </p:cNvPr>
                        <p:cNvCxnSpPr/>
                        <p:nvPr/>
                      </p:nvCxnSpPr>
                      <p:spPr>
                        <a:xfrm flipV="1">
                          <a:off x="8136805" y="1364973"/>
                          <a:ext cx="0" cy="177579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1E0EDCC4-2E6B-4981-BCF9-6C83B6040D7F}"/>
                            </a:ext>
                          </a:extLst>
                        </p:cNvPr>
                        <p:cNvSpPr txBox="1"/>
                        <p:nvPr/>
                      </p:nvSpPr>
                      <p:spPr>
                        <a:xfrm>
                          <a:off x="7301904" y="1883969"/>
                          <a:ext cx="689113" cy="461665"/>
                        </a:xfrm>
                        <a:prstGeom prst="rect">
                          <a:avLst/>
                        </a:prstGeom>
                        <a:noFill/>
                      </p:spPr>
                      <p:txBody>
                        <a:bodyPr wrap="square" rtlCol="0">
                          <a:spAutoFit/>
                        </a:bodyPr>
                        <a:lstStyle/>
                        <a:p>
                          <a:r>
                            <a:rPr lang="hu-HU" sz="2400">
                              <a:latin typeface="Times New Roman" panose="02020603050405020304" pitchFamily="18" charset="0"/>
                              <a:cs typeface="Times New Roman" panose="02020603050405020304" pitchFamily="18" charset="0"/>
                            </a:rPr>
                            <a:t>d</a:t>
                          </a:r>
                          <a:endParaRPr lang="en-US" sz="2400">
                            <a:latin typeface="Times New Roman" panose="02020603050405020304" pitchFamily="18" charset="0"/>
                            <a:cs typeface="Times New Roman" panose="02020603050405020304" pitchFamily="18" charset="0"/>
                          </a:endParaRPr>
                        </a:p>
                      </p:txBody>
                    </p:sp>
                    <p:cxnSp>
                      <p:nvCxnSpPr>
                        <p:cNvPr id="12" name="Straight Connector 11">
                          <a:extLst>
                            <a:ext uri="{FF2B5EF4-FFF2-40B4-BE49-F238E27FC236}">
                              <a16:creationId xmlns:a16="http://schemas.microsoft.com/office/drawing/2014/main" id="{64BCD867-55E7-4D48-A1D7-D7CEBA9EA335}"/>
                            </a:ext>
                          </a:extLst>
                        </p:cNvPr>
                        <p:cNvCxnSpPr>
                          <a:cxnSpLocks/>
                        </p:cNvCxnSpPr>
                        <p:nvPr/>
                      </p:nvCxnSpPr>
                      <p:spPr>
                        <a:xfrm flipV="1">
                          <a:off x="7003736" y="2299251"/>
                          <a:ext cx="1060175" cy="16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sp>
                  <p:nvSpPr>
                    <p:cNvPr id="17" name="TextBox 16">
                      <a:extLst>
                        <a:ext uri="{FF2B5EF4-FFF2-40B4-BE49-F238E27FC236}">
                          <a16:creationId xmlns:a16="http://schemas.microsoft.com/office/drawing/2014/main" id="{86B833BA-6C9C-4FA4-9A50-AE236B0BF33C}"/>
                        </a:ext>
                      </a:extLst>
                    </p:cNvPr>
                    <p:cNvSpPr txBox="1"/>
                    <p:nvPr/>
                  </p:nvSpPr>
                  <p:spPr>
                    <a:xfrm>
                      <a:off x="8216261" y="2101549"/>
                      <a:ext cx="1060101" cy="461665"/>
                    </a:xfrm>
                    <a:prstGeom prst="rect">
                      <a:avLst/>
                    </a:prstGeom>
                    <a:noFill/>
                  </p:spPr>
                  <p:txBody>
                    <a:bodyPr wrap="square" rtlCol="0">
                      <a:spAutoFit/>
                    </a:bodyPr>
                    <a:lstStyle/>
                    <a:p>
                      <a:pPr algn="l"/>
                      <a:r>
                        <a:rPr lang="hu-HU" sz="2400">
                          <a:latin typeface="Times New Roman" panose="02020603050405020304" pitchFamily="18" charset="0"/>
                          <a:cs typeface="Times New Roman" panose="02020603050405020304" pitchFamily="18" charset="0"/>
                        </a:rPr>
                        <a:t>F</a:t>
                      </a:r>
                      <a:endParaRPr lang="en-US" sz="2400">
                        <a:latin typeface="Times New Roman" panose="02020603050405020304" pitchFamily="18" charset="0"/>
                        <a:cs typeface="Times New Roman" panose="02020603050405020304" pitchFamily="18" charset="0"/>
                      </a:endParaRPr>
                    </a:p>
                  </p:txBody>
                </p:sp>
              </p:grpSp>
              <p:sp>
                <p:nvSpPr>
                  <p:cNvPr id="23" name="Arc 22">
                    <a:extLst>
                      <a:ext uri="{FF2B5EF4-FFF2-40B4-BE49-F238E27FC236}">
                        <a16:creationId xmlns:a16="http://schemas.microsoft.com/office/drawing/2014/main" id="{0508AD6D-D84B-418A-9088-1A76B139D5A3}"/>
                      </a:ext>
                    </a:extLst>
                  </p:cNvPr>
                  <p:cNvSpPr/>
                  <p:nvPr/>
                </p:nvSpPr>
                <p:spPr>
                  <a:xfrm rot="16200000">
                    <a:off x="1278307" y="2055734"/>
                    <a:ext cx="869100" cy="934222"/>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5" name="Oval 24">
                  <a:extLst>
                    <a:ext uri="{FF2B5EF4-FFF2-40B4-BE49-F238E27FC236}">
                      <a16:creationId xmlns:a16="http://schemas.microsoft.com/office/drawing/2014/main" id="{08A74AEF-DA24-4F9F-B3B5-5459E3AD9667}"/>
                    </a:ext>
                  </a:extLst>
                </p:cNvPr>
                <p:cNvSpPr/>
                <p:nvPr/>
              </p:nvSpPr>
              <p:spPr>
                <a:xfrm>
                  <a:off x="1522336" y="2342615"/>
                  <a:ext cx="66261" cy="4571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26" name="TextBox 25">
                <a:extLst>
                  <a:ext uri="{FF2B5EF4-FFF2-40B4-BE49-F238E27FC236}">
                    <a16:creationId xmlns:a16="http://schemas.microsoft.com/office/drawing/2014/main" id="{CFCBF6C5-7A3B-4DC8-831D-6F19ED95EE4B}"/>
                  </a:ext>
                </a:extLst>
              </p:cNvPr>
              <p:cNvSpPr txBox="1"/>
              <p:nvPr/>
            </p:nvSpPr>
            <p:spPr>
              <a:xfrm>
                <a:off x="8237038" y="1033669"/>
                <a:ext cx="356188" cy="461665"/>
              </a:xfrm>
              <a:prstGeom prst="rect">
                <a:avLst/>
              </a:prstGeom>
              <a:noFill/>
            </p:spPr>
            <p:txBody>
              <a:bodyPr wrap="none" rtlCol="0">
                <a:spAutoFit/>
              </a:bodyPr>
              <a:lstStyle/>
              <a:p>
                <a:pPr algn="l"/>
                <a:r>
                  <a:rPr lang="hu-HU" sz="2400">
                    <a:latin typeface="Times New Roman" panose="02020603050405020304" pitchFamily="18" charset="0"/>
                    <a:cs typeface="Times New Roman" panose="02020603050405020304" pitchFamily="18" charset="0"/>
                  </a:rPr>
                  <a:t>P</a:t>
                </a:r>
                <a:endParaRPr lang="en-US" sz="2400">
                  <a:latin typeface="Times New Roman" panose="02020603050405020304" pitchFamily="18" charset="0"/>
                  <a:cs typeface="Times New Roman" panose="02020603050405020304" pitchFamily="18" charset="0"/>
                </a:endParaRPr>
              </a:p>
            </p:txBody>
          </p:sp>
        </p:grpSp>
        <p:grpSp>
          <p:nvGrpSpPr>
            <p:cNvPr id="51" name="Group 50">
              <a:extLst>
                <a:ext uri="{FF2B5EF4-FFF2-40B4-BE49-F238E27FC236}">
                  <a16:creationId xmlns:a16="http://schemas.microsoft.com/office/drawing/2014/main" id="{716C969B-74B1-4BF3-904A-D210038C7832}"/>
                </a:ext>
              </a:extLst>
            </p:cNvPr>
            <p:cNvGrpSpPr/>
            <p:nvPr/>
          </p:nvGrpSpPr>
          <p:grpSpPr>
            <a:xfrm>
              <a:off x="9887778" y="291548"/>
              <a:ext cx="1813892" cy="1765485"/>
              <a:chOff x="9887778" y="291548"/>
              <a:chExt cx="1813892" cy="1765485"/>
            </a:xfrm>
          </p:grpSpPr>
          <p:cxnSp>
            <p:nvCxnSpPr>
              <p:cNvPr id="32" name="Straight Arrow Connector 31">
                <a:extLst>
                  <a:ext uri="{FF2B5EF4-FFF2-40B4-BE49-F238E27FC236}">
                    <a16:creationId xmlns:a16="http://schemas.microsoft.com/office/drawing/2014/main" id="{31EEC869-14CF-487C-91ED-4370AF5FB5DA}"/>
                  </a:ext>
                </a:extLst>
              </p:cNvPr>
              <p:cNvCxnSpPr/>
              <p:nvPr/>
            </p:nvCxnSpPr>
            <p:spPr>
              <a:xfrm>
                <a:off x="10323443" y="1632966"/>
                <a:ext cx="137822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F0DA5737-EB6F-411F-8B06-B12E6FC7843C}"/>
                  </a:ext>
                </a:extLst>
              </p:cNvPr>
              <p:cNvCxnSpPr/>
              <p:nvPr/>
            </p:nvCxnSpPr>
            <p:spPr>
              <a:xfrm flipV="1">
                <a:off x="10323443" y="291548"/>
                <a:ext cx="0" cy="13414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Arc 34">
                <a:extLst>
                  <a:ext uri="{FF2B5EF4-FFF2-40B4-BE49-F238E27FC236}">
                    <a16:creationId xmlns:a16="http://schemas.microsoft.com/office/drawing/2014/main" id="{D7BBCBD5-2FDD-4B21-9DAA-786B5E5397DA}"/>
                  </a:ext>
                </a:extLst>
              </p:cNvPr>
              <p:cNvSpPr/>
              <p:nvPr/>
            </p:nvSpPr>
            <p:spPr>
              <a:xfrm rot="5400000" flipH="1">
                <a:off x="9912625" y="1210551"/>
                <a:ext cx="821635" cy="871330"/>
              </a:xfrm>
              <a:prstGeom prst="arc">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grpSp>
        <p:nvGrpSpPr>
          <p:cNvPr id="83" name="Group 82">
            <a:extLst>
              <a:ext uri="{FF2B5EF4-FFF2-40B4-BE49-F238E27FC236}">
                <a16:creationId xmlns:a16="http://schemas.microsoft.com/office/drawing/2014/main" id="{5D35E58F-108D-4CE1-9661-59FFE62EB83B}"/>
              </a:ext>
            </a:extLst>
          </p:cNvPr>
          <p:cNvGrpSpPr/>
          <p:nvPr/>
        </p:nvGrpSpPr>
        <p:grpSpPr>
          <a:xfrm>
            <a:off x="103439" y="3680474"/>
            <a:ext cx="3307410" cy="2604211"/>
            <a:chOff x="744593" y="3637109"/>
            <a:chExt cx="2499128" cy="1775792"/>
          </a:xfrm>
        </p:grpSpPr>
        <p:sp>
          <p:nvSpPr>
            <p:cNvPr id="44" name="TextBox 43">
              <a:extLst>
                <a:ext uri="{FF2B5EF4-FFF2-40B4-BE49-F238E27FC236}">
                  <a16:creationId xmlns:a16="http://schemas.microsoft.com/office/drawing/2014/main" id="{E6BE5446-74F1-4D95-A819-F631E22759BA}"/>
                </a:ext>
              </a:extLst>
            </p:cNvPr>
            <p:cNvSpPr txBox="1"/>
            <p:nvPr/>
          </p:nvSpPr>
          <p:spPr>
            <a:xfrm>
              <a:off x="2183620" y="4294172"/>
              <a:ext cx="1060101" cy="461665"/>
            </a:xfrm>
            <a:prstGeom prst="rect">
              <a:avLst/>
            </a:prstGeom>
            <a:noFill/>
          </p:spPr>
          <p:txBody>
            <a:bodyPr wrap="square" rtlCol="0">
              <a:spAutoFit/>
            </a:bodyPr>
            <a:lstStyle/>
            <a:p>
              <a:pPr algn="l"/>
              <a:r>
                <a:rPr lang="hu-HU" sz="2400">
                  <a:latin typeface="Times New Roman" panose="02020603050405020304" pitchFamily="18" charset="0"/>
                  <a:cs typeface="Times New Roman" panose="02020603050405020304" pitchFamily="18" charset="0"/>
                </a:rPr>
                <a:t>F</a:t>
              </a:r>
              <a:endParaRPr lang="en-US" sz="2400">
                <a:latin typeface="Times New Roman" panose="02020603050405020304" pitchFamily="18" charset="0"/>
                <a:cs typeface="Times New Roman" panose="02020603050405020304" pitchFamily="18" charset="0"/>
              </a:endParaRPr>
            </a:p>
          </p:txBody>
        </p:sp>
        <p:grpSp>
          <p:nvGrpSpPr>
            <p:cNvPr id="59" name="Group 58">
              <a:extLst>
                <a:ext uri="{FF2B5EF4-FFF2-40B4-BE49-F238E27FC236}">
                  <a16:creationId xmlns:a16="http://schemas.microsoft.com/office/drawing/2014/main" id="{AC61A7E1-9A14-470C-8A03-AD72E756A82E}"/>
                </a:ext>
              </a:extLst>
            </p:cNvPr>
            <p:cNvGrpSpPr/>
            <p:nvPr/>
          </p:nvGrpSpPr>
          <p:grpSpPr>
            <a:xfrm>
              <a:off x="744593" y="3637109"/>
              <a:ext cx="1814721" cy="1775792"/>
              <a:chOff x="1017961" y="2683564"/>
              <a:chExt cx="1814721" cy="1775792"/>
            </a:xfrm>
          </p:grpSpPr>
          <p:sp>
            <p:nvSpPr>
              <p:cNvPr id="47" name="Oval 46">
                <a:extLst>
                  <a:ext uri="{FF2B5EF4-FFF2-40B4-BE49-F238E27FC236}">
                    <a16:creationId xmlns:a16="http://schemas.microsoft.com/office/drawing/2014/main" id="{BAA6E14D-5446-4376-B3D6-9D6BFF055715}"/>
                  </a:ext>
                </a:extLst>
              </p:cNvPr>
              <p:cNvSpPr/>
              <p:nvPr/>
            </p:nvSpPr>
            <p:spPr>
              <a:xfrm>
                <a:off x="1239165" y="3571460"/>
                <a:ext cx="66261" cy="9276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Arrow Connector 47">
                <a:extLst>
                  <a:ext uri="{FF2B5EF4-FFF2-40B4-BE49-F238E27FC236}">
                    <a16:creationId xmlns:a16="http://schemas.microsoft.com/office/drawing/2014/main" id="{D2A33289-4CA9-402A-94DD-3B465DBED978}"/>
                  </a:ext>
                </a:extLst>
              </p:cNvPr>
              <p:cNvCxnSpPr/>
              <p:nvPr/>
            </p:nvCxnSpPr>
            <p:spPr>
              <a:xfrm flipV="1">
                <a:off x="2365571" y="2683564"/>
                <a:ext cx="0" cy="177579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7DE2DD9A-8C06-4007-9C19-0FAD66D02764}"/>
                  </a:ext>
                </a:extLst>
              </p:cNvPr>
              <p:cNvSpPr txBox="1"/>
              <p:nvPr/>
            </p:nvSpPr>
            <p:spPr>
              <a:xfrm>
                <a:off x="1530670" y="3202560"/>
                <a:ext cx="689113" cy="461665"/>
              </a:xfrm>
              <a:prstGeom prst="rect">
                <a:avLst/>
              </a:prstGeom>
              <a:noFill/>
            </p:spPr>
            <p:txBody>
              <a:bodyPr wrap="square" rtlCol="0">
                <a:spAutoFit/>
              </a:bodyPr>
              <a:lstStyle/>
              <a:p>
                <a:r>
                  <a:rPr lang="hu-HU" sz="2400">
                    <a:latin typeface="Times New Roman" panose="02020603050405020304" pitchFamily="18" charset="0"/>
                    <a:cs typeface="Times New Roman" panose="02020603050405020304" pitchFamily="18" charset="0"/>
                  </a:rPr>
                  <a:t>d</a:t>
                </a:r>
                <a:endParaRPr lang="en-US" sz="2400">
                  <a:latin typeface="Times New Roman" panose="02020603050405020304" pitchFamily="18" charset="0"/>
                  <a:cs typeface="Times New Roman" panose="02020603050405020304" pitchFamily="18" charset="0"/>
                </a:endParaRPr>
              </a:p>
            </p:txBody>
          </p:sp>
          <p:sp>
            <p:nvSpPr>
              <p:cNvPr id="42" name="Arc 41">
                <a:extLst>
                  <a:ext uri="{FF2B5EF4-FFF2-40B4-BE49-F238E27FC236}">
                    <a16:creationId xmlns:a16="http://schemas.microsoft.com/office/drawing/2014/main" id="{CCAB988A-1AA6-4B84-B407-37E196C237FA}"/>
                  </a:ext>
                </a:extLst>
              </p:cNvPr>
              <p:cNvSpPr/>
              <p:nvPr/>
            </p:nvSpPr>
            <p:spPr>
              <a:xfrm rot="16200000">
                <a:off x="1931021" y="3169999"/>
                <a:ext cx="869100" cy="934222"/>
              </a:xfrm>
              <a:prstGeom prst="arc">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Oval 39">
                <a:extLst>
                  <a:ext uri="{FF2B5EF4-FFF2-40B4-BE49-F238E27FC236}">
                    <a16:creationId xmlns:a16="http://schemas.microsoft.com/office/drawing/2014/main" id="{ED0F575C-D429-4B18-B55C-43C167E1227D}"/>
                  </a:ext>
                </a:extLst>
              </p:cNvPr>
              <p:cNvSpPr/>
              <p:nvPr/>
            </p:nvSpPr>
            <p:spPr>
              <a:xfrm>
                <a:off x="2175050" y="3456880"/>
                <a:ext cx="66261" cy="4571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9AC5B66E-9C79-4348-8B1C-262F416CF75E}"/>
                  </a:ext>
                </a:extLst>
              </p:cNvPr>
              <p:cNvSpPr txBox="1"/>
              <p:nvPr/>
            </p:nvSpPr>
            <p:spPr>
              <a:xfrm>
                <a:off x="1017961" y="3571460"/>
                <a:ext cx="356188" cy="461665"/>
              </a:xfrm>
              <a:prstGeom prst="rect">
                <a:avLst/>
              </a:prstGeom>
              <a:noFill/>
            </p:spPr>
            <p:txBody>
              <a:bodyPr wrap="none" rtlCol="0">
                <a:spAutoFit/>
              </a:bodyPr>
              <a:lstStyle/>
              <a:p>
                <a:pPr algn="l"/>
                <a:r>
                  <a:rPr lang="hu-HU" sz="2400">
                    <a:latin typeface="Times New Roman" panose="02020603050405020304" pitchFamily="18" charset="0"/>
                    <a:cs typeface="Times New Roman" panose="02020603050405020304" pitchFamily="18" charset="0"/>
                  </a:rPr>
                  <a:t>P</a:t>
                </a:r>
                <a:endParaRPr lang="en-US" sz="2400">
                  <a:latin typeface="Times New Roman" panose="02020603050405020304" pitchFamily="18" charset="0"/>
                  <a:cs typeface="Times New Roman" panose="02020603050405020304" pitchFamily="18" charset="0"/>
                </a:endParaRPr>
              </a:p>
            </p:txBody>
          </p:sp>
          <p:grpSp>
            <p:nvGrpSpPr>
              <p:cNvPr id="55" name="Group 54">
                <a:extLst>
                  <a:ext uri="{FF2B5EF4-FFF2-40B4-BE49-F238E27FC236}">
                    <a16:creationId xmlns:a16="http://schemas.microsoft.com/office/drawing/2014/main" id="{08EDAFF4-0705-426F-8873-580DAD69706B}"/>
                  </a:ext>
                </a:extLst>
              </p:cNvPr>
              <p:cNvGrpSpPr/>
              <p:nvPr/>
            </p:nvGrpSpPr>
            <p:grpSpPr>
              <a:xfrm>
                <a:off x="1305426" y="3584176"/>
                <a:ext cx="1060100" cy="52933"/>
                <a:chOff x="5452073" y="2964850"/>
                <a:chExt cx="2290460" cy="237709"/>
              </a:xfrm>
            </p:grpSpPr>
            <p:sp>
              <p:nvSpPr>
                <p:cNvPr id="53" name="Rectangle 52">
                  <a:extLst>
                    <a:ext uri="{FF2B5EF4-FFF2-40B4-BE49-F238E27FC236}">
                      <a16:creationId xmlns:a16="http://schemas.microsoft.com/office/drawing/2014/main" id="{15A22647-1D3F-4817-88C6-D430F6666934}"/>
                    </a:ext>
                  </a:extLst>
                </p:cNvPr>
                <p:cNvSpPr/>
                <p:nvPr/>
              </p:nvSpPr>
              <p:spPr>
                <a:xfrm>
                  <a:off x="5913738" y="2981737"/>
                  <a:ext cx="1828795" cy="22082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4" name="Isosceles Triangle 53">
                  <a:extLst>
                    <a:ext uri="{FF2B5EF4-FFF2-40B4-BE49-F238E27FC236}">
                      <a16:creationId xmlns:a16="http://schemas.microsoft.com/office/drawing/2014/main" id="{C4121F33-2CBE-4834-8357-149875516BE3}"/>
                    </a:ext>
                  </a:extLst>
                </p:cNvPr>
                <p:cNvSpPr/>
                <p:nvPr/>
              </p:nvSpPr>
              <p:spPr>
                <a:xfrm rot="16200000">
                  <a:off x="5564051" y="2852872"/>
                  <a:ext cx="237709" cy="461665"/>
                </a:xfrm>
                <a:prstGeom prst="triangl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grpSp>
      <p:grpSp>
        <p:nvGrpSpPr>
          <p:cNvPr id="84" name="Group 83">
            <a:extLst>
              <a:ext uri="{FF2B5EF4-FFF2-40B4-BE49-F238E27FC236}">
                <a16:creationId xmlns:a16="http://schemas.microsoft.com/office/drawing/2014/main" id="{1562827C-DFA2-44E5-8779-0536601DF76D}"/>
              </a:ext>
            </a:extLst>
          </p:cNvPr>
          <p:cNvGrpSpPr/>
          <p:nvPr/>
        </p:nvGrpSpPr>
        <p:grpSpPr>
          <a:xfrm>
            <a:off x="4922252" y="3680474"/>
            <a:ext cx="3104142" cy="2604211"/>
            <a:chOff x="4922252" y="3680475"/>
            <a:chExt cx="2486751" cy="1775792"/>
          </a:xfrm>
        </p:grpSpPr>
        <p:grpSp>
          <p:nvGrpSpPr>
            <p:cNvPr id="80" name="Group 79">
              <a:extLst>
                <a:ext uri="{FF2B5EF4-FFF2-40B4-BE49-F238E27FC236}">
                  <a16:creationId xmlns:a16="http://schemas.microsoft.com/office/drawing/2014/main" id="{1F90691B-364F-44CA-A8FD-B7C7210E4056}"/>
                </a:ext>
              </a:extLst>
            </p:cNvPr>
            <p:cNvGrpSpPr/>
            <p:nvPr/>
          </p:nvGrpSpPr>
          <p:grpSpPr>
            <a:xfrm>
              <a:off x="4922252" y="3680475"/>
              <a:ext cx="1350460" cy="1775792"/>
              <a:chOff x="6933817" y="3145229"/>
              <a:chExt cx="1350460" cy="1775792"/>
            </a:xfrm>
          </p:grpSpPr>
          <p:sp>
            <p:nvSpPr>
              <p:cNvPr id="71" name="Oval 70">
                <a:extLst>
                  <a:ext uri="{FF2B5EF4-FFF2-40B4-BE49-F238E27FC236}">
                    <a16:creationId xmlns:a16="http://schemas.microsoft.com/office/drawing/2014/main" id="{B316A507-52D2-4663-B8A6-776861EC12DC}"/>
                  </a:ext>
                </a:extLst>
              </p:cNvPr>
              <p:cNvSpPr/>
              <p:nvPr/>
            </p:nvSpPr>
            <p:spPr>
              <a:xfrm>
                <a:off x="7155021" y="4033125"/>
                <a:ext cx="66261" cy="9276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2" name="Straight Arrow Connector 71">
                <a:extLst>
                  <a:ext uri="{FF2B5EF4-FFF2-40B4-BE49-F238E27FC236}">
                    <a16:creationId xmlns:a16="http://schemas.microsoft.com/office/drawing/2014/main" id="{45785EFA-6071-4B41-A285-9AD78D00A9BB}"/>
                  </a:ext>
                </a:extLst>
              </p:cNvPr>
              <p:cNvCxnSpPr/>
              <p:nvPr/>
            </p:nvCxnSpPr>
            <p:spPr>
              <a:xfrm flipV="1">
                <a:off x="8281427" y="3145229"/>
                <a:ext cx="0" cy="177579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DD2EA1A0-2A06-4A8A-84C1-D4B57E668E81}"/>
                  </a:ext>
                </a:extLst>
              </p:cNvPr>
              <p:cNvSpPr txBox="1"/>
              <p:nvPr/>
            </p:nvSpPr>
            <p:spPr>
              <a:xfrm>
                <a:off x="7446526" y="3664225"/>
                <a:ext cx="689113" cy="461665"/>
              </a:xfrm>
              <a:prstGeom prst="rect">
                <a:avLst/>
              </a:prstGeom>
              <a:noFill/>
            </p:spPr>
            <p:txBody>
              <a:bodyPr wrap="square" rtlCol="0">
                <a:spAutoFit/>
              </a:bodyPr>
              <a:lstStyle/>
              <a:p>
                <a:r>
                  <a:rPr lang="hu-HU" sz="2400">
                    <a:latin typeface="Times New Roman" panose="02020603050405020304" pitchFamily="18" charset="0"/>
                    <a:cs typeface="Times New Roman" panose="02020603050405020304" pitchFamily="18" charset="0"/>
                  </a:rPr>
                  <a:t>d</a:t>
                </a:r>
                <a:endParaRPr lang="en-US" sz="2400">
                  <a:latin typeface="Times New Roman" panose="02020603050405020304" pitchFamily="18" charset="0"/>
                  <a:cs typeface="Times New Roman" panose="02020603050405020304" pitchFamily="18" charset="0"/>
                </a:endParaRPr>
              </a:p>
            </p:txBody>
          </p:sp>
          <p:sp>
            <p:nvSpPr>
              <p:cNvPr id="74" name="Arc 73">
                <a:extLst>
                  <a:ext uri="{FF2B5EF4-FFF2-40B4-BE49-F238E27FC236}">
                    <a16:creationId xmlns:a16="http://schemas.microsoft.com/office/drawing/2014/main" id="{A9BAA2F3-1AE1-490A-AFDA-3832FB247CF4}"/>
                  </a:ext>
                </a:extLst>
              </p:cNvPr>
              <p:cNvSpPr/>
              <p:nvPr/>
            </p:nvSpPr>
            <p:spPr>
              <a:xfrm rot="1100504">
                <a:off x="7926176" y="3959698"/>
                <a:ext cx="329459" cy="332384"/>
              </a:xfrm>
              <a:prstGeom prst="arc">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Oval 74">
                <a:extLst>
                  <a:ext uri="{FF2B5EF4-FFF2-40B4-BE49-F238E27FC236}">
                    <a16:creationId xmlns:a16="http://schemas.microsoft.com/office/drawing/2014/main" id="{2CE76E3A-2991-4620-82D3-555325EB2A6A}"/>
                  </a:ext>
                </a:extLst>
              </p:cNvPr>
              <p:cNvSpPr/>
              <p:nvPr/>
            </p:nvSpPr>
            <p:spPr>
              <a:xfrm>
                <a:off x="8090906" y="3918545"/>
                <a:ext cx="66261" cy="4571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06474BA6-970E-4E85-B3DD-EB7BA3A992F2}"/>
                  </a:ext>
                </a:extLst>
              </p:cNvPr>
              <p:cNvSpPr txBox="1"/>
              <p:nvPr/>
            </p:nvSpPr>
            <p:spPr>
              <a:xfrm>
                <a:off x="6933817" y="4033125"/>
                <a:ext cx="356188" cy="461665"/>
              </a:xfrm>
              <a:prstGeom prst="rect">
                <a:avLst/>
              </a:prstGeom>
              <a:noFill/>
            </p:spPr>
            <p:txBody>
              <a:bodyPr wrap="none" rtlCol="0">
                <a:spAutoFit/>
              </a:bodyPr>
              <a:lstStyle/>
              <a:p>
                <a:pPr algn="l"/>
                <a:r>
                  <a:rPr lang="hu-HU" sz="2400">
                    <a:latin typeface="Times New Roman" panose="02020603050405020304" pitchFamily="18" charset="0"/>
                    <a:cs typeface="Times New Roman" panose="02020603050405020304" pitchFamily="18" charset="0"/>
                  </a:rPr>
                  <a:t>P</a:t>
                </a:r>
                <a:endParaRPr lang="en-US" sz="2400">
                  <a:latin typeface="Times New Roman" panose="02020603050405020304" pitchFamily="18" charset="0"/>
                  <a:cs typeface="Times New Roman" panose="02020603050405020304" pitchFamily="18" charset="0"/>
                </a:endParaRPr>
              </a:p>
            </p:txBody>
          </p:sp>
          <p:grpSp>
            <p:nvGrpSpPr>
              <p:cNvPr id="77" name="Group 76">
                <a:extLst>
                  <a:ext uri="{FF2B5EF4-FFF2-40B4-BE49-F238E27FC236}">
                    <a16:creationId xmlns:a16="http://schemas.microsoft.com/office/drawing/2014/main" id="{0F476732-4B24-4ABC-8AED-71AA76AE38FB}"/>
                  </a:ext>
                </a:extLst>
              </p:cNvPr>
              <p:cNvGrpSpPr/>
              <p:nvPr/>
            </p:nvGrpSpPr>
            <p:grpSpPr>
              <a:xfrm rot="21032870">
                <a:off x="7224177" y="3968308"/>
                <a:ext cx="1060100" cy="52933"/>
                <a:chOff x="5452073" y="2964850"/>
                <a:chExt cx="2290460" cy="237709"/>
              </a:xfrm>
            </p:grpSpPr>
            <p:sp>
              <p:nvSpPr>
                <p:cNvPr id="78" name="Rectangle 77">
                  <a:extLst>
                    <a:ext uri="{FF2B5EF4-FFF2-40B4-BE49-F238E27FC236}">
                      <a16:creationId xmlns:a16="http://schemas.microsoft.com/office/drawing/2014/main" id="{790FDB42-2BCC-4116-B2DF-95288FF99E2F}"/>
                    </a:ext>
                  </a:extLst>
                </p:cNvPr>
                <p:cNvSpPr/>
                <p:nvPr/>
              </p:nvSpPr>
              <p:spPr>
                <a:xfrm>
                  <a:off x="5913738" y="2981737"/>
                  <a:ext cx="1828795" cy="22082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9" name="Isosceles Triangle 78">
                  <a:extLst>
                    <a:ext uri="{FF2B5EF4-FFF2-40B4-BE49-F238E27FC236}">
                      <a16:creationId xmlns:a16="http://schemas.microsoft.com/office/drawing/2014/main" id="{D449D3E5-E58E-4638-8F25-42A18F30EAFB}"/>
                    </a:ext>
                  </a:extLst>
                </p:cNvPr>
                <p:cNvSpPr/>
                <p:nvPr/>
              </p:nvSpPr>
              <p:spPr>
                <a:xfrm rot="16200000">
                  <a:off x="5564051" y="2852872"/>
                  <a:ext cx="237709" cy="461665"/>
                </a:xfrm>
                <a:prstGeom prst="triangl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grpSp>
        <p:sp>
          <p:nvSpPr>
            <p:cNvPr id="81" name="TextBox 80">
              <a:extLst>
                <a:ext uri="{FF2B5EF4-FFF2-40B4-BE49-F238E27FC236}">
                  <a16:creationId xmlns:a16="http://schemas.microsoft.com/office/drawing/2014/main" id="{B1F0397D-17FC-4DBC-A8A8-02CD3450ABB9}"/>
                </a:ext>
              </a:extLst>
            </p:cNvPr>
            <p:cNvSpPr txBox="1"/>
            <p:nvPr/>
          </p:nvSpPr>
          <p:spPr>
            <a:xfrm>
              <a:off x="6348902" y="4453791"/>
              <a:ext cx="1060101" cy="461665"/>
            </a:xfrm>
            <a:prstGeom prst="rect">
              <a:avLst/>
            </a:prstGeom>
            <a:noFill/>
          </p:spPr>
          <p:txBody>
            <a:bodyPr wrap="square" rtlCol="0">
              <a:spAutoFit/>
            </a:bodyPr>
            <a:lstStyle/>
            <a:p>
              <a:pPr algn="l"/>
              <a:r>
                <a:rPr lang="hu-HU" sz="2400">
                  <a:latin typeface="Times New Roman" panose="02020603050405020304" pitchFamily="18" charset="0"/>
                  <a:cs typeface="Times New Roman" panose="02020603050405020304" pitchFamily="18" charset="0"/>
                </a:rPr>
                <a:t>F</a:t>
              </a:r>
              <a:endParaRPr lang="en-US" sz="2400">
                <a:latin typeface="Times New Roman" panose="02020603050405020304" pitchFamily="18" charset="0"/>
                <a:cs typeface="Times New Roman" panose="02020603050405020304" pitchFamily="18" charset="0"/>
              </a:endParaRPr>
            </a:p>
          </p:txBody>
        </p:sp>
      </p:grpSp>
      <p:sp>
        <p:nvSpPr>
          <p:cNvPr id="85" name="TextBox 84">
            <a:extLst>
              <a:ext uri="{FF2B5EF4-FFF2-40B4-BE49-F238E27FC236}">
                <a16:creationId xmlns:a16="http://schemas.microsoft.com/office/drawing/2014/main" id="{82AA6C47-5592-4B21-A718-80116899C39E}"/>
              </a:ext>
            </a:extLst>
          </p:cNvPr>
          <p:cNvSpPr txBox="1"/>
          <p:nvPr/>
        </p:nvSpPr>
        <p:spPr>
          <a:xfrm>
            <a:off x="103439" y="2170405"/>
            <a:ext cx="11701669" cy="1569660"/>
          </a:xfrm>
          <a:prstGeom prst="rect">
            <a:avLst/>
          </a:prstGeom>
          <a:noFill/>
        </p:spPr>
        <p:txBody>
          <a:bodyPr wrap="square" rtlCol="0">
            <a:spAutoFit/>
          </a:bodyPr>
          <a:lstStyle/>
          <a:p>
            <a:pPr algn="l"/>
            <a:r>
              <a:rPr lang="hu-HU" sz="2400">
                <a:latin typeface="Times New Roman" panose="02020603050405020304" pitchFamily="18" charset="0"/>
                <a:cs typeface="Times New Roman" panose="02020603050405020304" pitchFamily="18" charset="0"/>
              </a:rPr>
              <a:t>To determine the sense of rotation proceed as follows. Put the tip of your pencil to the point P.</a:t>
            </a:r>
          </a:p>
          <a:p>
            <a:pPr algn="l"/>
            <a:r>
              <a:rPr lang="hu-HU" sz="2400">
                <a:latin typeface="Times New Roman" panose="02020603050405020304" pitchFamily="18" charset="0"/>
                <a:cs typeface="Times New Roman" panose="02020603050405020304" pitchFamily="18" charset="0"/>
              </a:rPr>
              <a:t>Place the pencil perpendicularly to the force. Then move the other end in the direction as the force points. The rotation of the pencil shows you the sense. In the example, it is </a:t>
            </a:r>
          </a:p>
          <a:p>
            <a:pPr algn="l"/>
            <a:r>
              <a:rPr lang="hu-HU" sz="2400">
                <a:latin typeface="Times New Roman" panose="02020603050405020304" pitchFamily="18" charset="0"/>
                <a:cs typeface="Times New Roman" panose="02020603050405020304" pitchFamily="18" charset="0"/>
              </a:rPr>
              <a:t>counter-clockwise, positive.</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625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0B7A938-E7F7-4196-97E6-2C6B9655D4A6}"/>
              </a:ext>
            </a:extLst>
          </p:cNvPr>
          <p:cNvPicPr>
            <a:picLocks noChangeAspect="1"/>
          </p:cNvPicPr>
          <p:nvPr/>
        </p:nvPicPr>
        <p:blipFill>
          <a:blip r:embed="rId2"/>
          <a:stretch>
            <a:fillRect/>
          </a:stretch>
        </p:blipFill>
        <p:spPr>
          <a:xfrm>
            <a:off x="119269" y="0"/>
            <a:ext cx="10370447" cy="5609315"/>
          </a:xfrm>
          <a:prstGeom prst="rect">
            <a:avLst/>
          </a:prstGeom>
        </p:spPr>
      </p:pic>
      <p:sp>
        <p:nvSpPr>
          <p:cNvPr id="3" name="TextBox 2">
            <a:extLst>
              <a:ext uri="{FF2B5EF4-FFF2-40B4-BE49-F238E27FC236}">
                <a16:creationId xmlns:a16="http://schemas.microsoft.com/office/drawing/2014/main" id="{72480310-52D0-469F-9FA9-1DA7708BE7B1}"/>
              </a:ext>
            </a:extLst>
          </p:cNvPr>
          <p:cNvSpPr txBox="1"/>
          <p:nvPr/>
        </p:nvSpPr>
        <p:spPr>
          <a:xfrm>
            <a:off x="437322" y="5609315"/>
            <a:ext cx="11237843" cy="830997"/>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The value of the resultant is the area of the load diagram.  The position of the resultant is the centroid of the load diagram.</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1254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CA93BB8-F7EA-4CD8-BA19-C7A8B3689F96}"/>
              </a:ext>
            </a:extLst>
          </p:cNvPr>
          <p:cNvPicPr>
            <a:picLocks noChangeAspect="1"/>
          </p:cNvPicPr>
          <p:nvPr/>
        </p:nvPicPr>
        <p:blipFill>
          <a:blip r:embed="rId2"/>
          <a:stretch>
            <a:fillRect/>
          </a:stretch>
        </p:blipFill>
        <p:spPr>
          <a:xfrm>
            <a:off x="0" y="0"/>
            <a:ext cx="10160521" cy="4591050"/>
          </a:xfrm>
          <a:prstGeom prst="rect">
            <a:avLst/>
          </a:prstGeom>
        </p:spPr>
      </p:pic>
      <p:cxnSp>
        <p:nvCxnSpPr>
          <p:cNvPr id="4" name="Straight Connector 3">
            <a:extLst>
              <a:ext uri="{FF2B5EF4-FFF2-40B4-BE49-F238E27FC236}">
                <a16:creationId xmlns:a16="http://schemas.microsoft.com/office/drawing/2014/main" id="{09EDF468-EE44-4D60-9F98-0942774809B7}"/>
              </a:ext>
            </a:extLst>
          </p:cNvPr>
          <p:cNvCxnSpPr/>
          <p:nvPr/>
        </p:nvCxnSpPr>
        <p:spPr>
          <a:xfrm>
            <a:off x="8004313" y="2941983"/>
            <a:ext cx="0" cy="967408"/>
          </a:xfrm>
          <a:prstGeom prst="line">
            <a:avLst/>
          </a:prstGeom>
          <a:ln w="41275">
            <a:solidFill>
              <a:schemeClr val="tx1"/>
            </a:solidFill>
            <a:prstDash val="dashDot"/>
            <a:tailEnd type="triangle" w="med" len="lg"/>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9C68BE13-1CC9-4A40-977E-006011652019}"/>
              </a:ext>
            </a:extLst>
          </p:cNvPr>
          <p:cNvCxnSpPr/>
          <p:nvPr/>
        </p:nvCxnSpPr>
        <p:spPr>
          <a:xfrm>
            <a:off x="8746435" y="3425687"/>
            <a:ext cx="0" cy="483704"/>
          </a:xfrm>
          <a:prstGeom prst="line">
            <a:avLst/>
          </a:prstGeom>
          <a:ln>
            <a:solidFill>
              <a:schemeClr val="tx1"/>
            </a:solidFill>
            <a:tailEnd type="none" w="med" len="lg"/>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B4F6C4F5-E84E-4C0C-90C6-C25CA2C4CB1D}"/>
              </a:ext>
            </a:extLst>
          </p:cNvPr>
          <p:cNvSpPr txBox="1"/>
          <p:nvPr/>
        </p:nvSpPr>
        <p:spPr>
          <a:xfrm>
            <a:off x="8113116" y="3557723"/>
            <a:ext cx="646201"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l/3</a:t>
            </a:r>
            <a:endParaRPr lang="en-US" sz="240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9AC8C439-398C-498E-9692-5F4BB98C79EB}"/>
              </a:ext>
            </a:extLst>
          </p:cNvPr>
          <p:cNvSpPr txBox="1"/>
          <p:nvPr/>
        </p:nvSpPr>
        <p:spPr>
          <a:xfrm>
            <a:off x="1407884" y="2964022"/>
            <a:ext cx="856337"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2.2</a:t>
            </a:r>
            <a:endParaRPr lang="en-US" sz="240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D005BCC6-69AE-40AB-A926-860B9705A3A8}"/>
              </a:ext>
            </a:extLst>
          </p:cNvPr>
          <p:cNvSpPr txBox="1"/>
          <p:nvPr/>
        </p:nvSpPr>
        <p:spPr>
          <a:xfrm>
            <a:off x="1407884" y="3557723"/>
            <a:ext cx="646200"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4.4</a:t>
            </a:r>
            <a:endParaRPr lang="en-US" sz="240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BA18D6C6-58B4-4E01-8F3E-AE9BFF871598}"/>
              </a:ext>
            </a:extLst>
          </p:cNvPr>
          <p:cNvSpPr txBox="1"/>
          <p:nvPr/>
        </p:nvSpPr>
        <p:spPr>
          <a:xfrm>
            <a:off x="1407883" y="1988457"/>
            <a:ext cx="2917373"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5.2*6.6/2 = 17.16 kN </a:t>
            </a:r>
            <a:endParaRPr lang="en-US" sz="2400">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8701ACA6-5B88-4B7B-98C9-5BE12588B0C9}"/>
              </a:ext>
            </a:extLst>
          </p:cNvPr>
          <p:cNvSpPr txBox="1"/>
          <p:nvPr/>
        </p:nvSpPr>
        <p:spPr>
          <a:xfrm>
            <a:off x="7416800" y="3425687"/>
            <a:ext cx="377374"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R</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1653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F159A38-ED83-462E-8831-69D86DC39E1F}"/>
              </a:ext>
            </a:extLst>
          </p:cNvPr>
          <p:cNvPicPr>
            <a:picLocks noChangeAspect="1"/>
          </p:cNvPicPr>
          <p:nvPr/>
        </p:nvPicPr>
        <p:blipFill>
          <a:blip r:embed="rId2"/>
          <a:stretch>
            <a:fillRect/>
          </a:stretch>
        </p:blipFill>
        <p:spPr>
          <a:xfrm>
            <a:off x="0" y="0"/>
            <a:ext cx="9753600" cy="2733964"/>
          </a:xfrm>
          <a:prstGeom prst="rect">
            <a:avLst/>
          </a:prstGeom>
        </p:spPr>
      </p:pic>
      <p:cxnSp>
        <p:nvCxnSpPr>
          <p:cNvPr id="4" name="Straight Connector 3">
            <a:extLst>
              <a:ext uri="{FF2B5EF4-FFF2-40B4-BE49-F238E27FC236}">
                <a16:creationId xmlns:a16="http://schemas.microsoft.com/office/drawing/2014/main" id="{FAE89928-1335-4F85-A138-AD627786E75E}"/>
              </a:ext>
            </a:extLst>
          </p:cNvPr>
          <p:cNvCxnSpPr>
            <a:cxnSpLocks/>
          </p:cNvCxnSpPr>
          <p:nvPr/>
        </p:nvCxnSpPr>
        <p:spPr>
          <a:xfrm flipH="1" flipV="1">
            <a:off x="6749143" y="914400"/>
            <a:ext cx="2641600" cy="14514"/>
          </a:xfrm>
          <a:prstGeom prst="line">
            <a:avLst/>
          </a:prstGeom>
          <a:ln>
            <a:solidFill>
              <a:schemeClr val="tx1"/>
            </a:solidFill>
            <a:tailEnd type="none" w="med" len="lg"/>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49DA5C68-D55D-4697-944F-285444BA9FE3}"/>
              </a:ext>
            </a:extLst>
          </p:cNvPr>
          <p:cNvSpPr txBox="1"/>
          <p:nvPr/>
        </p:nvSpPr>
        <p:spPr>
          <a:xfrm>
            <a:off x="5820229" y="914400"/>
            <a:ext cx="754742"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5.4</a:t>
            </a:r>
            <a:endParaRPr lang="en-US" sz="240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464BE6C-8644-4725-8600-64FD09F5DD97}"/>
              </a:ext>
            </a:extLst>
          </p:cNvPr>
          <p:cNvSpPr txBox="1"/>
          <p:nvPr/>
        </p:nvSpPr>
        <p:spPr>
          <a:xfrm>
            <a:off x="5820229" y="478971"/>
            <a:ext cx="566057"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2.1</a:t>
            </a:r>
            <a:endParaRPr lang="en-US" sz="24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AB88C8F7-1D07-4368-90FE-C717FC98E939}"/>
              </a:ext>
            </a:extLst>
          </p:cNvPr>
          <p:cNvSpPr txBox="1"/>
          <p:nvPr/>
        </p:nvSpPr>
        <p:spPr>
          <a:xfrm>
            <a:off x="145143" y="2351314"/>
            <a:ext cx="2191657"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({q}) ≡ (R1,R2)</a:t>
            </a:r>
            <a:endParaRPr lang="en-US" sz="240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78ED9E85-92D3-415A-A864-B93037EB4C5E}"/>
              </a:ext>
            </a:extLst>
          </p:cNvPr>
          <p:cNvSpPr txBox="1"/>
          <p:nvPr/>
        </p:nvSpPr>
        <p:spPr>
          <a:xfrm>
            <a:off x="2627086" y="2351314"/>
            <a:ext cx="7649027"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R1 =5.4*4.8 = 25.92kN        R2 = 2.1*4.8/2 =5.04 kN  </a:t>
            </a:r>
            <a:endParaRPr lang="en-US" sz="2400">
              <a:latin typeface="Times New Roman" panose="02020603050405020304" pitchFamily="18" charset="0"/>
              <a:cs typeface="Times New Roman" panose="02020603050405020304" pitchFamily="18" charset="0"/>
            </a:endParaRPr>
          </a:p>
        </p:txBody>
      </p:sp>
      <p:cxnSp>
        <p:nvCxnSpPr>
          <p:cNvPr id="11" name="Straight Arrow Connector 10">
            <a:extLst>
              <a:ext uri="{FF2B5EF4-FFF2-40B4-BE49-F238E27FC236}">
                <a16:creationId xmlns:a16="http://schemas.microsoft.com/office/drawing/2014/main" id="{255553EB-7E77-4DAC-9641-2915D2314777}"/>
              </a:ext>
            </a:extLst>
          </p:cNvPr>
          <p:cNvCxnSpPr/>
          <p:nvPr/>
        </p:nvCxnSpPr>
        <p:spPr>
          <a:xfrm>
            <a:off x="8026400" y="319314"/>
            <a:ext cx="0" cy="1056751"/>
          </a:xfrm>
          <a:prstGeom prst="straightConnector1">
            <a:avLst/>
          </a:prstGeom>
          <a:ln w="412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C0D9BC0A-48C7-4B30-A529-27D562734667}"/>
              </a:ext>
            </a:extLst>
          </p:cNvPr>
          <p:cNvSpPr txBox="1"/>
          <p:nvPr/>
        </p:nvSpPr>
        <p:spPr>
          <a:xfrm>
            <a:off x="8026400" y="116114"/>
            <a:ext cx="769257"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R1</a:t>
            </a:r>
            <a:endParaRPr lang="en-US" sz="2400">
              <a:latin typeface="Times New Roman" panose="02020603050405020304" pitchFamily="18" charset="0"/>
              <a:cs typeface="Times New Roman" panose="02020603050405020304" pitchFamily="18" charset="0"/>
            </a:endParaRPr>
          </a:p>
        </p:txBody>
      </p:sp>
      <p:cxnSp>
        <p:nvCxnSpPr>
          <p:cNvPr id="14" name="Straight Arrow Connector 13">
            <a:extLst>
              <a:ext uri="{FF2B5EF4-FFF2-40B4-BE49-F238E27FC236}">
                <a16:creationId xmlns:a16="http://schemas.microsoft.com/office/drawing/2014/main" id="{73753330-E166-4F1D-AC4B-9E5D7E6690F0}"/>
              </a:ext>
            </a:extLst>
          </p:cNvPr>
          <p:cNvCxnSpPr/>
          <p:nvPr/>
        </p:nvCxnSpPr>
        <p:spPr>
          <a:xfrm>
            <a:off x="7634514" y="116114"/>
            <a:ext cx="0" cy="812800"/>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81D65727-947E-4783-A172-E91E6BC2E299}"/>
              </a:ext>
            </a:extLst>
          </p:cNvPr>
          <p:cNvSpPr txBox="1"/>
          <p:nvPr/>
        </p:nvSpPr>
        <p:spPr>
          <a:xfrm>
            <a:off x="290286" y="2975429"/>
            <a:ext cx="5123543"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R = R1 + R2 = 30.96 kN</a:t>
            </a:r>
            <a:endParaRPr lang="en-US" sz="2400">
              <a:latin typeface="Times New Roman" panose="02020603050405020304" pitchFamily="18" charset="0"/>
              <a:cs typeface="Times New Roman" panose="02020603050405020304" pitchFamily="18" charset="0"/>
            </a:endParaRPr>
          </a:p>
        </p:txBody>
      </p:sp>
      <p:cxnSp>
        <p:nvCxnSpPr>
          <p:cNvPr id="17" name="Straight Connector 16">
            <a:extLst>
              <a:ext uri="{FF2B5EF4-FFF2-40B4-BE49-F238E27FC236}">
                <a16:creationId xmlns:a16="http://schemas.microsoft.com/office/drawing/2014/main" id="{CA1546FB-C9BD-4549-860A-07ABCCAB0520}"/>
              </a:ext>
            </a:extLst>
          </p:cNvPr>
          <p:cNvCxnSpPr/>
          <p:nvPr/>
        </p:nvCxnSpPr>
        <p:spPr>
          <a:xfrm>
            <a:off x="6749143" y="1376065"/>
            <a:ext cx="0" cy="351135"/>
          </a:xfrm>
          <a:prstGeom prst="line">
            <a:avLst/>
          </a:prstGeom>
          <a:ln>
            <a:solidFill>
              <a:schemeClr val="tx1"/>
            </a:solidFill>
            <a:tailEnd type="none" w="med" len="lg"/>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5E4FCD9-6B8D-47D2-B98E-E9A745FB61F6}"/>
              </a:ext>
            </a:extLst>
          </p:cNvPr>
          <p:cNvCxnSpPr/>
          <p:nvPr/>
        </p:nvCxnSpPr>
        <p:spPr>
          <a:xfrm>
            <a:off x="7634514" y="1376065"/>
            <a:ext cx="0" cy="351135"/>
          </a:xfrm>
          <a:prstGeom prst="line">
            <a:avLst/>
          </a:prstGeom>
          <a:ln>
            <a:solidFill>
              <a:schemeClr val="tx1"/>
            </a:solidFill>
            <a:tailEnd type="none" w="med" len="lg"/>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F06AB70-1706-469F-9470-2805BA34B676}"/>
              </a:ext>
            </a:extLst>
          </p:cNvPr>
          <p:cNvCxnSpPr/>
          <p:nvPr/>
        </p:nvCxnSpPr>
        <p:spPr>
          <a:xfrm>
            <a:off x="6633028" y="1625600"/>
            <a:ext cx="1117600" cy="0"/>
          </a:xfrm>
          <a:prstGeom prst="line">
            <a:avLst/>
          </a:prstGeom>
          <a:ln>
            <a:solidFill>
              <a:schemeClr val="tx1"/>
            </a:solidFill>
            <a:tailEnd type="none" w="med" len="lg"/>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0FF3C7C1-F791-4E6C-8CB1-A5D467F2FDE1}"/>
              </a:ext>
            </a:extLst>
          </p:cNvPr>
          <p:cNvSpPr txBox="1"/>
          <p:nvPr/>
        </p:nvSpPr>
        <p:spPr>
          <a:xfrm>
            <a:off x="6879771" y="1376065"/>
            <a:ext cx="624115"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1.6</a:t>
            </a:r>
            <a:endParaRPr lang="en-US" sz="2400">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4B829D47-6B94-410C-94B3-9FEF7157DFE4}"/>
              </a:ext>
            </a:extLst>
          </p:cNvPr>
          <p:cNvSpPr txBox="1"/>
          <p:nvPr/>
        </p:nvSpPr>
        <p:spPr>
          <a:xfrm>
            <a:off x="290286" y="3599543"/>
            <a:ext cx="10348685"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Position of the resultant?</a:t>
            </a:r>
            <a:endParaRPr lang="en-US" sz="2400">
              <a:latin typeface="Times New Roman" panose="02020603050405020304" pitchFamily="18" charset="0"/>
              <a:cs typeface="Times New Roman" panose="02020603050405020304" pitchFamily="18" charset="0"/>
            </a:endParaRPr>
          </a:p>
        </p:txBody>
      </p:sp>
      <p:cxnSp>
        <p:nvCxnSpPr>
          <p:cNvPr id="27" name="Straight Connector 26">
            <a:extLst>
              <a:ext uri="{FF2B5EF4-FFF2-40B4-BE49-F238E27FC236}">
                <a16:creationId xmlns:a16="http://schemas.microsoft.com/office/drawing/2014/main" id="{8C3CC048-7EE8-4E2C-B971-B7EEEE2189DF}"/>
              </a:ext>
            </a:extLst>
          </p:cNvPr>
          <p:cNvCxnSpPr/>
          <p:nvPr/>
        </p:nvCxnSpPr>
        <p:spPr>
          <a:xfrm>
            <a:off x="6749143" y="1837730"/>
            <a:ext cx="0" cy="435429"/>
          </a:xfrm>
          <a:prstGeom prst="line">
            <a:avLst/>
          </a:prstGeom>
          <a:ln>
            <a:solidFill>
              <a:schemeClr val="tx1"/>
            </a:solidFill>
            <a:tailEnd type="none" w="med" len="lg"/>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A7B5294C-F351-49E0-B506-1D1E724E4C70}"/>
              </a:ext>
            </a:extLst>
          </p:cNvPr>
          <p:cNvCxnSpPr/>
          <p:nvPr/>
        </p:nvCxnSpPr>
        <p:spPr>
          <a:xfrm>
            <a:off x="8026400" y="1915885"/>
            <a:ext cx="0" cy="435429"/>
          </a:xfrm>
          <a:prstGeom prst="line">
            <a:avLst/>
          </a:prstGeom>
          <a:ln>
            <a:solidFill>
              <a:schemeClr val="tx1"/>
            </a:solidFill>
            <a:tailEnd type="none" w="med" len="lg"/>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B0A5CC56-30B4-41F8-B87E-D2C6CF3EBB31}"/>
              </a:ext>
            </a:extLst>
          </p:cNvPr>
          <p:cNvSpPr txBox="1"/>
          <p:nvPr/>
        </p:nvSpPr>
        <p:spPr>
          <a:xfrm>
            <a:off x="7053943" y="1915885"/>
            <a:ext cx="682171"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2.4</a:t>
            </a:r>
            <a:endParaRPr lang="en-US" sz="24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FDBEE03B-2589-483A-B8B7-563DBA55C461}"/>
              </a:ext>
            </a:extLst>
          </p:cNvPr>
          <p:cNvSpPr txBox="1"/>
          <p:nvPr/>
        </p:nvSpPr>
        <p:spPr>
          <a:xfrm>
            <a:off x="7126515" y="-30424"/>
            <a:ext cx="624113"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R2</a:t>
            </a:r>
            <a:endParaRPr lang="en-US" sz="2400">
              <a:latin typeface="Times New Roman" panose="02020603050405020304" pitchFamily="18" charset="0"/>
              <a:cs typeface="Times New Roman" panose="02020603050405020304" pitchFamily="18" charset="0"/>
            </a:endParaRPr>
          </a:p>
        </p:txBody>
      </p:sp>
      <p:sp>
        <p:nvSpPr>
          <p:cNvPr id="31" name="TextBox 30">
            <a:extLst>
              <a:ext uri="{FF2B5EF4-FFF2-40B4-BE49-F238E27FC236}">
                <a16:creationId xmlns:a16="http://schemas.microsoft.com/office/drawing/2014/main" id="{9DA25E2D-6971-47B7-8585-814263AB4830}"/>
              </a:ext>
            </a:extLst>
          </p:cNvPr>
          <p:cNvSpPr txBox="1"/>
          <p:nvPr/>
        </p:nvSpPr>
        <p:spPr>
          <a:xfrm>
            <a:off x="290286" y="4101292"/>
            <a:ext cx="11321143"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If two force systems are equivalent then their moment is the same to any point.</a:t>
            </a:r>
            <a:endParaRPr lang="en-US" sz="2400">
              <a:latin typeface="Times New Roman" panose="02020603050405020304" pitchFamily="18" charset="0"/>
              <a:cs typeface="Times New Roman" panose="02020603050405020304" pitchFamily="18" charset="0"/>
            </a:endParaRPr>
          </a:p>
        </p:txBody>
      </p:sp>
      <p:cxnSp>
        <p:nvCxnSpPr>
          <p:cNvPr id="33" name="Straight Arrow Connector 32">
            <a:extLst>
              <a:ext uri="{FF2B5EF4-FFF2-40B4-BE49-F238E27FC236}">
                <a16:creationId xmlns:a16="http://schemas.microsoft.com/office/drawing/2014/main" id="{C847A05B-3495-4CC1-AB8D-F1A2155471A6}"/>
              </a:ext>
            </a:extLst>
          </p:cNvPr>
          <p:cNvCxnSpPr/>
          <p:nvPr/>
        </p:nvCxnSpPr>
        <p:spPr>
          <a:xfrm>
            <a:off x="7881257" y="156864"/>
            <a:ext cx="0" cy="3195936"/>
          </a:xfrm>
          <a:prstGeom prst="straightConnector1">
            <a:avLst/>
          </a:prstGeom>
          <a:ln w="3492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1A9AE04F-E428-4060-9606-9F0BF978163A}"/>
              </a:ext>
            </a:extLst>
          </p:cNvPr>
          <p:cNvSpPr txBox="1"/>
          <p:nvPr/>
        </p:nvSpPr>
        <p:spPr>
          <a:xfrm>
            <a:off x="7837722" y="2986289"/>
            <a:ext cx="653138"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R</a:t>
            </a:r>
            <a:endParaRPr lang="en-US" sz="2400">
              <a:latin typeface="Times New Roman" panose="02020603050405020304" pitchFamily="18" charset="0"/>
              <a:cs typeface="Times New Roman" panose="02020603050405020304" pitchFamily="18" charset="0"/>
            </a:endParaRPr>
          </a:p>
        </p:txBody>
      </p:sp>
      <p:sp>
        <p:nvSpPr>
          <p:cNvPr id="36" name="TextBox 35">
            <a:extLst>
              <a:ext uri="{FF2B5EF4-FFF2-40B4-BE49-F238E27FC236}">
                <a16:creationId xmlns:a16="http://schemas.microsoft.com/office/drawing/2014/main" id="{DD5A12D7-1236-40C4-B987-C54B154E2228}"/>
              </a:ext>
            </a:extLst>
          </p:cNvPr>
          <p:cNvSpPr txBox="1"/>
          <p:nvPr/>
        </p:nvSpPr>
        <p:spPr>
          <a:xfrm>
            <a:off x="6386286" y="1182101"/>
            <a:ext cx="362857"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O</a:t>
            </a:r>
            <a:endParaRPr lang="en-US" sz="2400">
              <a:latin typeface="Times New Roman" panose="02020603050405020304" pitchFamily="18" charset="0"/>
              <a:cs typeface="Times New Roman" panose="02020603050405020304" pitchFamily="18" charset="0"/>
            </a:endParaRPr>
          </a:p>
        </p:txBody>
      </p:sp>
      <p:sp>
        <p:nvSpPr>
          <p:cNvPr id="37" name="TextBox 36">
            <a:extLst>
              <a:ext uri="{FF2B5EF4-FFF2-40B4-BE49-F238E27FC236}">
                <a16:creationId xmlns:a16="http://schemas.microsoft.com/office/drawing/2014/main" id="{7735160C-BD0A-42CA-B558-134538CA2EFE}"/>
              </a:ext>
            </a:extLst>
          </p:cNvPr>
          <p:cNvSpPr txBox="1"/>
          <p:nvPr/>
        </p:nvSpPr>
        <p:spPr>
          <a:xfrm>
            <a:off x="290286" y="4522873"/>
            <a:ext cx="7736114" cy="830997"/>
          </a:xfrm>
          <a:prstGeom prst="rect">
            <a:avLst/>
          </a:prstGeom>
          <a:noFill/>
        </p:spPr>
        <p:txBody>
          <a:bodyPr wrap="square" rtlCol="0">
            <a:spAutoFit/>
          </a:bodyPr>
          <a:lstStyle/>
          <a:p>
            <a:pPr algn="just"/>
            <a:r>
              <a:rPr lang="hu-HU" sz="2400" dirty="0">
                <a:latin typeface="Times New Roman" panose="02020603050405020304" pitchFamily="18" charset="0"/>
                <a:cs typeface="Times New Roman" panose="02020603050405020304" pitchFamily="18" charset="0"/>
              </a:rPr>
              <a:t> </a:t>
            </a:r>
            <a:r>
              <a:rPr lang="el-GR" sz="2400" dirty="0">
                <a:latin typeface="Times New Roman" panose="02020603050405020304" pitchFamily="18" charset="0"/>
                <a:cs typeface="Times New Roman" panose="02020603050405020304" pitchFamily="18" charset="0"/>
              </a:rPr>
              <a:t>Σ</a:t>
            </a:r>
            <a:r>
              <a:rPr lang="hu-HU" sz="2400" dirty="0">
                <a:latin typeface="Times New Roman" panose="02020603050405020304" pitchFamily="18" charset="0"/>
                <a:cs typeface="Times New Roman" panose="02020603050405020304" pitchFamily="18" charset="0"/>
              </a:rPr>
              <a:t>M</a:t>
            </a:r>
            <a:r>
              <a:rPr lang="hu-HU" sz="2400" baseline="30000" dirty="0">
                <a:latin typeface="Times New Roman" panose="02020603050405020304" pitchFamily="18" charset="0"/>
                <a:cs typeface="Times New Roman" panose="02020603050405020304" pitchFamily="18" charset="0"/>
              </a:rPr>
              <a:t>O</a:t>
            </a:r>
            <a:r>
              <a:rPr lang="hu-HU" sz="2400" dirty="0">
                <a:latin typeface="Times New Roman" panose="02020603050405020304" pitchFamily="18" charset="0"/>
                <a:cs typeface="Times New Roman" panose="02020603050405020304" pitchFamily="18" charset="0"/>
              </a:rPr>
              <a:t> = - 30.96*x</a:t>
            </a:r>
            <a:r>
              <a:rPr lang="hu-HU" sz="2400" baseline="-25000" dirty="0">
                <a:latin typeface="Times New Roman" panose="02020603050405020304" pitchFamily="18" charset="0"/>
                <a:cs typeface="Times New Roman" panose="02020603050405020304" pitchFamily="18" charset="0"/>
              </a:rPr>
              <a:t>R</a:t>
            </a:r>
            <a:r>
              <a:rPr lang="hu-HU" sz="2400" dirty="0">
                <a:latin typeface="Times New Roman" panose="02020603050405020304" pitchFamily="18" charset="0"/>
                <a:cs typeface="Times New Roman" panose="02020603050405020304" pitchFamily="18" charset="0"/>
              </a:rPr>
              <a:t> = -25.92*2.4 -5.04*1.6  →  x</a:t>
            </a:r>
            <a:r>
              <a:rPr lang="hu-HU" sz="2400" baseline="-25000" dirty="0">
                <a:latin typeface="Times New Roman" panose="02020603050405020304" pitchFamily="18" charset="0"/>
                <a:cs typeface="Times New Roman" panose="02020603050405020304" pitchFamily="18" charset="0"/>
              </a:rPr>
              <a:t>R</a:t>
            </a:r>
            <a:r>
              <a:rPr lang="hu-HU" sz="2400" dirty="0">
                <a:latin typeface="Times New Roman" panose="02020603050405020304" pitchFamily="18" charset="0"/>
                <a:cs typeface="Times New Roman" panose="02020603050405020304" pitchFamily="18" charset="0"/>
              </a:rPr>
              <a:t> = 2.270m</a:t>
            </a:r>
          </a:p>
          <a:p>
            <a:pPr algn="just"/>
            <a:endParaRPr lang="hu-HU" sz="2400" dirty="0">
              <a:latin typeface="Times New Roman" panose="02020603050405020304" pitchFamily="18" charset="0"/>
              <a:cs typeface="Times New Roman" panose="02020603050405020304" pitchFamily="18" charset="0"/>
            </a:endParaRPr>
          </a:p>
        </p:txBody>
      </p:sp>
      <p:cxnSp>
        <p:nvCxnSpPr>
          <p:cNvPr id="39" name="Straight Connector 38">
            <a:extLst>
              <a:ext uri="{FF2B5EF4-FFF2-40B4-BE49-F238E27FC236}">
                <a16:creationId xmlns:a16="http://schemas.microsoft.com/office/drawing/2014/main" id="{01AE14E5-2BB9-476B-B064-F4E44AEF787A}"/>
              </a:ext>
            </a:extLst>
          </p:cNvPr>
          <p:cNvCxnSpPr>
            <a:cxnSpLocks/>
          </p:cNvCxnSpPr>
          <p:nvPr/>
        </p:nvCxnSpPr>
        <p:spPr>
          <a:xfrm flipH="1">
            <a:off x="6749143" y="2812979"/>
            <a:ext cx="1" cy="481764"/>
          </a:xfrm>
          <a:prstGeom prst="line">
            <a:avLst/>
          </a:prstGeom>
          <a:ln>
            <a:solidFill>
              <a:schemeClr val="tx1"/>
            </a:solidFill>
            <a:tailEnd type="none" w="med" len="lg"/>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40D5B182-6478-4B82-9BAC-388BC7902C58}"/>
              </a:ext>
            </a:extLst>
          </p:cNvPr>
          <p:cNvCxnSpPr>
            <a:cxnSpLocks/>
          </p:cNvCxnSpPr>
          <p:nvPr/>
        </p:nvCxnSpPr>
        <p:spPr>
          <a:xfrm flipV="1">
            <a:off x="6618514" y="3077029"/>
            <a:ext cx="1407886" cy="1"/>
          </a:xfrm>
          <a:prstGeom prst="line">
            <a:avLst/>
          </a:prstGeom>
          <a:ln>
            <a:solidFill>
              <a:schemeClr val="tx1"/>
            </a:solidFill>
            <a:tailEnd type="none" w="med" len="lg"/>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14B5FC42-8123-4272-8B38-2D5EF9258077}"/>
              </a:ext>
            </a:extLst>
          </p:cNvPr>
          <p:cNvSpPr txBox="1"/>
          <p:nvPr/>
        </p:nvSpPr>
        <p:spPr>
          <a:xfrm>
            <a:off x="7053943" y="2733964"/>
            <a:ext cx="580567"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x</a:t>
            </a:r>
            <a:r>
              <a:rPr lang="hu-HU" sz="2400" baseline="-25000">
                <a:latin typeface="Times New Roman" panose="02020603050405020304" pitchFamily="18" charset="0"/>
                <a:cs typeface="Times New Roman" panose="02020603050405020304" pitchFamily="18" charset="0"/>
              </a:rPr>
              <a:t>R</a:t>
            </a:r>
            <a:endParaRPr lang="en-US" sz="2400" baseline="-25000">
              <a:latin typeface="Times New Roman" panose="02020603050405020304" pitchFamily="18" charset="0"/>
              <a:cs typeface="Times New Roman" panose="02020603050405020304" pitchFamily="18" charset="0"/>
            </a:endParaRPr>
          </a:p>
        </p:txBody>
      </p:sp>
      <p:cxnSp>
        <p:nvCxnSpPr>
          <p:cNvPr id="5" name="Straight Connector 4"/>
          <p:cNvCxnSpPr/>
          <p:nvPr/>
        </p:nvCxnSpPr>
        <p:spPr>
          <a:xfrm flipV="1">
            <a:off x="8469086" y="6268829"/>
            <a:ext cx="2699657" cy="26126"/>
          </a:xfrm>
          <a:prstGeom prst="line">
            <a:avLst/>
          </a:prstGeom>
          <a:ln w="444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69086" y="5482043"/>
            <a:ext cx="0" cy="815926"/>
          </a:xfrm>
          <a:prstGeom prst="line">
            <a:avLst/>
          </a:prstGeom>
          <a:ln w="444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11168743" y="5875938"/>
            <a:ext cx="0" cy="392892"/>
          </a:xfrm>
          <a:prstGeom prst="line">
            <a:avLst/>
          </a:prstGeom>
          <a:ln w="444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8469086" y="5482043"/>
            <a:ext cx="2699657" cy="393895"/>
          </a:xfrm>
          <a:prstGeom prst="line">
            <a:avLst/>
          </a:prstGeom>
          <a:ln w="444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8469086" y="5875938"/>
            <a:ext cx="2699657" cy="419017"/>
          </a:xfrm>
          <a:prstGeom prst="line">
            <a:avLst/>
          </a:prstGeom>
          <a:ln w="63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9390743" y="5347287"/>
            <a:ext cx="0" cy="947668"/>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10295428" y="5347287"/>
            <a:ext cx="0" cy="947668"/>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9054793" y="4953000"/>
            <a:ext cx="562708" cy="461665"/>
          </a:xfrm>
          <a:prstGeom prst="rect">
            <a:avLst/>
          </a:prstGeom>
          <a:noFill/>
        </p:spPr>
        <p:txBody>
          <a:bodyPr wrap="square" rtlCol="0">
            <a:spAutoFit/>
          </a:bodyPr>
          <a:lstStyle/>
          <a:p>
            <a:pPr algn="just"/>
            <a:r>
              <a:rPr lang="hu-HU" sz="2400" dirty="0" smtClean="0">
                <a:latin typeface="Times New Roman" panose="02020603050405020304" pitchFamily="18" charset="0"/>
                <a:cs typeface="Times New Roman" panose="02020603050405020304" pitchFamily="18" charset="0"/>
              </a:rPr>
              <a:t>R2</a:t>
            </a:r>
          </a:p>
        </p:txBody>
      </p:sp>
      <p:sp>
        <p:nvSpPr>
          <p:cNvPr id="44" name="TextBox 43"/>
          <p:cNvSpPr txBox="1"/>
          <p:nvPr/>
        </p:nvSpPr>
        <p:spPr>
          <a:xfrm>
            <a:off x="10031046" y="4975945"/>
            <a:ext cx="562708" cy="461665"/>
          </a:xfrm>
          <a:prstGeom prst="rect">
            <a:avLst/>
          </a:prstGeom>
          <a:noFill/>
        </p:spPr>
        <p:txBody>
          <a:bodyPr wrap="square" rtlCol="0">
            <a:spAutoFit/>
          </a:bodyPr>
          <a:lstStyle/>
          <a:p>
            <a:pPr algn="just"/>
            <a:r>
              <a:rPr lang="hu-HU" sz="2400" dirty="0" smtClean="0">
                <a:latin typeface="Times New Roman" panose="02020603050405020304" pitchFamily="18" charset="0"/>
                <a:cs typeface="Times New Roman" panose="02020603050405020304" pitchFamily="18" charset="0"/>
              </a:rPr>
              <a:t>R1</a:t>
            </a:r>
          </a:p>
        </p:txBody>
      </p:sp>
      <p:sp>
        <p:nvSpPr>
          <p:cNvPr id="43" name="TextBox 42"/>
          <p:cNvSpPr txBox="1"/>
          <p:nvPr/>
        </p:nvSpPr>
        <p:spPr>
          <a:xfrm>
            <a:off x="7820631" y="5522513"/>
            <a:ext cx="665428" cy="461665"/>
          </a:xfrm>
          <a:prstGeom prst="rect">
            <a:avLst/>
          </a:prstGeom>
          <a:noFill/>
        </p:spPr>
        <p:txBody>
          <a:bodyPr wrap="square" rtlCol="0">
            <a:spAutoFit/>
          </a:bodyPr>
          <a:lstStyle/>
          <a:p>
            <a:pPr algn="just"/>
            <a:r>
              <a:rPr lang="hu-HU" sz="2400" dirty="0" smtClean="0">
                <a:latin typeface="Times New Roman" panose="02020603050405020304" pitchFamily="18" charset="0"/>
                <a:cs typeface="Times New Roman" panose="02020603050405020304" pitchFamily="18" charset="0"/>
              </a:rPr>
              <a:t>7.5</a:t>
            </a:r>
          </a:p>
        </p:txBody>
      </p:sp>
      <p:sp>
        <p:nvSpPr>
          <p:cNvPr id="46" name="TextBox 45"/>
          <p:cNvSpPr txBox="1"/>
          <p:nvPr/>
        </p:nvSpPr>
        <p:spPr>
          <a:xfrm>
            <a:off x="11278715" y="5678991"/>
            <a:ext cx="665428" cy="461665"/>
          </a:xfrm>
          <a:prstGeom prst="rect">
            <a:avLst/>
          </a:prstGeom>
          <a:noFill/>
        </p:spPr>
        <p:txBody>
          <a:bodyPr wrap="square" rtlCol="0">
            <a:spAutoFit/>
          </a:bodyPr>
          <a:lstStyle/>
          <a:p>
            <a:pPr algn="just"/>
            <a:r>
              <a:rPr lang="hu-HU" sz="2400" dirty="0" smtClean="0">
                <a:latin typeface="Times New Roman" panose="02020603050405020304" pitchFamily="18" charset="0"/>
                <a:cs typeface="Times New Roman" panose="02020603050405020304" pitchFamily="18" charset="0"/>
              </a:rPr>
              <a:t>5.4</a:t>
            </a:r>
          </a:p>
        </p:txBody>
      </p:sp>
      <p:cxnSp>
        <p:nvCxnSpPr>
          <p:cNvPr id="47" name="Straight Connector 46"/>
          <p:cNvCxnSpPr>
            <a:stCxn id="37" idx="1"/>
          </p:cNvCxnSpPr>
          <p:nvPr/>
        </p:nvCxnSpPr>
        <p:spPr>
          <a:xfrm flipV="1">
            <a:off x="290286" y="4875656"/>
            <a:ext cx="11321143" cy="62716"/>
          </a:xfrm>
          <a:prstGeom prst="line">
            <a:avLst/>
          </a:prstGeom>
          <a:ln w="4445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90285" y="5120640"/>
            <a:ext cx="7420373" cy="1569660"/>
          </a:xfrm>
          <a:prstGeom prst="rect">
            <a:avLst/>
          </a:prstGeom>
          <a:noFill/>
        </p:spPr>
        <p:txBody>
          <a:bodyPr wrap="square" rtlCol="0">
            <a:spAutoFit/>
          </a:bodyPr>
          <a:lstStyle/>
          <a:p>
            <a:pPr algn="just"/>
            <a:r>
              <a:rPr lang="hu-HU" sz="2400" dirty="0" smtClean="0">
                <a:latin typeface="Times New Roman" panose="02020603050405020304" pitchFamily="18" charset="0"/>
                <a:cs typeface="Times New Roman" panose="02020603050405020304" pitchFamily="18" charset="0"/>
              </a:rPr>
              <a:t>2nd solution: R1 = 5.4*4.8/2 = 12.96 kN</a:t>
            </a:r>
          </a:p>
          <a:p>
            <a:pPr algn="just"/>
            <a:r>
              <a:rPr lang="hu-HU" sz="2400" dirty="0" smtClean="0">
                <a:latin typeface="Times New Roman" panose="02020603050405020304" pitchFamily="18" charset="0"/>
                <a:cs typeface="Times New Roman" panose="02020603050405020304" pitchFamily="18" charset="0"/>
              </a:rPr>
              <a:t>R2 = 7.5*4.8/2 = 18 </a:t>
            </a:r>
            <a:r>
              <a:rPr lang="hu-HU" sz="2400" dirty="0">
                <a:latin typeface="Times New Roman" panose="02020603050405020304" pitchFamily="18" charset="0"/>
                <a:cs typeface="Times New Roman" panose="02020603050405020304" pitchFamily="18" charset="0"/>
              </a:rPr>
              <a:t>→</a:t>
            </a:r>
            <a:r>
              <a:rPr lang="hu-HU" sz="2400" dirty="0" smtClean="0">
                <a:latin typeface="Times New Roman" panose="02020603050405020304" pitchFamily="18" charset="0"/>
                <a:cs typeface="Times New Roman" panose="02020603050405020304" pitchFamily="18" charset="0"/>
              </a:rPr>
              <a:t> R = 30.96 kN</a:t>
            </a:r>
          </a:p>
          <a:p>
            <a:pPr algn="just"/>
            <a:endParaRPr lang="hu-HU" sz="2400" dirty="0">
              <a:latin typeface="Times New Roman" panose="02020603050405020304" pitchFamily="18" charset="0"/>
              <a:cs typeface="Times New Roman" panose="02020603050405020304" pitchFamily="18" charset="0"/>
            </a:endParaRPr>
          </a:p>
          <a:p>
            <a:pPr algn="just"/>
            <a:r>
              <a:rPr lang="hu-HU" sz="2400" dirty="0" smtClean="0">
                <a:latin typeface="Times New Roman" panose="02020603050405020304" pitchFamily="18" charset="0"/>
                <a:cs typeface="Times New Roman" panose="02020603050405020304" pitchFamily="18" charset="0"/>
              </a:rPr>
              <a:t>ΣM</a:t>
            </a:r>
            <a:r>
              <a:rPr lang="hu-HU" sz="2400" baseline="30000" dirty="0" smtClean="0">
                <a:latin typeface="Times New Roman" panose="02020603050405020304" pitchFamily="18" charset="0"/>
                <a:cs typeface="Times New Roman" panose="02020603050405020304" pitchFamily="18" charset="0"/>
              </a:rPr>
              <a:t>O</a:t>
            </a:r>
            <a:r>
              <a:rPr lang="hu-HU" sz="2400" dirty="0" smtClean="0">
                <a:latin typeface="Times New Roman" panose="02020603050405020304" pitchFamily="18" charset="0"/>
                <a:cs typeface="Times New Roman" panose="02020603050405020304" pitchFamily="18" charset="0"/>
              </a:rPr>
              <a:t> = -30.96*xR = -12.96*3.2 </a:t>
            </a:r>
            <a:r>
              <a:rPr lang="hu-HU" sz="2400" dirty="0">
                <a:latin typeface="Times New Roman" panose="02020603050405020304" pitchFamily="18" charset="0"/>
                <a:cs typeface="Times New Roman" panose="02020603050405020304" pitchFamily="18" charset="0"/>
              </a:rPr>
              <a:t>– 18*1.6 </a:t>
            </a:r>
            <a:r>
              <a:rPr lang="hu-HU" sz="2400" dirty="0" smtClean="0">
                <a:latin typeface="Times New Roman" panose="02020603050405020304" pitchFamily="18" charset="0"/>
                <a:cs typeface="Times New Roman" panose="02020603050405020304" pitchFamily="18" charset="0"/>
              </a:rPr>
              <a:t>→</a:t>
            </a:r>
            <a:r>
              <a:rPr lang="hu-HU" sz="2400" dirty="0">
                <a:latin typeface="Times New Roman" panose="02020603050405020304" pitchFamily="18" charset="0"/>
                <a:cs typeface="Times New Roman" panose="02020603050405020304" pitchFamily="18" charset="0"/>
              </a:rPr>
              <a:t> x</a:t>
            </a:r>
            <a:r>
              <a:rPr lang="hu-HU" sz="2400" baseline="-25000" dirty="0">
                <a:latin typeface="Times New Roman" panose="02020603050405020304" pitchFamily="18" charset="0"/>
                <a:cs typeface="Times New Roman" panose="02020603050405020304" pitchFamily="18" charset="0"/>
              </a:rPr>
              <a:t>R</a:t>
            </a:r>
            <a:r>
              <a:rPr lang="hu-HU" sz="2400" dirty="0">
                <a:latin typeface="Times New Roman" panose="02020603050405020304" pitchFamily="18" charset="0"/>
                <a:cs typeface="Times New Roman" panose="02020603050405020304" pitchFamily="18" charset="0"/>
              </a:rPr>
              <a:t> = 2.270m</a:t>
            </a:r>
            <a:r>
              <a:rPr lang="hu-HU" sz="2400" dirty="0" smtClean="0">
                <a:latin typeface="Times New Roman" panose="02020603050405020304" pitchFamily="18" charset="0"/>
                <a:cs typeface="Times New Roman" panose="02020603050405020304" pitchFamily="18" charset="0"/>
              </a:rPr>
              <a:t> </a:t>
            </a:r>
            <a:endParaRPr lang="hu-H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3458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F878C80-A31D-4479-93F4-E3A43A9EC734}"/>
              </a:ext>
            </a:extLst>
          </p:cNvPr>
          <p:cNvSpPr txBox="1"/>
          <p:nvPr/>
        </p:nvSpPr>
        <p:spPr>
          <a:xfrm>
            <a:off x="0" y="0"/>
            <a:ext cx="6652591" cy="461665"/>
          </a:xfrm>
          <a:prstGeom prst="rect">
            <a:avLst/>
          </a:prstGeom>
          <a:noFill/>
        </p:spPr>
        <p:txBody>
          <a:bodyPr wrap="square" rtlCol="0">
            <a:spAutoFit/>
          </a:bodyPr>
          <a:lstStyle/>
          <a:p>
            <a:pPr algn="l"/>
            <a:r>
              <a:rPr lang="hu-HU" sz="2400" b="1">
                <a:latin typeface="Times New Roman" panose="02020603050405020304" pitchFamily="18" charset="0"/>
                <a:cs typeface="Times New Roman" panose="02020603050405020304" pitchFamily="18" charset="0"/>
              </a:rPr>
              <a:t>Distributed force system along a line</a:t>
            </a:r>
            <a:endParaRPr lang="en-US" sz="2400" b="1">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5A8F5C87-DE70-4EF7-81BB-761AE01B4BEA}"/>
              </a:ext>
            </a:extLst>
          </p:cNvPr>
          <p:cNvSpPr txBox="1"/>
          <p:nvPr/>
        </p:nvSpPr>
        <p:spPr>
          <a:xfrm>
            <a:off x="172279" y="461665"/>
            <a:ext cx="4717774" cy="707886"/>
          </a:xfrm>
          <a:prstGeom prst="rect">
            <a:avLst/>
          </a:prstGeom>
          <a:noFill/>
        </p:spPr>
        <p:txBody>
          <a:bodyPr wrap="square" rtlCol="0">
            <a:spAutoFit/>
          </a:bodyPr>
          <a:lstStyle/>
          <a:p>
            <a:r>
              <a:rPr lang="en-US" sz="2000">
                <a:latin typeface="Times New Roman" panose="02020603050405020304" pitchFamily="18" charset="0"/>
                <a:cs typeface="Times New Roman" panose="02020603050405020304" pitchFamily="18" charset="0"/>
              </a:rPr>
              <a:t>Find the resultant of the distributed load</a:t>
            </a:r>
          </a:p>
          <a:p>
            <a:r>
              <a:rPr lang="en-US" sz="2000">
                <a:latin typeface="Times New Roman" panose="02020603050405020304" pitchFamily="18" charset="0"/>
                <a:cs typeface="Times New Roman" panose="02020603050405020304" pitchFamily="18" charset="0"/>
              </a:rPr>
              <a:t>shown in the figure.</a:t>
            </a:r>
          </a:p>
        </p:txBody>
      </p:sp>
      <p:pic>
        <p:nvPicPr>
          <p:cNvPr id="4" name="Picture 3">
            <a:extLst>
              <a:ext uri="{FF2B5EF4-FFF2-40B4-BE49-F238E27FC236}">
                <a16:creationId xmlns:a16="http://schemas.microsoft.com/office/drawing/2014/main" id="{8C9F8CB9-2598-4056-889B-344A48A59F2F}"/>
              </a:ext>
            </a:extLst>
          </p:cNvPr>
          <p:cNvPicPr>
            <a:picLocks noChangeAspect="1"/>
          </p:cNvPicPr>
          <p:nvPr/>
        </p:nvPicPr>
        <p:blipFill>
          <a:blip r:embed="rId2"/>
          <a:stretch>
            <a:fillRect/>
          </a:stretch>
        </p:blipFill>
        <p:spPr>
          <a:xfrm>
            <a:off x="5266083" y="0"/>
            <a:ext cx="2667000" cy="2085975"/>
          </a:xfrm>
          <a:prstGeom prst="rect">
            <a:avLst/>
          </a:prstGeom>
        </p:spPr>
      </p:pic>
      <p:sp>
        <p:nvSpPr>
          <p:cNvPr id="5" name="TextBox 4">
            <a:extLst>
              <a:ext uri="{FF2B5EF4-FFF2-40B4-BE49-F238E27FC236}">
                <a16:creationId xmlns:a16="http://schemas.microsoft.com/office/drawing/2014/main" id="{4AA75846-234D-43B2-AFE5-01A465FF6FDC}"/>
              </a:ext>
            </a:extLst>
          </p:cNvPr>
          <p:cNvSpPr txBox="1"/>
          <p:nvPr/>
        </p:nvSpPr>
        <p:spPr>
          <a:xfrm>
            <a:off x="8309113" y="0"/>
            <a:ext cx="3834848" cy="1015663"/>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We decompose the system into a uniform and a triangular distribution.</a:t>
            </a:r>
            <a:endParaRPr lang="en-US" sz="2000">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3806D1BE-9E8E-4503-B89B-EDD538CD9A7A}"/>
              </a:ext>
            </a:extLst>
          </p:cNvPr>
          <p:cNvPicPr>
            <a:picLocks noChangeAspect="1"/>
          </p:cNvPicPr>
          <p:nvPr/>
        </p:nvPicPr>
        <p:blipFill>
          <a:blip r:embed="rId3"/>
          <a:stretch>
            <a:fillRect/>
          </a:stretch>
        </p:blipFill>
        <p:spPr>
          <a:xfrm>
            <a:off x="4655654" y="1955506"/>
            <a:ext cx="7536346" cy="1450212"/>
          </a:xfrm>
          <a:prstGeom prst="rect">
            <a:avLst/>
          </a:prstGeom>
        </p:spPr>
      </p:pic>
      <p:sp>
        <p:nvSpPr>
          <p:cNvPr id="7" name="TextBox 6">
            <a:extLst>
              <a:ext uri="{FF2B5EF4-FFF2-40B4-BE49-F238E27FC236}">
                <a16:creationId xmlns:a16="http://schemas.microsoft.com/office/drawing/2014/main" id="{CCECB61C-EAAC-408A-B6DC-141F9277B131}"/>
              </a:ext>
            </a:extLst>
          </p:cNvPr>
          <p:cNvSpPr txBox="1"/>
          <p:nvPr/>
        </p:nvSpPr>
        <p:spPr>
          <a:xfrm>
            <a:off x="172279" y="1364974"/>
            <a:ext cx="4107345" cy="707886"/>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We compute the subresultants of the decompositions.</a:t>
            </a:r>
            <a:endParaRPr lang="en-US" sz="2000">
              <a:latin typeface="Times New Roman" panose="02020603050405020304" pitchFamily="18" charset="0"/>
              <a:cs typeface="Times New Roman" panose="02020603050405020304" pitchFamily="18" charset="0"/>
            </a:endParaRPr>
          </a:p>
        </p:txBody>
      </p:sp>
      <p:cxnSp>
        <p:nvCxnSpPr>
          <p:cNvPr id="9" name="Straight Connector 8">
            <a:extLst>
              <a:ext uri="{FF2B5EF4-FFF2-40B4-BE49-F238E27FC236}">
                <a16:creationId xmlns:a16="http://schemas.microsoft.com/office/drawing/2014/main" id="{6DE3F7B3-E74A-4BB8-BA02-CED9A65D60B4}"/>
              </a:ext>
            </a:extLst>
          </p:cNvPr>
          <p:cNvCxnSpPr/>
          <p:nvPr/>
        </p:nvCxnSpPr>
        <p:spPr>
          <a:xfrm>
            <a:off x="10018643" y="1510748"/>
            <a:ext cx="0" cy="444758"/>
          </a:xfrm>
          <a:prstGeom prst="line">
            <a:avLst/>
          </a:prstGeom>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EFA15DA-A68D-492B-BCD3-ED70A66CDE84}"/>
              </a:ext>
            </a:extLst>
          </p:cNvPr>
          <p:cNvCxnSpPr/>
          <p:nvPr/>
        </p:nvCxnSpPr>
        <p:spPr>
          <a:xfrm>
            <a:off x="11303157" y="1467205"/>
            <a:ext cx="0" cy="444758"/>
          </a:xfrm>
          <a:prstGeom prst="line">
            <a:avLst/>
          </a:prstGeom>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F5AD777-C3EE-48B5-8ECB-24CEC190EAA7}"/>
              </a:ext>
            </a:extLst>
          </p:cNvPr>
          <p:cNvCxnSpPr/>
          <p:nvPr/>
        </p:nvCxnSpPr>
        <p:spPr>
          <a:xfrm>
            <a:off x="11963558" y="1440769"/>
            <a:ext cx="0" cy="444758"/>
          </a:xfrm>
          <a:prstGeom prst="line">
            <a:avLst/>
          </a:prstGeom>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E1958D6-1D63-4054-BD06-13016C686DEE}"/>
              </a:ext>
            </a:extLst>
          </p:cNvPr>
          <p:cNvCxnSpPr>
            <a:cxnSpLocks/>
          </p:cNvCxnSpPr>
          <p:nvPr/>
        </p:nvCxnSpPr>
        <p:spPr>
          <a:xfrm>
            <a:off x="9913257" y="1683657"/>
            <a:ext cx="2230704" cy="0"/>
          </a:xfrm>
          <a:prstGeom prst="line">
            <a:avLst/>
          </a:prstGeom>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19AED62A-82B8-44F9-9D54-1A6ED6889462}"/>
              </a:ext>
            </a:extLst>
          </p:cNvPr>
          <p:cNvSpPr txBox="1"/>
          <p:nvPr/>
        </p:nvSpPr>
        <p:spPr>
          <a:xfrm>
            <a:off x="10174514" y="1169551"/>
            <a:ext cx="812796"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2/3*5</a:t>
            </a:r>
            <a:endParaRPr lang="en-US" sz="2000">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CCBB5E23-11A5-4D29-BB6E-2B765594BB4F}"/>
              </a:ext>
            </a:extLst>
          </p:cNvPr>
          <p:cNvSpPr txBox="1"/>
          <p:nvPr/>
        </p:nvSpPr>
        <p:spPr>
          <a:xfrm>
            <a:off x="11408228" y="1169551"/>
            <a:ext cx="611491"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5/3</a:t>
            </a:r>
            <a:endParaRPr lang="en-US" sz="2000">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E5A729CD-BC59-46C6-8E16-595CAE6DFC96}"/>
              </a:ext>
            </a:extLst>
          </p:cNvPr>
          <p:cNvSpPr txBox="1"/>
          <p:nvPr/>
        </p:nvSpPr>
        <p:spPr>
          <a:xfrm>
            <a:off x="290286" y="2235200"/>
            <a:ext cx="856343"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R1 = </a:t>
            </a:r>
            <a:endParaRPr lang="en-US" sz="2000">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CD22375F-3308-402A-901F-26E89FF0C3A5}"/>
              </a:ext>
            </a:extLst>
          </p:cNvPr>
          <p:cNvSpPr txBox="1"/>
          <p:nvPr/>
        </p:nvSpPr>
        <p:spPr>
          <a:xfrm>
            <a:off x="1146628" y="2235200"/>
            <a:ext cx="2801257"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-1.4*5 = -7.0 kN (↑)</a:t>
            </a:r>
            <a:endParaRPr lang="en-US" sz="2000">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D10FF7C7-C39A-4A5E-8ABD-7A1AF102BD5D}"/>
              </a:ext>
            </a:extLst>
          </p:cNvPr>
          <p:cNvSpPr txBox="1"/>
          <p:nvPr/>
        </p:nvSpPr>
        <p:spPr>
          <a:xfrm>
            <a:off x="290286" y="2671596"/>
            <a:ext cx="856343"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R2 = </a:t>
            </a:r>
            <a:endParaRPr lang="en-US" sz="2000">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6550E30F-8D0E-44EA-A3A7-4286D7CD2A27}"/>
              </a:ext>
            </a:extLst>
          </p:cNvPr>
          <p:cNvSpPr txBox="1"/>
          <p:nvPr/>
        </p:nvSpPr>
        <p:spPr>
          <a:xfrm>
            <a:off x="1146628" y="2671596"/>
            <a:ext cx="2801257"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5.2*5/2 = 13.0 kN (↓)</a:t>
            </a:r>
            <a:endParaRPr lang="en-US" sz="2000">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200A2E22-9A84-453A-8364-868B088CA019}"/>
              </a:ext>
            </a:extLst>
          </p:cNvPr>
          <p:cNvSpPr txBox="1"/>
          <p:nvPr/>
        </p:nvSpPr>
        <p:spPr>
          <a:xfrm>
            <a:off x="12819" y="6116690"/>
            <a:ext cx="3467337" cy="400110"/>
          </a:xfrm>
          <a:prstGeom prst="rect">
            <a:avLst/>
          </a:prstGeom>
          <a:noFill/>
        </p:spPr>
        <p:txBody>
          <a:bodyPr wrap="square" rtlCol="0">
            <a:spAutoFit/>
          </a:bodyPr>
          <a:lstStyle/>
          <a:p>
            <a:r>
              <a:rPr lang="el-GR" sz="2000">
                <a:latin typeface="Times New Roman" panose="02020603050405020304" pitchFamily="18" charset="0"/>
                <a:cs typeface="Times New Roman" panose="02020603050405020304" pitchFamily="18" charset="0"/>
              </a:rPr>
              <a:t>Σ</a:t>
            </a:r>
            <a:r>
              <a:rPr lang="hu-HU" sz="2000">
                <a:latin typeface="Times New Roman" panose="02020603050405020304" pitchFamily="18" charset="0"/>
                <a:cs typeface="Times New Roman" panose="02020603050405020304" pitchFamily="18" charset="0"/>
              </a:rPr>
              <a:t>Fiy:  R = 13 – 7 = 6 kN  (↓)</a:t>
            </a:r>
            <a:endParaRPr lang="en-US" sz="2000">
              <a:latin typeface="Times New Roman" panose="02020603050405020304" pitchFamily="18" charset="0"/>
              <a:cs typeface="Times New Roman" panose="02020603050405020304" pitchFamily="18" charset="0"/>
            </a:endParaRPr>
          </a:p>
        </p:txBody>
      </p:sp>
      <p:pic>
        <p:nvPicPr>
          <p:cNvPr id="24" name="Picture 23">
            <a:extLst>
              <a:ext uri="{FF2B5EF4-FFF2-40B4-BE49-F238E27FC236}">
                <a16:creationId xmlns:a16="http://schemas.microsoft.com/office/drawing/2014/main" id="{3F11E92F-EC56-4C0E-B665-E891AB2EFCF6}"/>
              </a:ext>
            </a:extLst>
          </p:cNvPr>
          <p:cNvPicPr>
            <a:picLocks noChangeAspect="1"/>
          </p:cNvPicPr>
          <p:nvPr/>
        </p:nvPicPr>
        <p:blipFill>
          <a:blip r:embed="rId4"/>
          <a:stretch>
            <a:fillRect/>
          </a:stretch>
        </p:blipFill>
        <p:spPr>
          <a:xfrm>
            <a:off x="290285" y="2979447"/>
            <a:ext cx="2714625" cy="2181225"/>
          </a:xfrm>
          <a:prstGeom prst="rect">
            <a:avLst/>
          </a:prstGeom>
        </p:spPr>
      </p:pic>
      <p:sp>
        <p:nvSpPr>
          <p:cNvPr id="25" name="TextBox 24">
            <a:extLst>
              <a:ext uri="{FF2B5EF4-FFF2-40B4-BE49-F238E27FC236}">
                <a16:creationId xmlns:a16="http://schemas.microsoft.com/office/drawing/2014/main" id="{66F91E44-CC61-47FF-B77E-3DF411812A19}"/>
              </a:ext>
            </a:extLst>
          </p:cNvPr>
          <p:cNvSpPr txBox="1"/>
          <p:nvPr/>
        </p:nvSpPr>
        <p:spPr>
          <a:xfrm>
            <a:off x="0" y="5268468"/>
            <a:ext cx="4107345"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Equivalence statement: R ≡ (R1,R2)</a:t>
            </a:r>
            <a:endParaRPr lang="en-US" sz="2000">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45DDBF5F-803D-4073-81E9-BCD47A481A74}"/>
              </a:ext>
            </a:extLst>
          </p:cNvPr>
          <p:cNvSpPr txBox="1"/>
          <p:nvPr/>
        </p:nvSpPr>
        <p:spPr>
          <a:xfrm>
            <a:off x="12819" y="5660641"/>
            <a:ext cx="3775606" cy="398681"/>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Equivalence equations:</a:t>
            </a:r>
            <a:endParaRPr lang="en-US" sz="2000">
              <a:latin typeface="Times New Roman" panose="02020603050405020304" pitchFamily="18" charset="0"/>
              <a:cs typeface="Times New Roman" panose="02020603050405020304" pitchFamily="18" charset="0"/>
            </a:endParaRPr>
          </a:p>
        </p:txBody>
      </p:sp>
      <p:cxnSp>
        <p:nvCxnSpPr>
          <p:cNvPr id="28" name="Straight Arrow Connector 27">
            <a:extLst>
              <a:ext uri="{FF2B5EF4-FFF2-40B4-BE49-F238E27FC236}">
                <a16:creationId xmlns:a16="http://schemas.microsoft.com/office/drawing/2014/main" id="{7296A648-DF41-4727-91C8-EA922A6DBE75}"/>
              </a:ext>
            </a:extLst>
          </p:cNvPr>
          <p:cNvCxnSpPr/>
          <p:nvPr/>
        </p:nvCxnSpPr>
        <p:spPr>
          <a:xfrm>
            <a:off x="5123543" y="230832"/>
            <a:ext cx="0" cy="1148025"/>
          </a:xfrm>
          <a:prstGeom prst="straightConnector1">
            <a:avLst/>
          </a:prstGeom>
          <a:ln w="127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15F26F88-2923-40B6-828E-C278839402FF}"/>
              </a:ext>
            </a:extLst>
          </p:cNvPr>
          <p:cNvSpPr txBox="1"/>
          <p:nvPr/>
        </p:nvSpPr>
        <p:spPr>
          <a:xfrm>
            <a:off x="4990272" y="1305555"/>
            <a:ext cx="376030"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y</a:t>
            </a:r>
            <a:endParaRPr lang="en-US" sz="20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7522AF1F-F4BA-4B3A-9427-2A71A153BD8E}"/>
              </a:ext>
            </a:extLst>
          </p:cNvPr>
          <p:cNvSpPr txBox="1"/>
          <p:nvPr/>
        </p:nvSpPr>
        <p:spPr>
          <a:xfrm>
            <a:off x="5266083" y="683555"/>
            <a:ext cx="376022"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O</a:t>
            </a:r>
            <a:endParaRPr lang="en-US" sz="2000">
              <a:latin typeface="Times New Roman" panose="02020603050405020304" pitchFamily="18" charset="0"/>
              <a:cs typeface="Times New Roman" panose="02020603050405020304" pitchFamily="18" charset="0"/>
            </a:endParaRPr>
          </a:p>
        </p:txBody>
      </p:sp>
      <p:sp>
        <p:nvSpPr>
          <p:cNvPr id="31" name="TextBox 30">
            <a:extLst>
              <a:ext uri="{FF2B5EF4-FFF2-40B4-BE49-F238E27FC236}">
                <a16:creationId xmlns:a16="http://schemas.microsoft.com/office/drawing/2014/main" id="{47313816-E0F8-44DD-977B-4020C571262E}"/>
              </a:ext>
            </a:extLst>
          </p:cNvPr>
          <p:cNvSpPr txBox="1"/>
          <p:nvPr/>
        </p:nvSpPr>
        <p:spPr>
          <a:xfrm>
            <a:off x="4775200" y="3904343"/>
            <a:ext cx="1030514" cy="400110"/>
          </a:xfrm>
          <a:prstGeom prst="rect">
            <a:avLst/>
          </a:prstGeom>
          <a:noFill/>
        </p:spPr>
        <p:txBody>
          <a:bodyPr wrap="square" rtlCol="0">
            <a:spAutoFit/>
          </a:bodyPr>
          <a:lstStyle/>
          <a:p>
            <a:pPr algn="l"/>
            <a:r>
              <a:rPr lang="el-GR" sz="2000">
                <a:latin typeface="Times New Roman" panose="02020603050405020304" pitchFamily="18" charset="0"/>
                <a:cs typeface="Times New Roman" panose="02020603050405020304" pitchFamily="18" charset="0"/>
              </a:rPr>
              <a:t>Σ</a:t>
            </a:r>
            <a:r>
              <a:rPr lang="hu-HU" sz="2000">
                <a:latin typeface="Times New Roman" panose="02020603050405020304" pitchFamily="18" charset="0"/>
                <a:cs typeface="Times New Roman" panose="02020603050405020304" pitchFamily="18" charset="0"/>
              </a:rPr>
              <a:t>Mi</a:t>
            </a:r>
            <a:r>
              <a:rPr lang="hu-HU" sz="2000" baseline="30000">
                <a:latin typeface="Times New Roman" panose="02020603050405020304" pitchFamily="18" charset="0"/>
                <a:cs typeface="Times New Roman" panose="02020603050405020304" pitchFamily="18" charset="0"/>
              </a:rPr>
              <a:t>(o)</a:t>
            </a:r>
            <a:r>
              <a:rPr lang="hu-HU" sz="2000">
                <a:latin typeface="Times New Roman" panose="02020603050405020304" pitchFamily="18" charset="0"/>
                <a:cs typeface="Times New Roman" panose="02020603050405020304" pitchFamily="18" charset="0"/>
              </a:rPr>
              <a:t>: </a:t>
            </a:r>
            <a:endParaRPr lang="en-US" sz="2000">
              <a:latin typeface="Times New Roman" panose="02020603050405020304" pitchFamily="18" charset="0"/>
              <a:cs typeface="Times New Roman" panose="02020603050405020304" pitchFamily="18" charset="0"/>
            </a:endParaRPr>
          </a:p>
        </p:txBody>
      </p:sp>
      <p:sp>
        <p:nvSpPr>
          <p:cNvPr id="32" name="TextBox 31">
            <a:extLst>
              <a:ext uri="{FF2B5EF4-FFF2-40B4-BE49-F238E27FC236}">
                <a16:creationId xmlns:a16="http://schemas.microsoft.com/office/drawing/2014/main" id="{854D6EB1-1506-436B-B80D-EEE230D121F0}"/>
              </a:ext>
            </a:extLst>
          </p:cNvPr>
          <p:cNvSpPr txBox="1"/>
          <p:nvPr/>
        </p:nvSpPr>
        <p:spPr>
          <a:xfrm>
            <a:off x="5805714" y="3904343"/>
            <a:ext cx="1248229"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- 6 *x</a:t>
            </a:r>
            <a:r>
              <a:rPr lang="hu-HU" sz="2000" baseline="-25000">
                <a:latin typeface="Times New Roman" panose="02020603050405020304" pitchFamily="18" charset="0"/>
                <a:cs typeface="Times New Roman" panose="02020603050405020304" pitchFamily="18" charset="0"/>
              </a:rPr>
              <a:t>R</a:t>
            </a:r>
            <a:r>
              <a:rPr lang="hu-HU" sz="2000">
                <a:latin typeface="Times New Roman" panose="02020603050405020304" pitchFamily="18" charset="0"/>
                <a:cs typeface="Times New Roman" panose="02020603050405020304" pitchFamily="18" charset="0"/>
              </a:rPr>
              <a:t> = </a:t>
            </a:r>
            <a:endParaRPr lang="en-US" sz="2000">
              <a:latin typeface="Times New Roman" panose="02020603050405020304" pitchFamily="18" charset="0"/>
              <a:cs typeface="Times New Roman" panose="02020603050405020304" pitchFamily="18" charset="0"/>
            </a:endParaRPr>
          </a:p>
        </p:txBody>
      </p:sp>
      <p:sp>
        <p:nvSpPr>
          <p:cNvPr id="33" name="TextBox 32">
            <a:extLst>
              <a:ext uri="{FF2B5EF4-FFF2-40B4-BE49-F238E27FC236}">
                <a16:creationId xmlns:a16="http://schemas.microsoft.com/office/drawing/2014/main" id="{D9457AD9-4877-4BFA-B4AE-8702A8FFA06C}"/>
              </a:ext>
            </a:extLst>
          </p:cNvPr>
          <p:cNvSpPr txBox="1"/>
          <p:nvPr/>
        </p:nvSpPr>
        <p:spPr>
          <a:xfrm>
            <a:off x="7053943" y="3904343"/>
            <a:ext cx="3120571"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7*2.5 – 13 * (2.5+0.8333)</a:t>
            </a:r>
            <a:endParaRPr lang="en-US" sz="2000">
              <a:latin typeface="Times New Roman" panose="02020603050405020304" pitchFamily="18" charset="0"/>
              <a:cs typeface="Times New Roman" panose="02020603050405020304" pitchFamily="18" charset="0"/>
            </a:endParaRPr>
          </a:p>
        </p:txBody>
      </p:sp>
      <p:sp>
        <p:nvSpPr>
          <p:cNvPr id="34" name="TextBox 33">
            <a:extLst>
              <a:ext uri="{FF2B5EF4-FFF2-40B4-BE49-F238E27FC236}">
                <a16:creationId xmlns:a16="http://schemas.microsoft.com/office/drawing/2014/main" id="{BC26F238-1824-447E-94E7-0E43ADF5AB9C}"/>
              </a:ext>
            </a:extLst>
          </p:cNvPr>
          <p:cNvSpPr txBox="1"/>
          <p:nvPr/>
        </p:nvSpPr>
        <p:spPr>
          <a:xfrm>
            <a:off x="5994400" y="4484914"/>
            <a:ext cx="783771" cy="414645"/>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x</a:t>
            </a:r>
            <a:r>
              <a:rPr lang="hu-HU" sz="2000" baseline="-25000">
                <a:latin typeface="Times New Roman" panose="02020603050405020304" pitchFamily="18" charset="0"/>
                <a:cs typeface="Times New Roman" panose="02020603050405020304" pitchFamily="18" charset="0"/>
              </a:rPr>
              <a:t>R</a:t>
            </a:r>
            <a:r>
              <a:rPr lang="hu-HU" sz="2000">
                <a:latin typeface="Times New Roman" panose="02020603050405020304" pitchFamily="18" charset="0"/>
                <a:cs typeface="Times New Roman" panose="02020603050405020304" pitchFamily="18" charset="0"/>
              </a:rPr>
              <a:t> = </a:t>
            </a:r>
            <a:endParaRPr lang="en-US" sz="2000">
              <a:latin typeface="Times New Roman" panose="02020603050405020304" pitchFamily="18" charset="0"/>
              <a:cs typeface="Times New Roman" panose="02020603050405020304" pitchFamily="18" charset="0"/>
            </a:endParaRPr>
          </a:p>
        </p:txBody>
      </p:sp>
      <p:sp>
        <p:nvSpPr>
          <p:cNvPr id="35" name="TextBox 34">
            <a:extLst>
              <a:ext uri="{FF2B5EF4-FFF2-40B4-BE49-F238E27FC236}">
                <a16:creationId xmlns:a16="http://schemas.microsoft.com/office/drawing/2014/main" id="{796BAE3C-92B3-4D48-8ADF-FBD45C904554}"/>
              </a:ext>
            </a:extLst>
          </p:cNvPr>
          <p:cNvSpPr txBox="1"/>
          <p:nvPr/>
        </p:nvSpPr>
        <p:spPr>
          <a:xfrm>
            <a:off x="7053943" y="4499449"/>
            <a:ext cx="1378857"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4.305m</a:t>
            </a:r>
            <a:endParaRPr lang="en-US" sz="2000">
              <a:latin typeface="Times New Roman" panose="02020603050405020304" pitchFamily="18" charset="0"/>
              <a:cs typeface="Times New Roman" panose="02020603050405020304" pitchFamily="18" charset="0"/>
            </a:endParaRPr>
          </a:p>
        </p:txBody>
      </p:sp>
      <p:cxnSp>
        <p:nvCxnSpPr>
          <p:cNvPr id="37" name="Straight Arrow Connector 36">
            <a:extLst>
              <a:ext uri="{FF2B5EF4-FFF2-40B4-BE49-F238E27FC236}">
                <a16:creationId xmlns:a16="http://schemas.microsoft.com/office/drawing/2014/main" id="{758B7EBE-644D-4430-95A3-1401D99118D9}"/>
              </a:ext>
            </a:extLst>
          </p:cNvPr>
          <p:cNvCxnSpPr>
            <a:cxnSpLocks/>
          </p:cNvCxnSpPr>
          <p:nvPr/>
        </p:nvCxnSpPr>
        <p:spPr>
          <a:xfrm>
            <a:off x="2380343" y="3071706"/>
            <a:ext cx="0" cy="1239037"/>
          </a:xfrm>
          <a:prstGeom prst="straightConnector1">
            <a:avLst/>
          </a:prstGeom>
          <a:ln w="412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45E57E7-877B-4488-ACFC-4ECCEC39B655}"/>
              </a:ext>
            </a:extLst>
          </p:cNvPr>
          <p:cNvCxnSpPr/>
          <p:nvPr/>
        </p:nvCxnSpPr>
        <p:spPr>
          <a:xfrm>
            <a:off x="493486" y="3071706"/>
            <a:ext cx="0" cy="484294"/>
          </a:xfrm>
          <a:prstGeom prst="line">
            <a:avLst/>
          </a:prstGeom>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32B73D9C-E09D-444B-B9E6-98746E1B7830}"/>
              </a:ext>
            </a:extLst>
          </p:cNvPr>
          <p:cNvCxnSpPr/>
          <p:nvPr/>
        </p:nvCxnSpPr>
        <p:spPr>
          <a:xfrm>
            <a:off x="290285" y="3222171"/>
            <a:ext cx="2322286" cy="0"/>
          </a:xfrm>
          <a:prstGeom prst="line">
            <a:avLst/>
          </a:prstGeom>
          <a:ln w="9525">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7D02DA10-50BE-46F8-8027-CF1AA2AB6F49}"/>
              </a:ext>
            </a:extLst>
          </p:cNvPr>
          <p:cNvSpPr txBox="1"/>
          <p:nvPr/>
        </p:nvSpPr>
        <p:spPr>
          <a:xfrm>
            <a:off x="1016000" y="3071706"/>
            <a:ext cx="656570"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x</a:t>
            </a:r>
            <a:r>
              <a:rPr lang="hu-HU" sz="2000" baseline="-25000">
                <a:latin typeface="Times New Roman" panose="02020603050405020304" pitchFamily="18" charset="0"/>
                <a:cs typeface="Times New Roman" panose="02020603050405020304" pitchFamily="18" charset="0"/>
              </a:rPr>
              <a:t>R</a:t>
            </a:r>
            <a:endParaRPr lang="en-US" sz="2000" baseline="-25000">
              <a:latin typeface="Times New Roman" panose="02020603050405020304" pitchFamily="18" charset="0"/>
              <a:cs typeface="Times New Roman" panose="02020603050405020304" pitchFamily="18" charset="0"/>
            </a:endParaRPr>
          </a:p>
        </p:txBody>
      </p:sp>
      <p:sp>
        <p:nvSpPr>
          <p:cNvPr id="44" name="TextBox 43">
            <a:extLst>
              <a:ext uri="{FF2B5EF4-FFF2-40B4-BE49-F238E27FC236}">
                <a16:creationId xmlns:a16="http://schemas.microsoft.com/office/drawing/2014/main" id="{9ECD8643-F10F-438B-924A-464738DC04EC}"/>
              </a:ext>
            </a:extLst>
          </p:cNvPr>
          <p:cNvSpPr txBox="1"/>
          <p:nvPr/>
        </p:nvSpPr>
        <p:spPr>
          <a:xfrm>
            <a:off x="2380339" y="2963910"/>
            <a:ext cx="591654"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R</a:t>
            </a:r>
            <a:endParaRPr lang="en-US" sz="2000">
              <a:latin typeface="Times New Roman" panose="02020603050405020304" pitchFamily="18" charset="0"/>
              <a:cs typeface="Times New Roman" panose="02020603050405020304" pitchFamily="18" charset="0"/>
            </a:endParaRPr>
          </a:p>
        </p:txBody>
      </p:sp>
      <p:sp>
        <p:nvSpPr>
          <p:cNvPr id="45" name="Right Triangle 44">
            <a:extLst>
              <a:ext uri="{FF2B5EF4-FFF2-40B4-BE49-F238E27FC236}">
                <a16:creationId xmlns:a16="http://schemas.microsoft.com/office/drawing/2014/main" id="{BD95553A-8EED-4F44-88CD-958156C2F402}"/>
              </a:ext>
            </a:extLst>
          </p:cNvPr>
          <p:cNvSpPr/>
          <p:nvPr/>
        </p:nvSpPr>
        <p:spPr>
          <a:xfrm flipV="1">
            <a:off x="5266083" y="5552445"/>
            <a:ext cx="1785927" cy="28229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ight Triangle 45">
            <a:extLst>
              <a:ext uri="{FF2B5EF4-FFF2-40B4-BE49-F238E27FC236}">
                <a16:creationId xmlns:a16="http://schemas.microsoft.com/office/drawing/2014/main" id="{2A88AAFF-7ABC-44B1-B8A5-D78B5A20BF48}"/>
              </a:ext>
            </a:extLst>
          </p:cNvPr>
          <p:cNvSpPr/>
          <p:nvPr/>
        </p:nvSpPr>
        <p:spPr>
          <a:xfrm flipH="1">
            <a:off x="5290457" y="6059322"/>
            <a:ext cx="1785927" cy="580457"/>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7DBB0849-EC59-444D-9B59-D9C8B9CC364D}"/>
              </a:ext>
            </a:extLst>
          </p:cNvPr>
          <p:cNvSpPr txBox="1"/>
          <p:nvPr/>
        </p:nvSpPr>
        <p:spPr>
          <a:xfrm>
            <a:off x="4484914" y="5268468"/>
            <a:ext cx="638629"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-1,4</a:t>
            </a:r>
            <a:endParaRPr lang="en-US" sz="2000">
              <a:latin typeface="Times New Roman" panose="02020603050405020304" pitchFamily="18" charset="0"/>
              <a:cs typeface="Times New Roman" panose="02020603050405020304" pitchFamily="18" charset="0"/>
            </a:endParaRPr>
          </a:p>
        </p:txBody>
      </p:sp>
      <p:sp>
        <p:nvSpPr>
          <p:cNvPr id="48" name="TextBox 47">
            <a:extLst>
              <a:ext uri="{FF2B5EF4-FFF2-40B4-BE49-F238E27FC236}">
                <a16:creationId xmlns:a16="http://schemas.microsoft.com/office/drawing/2014/main" id="{3690B5A1-3462-46CB-9D88-5D4AB4122E2A}"/>
              </a:ext>
            </a:extLst>
          </p:cNvPr>
          <p:cNvSpPr txBox="1"/>
          <p:nvPr/>
        </p:nvSpPr>
        <p:spPr>
          <a:xfrm>
            <a:off x="7257143" y="6059322"/>
            <a:ext cx="827314"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3.8</a:t>
            </a:r>
            <a:endParaRPr lang="en-US" sz="2000">
              <a:latin typeface="Times New Roman" panose="02020603050405020304" pitchFamily="18" charset="0"/>
              <a:cs typeface="Times New Roman" panose="02020603050405020304" pitchFamily="18" charset="0"/>
            </a:endParaRPr>
          </a:p>
        </p:txBody>
      </p:sp>
      <p:cxnSp>
        <p:nvCxnSpPr>
          <p:cNvPr id="50" name="Straight Arrow Connector 49">
            <a:extLst>
              <a:ext uri="{FF2B5EF4-FFF2-40B4-BE49-F238E27FC236}">
                <a16:creationId xmlns:a16="http://schemas.microsoft.com/office/drawing/2014/main" id="{8F447577-EF9B-499C-A927-14FB1C48F478}"/>
              </a:ext>
            </a:extLst>
          </p:cNvPr>
          <p:cNvCxnSpPr/>
          <p:nvPr/>
        </p:nvCxnSpPr>
        <p:spPr>
          <a:xfrm flipV="1">
            <a:off x="5805714" y="5007429"/>
            <a:ext cx="0" cy="827314"/>
          </a:xfrm>
          <a:prstGeom prst="straightConnector1">
            <a:avLst/>
          </a:prstGeom>
          <a:ln w="381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52CE8F8B-5488-41BB-BFC8-70B8E471AE88}"/>
              </a:ext>
            </a:extLst>
          </p:cNvPr>
          <p:cNvCxnSpPr>
            <a:cxnSpLocks/>
          </p:cNvCxnSpPr>
          <p:nvPr/>
        </p:nvCxnSpPr>
        <p:spPr>
          <a:xfrm>
            <a:off x="6645333" y="5834743"/>
            <a:ext cx="0" cy="805036"/>
          </a:xfrm>
          <a:prstGeom prst="straightConnector1">
            <a:avLst/>
          </a:prstGeom>
          <a:ln w="381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428690DF-5C84-4F8A-959B-4BC33ADD3DC5}"/>
              </a:ext>
            </a:extLst>
          </p:cNvPr>
          <p:cNvSpPr txBox="1"/>
          <p:nvPr/>
        </p:nvSpPr>
        <p:spPr>
          <a:xfrm>
            <a:off x="5994399" y="4899559"/>
            <a:ext cx="2714621"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R1=-1.4*5/2= -3.5</a:t>
            </a:r>
            <a:endParaRPr lang="en-US" sz="2000">
              <a:latin typeface="Times New Roman" panose="02020603050405020304" pitchFamily="18" charset="0"/>
              <a:cs typeface="Times New Roman" panose="02020603050405020304" pitchFamily="18" charset="0"/>
            </a:endParaRPr>
          </a:p>
        </p:txBody>
      </p:sp>
      <p:sp>
        <p:nvSpPr>
          <p:cNvPr id="54" name="TextBox 53">
            <a:extLst>
              <a:ext uri="{FF2B5EF4-FFF2-40B4-BE49-F238E27FC236}">
                <a16:creationId xmlns:a16="http://schemas.microsoft.com/office/drawing/2014/main" id="{F31BB48C-AD3E-4794-9530-4D5E7797039A}"/>
              </a:ext>
            </a:extLst>
          </p:cNvPr>
          <p:cNvSpPr txBox="1"/>
          <p:nvPr/>
        </p:nvSpPr>
        <p:spPr>
          <a:xfrm>
            <a:off x="6778171" y="5660641"/>
            <a:ext cx="2108512" cy="398681"/>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R2=3.8*5/2=9.5</a:t>
            </a:r>
            <a:endParaRPr lang="en-US" sz="2000">
              <a:latin typeface="Times New Roman" panose="02020603050405020304" pitchFamily="18" charset="0"/>
              <a:cs typeface="Times New Roman" panose="02020603050405020304" pitchFamily="18" charset="0"/>
            </a:endParaRPr>
          </a:p>
        </p:txBody>
      </p:sp>
      <p:sp>
        <p:nvSpPr>
          <p:cNvPr id="55" name="TextBox 54">
            <a:extLst>
              <a:ext uri="{FF2B5EF4-FFF2-40B4-BE49-F238E27FC236}">
                <a16:creationId xmlns:a16="http://schemas.microsoft.com/office/drawing/2014/main" id="{8BA02498-18CE-4438-A765-224AA5DD3BF2}"/>
              </a:ext>
            </a:extLst>
          </p:cNvPr>
          <p:cNvSpPr txBox="1"/>
          <p:nvPr/>
        </p:nvSpPr>
        <p:spPr>
          <a:xfrm>
            <a:off x="9337557" y="4782492"/>
            <a:ext cx="1604144"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R=9.5-3.5=6</a:t>
            </a:r>
            <a:endParaRPr lang="en-US" sz="2000">
              <a:latin typeface="Times New Roman" panose="02020603050405020304" pitchFamily="18" charset="0"/>
              <a:cs typeface="Times New Roman" panose="02020603050405020304" pitchFamily="18" charset="0"/>
            </a:endParaRPr>
          </a:p>
        </p:txBody>
      </p:sp>
      <p:sp>
        <p:nvSpPr>
          <p:cNvPr id="56" name="TextBox 55">
            <a:extLst>
              <a:ext uri="{FF2B5EF4-FFF2-40B4-BE49-F238E27FC236}">
                <a16:creationId xmlns:a16="http://schemas.microsoft.com/office/drawing/2014/main" id="{EBD3DD86-8372-4C9E-8177-6B5A0DDEABF2}"/>
              </a:ext>
            </a:extLst>
          </p:cNvPr>
          <p:cNvSpPr txBox="1"/>
          <p:nvPr/>
        </p:nvSpPr>
        <p:spPr>
          <a:xfrm>
            <a:off x="7155563" y="6538790"/>
            <a:ext cx="1030514" cy="400110"/>
          </a:xfrm>
          <a:prstGeom prst="rect">
            <a:avLst/>
          </a:prstGeom>
          <a:noFill/>
        </p:spPr>
        <p:txBody>
          <a:bodyPr wrap="square" rtlCol="0">
            <a:spAutoFit/>
          </a:bodyPr>
          <a:lstStyle/>
          <a:p>
            <a:pPr algn="l"/>
            <a:r>
              <a:rPr lang="el-GR" sz="2000">
                <a:latin typeface="Times New Roman" panose="02020603050405020304" pitchFamily="18" charset="0"/>
                <a:cs typeface="Times New Roman" panose="02020603050405020304" pitchFamily="18" charset="0"/>
              </a:rPr>
              <a:t>Σ</a:t>
            </a:r>
            <a:r>
              <a:rPr lang="hu-HU" sz="2000">
                <a:latin typeface="Times New Roman" panose="02020603050405020304" pitchFamily="18" charset="0"/>
                <a:cs typeface="Times New Roman" panose="02020603050405020304" pitchFamily="18" charset="0"/>
              </a:rPr>
              <a:t>Mi</a:t>
            </a:r>
            <a:r>
              <a:rPr lang="hu-HU" sz="2000" baseline="30000">
                <a:latin typeface="Times New Roman" panose="02020603050405020304" pitchFamily="18" charset="0"/>
                <a:cs typeface="Times New Roman" panose="02020603050405020304" pitchFamily="18" charset="0"/>
              </a:rPr>
              <a:t>(o)</a:t>
            </a:r>
            <a:r>
              <a:rPr lang="hu-HU" sz="2000">
                <a:latin typeface="Times New Roman" panose="02020603050405020304" pitchFamily="18" charset="0"/>
                <a:cs typeface="Times New Roman" panose="02020603050405020304" pitchFamily="18" charset="0"/>
              </a:rPr>
              <a:t>: </a:t>
            </a:r>
            <a:endParaRPr lang="en-US" sz="2000">
              <a:latin typeface="Times New Roman" panose="02020603050405020304" pitchFamily="18" charset="0"/>
              <a:cs typeface="Times New Roman" panose="02020603050405020304" pitchFamily="18" charset="0"/>
            </a:endParaRPr>
          </a:p>
        </p:txBody>
      </p:sp>
      <p:sp>
        <p:nvSpPr>
          <p:cNvPr id="57" name="TextBox 56">
            <a:extLst>
              <a:ext uri="{FF2B5EF4-FFF2-40B4-BE49-F238E27FC236}">
                <a16:creationId xmlns:a16="http://schemas.microsoft.com/office/drawing/2014/main" id="{6DCE8320-514D-4F87-A599-0D2342B2B18C}"/>
              </a:ext>
            </a:extLst>
          </p:cNvPr>
          <p:cNvSpPr txBox="1"/>
          <p:nvPr/>
        </p:nvSpPr>
        <p:spPr>
          <a:xfrm>
            <a:off x="8104315" y="6492504"/>
            <a:ext cx="1248229"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- 6 *x</a:t>
            </a:r>
            <a:r>
              <a:rPr lang="hu-HU" sz="2000" baseline="-25000">
                <a:latin typeface="Times New Roman" panose="02020603050405020304" pitchFamily="18" charset="0"/>
                <a:cs typeface="Times New Roman" panose="02020603050405020304" pitchFamily="18" charset="0"/>
              </a:rPr>
              <a:t>R</a:t>
            </a:r>
            <a:r>
              <a:rPr lang="hu-HU" sz="2000">
                <a:latin typeface="Times New Roman" panose="02020603050405020304" pitchFamily="18" charset="0"/>
                <a:cs typeface="Times New Roman" panose="02020603050405020304" pitchFamily="18" charset="0"/>
              </a:rPr>
              <a:t> = </a:t>
            </a:r>
            <a:endParaRPr lang="en-US" sz="2000">
              <a:latin typeface="Times New Roman" panose="02020603050405020304" pitchFamily="18" charset="0"/>
              <a:cs typeface="Times New Roman" panose="02020603050405020304" pitchFamily="18" charset="0"/>
            </a:endParaRPr>
          </a:p>
        </p:txBody>
      </p:sp>
      <p:sp>
        <p:nvSpPr>
          <p:cNvPr id="58" name="TextBox 57">
            <a:extLst>
              <a:ext uri="{FF2B5EF4-FFF2-40B4-BE49-F238E27FC236}">
                <a16:creationId xmlns:a16="http://schemas.microsoft.com/office/drawing/2014/main" id="{A6C34928-9CB9-43A7-ACAA-03096008D460}"/>
              </a:ext>
            </a:extLst>
          </p:cNvPr>
          <p:cNvSpPr txBox="1"/>
          <p:nvPr/>
        </p:nvSpPr>
        <p:spPr>
          <a:xfrm>
            <a:off x="9214009" y="6459432"/>
            <a:ext cx="2749550"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3.5*1.667-9.5*3.333</a:t>
            </a:r>
            <a:endParaRPr lang="en-US" sz="2000">
              <a:latin typeface="Times New Roman" panose="02020603050405020304" pitchFamily="18" charset="0"/>
              <a:cs typeface="Times New Roman" panose="02020603050405020304" pitchFamily="18" charset="0"/>
            </a:endParaRPr>
          </a:p>
        </p:txBody>
      </p:sp>
      <p:sp>
        <p:nvSpPr>
          <p:cNvPr id="59" name="TextBox 58">
            <a:extLst>
              <a:ext uri="{FF2B5EF4-FFF2-40B4-BE49-F238E27FC236}">
                <a16:creationId xmlns:a16="http://schemas.microsoft.com/office/drawing/2014/main" id="{33ABE868-6F0E-4820-8871-CA5EC00E9407}"/>
              </a:ext>
            </a:extLst>
          </p:cNvPr>
          <p:cNvSpPr txBox="1"/>
          <p:nvPr/>
        </p:nvSpPr>
        <p:spPr>
          <a:xfrm>
            <a:off x="9352544" y="5182602"/>
            <a:ext cx="1785927" cy="411167"/>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x</a:t>
            </a:r>
            <a:r>
              <a:rPr lang="hu-HU" sz="2000" baseline="-25000">
                <a:latin typeface="Times New Roman" panose="02020603050405020304" pitchFamily="18" charset="0"/>
                <a:cs typeface="Times New Roman" panose="02020603050405020304" pitchFamily="18" charset="0"/>
              </a:rPr>
              <a:t>R</a:t>
            </a:r>
            <a:r>
              <a:rPr lang="hu-HU" sz="2000">
                <a:latin typeface="Times New Roman" panose="02020603050405020304" pitchFamily="18" charset="0"/>
                <a:cs typeface="Times New Roman" panose="02020603050405020304" pitchFamily="18" charset="0"/>
              </a:rPr>
              <a:t> = 4.305m </a:t>
            </a:r>
            <a:endParaRPr lang="en-US" sz="2000">
              <a:latin typeface="Times New Roman" panose="02020603050405020304" pitchFamily="18" charset="0"/>
              <a:cs typeface="Times New Roman" panose="02020603050405020304" pitchFamily="18" charset="0"/>
            </a:endParaRPr>
          </a:p>
        </p:txBody>
      </p:sp>
      <p:sp>
        <p:nvSpPr>
          <p:cNvPr id="60" name="TextBox 59">
            <a:extLst>
              <a:ext uri="{FF2B5EF4-FFF2-40B4-BE49-F238E27FC236}">
                <a16:creationId xmlns:a16="http://schemas.microsoft.com/office/drawing/2014/main" id="{67E73AF8-0538-43DD-BFBE-5BFF2EEC632C}"/>
              </a:ext>
            </a:extLst>
          </p:cNvPr>
          <p:cNvSpPr txBox="1"/>
          <p:nvPr/>
        </p:nvSpPr>
        <p:spPr>
          <a:xfrm>
            <a:off x="4775200" y="4484914"/>
            <a:ext cx="1022429" cy="400110"/>
          </a:xfrm>
          <a:prstGeom prst="rect">
            <a:avLst/>
          </a:prstGeom>
          <a:noFill/>
        </p:spPr>
        <p:txBody>
          <a:bodyPr wrap="square" rtlCol="0">
            <a:spAutoFit/>
          </a:bodyPr>
          <a:lstStyle/>
          <a:p>
            <a:pPr algn="l"/>
            <a:r>
              <a:rPr lang="hu-HU" sz="2000">
                <a:latin typeface="Times New Roman" panose="02020603050405020304" pitchFamily="18" charset="0"/>
                <a:cs typeface="Times New Roman" panose="02020603050405020304" pitchFamily="18" charset="0"/>
              </a:rPr>
              <a:t>Check:</a:t>
            </a:r>
            <a:endParaRPr lang="en-US" sz="2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9930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2"/>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40"/>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4"/>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6"/>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1"/>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2"/>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3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5"/>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56"/>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16" grpId="0"/>
      <p:bldP spid="18" grpId="0"/>
      <p:bldP spid="19" grpId="0"/>
      <p:bldP spid="21" grpId="0"/>
      <p:bldP spid="22" grpId="0"/>
      <p:bldP spid="23" grpId="0"/>
      <p:bldP spid="25" grpId="0"/>
      <p:bldP spid="26" grpId="0"/>
      <p:bldP spid="31" grpId="0"/>
      <p:bldP spid="32" grpId="0"/>
      <p:bldP spid="33" grpId="0"/>
      <p:bldP spid="34" grpId="0"/>
      <p:bldP spid="35" grpId="0"/>
      <p:bldP spid="44"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73DB5E1-875F-423A-BD3A-759BE459ACB1}"/>
              </a:ext>
            </a:extLst>
          </p:cNvPr>
          <p:cNvSpPr txBox="1"/>
          <p:nvPr/>
        </p:nvSpPr>
        <p:spPr>
          <a:xfrm>
            <a:off x="695402" y="97786"/>
            <a:ext cx="8550198" cy="1200329"/>
          </a:xfrm>
          <a:prstGeom prst="rect">
            <a:avLst/>
          </a:prstGeom>
          <a:noFill/>
        </p:spPr>
        <p:txBody>
          <a:bodyPr wrap="square" rtlCol="0">
            <a:spAutoFit/>
          </a:bodyPr>
          <a:lstStyle/>
          <a:p>
            <a:pPr algn="l"/>
            <a:r>
              <a:rPr lang="hu-HU" sz="2400" b="1">
                <a:latin typeface="Times New Roman" panose="02020603050405020304" pitchFamily="18" charset="0"/>
                <a:cs typeface="Times New Roman" panose="02020603050405020304" pitchFamily="18" charset="0"/>
              </a:rPr>
              <a:t>Computation of the moment of a force F around a point P. </a:t>
            </a:r>
            <a:r>
              <a:rPr lang="hu-HU" sz="2400">
                <a:latin typeface="Times New Roman" panose="02020603050405020304" pitchFamily="18" charset="0"/>
                <a:cs typeface="Times New Roman" panose="02020603050405020304" pitchFamily="18" charset="0"/>
              </a:rPr>
              <a:t>The moment of the force is equal to the sum of the moments of its components.</a:t>
            </a:r>
            <a:endParaRPr lang="en-US" sz="240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9" name="TextBox 48">
                <a:extLst>
                  <a:ext uri="{FF2B5EF4-FFF2-40B4-BE49-F238E27FC236}">
                    <a16:creationId xmlns:a16="http://schemas.microsoft.com/office/drawing/2014/main" id="{D568DEB4-A22C-4FE7-AA66-A51FFD3AFE4B}"/>
                  </a:ext>
                </a:extLst>
              </p:cNvPr>
              <p:cNvSpPr txBox="1"/>
              <p:nvPr/>
            </p:nvSpPr>
            <p:spPr>
              <a:xfrm>
                <a:off x="7332021" y="1785416"/>
                <a:ext cx="3933371" cy="830997"/>
              </a:xfrm>
              <a:prstGeom prst="rect">
                <a:avLst/>
              </a:prstGeom>
              <a:noFill/>
            </p:spPr>
            <p:txBody>
              <a:bodyPr wrap="square" rtlCol="0">
                <a:spAutoFit/>
              </a:bodyPr>
              <a:lstStyle/>
              <a:p>
                <a:r>
                  <a:rPr lang="hu-HU" sz="2400">
                    <a:latin typeface="Times New Roman" panose="02020603050405020304" pitchFamily="18" charset="0"/>
                    <a:cs typeface="Times New Roman" panose="02020603050405020304" pitchFamily="18" charset="0"/>
                  </a:rPr>
                  <a:t>M</a:t>
                </a:r>
                <a:r>
                  <a:rPr lang="hu-HU" sz="2400" baseline="30000">
                    <a:latin typeface="Times New Roman" panose="02020603050405020304" pitchFamily="18" charset="0"/>
                    <a:cs typeface="Times New Roman" panose="02020603050405020304" pitchFamily="18" charset="0"/>
                  </a:rPr>
                  <a:t>(P)</a:t>
                </a:r>
                <a:r>
                  <a:rPr lang="hu-HU" sz="2400">
                    <a:latin typeface="Times New Roman" panose="02020603050405020304" pitchFamily="18" charset="0"/>
                    <a:cs typeface="Times New Roman" panose="02020603050405020304" pitchFamily="18" charset="0"/>
                  </a:rPr>
                  <a:t> = </a:t>
                </a:r>
                <a14:m>
                  <m:oMath xmlns:m="http://schemas.openxmlformats.org/officeDocument/2006/math">
                    <m:r>
                      <a:rPr lang="hu-HU" sz="2400" i="1" smtClean="0">
                        <a:latin typeface="Cambria Math" panose="02040503050406030204" pitchFamily="18" charset="0"/>
                        <a:ea typeface="Cambria Math" panose="02040503050406030204" pitchFamily="18" charset="0"/>
                        <a:cs typeface="Times New Roman" panose="02020603050405020304" pitchFamily="18" charset="0"/>
                      </a:rPr>
                      <m:t>±</m:t>
                    </m:r>
                    <m:r>
                      <m:rPr>
                        <m:sty m:val="p"/>
                      </m:rPr>
                      <a:rPr lang="hu-HU" sz="2400" b="0" i="0" smtClean="0">
                        <a:latin typeface="Cambria Math" panose="02040503050406030204" pitchFamily="18" charset="0"/>
                        <a:ea typeface="Cambria Math" panose="02040503050406030204" pitchFamily="18" charset="0"/>
                        <a:cs typeface="Times New Roman" panose="02020603050405020304" pitchFamily="18" charset="0"/>
                      </a:rPr>
                      <m:t>Fx</m:t>
                    </m:r>
                    <m:r>
                      <a:rPr lang="hu-HU" sz="2400" b="0" i="0" smtClean="0">
                        <a:latin typeface="Cambria Math" panose="02040503050406030204" pitchFamily="18" charset="0"/>
                        <a:ea typeface="Cambria Math" panose="02040503050406030204" pitchFamily="18" charset="0"/>
                        <a:cs typeface="Times New Roman" panose="02020603050405020304" pitchFamily="18" charset="0"/>
                      </a:rPr>
                      <m:t>∗</m:t>
                    </m:r>
                    <m:r>
                      <m:rPr>
                        <m:sty m:val="p"/>
                      </m:rPr>
                      <a:rPr lang="hu-HU" sz="2400" b="0" i="0" smtClean="0">
                        <a:latin typeface="Cambria Math" panose="02040503050406030204" pitchFamily="18" charset="0"/>
                        <a:ea typeface="Cambria Math" panose="02040503050406030204" pitchFamily="18" charset="0"/>
                        <a:cs typeface="Times New Roman" panose="02020603050405020304" pitchFamily="18" charset="0"/>
                      </a:rPr>
                      <m:t>dy</m:t>
                    </m:r>
                    <m:r>
                      <a:rPr lang="hu-HU" sz="2400" i="1">
                        <a:latin typeface="Cambria Math" panose="02040503050406030204" pitchFamily="18" charset="0"/>
                        <a:ea typeface="Cambria Math" panose="02040503050406030204" pitchFamily="18" charset="0"/>
                        <a:cs typeface="Times New Roman" panose="02020603050405020304" pitchFamily="18" charset="0"/>
                      </a:rPr>
                      <m:t>±</m:t>
                    </m:r>
                    <m:r>
                      <m:rPr>
                        <m:sty m:val="p"/>
                      </m:rPr>
                      <a:rPr lang="hu-HU" sz="2400" b="0" i="0" smtClean="0">
                        <a:latin typeface="Cambria Math" panose="02040503050406030204" pitchFamily="18" charset="0"/>
                        <a:ea typeface="Cambria Math" panose="02040503050406030204" pitchFamily="18" charset="0"/>
                        <a:cs typeface="Times New Roman" panose="02020603050405020304" pitchFamily="18" charset="0"/>
                      </a:rPr>
                      <m:t>Fy</m:t>
                    </m:r>
                    <m:r>
                      <a:rPr lang="hu-HU" sz="2400" b="0" i="0" smtClean="0">
                        <a:latin typeface="Cambria Math" panose="02040503050406030204" pitchFamily="18" charset="0"/>
                        <a:ea typeface="Cambria Math" panose="02040503050406030204" pitchFamily="18" charset="0"/>
                        <a:cs typeface="Times New Roman" panose="02020603050405020304" pitchFamily="18" charset="0"/>
                      </a:rPr>
                      <m:t>∗</m:t>
                    </m:r>
                    <m:r>
                      <m:rPr>
                        <m:sty m:val="p"/>
                      </m:rPr>
                      <a:rPr lang="hu-HU" sz="2400" b="0" i="0" smtClean="0">
                        <a:latin typeface="Cambria Math" panose="02040503050406030204" pitchFamily="18" charset="0"/>
                        <a:ea typeface="Cambria Math" panose="02040503050406030204" pitchFamily="18" charset="0"/>
                        <a:cs typeface="Times New Roman" panose="02020603050405020304" pitchFamily="18" charset="0"/>
                      </a:rPr>
                      <m:t>dx</m:t>
                    </m:r>
                  </m:oMath>
                </a14:m>
                <a:endParaRPr lang="hu-HU" sz="2400" b="0">
                  <a:latin typeface="Times New Roman" panose="02020603050405020304" pitchFamily="18" charset="0"/>
                  <a:ea typeface="Cambria Math" panose="02040503050406030204" pitchFamily="18" charset="0"/>
                  <a:cs typeface="Times New Roman" panose="02020603050405020304" pitchFamily="18" charset="0"/>
                </a:endParaRPr>
              </a:p>
              <a:p>
                <a:r>
                  <a:rPr lang="hu-HU" sz="2400">
                    <a:latin typeface="Times New Roman" panose="02020603050405020304" pitchFamily="18" charset="0"/>
                    <a:cs typeface="Times New Roman" panose="02020603050405020304" pitchFamily="18" charset="0"/>
                  </a:rPr>
                  <a:t>Now </a:t>
                </a:r>
                <a14:m>
                  <m:oMath xmlns:m="http://schemas.openxmlformats.org/officeDocument/2006/math">
                    <m:r>
                      <a:rPr lang="hu-HU" sz="2400" b="0" i="0" smtClean="0">
                        <a:latin typeface="Cambria Math" panose="02040503050406030204" pitchFamily="18" charset="0"/>
                        <a:ea typeface="Cambria Math" panose="02040503050406030204" pitchFamily="18" charset="0"/>
                        <a:cs typeface="Times New Roman" panose="02020603050405020304" pitchFamily="18" charset="0"/>
                      </a:rPr>
                      <m:t>   </m:t>
                    </m:r>
                    <m:r>
                      <a:rPr lang="hu-HU" sz="2400" b="0" i="1" smtClean="0">
                        <a:latin typeface="Cambria Math" panose="02040503050406030204" pitchFamily="18" charset="0"/>
                        <a:ea typeface="Cambria Math" panose="02040503050406030204" pitchFamily="18" charset="0"/>
                        <a:cs typeface="Times New Roman" panose="02020603050405020304" pitchFamily="18" charset="0"/>
                      </a:rPr>
                      <m:t>−</m:t>
                    </m:r>
                    <m:r>
                      <m:rPr>
                        <m:sty m:val="p"/>
                      </m:rPr>
                      <a:rPr lang="hu-HU" sz="2400">
                        <a:latin typeface="Cambria Math" panose="02040503050406030204" pitchFamily="18" charset="0"/>
                        <a:ea typeface="Cambria Math" panose="02040503050406030204" pitchFamily="18" charset="0"/>
                        <a:cs typeface="Times New Roman" panose="02020603050405020304" pitchFamily="18" charset="0"/>
                      </a:rPr>
                      <m:t>Fx</m:t>
                    </m:r>
                    <m:r>
                      <a:rPr lang="hu-HU" sz="2400">
                        <a:latin typeface="Cambria Math" panose="02040503050406030204" pitchFamily="18" charset="0"/>
                        <a:ea typeface="Cambria Math" panose="02040503050406030204" pitchFamily="18" charset="0"/>
                        <a:cs typeface="Times New Roman" panose="02020603050405020304" pitchFamily="18" charset="0"/>
                      </a:rPr>
                      <m:t>∗</m:t>
                    </m:r>
                    <m:r>
                      <m:rPr>
                        <m:sty m:val="p"/>
                      </m:rPr>
                      <a:rPr lang="hu-HU" sz="2400">
                        <a:latin typeface="Cambria Math" panose="02040503050406030204" pitchFamily="18" charset="0"/>
                        <a:ea typeface="Cambria Math" panose="02040503050406030204" pitchFamily="18" charset="0"/>
                        <a:cs typeface="Times New Roman" panose="02020603050405020304" pitchFamily="18" charset="0"/>
                      </a:rPr>
                      <m:t>dy</m:t>
                    </m:r>
                    <m:r>
                      <a:rPr lang="hu-HU" sz="2400" b="0" i="1" smtClean="0">
                        <a:latin typeface="Cambria Math" panose="02040503050406030204" pitchFamily="18" charset="0"/>
                        <a:ea typeface="Cambria Math" panose="02040503050406030204" pitchFamily="18" charset="0"/>
                        <a:cs typeface="Times New Roman" panose="02020603050405020304" pitchFamily="18" charset="0"/>
                      </a:rPr>
                      <m:t>+</m:t>
                    </m:r>
                    <m:r>
                      <m:rPr>
                        <m:sty m:val="p"/>
                      </m:rPr>
                      <a:rPr lang="hu-HU" sz="2400">
                        <a:latin typeface="Cambria Math" panose="02040503050406030204" pitchFamily="18" charset="0"/>
                        <a:ea typeface="Cambria Math" panose="02040503050406030204" pitchFamily="18" charset="0"/>
                        <a:cs typeface="Times New Roman" panose="02020603050405020304" pitchFamily="18" charset="0"/>
                      </a:rPr>
                      <m:t>Fy</m:t>
                    </m:r>
                    <m:r>
                      <a:rPr lang="hu-HU" sz="2400">
                        <a:latin typeface="Cambria Math" panose="02040503050406030204" pitchFamily="18" charset="0"/>
                        <a:ea typeface="Cambria Math" panose="02040503050406030204" pitchFamily="18" charset="0"/>
                        <a:cs typeface="Times New Roman" panose="02020603050405020304" pitchFamily="18" charset="0"/>
                      </a:rPr>
                      <m:t>∗</m:t>
                    </m:r>
                    <m:r>
                      <m:rPr>
                        <m:sty m:val="p"/>
                      </m:rPr>
                      <a:rPr lang="hu-HU" sz="2400">
                        <a:latin typeface="Cambria Math" panose="02040503050406030204" pitchFamily="18" charset="0"/>
                        <a:ea typeface="Cambria Math" panose="02040503050406030204" pitchFamily="18" charset="0"/>
                        <a:cs typeface="Times New Roman" panose="02020603050405020304" pitchFamily="18" charset="0"/>
                      </a:rPr>
                      <m:t>dx</m:t>
                    </m:r>
                  </m:oMath>
                </a14:m>
                <a:endParaRPr lang="en-US" sz="2400">
                  <a:latin typeface="Times New Roman" panose="02020603050405020304" pitchFamily="18" charset="0"/>
                  <a:cs typeface="Times New Roman" panose="02020603050405020304" pitchFamily="18" charset="0"/>
                </a:endParaRPr>
              </a:p>
            </p:txBody>
          </p:sp>
        </mc:Choice>
        <mc:Fallback xmlns="">
          <p:sp>
            <p:nvSpPr>
              <p:cNvPr id="49" name="TextBox 48">
                <a:extLst>
                  <a:ext uri="{FF2B5EF4-FFF2-40B4-BE49-F238E27FC236}">
                    <a16:creationId xmlns:a16="http://schemas.microsoft.com/office/drawing/2014/main" id="{D568DEB4-A22C-4FE7-AA66-A51FFD3AFE4B}"/>
                  </a:ext>
                </a:extLst>
              </p:cNvPr>
              <p:cNvSpPr txBox="1">
                <a:spLocks noRot="1" noChangeAspect="1" noMove="1" noResize="1" noEditPoints="1" noAdjustHandles="1" noChangeArrowheads="1" noChangeShapeType="1" noTextEdit="1"/>
              </p:cNvSpPr>
              <p:nvPr/>
            </p:nvSpPr>
            <p:spPr>
              <a:xfrm>
                <a:off x="7332021" y="1785416"/>
                <a:ext cx="3933371" cy="830997"/>
              </a:xfrm>
              <a:prstGeom prst="rect">
                <a:avLst/>
              </a:prstGeom>
              <a:blipFill>
                <a:blip r:embed="rId2"/>
                <a:stretch>
                  <a:fillRect l="-2481" t="-5882" b="-16176"/>
                </a:stretch>
              </a:blipFill>
            </p:spPr>
            <p:txBody>
              <a:bodyPr/>
              <a:lstStyle/>
              <a:p>
                <a:r>
                  <a:rPr lang="en-US">
                    <a:noFill/>
                  </a:rPr>
                  <a:t> </a:t>
                </a:r>
              </a:p>
            </p:txBody>
          </p:sp>
        </mc:Fallback>
      </mc:AlternateContent>
      <p:grpSp>
        <p:nvGrpSpPr>
          <p:cNvPr id="62" name="Group 61">
            <a:extLst>
              <a:ext uri="{FF2B5EF4-FFF2-40B4-BE49-F238E27FC236}">
                <a16:creationId xmlns:a16="http://schemas.microsoft.com/office/drawing/2014/main" id="{66C2E2B0-F36B-4E3F-9451-085C28BD8853}"/>
              </a:ext>
            </a:extLst>
          </p:cNvPr>
          <p:cNvGrpSpPr/>
          <p:nvPr/>
        </p:nvGrpSpPr>
        <p:grpSpPr>
          <a:xfrm>
            <a:off x="1731420" y="2102568"/>
            <a:ext cx="4808843" cy="3433949"/>
            <a:chOff x="2355534" y="706350"/>
            <a:chExt cx="4808843" cy="3433949"/>
          </a:xfrm>
        </p:grpSpPr>
        <p:cxnSp>
          <p:nvCxnSpPr>
            <p:cNvPr id="4" name="Straight Arrow Connector 3">
              <a:extLst>
                <a:ext uri="{FF2B5EF4-FFF2-40B4-BE49-F238E27FC236}">
                  <a16:creationId xmlns:a16="http://schemas.microsoft.com/office/drawing/2014/main" id="{6EFF9F51-DC06-4E74-9599-DF32C42E4C03}"/>
                </a:ext>
              </a:extLst>
            </p:cNvPr>
            <p:cNvCxnSpPr>
              <a:cxnSpLocks/>
            </p:cNvCxnSpPr>
            <p:nvPr/>
          </p:nvCxnSpPr>
          <p:spPr>
            <a:xfrm>
              <a:off x="2676939" y="3632196"/>
              <a:ext cx="2994991" cy="0"/>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116DE98-22A7-4F0D-8E65-DB694A05BE5C}"/>
                </a:ext>
              </a:extLst>
            </p:cNvPr>
            <p:cNvCxnSpPr>
              <a:cxnSpLocks/>
            </p:cNvCxnSpPr>
            <p:nvPr/>
          </p:nvCxnSpPr>
          <p:spPr>
            <a:xfrm flipH="1" flipV="1">
              <a:off x="2670629" y="1146625"/>
              <a:ext cx="6311" cy="2485572"/>
            </a:xfrm>
            <a:prstGeom prst="straightConnector1">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3C169BFC-0804-47D6-AF48-01A4FB55BB33}"/>
                </a:ext>
              </a:extLst>
            </p:cNvPr>
            <p:cNvSpPr txBox="1"/>
            <p:nvPr/>
          </p:nvSpPr>
          <p:spPr>
            <a:xfrm>
              <a:off x="5451672" y="1554096"/>
              <a:ext cx="580570" cy="461665"/>
            </a:xfrm>
            <a:prstGeom prst="rect">
              <a:avLst/>
            </a:prstGeom>
            <a:noFill/>
          </p:spPr>
          <p:txBody>
            <a:bodyPr wrap="square" rtlCol="0">
              <a:spAutoFit/>
            </a:bodyPr>
            <a:lstStyle/>
            <a:p>
              <a:pPr algn="l"/>
              <a:r>
                <a:rPr lang="hu-HU" sz="2400">
                  <a:latin typeface="Times New Roman" panose="02020603050405020304" pitchFamily="18" charset="0"/>
                  <a:cs typeface="Times New Roman" panose="02020603050405020304" pitchFamily="18" charset="0"/>
                </a:rPr>
                <a:t>F</a:t>
              </a:r>
              <a:endParaRPr lang="en-US" sz="2400">
                <a:latin typeface="Times New Roman" panose="02020603050405020304" pitchFamily="18" charset="0"/>
                <a:cs typeface="Times New Roman" panose="02020603050405020304" pitchFamily="18" charset="0"/>
              </a:endParaRPr>
            </a:p>
          </p:txBody>
        </p:sp>
        <p:grpSp>
          <p:nvGrpSpPr>
            <p:cNvPr id="25" name="Group 24">
              <a:extLst>
                <a:ext uri="{FF2B5EF4-FFF2-40B4-BE49-F238E27FC236}">
                  <a16:creationId xmlns:a16="http://schemas.microsoft.com/office/drawing/2014/main" id="{B9F39AC9-20E3-4FA0-AF3D-614AAC52E30B}"/>
                </a:ext>
              </a:extLst>
            </p:cNvPr>
            <p:cNvGrpSpPr/>
            <p:nvPr/>
          </p:nvGrpSpPr>
          <p:grpSpPr>
            <a:xfrm>
              <a:off x="4537291" y="923399"/>
              <a:ext cx="2627086" cy="1841990"/>
              <a:chOff x="4537291" y="923399"/>
              <a:chExt cx="2627086" cy="1841990"/>
            </a:xfrm>
          </p:grpSpPr>
          <p:cxnSp>
            <p:nvCxnSpPr>
              <p:cNvPr id="18" name="Straight Arrow Connector 17">
                <a:extLst>
                  <a:ext uri="{FF2B5EF4-FFF2-40B4-BE49-F238E27FC236}">
                    <a16:creationId xmlns:a16="http://schemas.microsoft.com/office/drawing/2014/main" id="{ADB7402F-F404-4205-BF5C-310DB805FC77}"/>
                  </a:ext>
                </a:extLst>
              </p:cNvPr>
              <p:cNvCxnSpPr/>
              <p:nvPr/>
            </p:nvCxnSpPr>
            <p:spPr>
              <a:xfrm flipV="1">
                <a:off x="5045270" y="1481054"/>
                <a:ext cx="0" cy="89444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87CBA565-AB54-4B9E-99F9-ECC5BF7A9BB6}"/>
                  </a:ext>
                </a:extLst>
              </p:cNvPr>
              <p:cNvGrpSpPr/>
              <p:nvPr/>
            </p:nvGrpSpPr>
            <p:grpSpPr>
              <a:xfrm>
                <a:off x="4537291" y="923399"/>
                <a:ext cx="2627086" cy="1841990"/>
                <a:chOff x="2917371" y="2002971"/>
                <a:chExt cx="2627086" cy="1841990"/>
              </a:xfrm>
            </p:grpSpPr>
            <p:cxnSp>
              <p:nvCxnSpPr>
                <p:cNvPr id="12" name="Straight Arrow Connector 11">
                  <a:extLst>
                    <a:ext uri="{FF2B5EF4-FFF2-40B4-BE49-F238E27FC236}">
                      <a16:creationId xmlns:a16="http://schemas.microsoft.com/office/drawing/2014/main" id="{BB743007-A2B4-47B7-8DDD-76EABCE494DF}"/>
                    </a:ext>
                  </a:extLst>
                </p:cNvPr>
                <p:cNvCxnSpPr/>
                <p:nvPr/>
              </p:nvCxnSpPr>
              <p:spPr>
                <a:xfrm flipV="1">
                  <a:off x="2917371" y="2002971"/>
                  <a:ext cx="2627086" cy="17562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58731171-3FEB-4233-B8F0-C64F40FDD809}"/>
                    </a:ext>
                  </a:extLst>
                </p:cNvPr>
                <p:cNvCxnSpPr/>
                <p:nvPr/>
              </p:nvCxnSpPr>
              <p:spPr>
                <a:xfrm flipV="1">
                  <a:off x="3410857" y="2534557"/>
                  <a:ext cx="1320800" cy="87630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E64C335E-AAFD-4742-872B-2E7484D18C4F}"/>
                    </a:ext>
                  </a:extLst>
                </p:cNvPr>
                <p:cNvCxnSpPr/>
                <p:nvPr/>
              </p:nvCxnSpPr>
              <p:spPr>
                <a:xfrm>
                  <a:off x="3410857" y="3429000"/>
                  <a:ext cx="13208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CD697EAC-ED1C-4F1E-8E07-C24A65EB62C2}"/>
                    </a:ext>
                  </a:extLst>
                </p:cNvPr>
                <p:cNvSpPr txBox="1"/>
                <p:nvPr/>
              </p:nvSpPr>
              <p:spPr>
                <a:xfrm>
                  <a:off x="2960894" y="2757714"/>
                  <a:ext cx="580570" cy="461665"/>
                </a:xfrm>
                <a:prstGeom prst="rect">
                  <a:avLst/>
                </a:prstGeom>
                <a:noFill/>
              </p:spPr>
              <p:txBody>
                <a:bodyPr wrap="square" rtlCol="0">
                  <a:spAutoFit/>
                </a:bodyPr>
                <a:lstStyle/>
                <a:p>
                  <a:pPr algn="l"/>
                  <a:r>
                    <a:rPr lang="hu-HU" sz="2400">
                      <a:latin typeface="Times New Roman" panose="02020603050405020304" pitchFamily="18" charset="0"/>
                      <a:cs typeface="Times New Roman" panose="02020603050405020304" pitchFamily="18" charset="0"/>
                    </a:rPr>
                    <a:t>Fy</a:t>
                  </a:r>
                  <a:endParaRPr lang="en-US" sz="2400">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24CB33B3-2CB7-4D36-B6D2-F311CA539651}"/>
                    </a:ext>
                  </a:extLst>
                </p:cNvPr>
                <p:cNvSpPr txBox="1"/>
                <p:nvPr/>
              </p:nvSpPr>
              <p:spPr>
                <a:xfrm>
                  <a:off x="3846286" y="3383331"/>
                  <a:ext cx="580560" cy="461630"/>
                </a:xfrm>
                <a:prstGeom prst="rect">
                  <a:avLst/>
                </a:prstGeom>
                <a:noFill/>
              </p:spPr>
              <p:txBody>
                <a:bodyPr wrap="square" rtlCol="0">
                  <a:spAutoFit/>
                </a:bodyPr>
                <a:lstStyle/>
                <a:p>
                  <a:pPr algn="l"/>
                  <a:r>
                    <a:rPr lang="hu-HU" sz="2400">
                      <a:latin typeface="Times New Roman" panose="02020603050405020304" pitchFamily="18" charset="0"/>
                      <a:cs typeface="Times New Roman" panose="02020603050405020304" pitchFamily="18" charset="0"/>
                    </a:rPr>
                    <a:t>Fx</a:t>
                  </a:r>
                  <a:endParaRPr lang="en-US" sz="2400">
                    <a:latin typeface="Times New Roman" panose="02020603050405020304" pitchFamily="18" charset="0"/>
                    <a:cs typeface="Times New Roman" panose="02020603050405020304" pitchFamily="18" charset="0"/>
                  </a:endParaRPr>
                </a:p>
              </p:txBody>
            </p:sp>
          </p:grpSp>
        </p:grpSp>
        <p:cxnSp>
          <p:nvCxnSpPr>
            <p:cNvPr id="27" name="Straight Connector 26">
              <a:extLst>
                <a:ext uri="{FF2B5EF4-FFF2-40B4-BE49-F238E27FC236}">
                  <a16:creationId xmlns:a16="http://schemas.microsoft.com/office/drawing/2014/main" id="{160B41A0-B525-42AF-9A91-627E6363D00F}"/>
                </a:ext>
              </a:extLst>
            </p:cNvPr>
            <p:cNvCxnSpPr>
              <a:cxnSpLocks/>
            </p:cNvCxnSpPr>
            <p:nvPr/>
          </p:nvCxnSpPr>
          <p:spPr>
            <a:xfrm flipH="1">
              <a:off x="2394857" y="2349428"/>
              <a:ext cx="2650414" cy="16401"/>
            </a:xfrm>
            <a:prstGeom prst="line">
              <a:avLst/>
            </a:prstGeom>
            <a:ln>
              <a:solidFill>
                <a:schemeClr val="tx1"/>
              </a:solidFill>
              <a:prstDash val="solid"/>
              <a:tailEnd type="none" w="med" len="lg"/>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8A1F9E9A-2626-4B60-8E21-89F5EEA7352E}"/>
                </a:ext>
              </a:extLst>
            </p:cNvPr>
            <p:cNvCxnSpPr>
              <a:cxnSpLocks/>
            </p:cNvCxnSpPr>
            <p:nvPr/>
          </p:nvCxnSpPr>
          <p:spPr>
            <a:xfrm>
              <a:off x="5045270" y="2365829"/>
              <a:ext cx="34730" cy="1611085"/>
            </a:xfrm>
            <a:prstGeom prst="line">
              <a:avLst/>
            </a:prstGeom>
            <a:ln>
              <a:solidFill>
                <a:schemeClr val="tx1"/>
              </a:solidFill>
              <a:prstDash val="solid"/>
              <a:tailEnd type="none" w="med" len="lg"/>
            </a:ln>
          </p:spPr>
          <p:style>
            <a:lnRef idx="1">
              <a:schemeClr val="accent1"/>
            </a:lnRef>
            <a:fillRef idx="0">
              <a:schemeClr val="accent1"/>
            </a:fillRef>
            <a:effectRef idx="0">
              <a:schemeClr val="accent1"/>
            </a:effectRef>
            <a:fontRef idx="minor">
              <a:schemeClr val="tx1"/>
            </a:fontRef>
          </p:style>
        </p:cxnSp>
        <p:sp>
          <p:nvSpPr>
            <p:cNvPr id="38" name="Oval 37">
              <a:extLst>
                <a:ext uri="{FF2B5EF4-FFF2-40B4-BE49-F238E27FC236}">
                  <a16:creationId xmlns:a16="http://schemas.microsoft.com/office/drawing/2014/main" id="{4FDA66D1-82B3-44E6-955D-463289746C38}"/>
                </a:ext>
              </a:extLst>
            </p:cNvPr>
            <p:cNvSpPr/>
            <p:nvPr/>
          </p:nvSpPr>
          <p:spPr>
            <a:xfrm>
              <a:off x="4101863" y="3171371"/>
              <a:ext cx="72571" cy="4571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39" name="Straight Connector 38">
              <a:extLst>
                <a:ext uri="{FF2B5EF4-FFF2-40B4-BE49-F238E27FC236}">
                  <a16:creationId xmlns:a16="http://schemas.microsoft.com/office/drawing/2014/main" id="{BCBA7FF0-266B-4459-BA4F-B63FE3DB94B8}"/>
                </a:ext>
              </a:extLst>
            </p:cNvPr>
            <p:cNvCxnSpPr>
              <a:cxnSpLocks/>
            </p:cNvCxnSpPr>
            <p:nvPr/>
          </p:nvCxnSpPr>
          <p:spPr>
            <a:xfrm>
              <a:off x="4120783" y="2331286"/>
              <a:ext cx="30303" cy="861857"/>
            </a:xfrm>
            <a:prstGeom prst="line">
              <a:avLst/>
            </a:prstGeom>
            <a:ln>
              <a:solidFill>
                <a:schemeClr val="tx1"/>
              </a:solidFill>
              <a:prstDash val="dash"/>
              <a:tailEnd type="none" w="med" len="lg"/>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E44BA5DD-5F55-4C45-A5D4-7E2C623878EE}"/>
                </a:ext>
              </a:extLst>
            </p:cNvPr>
            <p:cNvCxnSpPr>
              <a:cxnSpLocks/>
            </p:cNvCxnSpPr>
            <p:nvPr/>
          </p:nvCxnSpPr>
          <p:spPr>
            <a:xfrm flipH="1">
              <a:off x="4151086" y="3197931"/>
              <a:ext cx="961077" cy="9726"/>
            </a:xfrm>
            <a:prstGeom prst="line">
              <a:avLst/>
            </a:prstGeom>
            <a:ln>
              <a:solidFill>
                <a:schemeClr val="tx1"/>
              </a:solidFill>
              <a:prstDash val="dash"/>
              <a:tailEnd type="none" w="med" len="lg"/>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61CA78E7-9A26-48FC-B98D-01B0113C0F40}"/>
                </a:ext>
              </a:extLst>
            </p:cNvPr>
            <p:cNvSpPr txBox="1"/>
            <p:nvPr/>
          </p:nvSpPr>
          <p:spPr>
            <a:xfrm>
              <a:off x="3763608" y="3170531"/>
              <a:ext cx="508001" cy="461665"/>
            </a:xfrm>
            <a:prstGeom prst="rect">
              <a:avLst/>
            </a:prstGeom>
            <a:noFill/>
          </p:spPr>
          <p:txBody>
            <a:bodyPr wrap="square" rtlCol="0">
              <a:spAutoFit/>
            </a:bodyPr>
            <a:lstStyle/>
            <a:p>
              <a:pPr algn="l"/>
              <a:r>
                <a:rPr lang="hu-HU" sz="2400">
                  <a:latin typeface="Times New Roman" panose="02020603050405020304" pitchFamily="18" charset="0"/>
                  <a:cs typeface="Times New Roman" panose="02020603050405020304" pitchFamily="18" charset="0"/>
                </a:rPr>
                <a:t>P</a:t>
              </a:r>
              <a:endParaRPr lang="en-US" sz="2400">
                <a:latin typeface="Times New Roman" panose="02020603050405020304" pitchFamily="18" charset="0"/>
                <a:cs typeface="Times New Roman" panose="02020603050405020304" pitchFamily="18" charset="0"/>
              </a:endParaRPr>
            </a:p>
          </p:txBody>
        </p:sp>
        <p:sp>
          <p:nvSpPr>
            <p:cNvPr id="44" name="TextBox 43">
              <a:extLst>
                <a:ext uri="{FF2B5EF4-FFF2-40B4-BE49-F238E27FC236}">
                  <a16:creationId xmlns:a16="http://schemas.microsoft.com/office/drawing/2014/main" id="{956D5CF3-7B89-4774-B4C5-7DE3A0CDA08D}"/>
                </a:ext>
              </a:extLst>
            </p:cNvPr>
            <p:cNvSpPr txBox="1"/>
            <p:nvPr/>
          </p:nvSpPr>
          <p:spPr>
            <a:xfrm>
              <a:off x="4361744" y="3131773"/>
              <a:ext cx="535752" cy="461665"/>
            </a:xfrm>
            <a:prstGeom prst="rect">
              <a:avLst/>
            </a:prstGeom>
            <a:noFill/>
          </p:spPr>
          <p:txBody>
            <a:bodyPr wrap="square" rtlCol="0">
              <a:spAutoFit/>
            </a:bodyPr>
            <a:lstStyle/>
            <a:p>
              <a:pPr algn="l"/>
              <a:r>
                <a:rPr lang="hu-HU" sz="2400">
                  <a:latin typeface="Times New Roman" panose="02020603050405020304" pitchFamily="18" charset="0"/>
                  <a:cs typeface="Times New Roman" panose="02020603050405020304" pitchFamily="18" charset="0"/>
                </a:rPr>
                <a:t>dx</a:t>
              </a:r>
              <a:endParaRPr lang="en-US" sz="2400">
                <a:latin typeface="Times New Roman" panose="02020603050405020304" pitchFamily="18" charset="0"/>
                <a:cs typeface="Times New Roman" panose="02020603050405020304" pitchFamily="18" charset="0"/>
              </a:endParaRPr>
            </a:p>
          </p:txBody>
        </p:sp>
        <p:sp>
          <p:nvSpPr>
            <p:cNvPr id="45" name="TextBox 44">
              <a:extLst>
                <a:ext uri="{FF2B5EF4-FFF2-40B4-BE49-F238E27FC236}">
                  <a16:creationId xmlns:a16="http://schemas.microsoft.com/office/drawing/2014/main" id="{BB635972-69C3-4867-938F-9B2E8128C546}"/>
                </a:ext>
              </a:extLst>
            </p:cNvPr>
            <p:cNvSpPr txBox="1"/>
            <p:nvPr/>
          </p:nvSpPr>
          <p:spPr>
            <a:xfrm>
              <a:off x="3706840" y="2521529"/>
              <a:ext cx="535752" cy="461665"/>
            </a:xfrm>
            <a:prstGeom prst="rect">
              <a:avLst/>
            </a:prstGeom>
            <a:noFill/>
          </p:spPr>
          <p:txBody>
            <a:bodyPr wrap="square" rtlCol="0">
              <a:spAutoFit/>
            </a:bodyPr>
            <a:lstStyle/>
            <a:p>
              <a:pPr algn="l"/>
              <a:r>
                <a:rPr lang="hu-HU" sz="2400">
                  <a:latin typeface="Times New Roman" panose="02020603050405020304" pitchFamily="18" charset="0"/>
                  <a:cs typeface="Times New Roman" panose="02020603050405020304" pitchFamily="18" charset="0"/>
                </a:rPr>
                <a:t>dy</a:t>
              </a:r>
              <a:endParaRPr lang="en-US" sz="2400">
                <a:latin typeface="Times New Roman" panose="02020603050405020304" pitchFamily="18" charset="0"/>
                <a:cs typeface="Times New Roman" panose="02020603050405020304" pitchFamily="18" charset="0"/>
              </a:endParaRPr>
            </a:p>
          </p:txBody>
        </p:sp>
        <p:sp>
          <p:nvSpPr>
            <p:cNvPr id="47" name="Arrow: Right 46">
              <a:extLst>
                <a:ext uri="{FF2B5EF4-FFF2-40B4-BE49-F238E27FC236}">
                  <a16:creationId xmlns:a16="http://schemas.microsoft.com/office/drawing/2014/main" id="{595E6647-96AF-4769-A220-47C510814AEF}"/>
                </a:ext>
              </a:extLst>
            </p:cNvPr>
            <p:cNvSpPr/>
            <p:nvPr/>
          </p:nvSpPr>
          <p:spPr>
            <a:xfrm rot="10800000">
              <a:off x="4152655" y="3135086"/>
              <a:ext cx="970888" cy="132444"/>
            </a:xfrm>
            <a:prstGeom prst="right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Arrow: Down 47">
              <a:extLst>
                <a:ext uri="{FF2B5EF4-FFF2-40B4-BE49-F238E27FC236}">
                  <a16:creationId xmlns:a16="http://schemas.microsoft.com/office/drawing/2014/main" id="{628B25AE-547F-4458-824D-27DBA7042BC0}"/>
                </a:ext>
              </a:extLst>
            </p:cNvPr>
            <p:cNvSpPr/>
            <p:nvPr/>
          </p:nvSpPr>
          <p:spPr>
            <a:xfrm flipH="1">
              <a:off x="4065582" y="2331285"/>
              <a:ext cx="160603" cy="861857"/>
            </a:xfrm>
            <a:prstGeom prst="down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Arrow: Down 49">
              <a:extLst>
                <a:ext uri="{FF2B5EF4-FFF2-40B4-BE49-F238E27FC236}">
                  <a16:creationId xmlns:a16="http://schemas.microsoft.com/office/drawing/2014/main" id="{32A353B8-9083-44F0-8923-B33518B5C0EF}"/>
                </a:ext>
              </a:extLst>
            </p:cNvPr>
            <p:cNvSpPr/>
            <p:nvPr/>
          </p:nvSpPr>
          <p:spPr>
            <a:xfrm rot="618211" flipH="1">
              <a:off x="4133261" y="2354348"/>
              <a:ext cx="160603" cy="861857"/>
            </a:xfrm>
            <a:prstGeom prst="down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Arrow: Right 50">
              <a:extLst>
                <a:ext uri="{FF2B5EF4-FFF2-40B4-BE49-F238E27FC236}">
                  <a16:creationId xmlns:a16="http://schemas.microsoft.com/office/drawing/2014/main" id="{C655C845-A444-4FFF-9A43-011F0C6A70F4}"/>
                </a:ext>
              </a:extLst>
            </p:cNvPr>
            <p:cNvSpPr/>
            <p:nvPr/>
          </p:nvSpPr>
          <p:spPr>
            <a:xfrm rot="9933861">
              <a:off x="4138127" y="3011531"/>
              <a:ext cx="970888" cy="132444"/>
            </a:xfrm>
            <a:prstGeom prst="rightArrow">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Arc 51">
              <a:extLst>
                <a:ext uri="{FF2B5EF4-FFF2-40B4-BE49-F238E27FC236}">
                  <a16:creationId xmlns:a16="http://schemas.microsoft.com/office/drawing/2014/main" id="{6159AE23-96AB-4022-800C-458FAC4E1FCF}"/>
                </a:ext>
              </a:extLst>
            </p:cNvPr>
            <p:cNvSpPr/>
            <p:nvPr/>
          </p:nvSpPr>
          <p:spPr>
            <a:xfrm rot="6823498" flipH="1">
              <a:off x="4836760" y="2913666"/>
              <a:ext cx="431375" cy="370270"/>
            </a:xfrm>
            <a:prstGeom prst="arc">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Arc 52">
              <a:extLst>
                <a:ext uri="{FF2B5EF4-FFF2-40B4-BE49-F238E27FC236}">
                  <a16:creationId xmlns:a16="http://schemas.microsoft.com/office/drawing/2014/main" id="{BE4606B1-07C9-46E1-BDBC-B1BFECA492BC}"/>
                </a:ext>
              </a:extLst>
            </p:cNvPr>
            <p:cNvSpPr/>
            <p:nvPr/>
          </p:nvSpPr>
          <p:spPr>
            <a:xfrm rot="18731716">
              <a:off x="4098743" y="2284335"/>
              <a:ext cx="389296" cy="370270"/>
            </a:xfrm>
            <a:prstGeom prst="arc">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TextBox 53">
              <a:extLst>
                <a:ext uri="{FF2B5EF4-FFF2-40B4-BE49-F238E27FC236}">
                  <a16:creationId xmlns:a16="http://schemas.microsoft.com/office/drawing/2014/main" id="{D9E1C00E-DCBF-45A0-9E39-3AA4C932E615}"/>
                </a:ext>
              </a:extLst>
            </p:cNvPr>
            <p:cNvSpPr txBox="1"/>
            <p:nvPr/>
          </p:nvSpPr>
          <p:spPr>
            <a:xfrm>
              <a:off x="4103602" y="1922333"/>
              <a:ext cx="489985" cy="461665"/>
            </a:xfrm>
            <a:prstGeom prst="rect">
              <a:avLst/>
            </a:prstGeom>
            <a:noFill/>
          </p:spPr>
          <p:txBody>
            <a:bodyPr wrap="square" rtlCol="0">
              <a:spAutoFit/>
            </a:bodyPr>
            <a:lstStyle/>
            <a:p>
              <a:pPr algn="l"/>
              <a:r>
                <a:rPr lang="hu-HU" sz="2400">
                  <a:latin typeface="Times New Roman" panose="02020603050405020304" pitchFamily="18" charset="0"/>
                  <a:cs typeface="Times New Roman" panose="02020603050405020304" pitchFamily="18" charset="0"/>
                </a:rPr>
                <a:t>-</a:t>
              </a:r>
              <a:endParaRPr lang="en-US" sz="2400">
                <a:latin typeface="Times New Roman" panose="02020603050405020304" pitchFamily="18" charset="0"/>
                <a:cs typeface="Times New Roman" panose="02020603050405020304" pitchFamily="18" charset="0"/>
              </a:endParaRPr>
            </a:p>
          </p:txBody>
        </p:sp>
        <p:sp>
          <p:nvSpPr>
            <p:cNvPr id="55" name="TextBox 54">
              <a:extLst>
                <a:ext uri="{FF2B5EF4-FFF2-40B4-BE49-F238E27FC236}">
                  <a16:creationId xmlns:a16="http://schemas.microsoft.com/office/drawing/2014/main" id="{4A64D8E1-B256-4C6D-ABC5-E93D6BD8A3B1}"/>
                </a:ext>
              </a:extLst>
            </p:cNvPr>
            <p:cNvSpPr txBox="1"/>
            <p:nvPr/>
          </p:nvSpPr>
          <p:spPr>
            <a:xfrm>
              <a:off x="5193856" y="2778315"/>
              <a:ext cx="477103" cy="461665"/>
            </a:xfrm>
            <a:prstGeom prst="rect">
              <a:avLst/>
            </a:prstGeom>
            <a:noFill/>
          </p:spPr>
          <p:txBody>
            <a:bodyPr wrap="square" rtlCol="0">
              <a:spAutoFit/>
            </a:bodyPr>
            <a:lstStyle/>
            <a:p>
              <a:pPr algn="l"/>
              <a:r>
                <a:rPr lang="hu-HU" sz="2400">
                  <a:latin typeface="Times New Roman" panose="02020603050405020304" pitchFamily="18" charset="0"/>
                  <a:cs typeface="Times New Roman" panose="02020603050405020304" pitchFamily="18" charset="0"/>
                </a:rPr>
                <a:t>+</a:t>
              </a:r>
              <a:endParaRPr lang="en-US" sz="2400">
                <a:latin typeface="Times New Roman" panose="02020603050405020304" pitchFamily="18" charset="0"/>
                <a:cs typeface="Times New Roman" panose="02020603050405020304" pitchFamily="18" charset="0"/>
              </a:endParaRPr>
            </a:p>
          </p:txBody>
        </p:sp>
        <p:sp>
          <p:nvSpPr>
            <p:cNvPr id="56" name="Arc 55">
              <a:extLst>
                <a:ext uri="{FF2B5EF4-FFF2-40B4-BE49-F238E27FC236}">
                  <a16:creationId xmlns:a16="http://schemas.microsoft.com/office/drawing/2014/main" id="{560908D7-DD53-4841-AAC1-77628F5BE876}"/>
                </a:ext>
              </a:extLst>
            </p:cNvPr>
            <p:cNvSpPr/>
            <p:nvPr/>
          </p:nvSpPr>
          <p:spPr>
            <a:xfrm rot="4722043" flipH="1">
              <a:off x="2321971" y="3230435"/>
              <a:ext cx="943427" cy="876301"/>
            </a:xfrm>
            <a:prstGeom prst="arc">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TextBox 56">
              <a:extLst>
                <a:ext uri="{FF2B5EF4-FFF2-40B4-BE49-F238E27FC236}">
                  <a16:creationId xmlns:a16="http://schemas.microsoft.com/office/drawing/2014/main" id="{AD97962B-62AC-4477-9C3E-D142527CB88F}"/>
                </a:ext>
              </a:extLst>
            </p:cNvPr>
            <p:cNvSpPr txBox="1"/>
            <p:nvPr/>
          </p:nvSpPr>
          <p:spPr>
            <a:xfrm>
              <a:off x="5588683" y="3388173"/>
              <a:ext cx="464735" cy="461665"/>
            </a:xfrm>
            <a:prstGeom prst="rect">
              <a:avLst/>
            </a:prstGeom>
            <a:noFill/>
          </p:spPr>
          <p:txBody>
            <a:bodyPr wrap="square" rtlCol="0">
              <a:spAutoFit/>
            </a:bodyPr>
            <a:lstStyle/>
            <a:p>
              <a:pPr algn="l"/>
              <a:r>
                <a:rPr lang="hu-HU" sz="2400">
                  <a:latin typeface="Times New Roman" panose="02020603050405020304" pitchFamily="18" charset="0"/>
                  <a:cs typeface="Times New Roman" panose="02020603050405020304" pitchFamily="18" charset="0"/>
                </a:rPr>
                <a:t>x</a:t>
              </a:r>
              <a:endParaRPr lang="en-US" sz="2400">
                <a:latin typeface="Times New Roman" panose="02020603050405020304" pitchFamily="18" charset="0"/>
                <a:cs typeface="Times New Roman" panose="02020603050405020304" pitchFamily="18" charset="0"/>
              </a:endParaRPr>
            </a:p>
          </p:txBody>
        </p:sp>
        <p:sp>
          <p:nvSpPr>
            <p:cNvPr id="58" name="TextBox 57">
              <a:extLst>
                <a:ext uri="{FF2B5EF4-FFF2-40B4-BE49-F238E27FC236}">
                  <a16:creationId xmlns:a16="http://schemas.microsoft.com/office/drawing/2014/main" id="{618D85C3-24D8-4984-A9E6-E3D078FA6407}"/>
                </a:ext>
              </a:extLst>
            </p:cNvPr>
            <p:cNvSpPr txBox="1"/>
            <p:nvPr/>
          </p:nvSpPr>
          <p:spPr>
            <a:xfrm>
              <a:off x="2555132" y="706350"/>
              <a:ext cx="477103" cy="461665"/>
            </a:xfrm>
            <a:prstGeom prst="rect">
              <a:avLst/>
            </a:prstGeom>
            <a:noFill/>
          </p:spPr>
          <p:txBody>
            <a:bodyPr wrap="square" rtlCol="0">
              <a:spAutoFit/>
            </a:bodyPr>
            <a:lstStyle/>
            <a:p>
              <a:pPr algn="l"/>
              <a:r>
                <a:rPr lang="hu-HU" sz="2400">
                  <a:latin typeface="Times New Roman" panose="02020603050405020304" pitchFamily="18" charset="0"/>
                  <a:cs typeface="Times New Roman" panose="02020603050405020304" pitchFamily="18" charset="0"/>
                </a:rPr>
                <a:t>y</a:t>
              </a:r>
              <a:endParaRPr lang="en-US" sz="2400">
                <a:latin typeface="Times New Roman" panose="02020603050405020304" pitchFamily="18" charset="0"/>
                <a:cs typeface="Times New Roman" panose="02020603050405020304" pitchFamily="18" charset="0"/>
              </a:endParaRPr>
            </a:p>
          </p:txBody>
        </p:sp>
        <p:sp>
          <p:nvSpPr>
            <p:cNvPr id="59" name="TextBox 58">
              <a:extLst>
                <a:ext uri="{FF2B5EF4-FFF2-40B4-BE49-F238E27FC236}">
                  <a16:creationId xmlns:a16="http://schemas.microsoft.com/office/drawing/2014/main" id="{2DA40DDE-4858-4AD4-855E-EB82C9552891}"/>
                </a:ext>
              </a:extLst>
            </p:cNvPr>
            <p:cNvSpPr txBox="1"/>
            <p:nvPr/>
          </p:nvSpPr>
          <p:spPr>
            <a:xfrm>
              <a:off x="2881033" y="2719085"/>
              <a:ext cx="429652" cy="461665"/>
            </a:xfrm>
            <a:prstGeom prst="rect">
              <a:avLst/>
            </a:prstGeom>
            <a:noFill/>
          </p:spPr>
          <p:txBody>
            <a:bodyPr wrap="square" rtlCol="0">
              <a:spAutoFit/>
            </a:bodyPr>
            <a:lstStyle/>
            <a:p>
              <a:pPr algn="l"/>
              <a:r>
                <a:rPr lang="hu-HU" sz="2400">
                  <a:latin typeface="Times New Roman" panose="02020603050405020304" pitchFamily="18" charset="0"/>
                  <a:cs typeface="Times New Roman" panose="02020603050405020304" pitchFamily="18" charset="0"/>
                </a:rPr>
                <a:t>+</a:t>
              </a:r>
              <a:endParaRPr lang="en-US" sz="2400">
                <a:latin typeface="Times New Roman" panose="02020603050405020304" pitchFamily="18" charset="0"/>
                <a:cs typeface="Times New Roman" panose="02020603050405020304" pitchFamily="18" charset="0"/>
              </a:endParaRPr>
            </a:p>
          </p:txBody>
        </p:sp>
      </p:grpSp>
      <p:sp>
        <p:nvSpPr>
          <p:cNvPr id="63" name="TextBox 62">
            <a:extLst>
              <a:ext uri="{FF2B5EF4-FFF2-40B4-BE49-F238E27FC236}">
                <a16:creationId xmlns:a16="http://schemas.microsoft.com/office/drawing/2014/main" id="{A16F768D-B070-425D-B3E4-BA52E1AA1CE8}"/>
              </a:ext>
            </a:extLst>
          </p:cNvPr>
          <p:cNvSpPr txBox="1"/>
          <p:nvPr/>
        </p:nvSpPr>
        <p:spPr>
          <a:xfrm>
            <a:off x="7058073" y="3393408"/>
            <a:ext cx="4633169" cy="830997"/>
          </a:xfrm>
          <a:prstGeom prst="rect">
            <a:avLst/>
          </a:prstGeom>
          <a:noFill/>
        </p:spPr>
        <p:txBody>
          <a:bodyPr wrap="square" rtlCol="0">
            <a:spAutoFit/>
          </a:bodyPr>
          <a:lstStyle/>
          <a:p>
            <a:pPr algn="l"/>
            <a:r>
              <a:rPr lang="hu-HU" sz="2400">
                <a:latin typeface="Times New Roman" panose="02020603050405020304" pitchFamily="18" charset="0"/>
                <a:cs typeface="Times New Roman" panose="02020603050405020304" pitchFamily="18" charset="0"/>
              </a:rPr>
              <a:t>dx: distance between P and Fy</a:t>
            </a:r>
          </a:p>
          <a:p>
            <a:pPr algn="l"/>
            <a:r>
              <a:rPr lang="hu-HU" sz="2400">
                <a:latin typeface="Times New Roman" panose="02020603050405020304" pitchFamily="18" charset="0"/>
                <a:cs typeface="Times New Roman" panose="02020603050405020304" pitchFamily="18" charset="0"/>
              </a:rPr>
              <a:t>dy: distance between P and Fx</a:t>
            </a:r>
            <a:endParaRPr lang="en-US" sz="2400">
              <a:latin typeface="Times New Roman" panose="02020603050405020304" pitchFamily="18" charset="0"/>
              <a:cs typeface="Times New Roman" panose="02020603050405020304" pitchFamily="18" charset="0"/>
            </a:endParaRPr>
          </a:p>
        </p:txBody>
      </p:sp>
      <p:grpSp>
        <p:nvGrpSpPr>
          <p:cNvPr id="66" name="Group 65">
            <a:extLst>
              <a:ext uri="{FF2B5EF4-FFF2-40B4-BE49-F238E27FC236}">
                <a16:creationId xmlns:a16="http://schemas.microsoft.com/office/drawing/2014/main" id="{F8FFBBB6-B0DC-4090-86D2-B0885E5F835B}"/>
              </a:ext>
            </a:extLst>
          </p:cNvPr>
          <p:cNvGrpSpPr/>
          <p:nvPr/>
        </p:nvGrpSpPr>
        <p:grpSpPr>
          <a:xfrm>
            <a:off x="6220948" y="2474085"/>
            <a:ext cx="6322443" cy="866329"/>
            <a:chOff x="5869557" y="3013501"/>
            <a:chExt cx="6322443" cy="866329"/>
          </a:xfrm>
        </p:grpSpPr>
        <mc:AlternateContent xmlns:mc="http://schemas.openxmlformats.org/markup-compatibility/2006" xmlns:a14="http://schemas.microsoft.com/office/drawing/2010/main">
          <mc:Choice Requires="a14">
            <p:sp>
              <p:nvSpPr>
                <p:cNvPr id="64" name="TextBox 63">
                  <a:extLst>
                    <a:ext uri="{FF2B5EF4-FFF2-40B4-BE49-F238E27FC236}">
                      <a16:creationId xmlns:a16="http://schemas.microsoft.com/office/drawing/2014/main" id="{CC0BDFC2-5026-4411-9648-7523318E082D}"/>
                    </a:ext>
                  </a:extLst>
                </p:cNvPr>
                <p:cNvSpPr txBox="1"/>
                <p:nvPr/>
              </p:nvSpPr>
              <p:spPr>
                <a:xfrm>
                  <a:off x="5869557" y="3048833"/>
                  <a:ext cx="5666271" cy="830997"/>
                </a:xfrm>
                <a:prstGeom prst="rect">
                  <a:avLst/>
                </a:prstGeom>
                <a:noFill/>
              </p:spPr>
              <p:txBody>
                <a:bodyPr wrap="square" rtlCol="0">
                  <a:spAutoFit/>
                </a:bodyPr>
                <a:lstStyle/>
                <a:p>
                  <a:r>
                    <a:rPr lang="hu-HU" sz="2400">
                      <a:latin typeface="Times New Roman" panose="02020603050405020304" pitchFamily="18" charset="0"/>
                      <a:cs typeface="Times New Roman" panose="02020603050405020304" pitchFamily="18" charset="0"/>
                    </a:rPr>
                    <a:t>The </a:t>
                  </a:r>
                  <a14:m>
                    <m:oMath xmlns:m="http://schemas.openxmlformats.org/officeDocument/2006/math">
                      <m:r>
                        <a:rPr lang="hu-HU" sz="2400" i="1" smtClean="0">
                          <a:latin typeface="Cambria Math" panose="02040503050406030204" pitchFamily="18" charset="0"/>
                          <a:ea typeface="Cambria Math" panose="02040503050406030204" pitchFamily="18" charset="0"/>
                          <a:cs typeface="Times New Roman" panose="02020603050405020304" pitchFamily="18" charset="0"/>
                        </a:rPr>
                        <m:t>±</m:t>
                      </m:r>
                      <m:r>
                        <a:rPr lang="hu-HU" sz="2400" i="1">
                          <a:latin typeface="Cambria Math" panose="02040503050406030204" pitchFamily="18" charset="0"/>
                          <a:ea typeface="Cambria Math" panose="02040503050406030204" pitchFamily="18" charset="0"/>
                          <a:cs typeface="Times New Roman" panose="02020603050405020304" pitchFamily="18" charset="0"/>
                        </a:rPr>
                        <m:t> </m:t>
                      </m:r>
                    </m:oMath>
                  </a14:m>
                  <a:endParaRPr lang="en-US" sz="2400">
                    <a:latin typeface="Times New Roman" panose="02020603050405020304" pitchFamily="18" charset="0"/>
                    <a:cs typeface="Times New Roman" panose="02020603050405020304" pitchFamily="18" charset="0"/>
                  </a:endParaRPr>
                </a:p>
                <a:p>
                  <a:endParaRPr lang="en-US" sz="2400">
                    <a:latin typeface="Times New Roman" panose="02020603050405020304" pitchFamily="18" charset="0"/>
                    <a:cs typeface="Times New Roman" panose="02020603050405020304" pitchFamily="18" charset="0"/>
                  </a:endParaRPr>
                </a:p>
              </p:txBody>
            </p:sp>
          </mc:Choice>
          <mc:Fallback xmlns="">
            <p:sp>
              <p:nvSpPr>
                <p:cNvPr id="64" name="TextBox 63">
                  <a:extLst>
                    <a:ext uri="{FF2B5EF4-FFF2-40B4-BE49-F238E27FC236}">
                      <a16:creationId xmlns:a16="http://schemas.microsoft.com/office/drawing/2014/main" id="{CC0BDFC2-5026-4411-9648-7523318E082D}"/>
                    </a:ext>
                  </a:extLst>
                </p:cNvPr>
                <p:cNvSpPr txBox="1">
                  <a:spLocks noRot="1" noChangeAspect="1" noMove="1" noResize="1" noEditPoints="1" noAdjustHandles="1" noChangeArrowheads="1" noChangeShapeType="1" noTextEdit="1"/>
                </p:cNvSpPr>
                <p:nvPr/>
              </p:nvSpPr>
              <p:spPr>
                <a:xfrm>
                  <a:off x="5869557" y="3048833"/>
                  <a:ext cx="5666271" cy="830997"/>
                </a:xfrm>
                <a:prstGeom prst="rect">
                  <a:avLst/>
                </a:prstGeom>
                <a:blipFill>
                  <a:blip r:embed="rId3"/>
                  <a:stretch>
                    <a:fillRect l="-1613" t="-5882"/>
                  </a:stretch>
                </a:blipFill>
              </p:spPr>
              <p:txBody>
                <a:bodyPr/>
                <a:lstStyle/>
                <a:p>
                  <a:r>
                    <a:rPr lang="en-US">
                      <a:noFill/>
                    </a:rPr>
                    <a:t> </a:t>
                  </a:r>
                </a:p>
              </p:txBody>
            </p:sp>
          </mc:Fallback>
        </mc:AlternateContent>
        <p:sp>
          <p:nvSpPr>
            <p:cNvPr id="65" name="TextBox 64">
              <a:extLst>
                <a:ext uri="{FF2B5EF4-FFF2-40B4-BE49-F238E27FC236}">
                  <a16:creationId xmlns:a16="http://schemas.microsoft.com/office/drawing/2014/main" id="{718C8E4A-8F4B-41CF-A15F-44C670BA5B4C}"/>
                </a:ext>
              </a:extLst>
            </p:cNvPr>
            <p:cNvSpPr txBox="1"/>
            <p:nvPr/>
          </p:nvSpPr>
          <p:spPr>
            <a:xfrm>
              <a:off x="6776315" y="3013501"/>
              <a:ext cx="5415685" cy="830997"/>
            </a:xfrm>
            <a:prstGeom prst="rect">
              <a:avLst/>
            </a:prstGeom>
            <a:noFill/>
          </p:spPr>
          <p:txBody>
            <a:bodyPr wrap="square" rtlCol="0">
              <a:spAutoFit/>
            </a:bodyPr>
            <a:lstStyle/>
            <a:p>
              <a:pPr algn="l"/>
              <a:r>
                <a:rPr lang="hu-HU" sz="2400">
                  <a:latin typeface="Times New Roman" panose="02020603050405020304" pitchFamily="18" charset="0"/>
                  <a:cs typeface="Times New Roman" panose="02020603050405020304" pitchFamily="18" charset="0"/>
                </a:rPr>
                <a:t>means that we give the sign by observation.</a:t>
              </a:r>
              <a:endParaRPr lang="en-US" sz="2400">
                <a:latin typeface="Times New Roman" panose="02020603050405020304" pitchFamily="18" charset="0"/>
                <a:cs typeface="Times New Roman" panose="02020603050405020304" pitchFamily="18" charset="0"/>
              </a:endParaRPr>
            </a:p>
          </p:txBody>
        </p:sp>
      </p:grpSp>
      <p:cxnSp>
        <p:nvCxnSpPr>
          <p:cNvPr id="5" name="Straight Connector 4">
            <a:extLst>
              <a:ext uri="{FF2B5EF4-FFF2-40B4-BE49-F238E27FC236}">
                <a16:creationId xmlns:a16="http://schemas.microsoft.com/office/drawing/2014/main" id="{8FACDDAF-8A2C-4A76-9A19-03A0617160EB}"/>
              </a:ext>
            </a:extLst>
          </p:cNvPr>
          <p:cNvCxnSpPr/>
          <p:nvPr/>
        </p:nvCxnSpPr>
        <p:spPr>
          <a:xfrm flipH="1">
            <a:off x="3082726" y="4075846"/>
            <a:ext cx="830451" cy="583274"/>
          </a:xfrm>
          <a:prstGeom prst="line">
            <a:avLst/>
          </a:prstGeom>
          <a:ln>
            <a:solidFill>
              <a:schemeClr val="tx1"/>
            </a:solidFill>
            <a:tailEnd type="none" w="med"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4170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20F64EB-0A70-4C43-91D3-EC9FFF402099}"/>
              </a:ext>
            </a:extLst>
          </p:cNvPr>
          <p:cNvSpPr txBox="1"/>
          <p:nvPr/>
        </p:nvSpPr>
        <p:spPr>
          <a:xfrm>
            <a:off x="0" y="0"/>
            <a:ext cx="6589485" cy="1323439"/>
          </a:xfrm>
          <a:prstGeom prst="rect">
            <a:avLst/>
          </a:prstGeom>
          <a:noFill/>
        </p:spPr>
        <p:txBody>
          <a:bodyPr wrap="square" rtlCol="0">
            <a:spAutoFit/>
          </a:bodyPr>
          <a:lstStyle/>
          <a:p>
            <a:r>
              <a:rPr lang="en-US" sz="2000">
                <a:latin typeface="Times New Roman" panose="02020603050405020304" pitchFamily="18" charset="0"/>
                <a:cs typeface="Times New Roman" panose="02020603050405020304" pitchFamily="18" charset="0"/>
              </a:rPr>
              <a:t>Example 1</a:t>
            </a:r>
          </a:p>
          <a:p>
            <a:r>
              <a:rPr lang="en-US" sz="2000">
                <a:latin typeface="Times New Roman" panose="02020603050405020304" pitchFamily="18" charset="0"/>
                <a:cs typeface="Times New Roman" panose="02020603050405020304" pitchFamily="18" charset="0"/>
              </a:rPr>
              <a:t>Calculate the moment of forces </a:t>
            </a:r>
            <a:r>
              <a:rPr lang="en-US" sz="2000" i="1">
                <a:latin typeface="Times New Roman" panose="02020603050405020304" pitchFamily="18" charset="0"/>
                <a:cs typeface="Times New Roman" panose="02020603050405020304" pitchFamily="18" charset="0"/>
              </a:rPr>
              <a:t>F</a:t>
            </a:r>
            <a:r>
              <a:rPr lang="en-US" sz="2000" baseline="-25000">
                <a:latin typeface="Times New Roman" panose="02020603050405020304" pitchFamily="18" charset="0"/>
                <a:cs typeface="Times New Roman" panose="02020603050405020304" pitchFamily="18" charset="0"/>
              </a:rPr>
              <a:t>1</a:t>
            </a:r>
            <a:r>
              <a:rPr lang="en-US" sz="2000">
                <a:latin typeface="Times New Roman" panose="02020603050405020304" pitchFamily="18" charset="0"/>
                <a:cs typeface="Times New Roman" panose="02020603050405020304" pitchFamily="18" charset="0"/>
              </a:rPr>
              <a:t> and </a:t>
            </a:r>
            <a:r>
              <a:rPr lang="en-US" sz="2000" i="1">
                <a:latin typeface="Times New Roman" panose="02020603050405020304" pitchFamily="18" charset="0"/>
                <a:cs typeface="Times New Roman" panose="02020603050405020304" pitchFamily="18" charset="0"/>
              </a:rPr>
              <a:t>F</a:t>
            </a:r>
            <a:r>
              <a:rPr lang="en-US" sz="2000" baseline="-25000">
                <a:latin typeface="Times New Roman" panose="02020603050405020304" pitchFamily="18" charset="0"/>
                <a:cs typeface="Times New Roman" panose="02020603050405020304" pitchFamily="18" charset="0"/>
              </a:rPr>
              <a:t>2</a:t>
            </a:r>
            <a:r>
              <a:rPr lang="en-US" sz="2000">
                <a:latin typeface="Times New Roman" panose="02020603050405020304" pitchFamily="18" charset="0"/>
                <a:cs typeface="Times New Roman" panose="02020603050405020304" pitchFamily="18" charset="0"/>
              </a:rPr>
              <a:t> shown in</a:t>
            </a:r>
          </a:p>
          <a:p>
            <a:r>
              <a:rPr lang="en-US" sz="2000">
                <a:latin typeface="Times New Roman" panose="02020603050405020304" pitchFamily="18" charset="0"/>
                <a:cs typeface="Times New Roman" panose="02020603050405020304" pitchFamily="18" charset="0"/>
              </a:rPr>
              <a:t>the figure about point </a:t>
            </a:r>
            <a:r>
              <a:rPr lang="en-US" sz="2000" i="1">
                <a:latin typeface="Times New Roman" panose="02020603050405020304" pitchFamily="18" charset="0"/>
                <a:cs typeface="Times New Roman" panose="02020603050405020304" pitchFamily="18" charset="0"/>
              </a:rPr>
              <a:t>A </a:t>
            </a:r>
            <a:r>
              <a:rPr lang="en-US" sz="2000">
                <a:latin typeface="Times New Roman" panose="02020603050405020304" pitchFamily="18" charset="0"/>
                <a:cs typeface="Times New Roman" panose="02020603050405020304" pitchFamily="18" charset="0"/>
              </a:rPr>
              <a:t>as well as about the origin.</a:t>
            </a:r>
          </a:p>
          <a:p>
            <a:r>
              <a:rPr lang="en-US" sz="2000">
                <a:latin typeface="Times New Roman" panose="02020603050405020304" pitchFamily="18" charset="0"/>
                <a:cs typeface="Times New Roman" panose="02020603050405020304" pitchFamily="18" charset="0"/>
              </a:rPr>
              <a:t>F</a:t>
            </a:r>
            <a:r>
              <a:rPr lang="en-US" sz="2000" baseline="-25000">
                <a:latin typeface="Times New Roman" panose="02020603050405020304" pitchFamily="18" charset="0"/>
                <a:cs typeface="Times New Roman" panose="02020603050405020304" pitchFamily="18" charset="0"/>
              </a:rPr>
              <a:t>1</a:t>
            </a:r>
            <a:r>
              <a:rPr lang="en-US" sz="2000">
                <a:latin typeface="Times New Roman" panose="02020603050405020304" pitchFamily="18" charset="0"/>
                <a:cs typeface="Times New Roman" panose="02020603050405020304" pitchFamily="18" charset="0"/>
              </a:rPr>
              <a:t>=12kN</a:t>
            </a:r>
            <a:r>
              <a:rPr lang="en-US" sz="2000" i="1">
                <a:latin typeface="Times New Roman" panose="02020603050405020304" pitchFamily="18" charset="0"/>
                <a:cs typeface="Times New Roman" panose="02020603050405020304" pitchFamily="18" charset="0"/>
              </a:rPr>
              <a:t>, </a:t>
            </a:r>
            <a:r>
              <a:rPr lang="en-US" sz="2000">
                <a:latin typeface="Times New Roman" panose="02020603050405020304" pitchFamily="18" charset="0"/>
                <a:cs typeface="Times New Roman" panose="02020603050405020304" pitchFamily="18" charset="0"/>
              </a:rPr>
              <a:t>F</a:t>
            </a:r>
            <a:r>
              <a:rPr lang="en-US" sz="2000" baseline="-25000">
                <a:latin typeface="Times New Roman" panose="02020603050405020304" pitchFamily="18" charset="0"/>
                <a:cs typeface="Times New Roman" panose="02020603050405020304" pitchFamily="18" charset="0"/>
              </a:rPr>
              <a:t>2</a:t>
            </a:r>
            <a:r>
              <a:rPr lang="en-US" sz="2000">
                <a:latin typeface="Times New Roman" panose="02020603050405020304" pitchFamily="18" charset="0"/>
                <a:cs typeface="Times New Roman" panose="02020603050405020304" pitchFamily="18" charset="0"/>
              </a:rPr>
              <a:t>=9kN</a:t>
            </a:r>
          </a:p>
        </p:txBody>
      </p:sp>
      <p:pic>
        <p:nvPicPr>
          <p:cNvPr id="3" name="Picture 2">
            <a:extLst>
              <a:ext uri="{FF2B5EF4-FFF2-40B4-BE49-F238E27FC236}">
                <a16:creationId xmlns:a16="http://schemas.microsoft.com/office/drawing/2014/main" id="{B7498613-FCB9-4467-A227-12B1928AD740}"/>
              </a:ext>
            </a:extLst>
          </p:cNvPr>
          <p:cNvPicPr>
            <a:picLocks noChangeAspect="1"/>
          </p:cNvPicPr>
          <p:nvPr/>
        </p:nvPicPr>
        <p:blipFill>
          <a:blip r:embed="rId2"/>
          <a:stretch>
            <a:fillRect/>
          </a:stretch>
        </p:blipFill>
        <p:spPr>
          <a:xfrm>
            <a:off x="8478158" y="0"/>
            <a:ext cx="3276600" cy="2286000"/>
          </a:xfrm>
          <a:prstGeom prst="rect">
            <a:avLst/>
          </a:prstGeom>
        </p:spPr>
      </p:pic>
      <p:sp>
        <p:nvSpPr>
          <p:cNvPr id="4" name="TextBox 3">
            <a:extLst>
              <a:ext uri="{FF2B5EF4-FFF2-40B4-BE49-F238E27FC236}">
                <a16:creationId xmlns:a16="http://schemas.microsoft.com/office/drawing/2014/main" id="{4175D5D7-A5BF-4B88-8416-EE75C8F69B35}"/>
              </a:ext>
            </a:extLst>
          </p:cNvPr>
          <p:cNvSpPr txBox="1"/>
          <p:nvPr/>
        </p:nvSpPr>
        <p:spPr>
          <a:xfrm>
            <a:off x="0" y="3062376"/>
            <a:ext cx="10551886"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The force F</a:t>
            </a:r>
            <a:r>
              <a:rPr lang="hu-HU" sz="2400" baseline="-25000">
                <a:latin typeface="Times New Roman" panose="02020603050405020304" pitchFamily="18" charset="0"/>
                <a:cs typeface="Times New Roman" panose="02020603050405020304" pitchFamily="18" charset="0"/>
              </a:rPr>
              <a:t>2</a:t>
            </a:r>
            <a:r>
              <a:rPr lang="hu-HU" sz="2400">
                <a:latin typeface="Times New Roman" panose="02020603050405020304" pitchFamily="18" charset="0"/>
                <a:cs typeface="Times New Roman" panose="02020603050405020304" pitchFamily="18" charset="0"/>
              </a:rPr>
              <a:t> is skew so first we have to compute its components.</a:t>
            </a:r>
          </a:p>
        </p:txBody>
      </p:sp>
      <p:sp>
        <p:nvSpPr>
          <p:cNvPr id="5" name="TextBox 4">
            <a:extLst>
              <a:ext uri="{FF2B5EF4-FFF2-40B4-BE49-F238E27FC236}">
                <a16:creationId xmlns:a16="http://schemas.microsoft.com/office/drawing/2014/main" id="{81E81332-219A-4B2F-B34A-8B7178ABEE7B}"/>
              </a:ext>
            </a:extLst>
          </p:cNvPr>
          <p:cNvSpPr txBox="1"/>
          <p:nvPr/>
        </p:nvSpPr>
        <p:spPr>
          <a:xfrm>
            <a:off x="0" y="3524041"/>
            <a:ext cx="1030514" cy="830997"/>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F</a:t>
            </a:r>
            <a:r>
              <a:rPr lang="hu-HU" sz="2400" baseline="-25000">
                <a:latin typeface="Times New Roman" panose="02020603050405020304" pitchFamily="18" charset="0"/>
                <a:cs typeface="Times New Roman" panose="02020603050405020304" pitchFamily="18" charset="0"/>
              </a:rPr>
              <a:t>2x</a:t>
            </a:r>
            <a:r>
              <a:rPr lang="hu-HU" sz="2400">
                <a:latin typeface="Times New Roman" panose="02020603050405020304" pitchFamily="18" charset="0"/>
                <a:cs typeface="Times New Roman" panose="02020603050405020304" pitchFamily="18" charset="0"/>
              </a:rPr>
              <a:t> = </a:t>
            </a:r>
            <a:endParaRPr lang="en-US" sz="2400">
              <a:latin typeface="Times New Roman" panose="02020603050405020304" pitchFamily="18" charset="0"/>
              <a:cs typeface="Times New Roman" panose="02020603050405020304" pitchFamily="18" charset="0"/>
            </a:endParaRPr>
          </a:p>
          <a:p>
            <a:pPr algn="just"/>
            <a:endParaRPr lang="en-US" sz="2400" b="1">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84DCD98C-B6D9-45C3-914D-028F44C042CC}"/>
              </a:ext>
            </a:extLst>
          </p:cNvPr>
          <p:cNvSpPr txBox="1"/>
          <p:nvPr/>
        </p:nvSpPr>
        <p:spPr>
          <a:xfrm>
            <a:off x="827314" y="3524041"/>
            <a:ext cx="2307771"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9*cos(30ᵒ) = </a:t>
            </a:r>
            <a:endParaRPr lang="en-US" sz="240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CE9516F-4B96-4BED-8EA5-D518C3D7D028}"/>
              </a:ext>
            </a:extLst>
          </p:cNvPr>
          <p:cNvSpPr txBox="1"/>
          <p:nvPr/>
        </p:nvSpPr>
        <p:spPr>
          <a:xfrm>
            <a:off x="0" y="1323439"/>
            <a:ext cx="3276600"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Moments of the force </a:t>
            </a:r>
            <a:r>
              <a:rPr lang="en-US" sz="2400">
                <a:latin typeface="Times New Roman" panose="02020603050405020304" pitchFamily="18" charset="0"/>
                <a:cs typeface="Times New Roman" panose="02020603050405020304" pitchFamily="18" charset="0"/>
              </a:rPr>
              <a:t>F</a:t>
            </a:r>
            <a:r>
              <a:rPr lang="en-US" sz="2400" baseline="-25000">
                <a:latin typeface="Times New Roman" panose="02020603050405020304" pitchFamily="18" charset="0"/>
                <a:cs typeface="Times New Roman" panose="02020603050405020304" pitchFamily="18" charset="0"/>
              </a:rPr>
              <a:t>1</a:t>
            </a:r>
            <a:r>
              <a:rPr lang="hu-HU" sz="2400">
                <a:latin typeface="Times New Roman" panose="02020603050405020304" pitchFamily="18" charset="0"/>
                <a:cs typeface="Times New Roman" panose="02020603050405020304" pitchFamily="18" charset="0"/>
              </a:rPr>
              <a:t>: </a:t>
            </a:r>
            <a:endParaRPr lang="en-US" sz="24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15FAA1E-269E-47FC-8A9E-429158337442}"/>
              </a:ext>
            </a:extLst>
          </p:cNvPr>
          <p:cNvSpPr txBox="1"/>
          <p:nvPr/>
        </p:nvSpPr>
        <p:spPr>
          <a:xfrm>
            <a:off x="3713843" y="1323439"/>
            <a:ext cx="1119414"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M</a:t>
            </a:r>
            <a:r>
              <a:rPr lang="hu-HU" sz="2400" baseline="-25000">
                <a:latin typeface="Times New Roman" panose="02020603050405020304" pitchFamily="18" charset="0"/>
                <a:cs typeface="Times New Roman" panose="02020603050405020304" pitchFamily="18" charset="0"/>
              </a:rPr>
              <a:t>1</a:t>
            </a:r>
            <a:r>
              <a:rPr lang="hu-HU" sz="2400" baseline="30000">
                <a:latin typeface="Times New Roman" panose="02020603050405020304" pitchFamily="18" charset="0"/>
                <a:cs typeface="Times New Roman" panose="02020603050405020304" pitchFamily="18" charset="0"/>
              </a:rPr>
              <a:t>(o)</a:t>
            </a:r>
            <a:r>
              <a:rPr lang="hu-HU" sz="2400">
                <a:latin typeface="Times New Roman" panose="02020603050405020304" pitchFamily="18" charset="0"/>
                <a:cs typeface="Times New Roman" panose="02020603050405020304" pitchFamily="18" charset="0"/>
              </a:rPr>
              <a:t> = </a:t>
            </a:r>
            <a:endParaRPr lang="en-US" sz="240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E6846D44-D221-4C04-A9CD-69A72E32C303}"/>
              </a:ext>
            </a:extLst>
          </p:cNvPr>
          <p:cNvSpPr txBox="1"/>
          <p:nvPr/>
        </p:nvSpPr>
        <p:spPr>
          <a:xfrm>
            <a:off x="4671950" y="1277272"/>
            <a:ext cx="1656444"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- 12 * 2 =</a:t>
            </a:r>
            <a:endParaRPr lang="en-US" sz="240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F5891683-F211-4A2E-B644-DE28CB469788}"/>
              </a:ext>
            </a:extLst>
          </p:cNvPr>
          <p:cNvSpPr txBox="1"/>
          <p:nvPr/>
        </p:nvSpPr>
        <p:spPr>
          <a:xfrm>
            <a:off x="6096000" y="1277272"/>
            <a:ext cx="1888835"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- 24kNm</a:t>
            </a:r>
            <a:endParaRPr lang="en-US" sz="2400">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CA655F3B-4408-405B-8DC8-1EACBBD97249}"/>
              </a:ext>
            </a:extLst>
          </p:cNvPr>
          <p:cNvSpPr txBox="1"/>
          <p:nvPr/>
        </p:nvSpPr>
        <p:spPr>
          <a:xfrm>
            <a:off x="3713843" y="1824029"/>
            <a:ext cx="1119414"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M</a:t>
            </a:r>
            <a:r>
              <a:rPr lang="hu-HU" sz="2400" baseline="-25000">
                <a:latin typeface="Times New Roman" panose="02020603050405020304" pitchFamily="18" charset="0"/>
                <a:cs typeface="Times New Roman" panose="02020603050405020304" pitchFamily="18" charset="0"/>
              </a:rPr>
              <a:t>1</a:t>
            </a:r>
            <a:r>
              <a:rPr lang="hu-HU" sz="2400" baseline="30000">
                <a:latin typeface="Times New Roman" panose="02020603050405020304" pitchFamily="18" charset="0"/>
                <a:cs typeface="Times New Roman" panose="02020603050405020304" pitchFamily="18" charset="0"/>
              </a:rPr>
              <a:t>(A)</a:t>
            </a:r>
            <a:r>
              <a:rPr lang="hu-HU" sz="2400">
                <a:latin typeface="Times New Roman" panose="02020603050405020304" pitchFamily="18" charset="0"/>
                <a:cs typeface="Times New Roman" panose="02020603050405020304" pitchFamily="18" charset="0"/>
              </a:rPr>
              <a:t> = </a:t>
            </a:r>
            <a:endParaRPr lang="en-US" sz="2400">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FD728083-DCCA-4D1F-BD98-126D3619B030}"/>
              </a:ext>
            </a:extLst>
          </p:cNvPr>
          <p:cNvSpPr txBox="1"/>
          <p:nvPr/>
        </p:nvSpPr>
        <p:spPr>
          <a:xfrm>
            <a:off x="4671950" y="1777862"/>
            <a:ext cx="1656444"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- 12 * 4.5 =</a:t>
            </a:r>
            <a:endParaRPr lang="en-US" sz="2400">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E7C60434-BF60-47B5-AA8C-49DF9B44D217}"/>
              </a:ext>
            </a:extLst>
          </p:cNvPr>
          <p:cNvSpPr txBox="1"/>
          <p:nvPr/>
        </p:nvSpPr>
        <p:spPr>
          <a:xfrm>
            <a:off x="6096000" y="1767006"/>
            <a:ext cx="1888835"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- 54kNm</a:t>
            </a:r>
            <a:endParaRPr lang="en-US" sz="2400">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B1D2A408-0393-4DE3-BD91-57D2E6D99417}"/>
              </a:ext>
            </a:extLst>
          </p:cNvPr>
          <p:cNvSpPr txBox="1"/>
          <p:nvPr/>
        </p:nvSpPr>
        <p:spPr>
          <a:xfrm>
            <a:off x="2525485" y="3516799"/>
            <a:ext cx="2177143" cy="461665"/>
          </a:xfrm>
          <a:prstGeom prst="rect">
            <a:avLst/>
          </a:prstGeom>
          <a:noFill/>
        </p:spPr>
        <p:txBody>
          <a:bodyPr wrap="square" rtlCol="0">
            <a:spAutoFit/>
          </a:bodyPr>
          <a:lstStyle/>
          <a:p>
            <a:pPr algn="just"/>
            <a:r>
              <a:rPr lang="en-US" sz="2400">
                <a:latin typeface="Times New Roman" panose="02020603050405020304" pitchFamily="18" charset="0"/>
                <a:cs typeface="Times New Roman" panose="02020603050405020304" pitchFamily="18" charset="0"/>
              </a:rPr>
              <a:t>+7.794kN(→)</a:t>
            </a:r>
          </a:p>
        </p:txBody>
      </p:sp>
      <p:sp>
        <p:nvSpPr>
          <p:cNvPr id="19" name="TextBox 18">
            <a:extLst>
              <a:ext uri="{FF2B5EF4-FFF2-40B4-BE49-F238E27FC236}">
                <a16:creationId xmlns:a16="http://schemas.microsoft.com/office/drawing/2014/main" id="{209FF11A-486D-4C93-8D77-44F9DECA4E9E}"/>
              </a:ext>
            </a:extLst>
          </p:cNvPr>
          <p:cNvSpPr txBox="1"/>
          <p:nvPr/>
        </p:nvSpPr>
        <p:spPr>
          <a:xfrm>
            <a:off x="5435599" y="3516799"/>
            <a:ext cx="2307771"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-9*sin(30ᵒ) = </a:t>
            </a:r>
            <a:endParaRPr lang="en-US" sz="2400">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8439B302-CAD7-4845-B622-D8E9A8450C81}"/>
              </a:ext>
            </a:extLst>
          </p:cNvPr>
          <p:cNvSpPr txBox="1"/>
          <p:nvPr/>
        </p:nvSpPr>
        <p:spPr>
          <a:xfrm>
            <a:off x="7166757" y="3511673"/>
            <a:ext cx="2177143"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-4.500</a:t>
            </a:r>
            <a:r>
              <a:rPr lang="en-US" sz="2400">
                <a:latin typeface="Times New Roman" panose="02020603050405020304" pitchFamily="18" charset="0"/>
                <a:cs typeface="Times New Roman" panose="02020603050405020304" pitchFamily="18" charset="0"/>
              </a:rPr>
              <a:t>kN(</a:t>
            </a:r>
            <a:r>
              <a:rPr lang="en-US"/>
              <a:t>↓</a:t>
            </a:r>
            <a:r>
              <a:rPr lang="en-US" sz="2400">
                <a:latin typeface="Times New Roman" panose="02020603050405020304" pitchFamily="18" charset="0"/>
                <a:cs typeface="Times New Roman" panose="02020603050405020304" pitchFamily="18" charset="0"/>
              </a:rPr>
              <a:t>)</a:t>
            </a:r>
          </a:p>
        </p:txBody>
      </p:sp>
      <p:sp>
        <p:nvSpPr>
          <p:cNvPr id="23" name="TextBox 22">
            <a:extLst>
              <a:ext uri="{FF2B5EF4-FFF2-40B4-BE49-F238E27FC236}">
                <a16:creationId xmlns:a16="http://schemas.microsoft.com/office/drawing/2014/main" id="{50109EB0-9E4A-4904-AA9D-E99247927044}"/>
              </a:ext>
            </a:extLst>
          </p:cNvPr>
          <p:cNvSpPr txBox="1"/>
          <p:nvPr/>
        </p:nvSpPr>
        <p:spPr>
          <a:xfrm>
            <a:off x="4671950" y="3510338"/>
            <a:ext cx="1030514" cy="830997"/>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F</a:t>
            </a:r>
            <a:r>
              <a:rPr lang="hu-HU" sz="2400" baseline="-25000">
                <a:latin typeface="Times New Roman" panose="02020603050405020304" pitchFamily="18" charset="0"/>
                <a:cs typeface="Times New Roman" panose="02020603050405020304" pitchFamily="18" charset="0"/>
              </a:rPr>
              <a:t>2y</a:t>
            </a:r>
            <a:r>
              <a:rPr lang="hu-HU" sz="2400">
                <a:latin typeface="Times New Roman" panose="02020603050405020304" pitchFamily="18" charset="0"/>
                <a:cs typeface="Times New Roman" panose="02020603050405020304" pitchFamily="18" charset="0"/>
              </a:rPr>
              <a:t> = </a:t>
            </a:r>
            <a:endParaRPr lang="en-US" sz="2400">
              <a:latin typeface="Times New Roman" panose="02020603050405020304" pitchFamily="18" charset="0"/>
              <a:cs typeface="Times New Roman" panose="02020603050405020304" pitchFamily="18" charset="0"/>
            </a:endParaRPr>
          </a:p>
          <a:p>
            <a:pPr algn="just"/>
            <a:endParaRPr lang="en-US" sz="2400" b="1">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id="{6401169B-6C3D-478A-9282-5EBBD756972F}"/>
              </a:ext>
            </a:extLst>
          </p:cNvPr>
          <p:cNvSpPr txBox="1"/>
          <p:nvPr/>
        </p:nvSpPr>
        <p:spPr>
          <a:xfrm>
            <a:off x="-34638" y="4300723"/>
            <a:ext cx="1119414"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M</a:t>
            </a:r>
            <a:r>
              <a:rPr lang="hu-HU" sz="2400" baseline="-25000">
                <a:latin typeface="Times New Roman" panose="02020603050405020304" pitchFamily="18" charset="0"/>
                <a:cs typeface="Times New Roman" panose="02020603050405020304" pitchFamily="18" charset="0"/>
              </a:rPr>
              <a:t>2</a:t>
            </a:r>
            <a:r>
              <a:rPr lang="hu-HU" sz="2400" baseline="30000">
                <a:latin typeface="Times New Roman" panose="02020603050405020304" pitchFamily="18" charset="0"/>
                <a:cs typeface="Times New Roman" panose="02020603050405020304" pitchFamily="18" charset="0"/>
              </a:rPr>
              <a:t>(o)</a:t>
            </a:r>
            <a:r>
              <a:rPr lang="hu-HU" sz="2400">
                <a:latin typeface="Times New Roman" panose="02020603050405020304" pitchFamily="18" charset="0"/>
                <a:cs typeface="Times New Roman" panose="02020603050405020304" pitchFamily="18" charset="0"/>
              </a:rPr>
              <a:t> = </a:t>
            </a:r>
            <a:endParaRPr lang="en-US" sz="2400">
              <a:latin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a16="http://schemas.microsoft.com/office/drawing/2014/main" id="{4487204D-3154-422F-BEA8-E500AB1D8FBD}"/>
              </a:ext>
            </a:extLst>
          </p:cNvPr>
          <p:cNvSpPr txBox="1"/>
          <p:nvPr/>
        </p:nvSpPr>
        <p:spPr>
          <a:xfrm>
            <a:off x="1030514" y="4254556"/>
            <a:ext cx="1582053"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+7,794*2,5</a:t>
            </a:r>
            <a:endParaRPr lang="en-US" sz="2400">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C96DB722-FF5F-4882-8BD0-5548666FEAE5}"/>
              </a:ext>
            </a:extLst>
          </p:cNvPr>
          <p:cNvSpPr txBox="1"/>
          <p:nvPr/>
        </p:nvSpPr>
        <p:spPr>
          <a:xfrm>
            <a:off x="-34638" y="4801313"/>
            <a:ext cx="1119414"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M</a:t>
            </a:r>
            <a:r>
              <a:rPr lang="hu-HU" sz="2400" baseline="-25000">
                <a:latin typeface="Times New Roman" panose="02020603050405020304" pitchFamily="18" charset="0"/>
                <a:cs typeface="Times New Roman" panose="02020603050405020304" pitchFamily="18" charset="0"/>
              </a:rPr>
              <a:t>2</a:t>
            </a:r>
            <a:r>
              <a:rPr lang="hu-HU" sz="2400" baseline="30000">
                <a:latin typeface="Times New Roman" panose="02020603050405020304" pitchFamily="18" charset="0"/>
                <a:cs typeface="Times New Roman" panose="02020603050405020304" pitchFamily="18" charset="0"/>
              </a:rPr>
              <a:t>(A)</a:t>
            </a:r>
            <a:r>
              <a:rPr lang="hu-HU" sz="2400">
                <a:latin typeface="Times New Roman" panose="02020603050405020304" pitchFamily="18" charset="0"/>
                <a:cs typeface="Times New Roman" panose="02020603050405020304" pitchFamily="18" charset="0"/>
              </a:rPr>
              <a:t> = </a:t>
            </a:r>
            <a:endParaRPr lang="en-US" sz="2400">
              <a:latin typeface="Times New Roman" panose="02020603050405020304" pitchFamily="18" charset="0"/>
              <a:cs typeface="Times New Roman" panose="02020603050405020304" pitchFamily="18" charset="0"/>
            </a:endParaRPr>
          </a:p>
        </p:txBody>
      </p:sp>
      <p:sp>
        <p:nvSpPr>
          <p:cNvPr id="27" name="TextBox 26">
            <a:extLst>
              <a:ext uri="{FF2B5EF4-FFF2-40B4-BE49-F238E27FC236}">
                <a16:creationId xmlns:a16="http://schemas.microsoft.com/office/drawing/2014/main" id="{D47F88D5-0C32-4574-9532-491FAA7A5936}"/>
              </a:ext>
            </a:extLst>
          </p:cNvPr>
          <p:cNvSpPr txBox="1"/>
          <p:nvPr/>
        </p:nvSpPr>
        <p:spPr>
          <a:xfrm>
            <a:off x="1055912" y="4793163"/>
            <a:ext cx="2079173" cy="461665"/>
          </a:xfrm>
          <a:prstGeom prst="rect">
            <a:avLst/>
          </a:prstGeom>
          <a:noFill/>
        </p:spPr>
        <p:txBody>
          <a:bodyPr wrap="square" rtlCol="0">
            <a:spAutoFit/>
          </a:bodyPr>
          <a:lstStyle/>
          <a:p>
            <a:pPr algn="just"/>
            <a:r>
              <a:rPr lang="en-US" sz="2400">
                <a:latin typeface="Times New Roman" panose="02020603050405020304" pitchFamily="18" charset="0"/>
                <a:cs typeface="Times New Roman" panose="02020603050405020304" pitchFamily="18" charset="0"/>
              </a:rPr>
              <a:t>+7.794</a:t>
            </a:r>
            <a:r>
              <a:rPr lang="hu-HU" sz="2400">
                <a:latin typeface="Times New Roman" panose="02020603050405020304" pitchFamily="18" charset="0"/>
                <a:cs typeface="Times New Roman" panose="02020603050405020304" pitchFamily="18" charset="0"/>
              </a:rPr>
              <a:t> *</a:t>
            </a:r>
            <a:r>
              <a:rPr lang="en-US" sz="2400">
                <a:latin typeface="Times New Roman" panose="02020603050405020304" pitchFamily="18" charset="0"/>
                <a:cs typeface="Times New Roman" panose="02020603050405020304" pitchFamily="18" charset="0"/>
              </a:rPr>
              <a:t> </a:t>
            </a:r>
            <a:r>
              <a:rPr lang="hu-HU" sz="2400">
                <a:latin typeface="Times New Roman" panose="02020603050405020304" pitchFamily="18" charset="0"/>
                <a:cs typeface="Times New Roman" panose="02020603050405020304" pitchFamily="18" charset="0"/>
              </a:rPr>
              <a:t>0</a:t>
            </a:r>
            <a:endParaRPr lang="en-US" sz="2400">
              <a:latin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id="{FA7A53BA-1B05-43AF-870D-183DBE6985A6}"/>
              </a:ext>
            </a:extLst>
          </p:cNvPr>
          <p:cNvSpPr txBox="1"/>
          <p:nvPr/>
        </p:nvSpPr>
        <p:spPr>
          <a:xfrm>
            <a:off x="2458356" y="4247314"/>
            <a:ext cx="1353458"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- 4.5*3 =</a:t>
            </a:r>
            <a:endParaRPr lang="en-US" sz="2400">
              <a:latin typeface="Times New Roman" panose="02020603050405020304" pitchFamily="18" charset="0"/>
              <a:cs typeface="Times New Roman" panose="02020603050405020304" pitchFamily="18" charset="0"/>
            </a:endParaRPr>
          </a:p>
        </p:txBody>
      </p:sp>
      <p:sp>
        <p:nvSpPr>
          <p:cNvPr id="32" name="TextBox 31">
            <a:extLst>
              <a:ext uri="{FF2B5EF4-FFF2-40B4-BE49-F238E27FC236}">
                <a16:creationId xmlns:a16="http://schemas.microsoft.com/office/drawing/2014/main" id="{84556B58-EEFA-4168-A1D9-1C6967D13ED7}"/>
              </a:ext>
            </a:extLst>
          </p:cNvPr>
          <p:cNvSpPr txBox="1"/>
          <p:nvPr/>
        </p:nvSpPr>
        <p:spPr>
          <a:xfrm>
            <a:off x="3713843" y="4254556"/>
            <a:ext cx="2674421" cy="461665"/>
          </a:xfrm>
          <a:prstGeom prst="rect">
            <a:avLst/>
          </a:prstGeom>
          <a:noFill/>
        </p:spPr>
        <p:txBody>
          <a:bodyPr wrap="square" rtlCol="0">
            <a:spAutoFit/>
          </a:bodyPr>
          <a:lstStyle/>
          <a:p>
            <a:pPr algn="just"/>
            <a:r>
              <a:rPr lang="en-US" sz="2400">
                <a:latin typeface="Times New Roman" panose="02020603050405020304" pitchFamily="18" charset="0"/>
                <a:cs typeface="Times New Roman" panose="02020603050405020304" pitchFamily="18" charset="0"/>
              </a:rPr>
              <a:t>+5.985kNm(↶)</a:t>
            </a:r>
          </a:p>
        </p:txBody>
      </p:sp>
      <p:sp>
        <p:nvSpPr>
          <p:cNvPr id="34" name="TextBox 33">
            <a:extLst>
              <a:ext uri="{FF2B5EF4-FFF2-40B4-BE49-F238E27FC236}">
                <a16:creationId xmlns:a16="http://schemas.microsoft.com/office/drawing/2014/main" id="{5D02CC9E-2CCF-4DBF-B246-A03FCC6C9054}"/>
              </a:ext>
            </a:extLst>
          </p:cNvPr>
          <p:cNvSpPr txBox="1"/>
          <p:nvPr/>
        </p:nvSpPr>
        <p:spPr>
          <a:xfrm>
            <a:off x="2523752" y="4784091"/>
            <a:ext cx="1353458"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- 4.5*3 =</a:t>
            </a:r>
            <a:endParaRPr lang="en-US" sz="2400">
              <a:latin typeface="Times New Roman" panose="02020603050405020304" pitchFamily="18" charset="0"/>
              <a:cs typeface="Times New Roman" panose="02020603050405020304" pitchFamily="18" charset="0"/>
            </a:endParaRPr>
          </a:p>
        </p:txBody>
      </p:sp>
      <p:sp>
        <p:nvSpPr>
          <p:cNvPr id="36" name="TextBox 35">
            <a:extLst>
              <a:ext uri="{FF2B5EF4-FFF2-40B4-BE49-F238E27FC236}">
                <a16:creationId xmlns:a16="http://schemas.microsoft.com/office/drawing/2014/main" id="{7EECADED-587F-4453-852A-C8FB1E878D22}"/>
              </a:ext>
            </a:extLst>
          </p:cNvPr>
          <p:cNvSpPr txBox="1"/>
          <p:nvPr/>
        </p:nvSpPr>
        <p:spPr>
          <a:xfrm>
            <a:off x="3713843" y="4793163"/>
            <a:ext cx="2382157" cy="461665"/>
          </a:xfrm>
          <a:prstGeom prst="rect">
            <a:avLst/>
          </a:prstGeom>
          <a:noFill/>
        </p:spPr>
        <p:txBody>
          <a:bodyPr wrap="square" rtlCol="0">
            <a:spAutoFit/>
          </a:bodyPr>
          <a:lstStyle/>
          <a:p>
            <a:pPr algn="just"/>
            <a:r>
              <a:rPr lang="en-US" sz="2400">
                <a:latin typeface="Times New Roman" panose="02020603050405020304" pitchFamily="18" charset="0"/>
                <a:cs typeface="Times New Roman" panose="02020603050405020304" pitchFamily="18" charset="0"/>
              </a:rPr>
              <a:t>−13.5</a:t>
            </a:r>
            <a:r>
              <a:rPr lang="hu-HU" sz="2400">
                <a:latin typeface="Times New Roman" panose="02020603050405020304" pitchFamily="18" charset="0"/>
                <a:cs typeface="Times New Roman" panose="02020603050405020304" pitchFamily="18" charset="0"/>
              </a:rPr>
              <a:t>0</a:t>
            </a:r>
            <a:r>
              <a:rPr lang="en-US" sz="2400">
                <a:latin typeface="Times New Roman" panose="02020603050405020304" pitchFamily="18" charset="0"/>
                <a:cs typeface="Times New Roman" panose="02020603050405020304" pitchFamily="18" charset="0"/>
              </a:rPr>
              <a:t>kNm(↷)</a:t>
            </a:r>
          </a:p>
        </p:txBody>
      </p:sp>
      <p:cxnSp>
        <p:nvCxnSpPr>
          <p:cNvPr id="14" name="Straight Arrow Connector 13">
            <a:extLst>
              <a:ext uri="{FF2B5EF4-FFF2-40B4-BE49-F238E27FC236}">
                <a16:creationId xmlns:a16="http://schemas.microsoft.com/office/drawing/2014/main" id="{5467F346-033A-4692-977A-B44D4910C908}"/>
              </a:ext>
            </a:extLst>
          </p:cNvPr>
          <p:cNvCxnSpPr/>
          <p:nvPr/>
        </p:nvCxnSpPr>
        <p:spPr>
          <a:xfrm>
            <a:off x="10319657" y="1785104"/>
            <a:ext cx="0" cy="50059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D358C732-1A5A-4CF8-878A-58E7322399DB}"/>
              </a:ext>
            </a:extLst>
          </p:cNvPr>
          <p:cNvCxnSpPr>
            <a:cxnSpLocks/>
          </p:cNvCxnSpPr>
          <p:nvPr/>
        </p:nvCxnSpPr>
        <p:spPr>
          <a:xfrm>
            <a:off x="10319657" y="1785104"/>
            <a:ext cx="624114"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504AE818-714F-4EC8-8498-62339CE220F3}"/>
              </a:ext>
            </a:extLst>
          </p:cNvPr>
          <p:cNvSpPr txBox="1"/>
          <p:nvPr/>
        </p:nvSpPr>
        <p:spPr>
          <a:xfrm>
            <a:off x="0" y="5534561"/>
            <a:ext cx="11480800" cy="830997"/>
          </a:xfrm>
          <a:prstGeom prst="rect">
            <a:avLst/>
          </a:prstGeom>
          <a:noFill/>
        </p:spPr>
        <p:txBody>
          <a:bodyPr wrap="square" rtlCol="0">
            <a:spAutoFit/>
          </a:bodyPr>
          <a:lstStyle/>
          <a:p>
            <a:pPr algn="just"/>
            <a:r>
              <a:rPr lang="hu-HU" sz="2400" b="1">
                <a:latin typeface="Times New Roman" panose="02020603050405020304" pitchFamily="18" charset="0"/>
                <a:cs typeface="Times New Roman" panose="02020603050405020304" pitchFamily="18" charset="0"/>
              </a:rPr>
              <a:t>If the line of action of a force goes through a point then it does not have moment around it.</a:t>
            </a:r>
            <a:endParaRPr lang="en-US" sz="24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0108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1" grpId="0"/>
      <p:bldP spid="12" grpId="0"/>
      <p:bldP spid="13" grpId="0"/>
      <p:bldP spid="16" grpId="0"/>
      <p:bldP spid="18" grpId="0"/>
      <p:bldP spid="19" grpId="0"/>
      <p:bldP spid="20" grpId="0"/>
      <p:bldP spid="23" grpId="0"/>
      <p:bldP spid="24" grpId="0"/>
      <p:bldP spid="25" grpId="0"/>
      <p:bldP spid="27" grpId="0"/>
      <p:bldP spid="29" grpId="0"/>
      <p:bldP spid="32" grpId="0"/>
      <p:bldP spid="34" grpId="0"/>
      <p:bldP spid="3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341C958-A230-4BEA-84B8-A3D771DCA121}"/>
              </a:ext>
            </a:extLst>
          </p:cNvPr>
          <p:cNvSpPr txBox="1"/>
          <p:nvPr/>
        </p:nvSpPr>
        <p:spPr>
          <a:xfrm>
            <a:off x="-1" y="0"/>
            <a:ext cx="12003315" cy="1569660"/>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Parallel system of forces: the couple</a:t>
            </a:r>
          </a:p>
          <a:p>
            <a:pPr algn="just"/>
            <a:endParaRPr lang="hu-HU" sz="2400">
              <a:latin typeface="Times New Roman" panose="02020603050405020304" pitchFamily="18" charset="0"/>
              <a:cs typeface="Times New Roman" panose="02020603050405020304" pitchFamily="18" charset="0"/>
            </a:endParaRPr>
          </a:p>
          <a:p>
            <a:pPr algn="just"/>
            <a:r>
              <a:rPr lang="hu-HU" sz="2400">
                <a:latin typeface="Times New Roman" panose="02020603050405020304" pitchFamily="18" charset="0"/>
                <a:cs typeface="Times New Roman" panose="02020603050405020304" pitchFamily="18" charset="0"/>
              </a:rPr>
              <a:t>A couple consists of two parellel forces of equal value but opposite direction. The force projection of these vectors is 0 but they have the same moment to any point of the plane.</a:t>
            </a:r>
            <a:endParaRPr lang="en-US" sz="240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375D0920-6CCF-498F-AA0A-F953F2446B81}"/>
              </a:ext>
            </a:extLst>
          </p:cNvPr>
          <p:cNvPicPr>
            <a:picLocks noChangeAspect="1"/>
          </p:cNvPicPr>
          <p:nvPr/>
        </p:nvPicPr>
        <p:blipFill>
          <a:blip r:embed="rId2"/>
          <a:stretch>
            <a:fillRect/>
          </a:stretch>
        </p:blipFill>
        <p:spPr>
          <a:xfrm>
            <a:off x="0" y="1689779"/>
            <a:ext cx="3086100" cy="2143125"/>
          </a:xfrm>
          <a:prstGeom prst="rect">
            <a:avLst/>
          </a:prstGeom>
        </p:spPr>
      </p:pic>
      <p:pic>
        <p:nvPicPr>
          <p:cNvPr id="4" name="Picture 3">
            <a:extLst>
              <a:ext uri="{FF2B5EF4-FFF2-40B4-BE49-F238E27FC236}">
                <a16:creationId xmlns:a16="http://schemas.microsoft.com/office/drawing/2014/main" id="{245C1C1D-3CAB-4925-8C59-1F3F2FC412E2}"/>
              </a:ext>
            </a:extLst>
          </p:cNvPr>
          <p:cNvPicPr>
            <a:picLocks noChangeAspect="1"/>
          </p:cNvPicPr>
          <p:nvPr/>
        </p:nvPicPr>
        <p:blipFill>
          <a:blip r:embed="rId3"/>
          <a:stretch>
            <a:fillRect/>
          </a:stretch>
        </p:blipFill>
        <p:spPr>
          <a:xfrm>
            <a:off x="4057425" y="1809519"/>
            <a:ext cx="6909261" cy="1790023"/>
          </a:xfrm>
          <a:prstGeom prst="rect">
            <a:avLst/>
          </a:prstGeom>
        </p:spPr>
      </p:pic>
      <p:sp>
        <p:nvSpPr>
          <p:cNvPr id="5" name="TextBox 4">
            <a:extLst>
              <a:ext uri="{FF2B5EF4-FFF2-40B4-BE49-F238E27FC236}">
                <a16:creationId xmlns:a16="http://schemas.microsoft.com/office/drawing/2014/main" id="{892D6439-DA44-4405-AF27-058F7D203938}"/>
              </a:ext>
            </a:extLst>
          </p:cNvPr>
          <p:cNvSpPr txBox="1"/>
          <p:nvPr/>
        </p:nvSpPr>
        <p:spPr>
          <a:xfrm>
            <a:off x="188686" y="3730171"/>
            <a:ext cx="12003314" cy="1200329"/>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The couple is considered as another dynamic object after the force which cannot be simplyfied more. As the force projection of the couple is 0 and its moment is the same to any point of the plane, there is a new symbol for the couple, its arc and a new name M.</a:t>
            </a:r>
            <a:endParaRPr lang="en-US" sz="2400">
              <a:latin typeface="Times New Roman" panose="02020603050405020304" pitchFamily="18" charset="0"/>
              <a:cs typeface="Times New Roman" panose="02020603050405020304" pitchFamily="18" charset="0"/>
            </a:endParaRPr>
          </a:p>
        </p:txBody>
      </p:sp>
      <p:sp>
        <p:nvSpPr>
          <p:cNvPr id="6" name="Arc 5">
            <a:extLst>
              <a:ext uri="{FF2B5EF4-FFF2-40B4-BE49-F238E27FC236}">
                <a16:creationId xmlns:a16="http://schemas.microsoft.com/office/drawing/2014/main" id="{00474453-99C8-43B4-BAA5-6B5286C656CB}"/>
              </a:ext>
            </a:extLst>
          </p:cNvPr>
          <p:cNvSpPr/>
          <p:nvPr/>
        </p:nvSpPr>
        <p:spPr>
          <a:xfrm>
            <a:off x="9398000" y="4550950"/>
            <a:ext cx="1335314" cy="1020357"/>
          </a:xfrm>
          <a:prstGeom prst="arc">
            <a:avLst>
              <a:gd name="adj1" fmla="val 16200000"/>
              <a:gd name="adj2" fmla="val 5145813"/>
            </a:avLst>
          </a:prstGeom>
          <a:ln w="38100">
            <a:solidFill>
              <a:schemeClr val="tx1"/>
            </a:solidFill>
            <a:headEnd type="triangle"/>
            <a:tailEnd type="none" w="med"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86F16019-3717-409F-B3AF-CA6071CF8D48}"/>
              </a:ext>
            </a:extLst>
          </p:cNvPr>
          <p:cNvSpPr txBox="1"/>
          <p:nvPr/>
        </p:nvSpPr>
        <p:spPr>
          <a:xfrm>
            <a:off x="10856686" y="4784312"/>
            <a:ext cx="769257" cy="523220"/>
          </a:xfrm>
          <a:prstGeom prst="rect">
            <a:avLst/>
          </a:prstGeom>
          <a:noFill/>
        </p:spPr>
        <p:txBody>
          <a:bodyPr wrap="square" rtlCol="0">
            <a:spAutoFit/>
          </a:bodyPr>
          <a:lstStyle/>
          <a:p>
            <a:pPr algn="just"/>
            <a:r>
              <a:rPr lang="hu-HU" sz="2800">
                <a:latin typeface="Times New Roman" panose="02020603050405020304" pitchFamily="18" charset="0"/>
                <a:cs typeface="Times New Roman" panose="02020603050405020304" pitchFamily="18" charset="0"/>
              </a:rPr>
              <a:t>M</a:t>
            </a:r>
            <a:endParaRPr lang="en-US" sz="28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162EB09F-E867-4857-968E-044646BBCB47}"/>
              </a:ext>
            </a:extLst>
          </p:cNvPr>
          <p:cNvSpPr txBox="1"/>
          <p:nvPr/>
        </p:nvSpPr>
        <p:spPr>
          <a:xfrm>
            <a:off x="188686" y="4955171"/>
            <a:ext cx="7649028"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It is positive if its sense of rotation is counter-clockwise.</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6188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9D3D3B6A-16FE-4C75-A614-B4A439BEDED5}"/>
                  </a:ext>
                </a:extLst>
              </p:cNvPr>
              <p:cNvSpPr txBox="1"/>
              <p:nvPr/>
            </p:nvSpPr>
            <p:spPr>
              <a:xfrm>
                <a:off x="45718" y="45720"/>
                <a:ext cx="11855995" cy="3076740"/>
              </a:xfrm>
              <a:prstGeom prst="rect">
                <a:avLst/>
              </a:prstGeom>
              <a:noFill/>
            </p:spPr>
            <p:txBody>
              <a:bodyPr wrap="square" rtlCol="0">
                <a:spAutoFit/>
              </a:bodyPr>
              <a:lstStyle/>
              <a:p>
                <a:pPr algn="just"/>
                <a:r>
                  <a:rPr lang="hu-HU" sz="2400" b="1" dirty="0">
                    <a:latin typeface="Times New Roman" panose="02020603050405020304" pitchFamily="18" charset="0"/>
                    <a:cs typeface="Times New Roman" panose="02020603050405020304" pitchFamily="18" charset="0"/>
                  </a:rPr>
                  <a:t>Resultant of parallel force systems in the plane</a:t>
                </a:r>
              </a:p>
              <a:p>
                <a:pPr algn="just"/>
                <a:r>
                  <a:rPr lang="hu-HU" sz="2400" dirty="0">
                    <a:latin typeface="Times New Roman" panose="02020603050405020304" pitchFamily="18" charset="0"/>
                    <a:cs typeface="Times New Roman" panose="02020603050405020304" pitchFamily="18" charset="0"/>
                  </a:rPr>
                  <a:t>In the plane, on can write 2 equations for the equivalence of parallel force systems.</a:t>
                </a:r>
              </a:p>
              <a:p>
                <a:pPr algn="just"/>
                <a:endParaRPr lang="hu-HU" sz="2400" dirty="0">
                  <a:latin typeface="Times New Roman" panose="02020603050405020304" pitchFamily="18" charset="0"/>
                  <a:cs typeface="Times New Roman" panose="02020603050405020304" pitchFamily="18" charset="0"/>
                </a:endParaRPr>
              </a:p>
              <a:p>
                <a:pPr algn="just"/>
                <a:r>
                  <a:rPr lang="hu-HU" sz="2400" dirty="0">
                    <a:latin typeface="Times New Roman" panose="02020603050405020304" pitchFamily="18" charset="0"/>
                    <a:cs typeface="Times New Roman" panose="02020603050405020304" pitchFamily="18" charset="0"/>
                  </a:rPr>
                  <a:t>One force projection equation and one moment equation. So, if the forces act in the y direction:</a:t>
                </a:r>
              </a:p>
              <a:p>
                <a:pPr algn="just"/>
                <a:endParaRPr lang="hu-HU" sz="2400" dirty="0">
                  <a:latin typeface="Times New Roman" panose="02020603050405020304" pitchFamily="18" charset="0"/>
                  <a:cs typeface="Times New Roman" panose="02020603050405020304" pitchFamily="18" charset="0"/>
                </a:endParaRPr>
              </a:p>
              <a:p>
                <a:pPr algn="just"/>
                <a:r>
                  <a:rPr lang="hu-HU" sz="2400" dirty="0">
                    <a:latin typeface="Times New Roman" panose="02020603050405020304" pitchFamily="18" charset="0"/>
                    <a:cs typeface="Times New Roman" panose="02020603050405020304" pitchFamily="18" charset="0"/>
                  </a:rPr>
                  <a:t>({F</a:t>
                </a:r>
                <a:r>
                  <a:rPr lang="hu-HU" sz="2400" baseline="-25000" dirty="0">
                    <a:latin typeface="Times New Roman" panose="02020603050405020304" pitchFamily="18" charset="0"/>
                    <a:cs typeface="Times New Roman" panose="02020603050405020304" pitchFamily="18" charset="0"/>
                  </a:rPr>
                  <a:t>i</a:t>
                </a:r>
                <a:r>
                  <a:rPr lang="hu-HU" sz="2400" dirty="0">
                    <a:latin typeface="Times New Roman" panose="02020603050405020304" pitchFamily="18" charset="0"/>
                    <a:cs typeface="Times New Roman" panose="02020603050405020304" pitchFamily="18" charset="0"/>
                  </a:rPr>
                  <a:t>})  ≡   ({Q</a:t>
                </a:r>
                <a:r>
                  <a:rPr lang="hu-HU" sz="2400" baseline="-25000" dirty="0">
                    <a:latin typeface="Times New Roman" panose="02020603050405020304" pitchFamily="18" charset="0"/>
                    <a:cs typeface="Times New Roman" panose="02020603050405020304" pitchFamily="18" charset="0"/>
                  </a:rPr>
                  <a:t>j</a:t>
                </a:r>
                <a:r>
                  <a:rPr lang="hu-HU" sz="2400" dirty="0">
                    <a:latin typeface="Times New Roman" panose="02020603050405020304" pitchFamily="18" charset="0"/>
                    <a:cs typeface="Times New Roman" panose="02020603050405020304" pitchFamily="18" charset="0"/>
                  </a:rPr>
                  <a:t>})    →       </a:t>
                </a:r>
                <a14:m>
                  <m:oMath xmlns:m="http://schemas.openxmlformats.org/officeDocument/2006/math">
                    <m:nary>
                      <m:naryPr>
                        <m:chr m:val="∑"/>
                        <m:subHide m:val="on"/>
                        <m:supHide m:val="on"/>
                        <m:ctrlPr>
                          <a:rPr lang="hu-HU" sz="2400" i="1">
                            <a:latin typeface="Cambria Math" panose="02040503050406030204" pitchFamily="18" charset="0"/>
                            <a:cs typeface="Times New Roman" panose="02020603050405020304" pitchFamily="18" charset="0"/>
                          </a:rPr>
                        </m:ctrlPr>
                      </m:naryPr>
                      <m:sub/>
                      <m:sup/>
                      <m:e>
                        <m:sSub>
                          <m:sSubPr>
                            <m:ctrlPr>
                              <a:rPr lang="hu-HU" sz="2400" i="1">
                                <a:latin typeface="Cambria Math" panose="02040503050406030204" pitchFamily="18" charset="0"/>
                                <a:cs typeface="Times New Roman" panose="02020603050405020304" pitchFamily="18" charset="0"/>
                              </a:rPr>
                            </m:ctrlPr>
                          </m:sSubPr>
                          <m:e>
                            <m:r>
                              <a:rPr lang="hu-HU" sz="2400" i="1">
                                <a:latin typeface="Cambria Math" panose="02040503050406030204" pitchFamily="18" charset="0"/>
                                <a:cs typeface="Times New Roman" panose="02020603050405020304" pitchFamily="18" charset="0"/>
                              </a:rPr>
                              <m:t>𝐹</m:t>
                            </m:r>
                          </m:e>
                          <m:sub>
                            <m:r>
                              <a:rPr lang="hu-HU" sz="2400" i="1">
                                <a:latin typeface="Cambria Math" panose="02040503050406030204" pitchFamily="18" charset="0"/>
                                <a:cs typeface="Times New Roman" panose="02020603050405020304" pitchFamily="18" charset="0"/>
                              </a:rPr>
                              <m:t>𝑖</m:t>
                            </m:r>
                            <m:r>
                              <a:rPr lang="hu-HU" sz="2400" i="1">
                                <a:latin typeface="Cambria Math" panose="02040503050406030204" pitchFamily="18" charset="0"/>
                                <a:cs typeface="Times New Roman" panose="02020603050405020304" pitchFamily="18" charset="0"/>
                              </a:rPr>
                              <m:t>,</m:t>
                            </m:r>
                            <m:r>
                              <a:rPr lang="hu-HU" sz="2400" i="1">
                                <a:latin typeface="Cambria Math" panose="02040503050406030204" pitchFamily="18" charset="0"/>
                                <a:cs typeface="Times New Roman" panose="02020603050405020304" pitchFamily="18" charset="0"/>
                              </a:rPr>
                              <m:t>𝑦</m:t>
                            </m:r>
                          </m:sub>
                        </m:sSub>
                      </m:e>
                    </m:nary>
                  </m:oMath>
                </a14:m>
                <a:r>
                  <a:rPr lang="hu-HU" sz="2400" dirty="0">
                    <a:latin typeface="Times New Roman" panose="02020603050405020304" pitchFamily="18" charset="0"/>
                    <a:cs typeface="Times New Roman" panose="02020603050405020304" pitchFamily="18" charset="0"/>
                  </a:rPr>
                  <a:t> = </a:t>
                </a:r>
                <a14:m>
                  <m:oMath xmlns:m="http://schemas.openxmlformats.org/officeDocument/2006/math">
                    <m:nary>
                      <m:naryPr>
                        <m:chr m:val="∑"/>
                        <m:subHide m:val="on"/>
                        <m:supHide m:val="on"/>
                        <m:ctrlPr>
                          <a:rPr lang="hu-HU" sz="2400" i="1">
                            <a:latin typeface="Cambria Math" panose="02040503050406030204" pitchFamily="18" charset="0"/>
                            <a:cs typeface="Times New Roman" panose="02020603050405020304" pitchFamily="18" charset="0"/>
                          </a:rPr>
                        </m:ctrlPr>
                      </m:naryPr>
                      <m:sub/>
                      <m:sup/>
                      <m:e>
                        <m:sSub>
                          <m:sSubPr>
                            <m:ctrlPr>
                              <a:rPr lang="hu-HU" sz="2400" i="1">
                                <a:latin typeface="Cambria Math" panose="02040503050406030204" pitchFamily="18" charset="0"/>
                                <a:cs typeface="Times New Roman" panose="02020603050405020304" pitchFamily="18" charset="0"/>
                              </a:rPr>
                            </m:ctrlPr>
                          </m:sSubPr>
                          <m:e>
                            <m:r>
                              <a:rPr lang="hu-HU" sz="2400" i="1">
                                <a:latin typeface="Cambria Math" panose="02040503050406030204" pitchFamily="18" charset="0"/>
                                <a:cs typeface="Times New Roman" panose="02020603050405020304" pitchFamily="18" charset="0"/>
                              </a:rPr>
                              <m:t>𝑄</m:t>
                            </m:r>
                          </m:e>
                          <m:sub>
                            <m:r>
                              <a:rPr lang="hu-HU" sz="2400" i="1">
                                <a:latin typeface="Cambria Math" panose="02040503050406030204" pitchFamily="18" charset="0"/>
                                <a:cs typeface="Times New Roman" panose="02020603050405020304" pitchFamily="18" charset="0"/>
                              </a:rPr>
                              <m:t>𝑗</m:t>
                            </m:r>
                            <m:r>
                              <a:rPr lang="hu-HU" sz="2400" i="1">
                                <a:latin typeface="Cambria Math" panose="02040503050406030204" pitchFamily="18" charset="0"/>
                                <a:cs typeface="Times New Roman" panose="02020603050405020304" pitchFamily="18" charset="0"/>
                              </a:rPr>
                              <m:t>,</m:t>
                            </m:r>
                            <m:r>
                              <a:rPr lang="hu-HU" sz="2400" i="1">
                                <a:latin typeface="Cambria Math" panose="02040503050406030204" pitchFamily="18" charset="0"/>
                                <a:cs typeface="Times New Roman" panose="02020603050405020304" pitchFamily="18" charset="0"/>
                              </a:rPr>
                              <m:t>𝑦</m:t>
                            </m:r>
                          </m:sub>
                        </m:sSub>
                      </m:e>
                    </m:nary>
                  </m:oMath>
                </a14:m>
                <a:r>
                  <a:rPr lang="hu-HU" sz="2400" dirty="0">
                    <a:latin typeface="Times New Roman" panose="02020603050405020304" pitchFamily="18" charset="0"/>
                    <a:cs typeface="Times New Roman" panose="02020603050405020304" pitchFamily="18" charset="0"/>
                  </a:rPr>
                  <a:t>, </a:t>
                </a:r>
                <a14:m>
                  <m:oMath xmlns:m="http://schemas.openxmlformats.org/officeDocument/2006/math">
                    <m:r>
                      <a:rPr lang="hu-HU" sz="2400" b="0" i="0" smtClean="0">
                        <a:latin typeface="Cambria Math" panose="02040503050406030204" pitchFamily="18" charset="0"/>
                        <a:cs typeface="Times New Roman" panose="02020603050405020304" pitchFamily="18" charset="0"/>
                      </a:rPr>
                      <m:t>     </m:t>
                    </m:r>
                    <m:nary>
                      <m:naryPr>
                        <m:chr m:val="∑"/>
                        <m:subHide m:val="on"/>
                        <m:supHide m:val="on"/>
                        <m:ctrlPr>
                          <a:rPr lang="hu-HU" sz="2400" i="1">
                            <a:latin typeface="Cambria Math" panose="02040503050406030204" pitchFamily="18" charset="0"/>
                            <a:cs typeface="Times New Roman" panose="02020603050405020304" pitchFamily="18" charset="0"/>
                          </a:rPr>
                        </m:ctrlPr>
                      </m:naryPr>
                      <m:sub/>
                      <m:sup/>
                      <m:e>
                        <m:sSub>
                          <m:sSubPr>
                            <m:ctrlPr>
                              <a:rPr lang="hu-HU" sz="2400" i="1">
                                <a:latin typeface="Cambria Math" panose="02040503050406030204" pitchFamily="18" charset="0"/>
                                <a:cs typeface="Times New Roman" panose="02020603050405020304" pitchFamily="18" charset="0"/>
                              </a:rPr>
                            </m:ctrlPr>
                          </m:sSubPr>
                          <m:e>
                            <m:r>
                              <a:rPr lang="hu-HU" sz="2400" b="0" i="1" smtClean="0">
                                <a:latin typeface="Cambria Math" panose="02040503050406030204" pitchFamily="18" charset="0"/>
                                <a:cs typeface="Times New Roman" panose="02020603050405020304" pitchFamily="18" charset="0"/>
                              </a:rPr>
                              <m:t>𝑀</m:t>
                            </m:r>
                            <m:r>
                              <a:rPr lang="hu-HU" sz="2400" b="0" i="1" baseline="30000" smtClean="0">
                                <a:latin typeface="Cambria Math" panose="02040503050406030204" pitchFamily="18" charset="0"/>
                                <a:cs typeface="Times New Roman" panose="02020603050405020304" pitchFamily="18" charset="0"/>
                              </a:rPr>
                              <m:t>𝑂</m:t>
                            </m:r>
                          </m:e>
                          <m:sub>
                            <m:r>
                              <a:rPr lang="hu-HU" sz="2400" i="1">
                                <a:latin typeface="Cambria Math" panose="02040503050406030204" pitchFamily="18" charset="0"/>
                                <a:cs typeface="Times New Roman" panose="02020603050405020304" pitchFamily="18" charset="0"/>
                              </a:rPr>
                              <m:t>𝑖</m:t>
                            </m:r>
                            <m:r>
                              <a:rPr lang="hu-HU" sz="2400" i="1">
                                <a:latin typeface="Cambria Math" panose="02040503050406030204" pitchFamily="18" charset="0"/>
                                <a:cs typeface="Times New Roman" panose="02020603050405020304" pitchFamily="18" charset="0"/>
                              </a:rPr>
                              <m:t>,</m:t>
                            </m:r>
                            <m:r>
                              <a:rPr lang="hu-HU" sz="2400" b="0" i="1" smtClean="0">
                                <a:latin typeface="Cambria Math" panose="02040503050406030204" pitchFamily="18" charset="0"/>
                                <a:cs typeface="Times New Roman" panose="02020603050405020304" pitchFamily="18" charset="0"/>
                              </a:rPr>
                              <m:t>𝐹</m:t>
                            </m:r>
                          </m:sub>
                        </m:sSub>
                      </m:e>
                    </m:nary>
                  </m:oMath>
                </a14:m>
                <a:r>
                  <a:rPr lang="hu-HU" sz="2400" dirty="0">
                    <a:latin typeface="Times New Roman" panose="02020603050405020304" pitchFamily="18" charset="0"/>
                    <a:cs typeface="Times New Roman" panose="02020603050405020304" pitchFamily="18" charset="0"/>
                  </a:rPr>
                  <a:t> = </a:t>
                </a:r>
                <a14:m>
                  <m:oMath xmlns:m="http://schemas.openxmlformats.org/officeDocument/2006/math">
                    <m:nary>
                      <m:naryPr>
                        <m:chr m:val="∑"/>
                        <m:subHide m:val="on"/>
                        <m:supHide m:val="on"/>
                        <m:ctrlPr>
                          <a:rPr lang="hu-HU" sz="2400" i="1">
                            <a:latin typeface="Cambria Math" panose="02040503050406030204" pitchFamily="18" charset="0"/>
                            <a:cs typeface="Times New Roman" panose="02020603050405020304" pitchFamily="18" charset="0"/>
                          </a:rPr>
                        </m:ctrlPr>
                      </m:naryPr>
                      <m:sub/>
                      <m:sup/>
                      <m:e>
                        <m:sSub>
                          <m:sSubPr>
                            <m:ctrlPr>
                              <a:rPr lang="hu-HU" sz="2400" i="1">
                                <a:latin typeface="Cambria Math" panose="02040503050406030204" pitchFamily="18" charset="0"/>
                                <a:cs typeface="Times New Roman" panose="02020603050405020304" pitchFamily="18" charset="0"/>
                              </a:rPr>
                            </m:ctrlPr>
                          </m:sSubPr>
                          <m:e>
                            <m:r>
                              <a:rPr lang="hu-HU" sz="2400" b="0" i="1" smtClean="0">
                                <a:latin typeface="Cambria Math" panose="02040503050406030204" pitchFamily="18" charset="0"/>
                                <a:cs typeface="Times New Roman" panose="02020603050405020304" pitchFamily="18" charset="0"/>
                              </a:rPr>
                              <m:t>𝑀</m:t>
                            </m:r>
                            <m:r>
                              <a:rPr lang="hu-HU" sz="2400" b="0" i="1" baseline="30000" smtClean="0">
                                <a:latin typeface="Cambria Math" panose="02040503050406030204" pitchFamily="18" charset="0"/>
                                <a:cs typeface="Times New Roman" panose="02020603050405020304" pitchFamily="18" charset="0"/>
                              </a:rPr>
                              <m:t>𝑂</m:t>
                            </m:r>
                          </m:e>
                          <m:sub>
                            <m:r>
                              <a:rPr lang="hu-HU" sz="2400" i="1">
                                <a:latin typeface="Cambria Math" panose="02040503050406030204" pitchFamily="18" charset="0"/>
                                <a:cs typeface="Times New Roman" panose="02020603050405020304" pitchFamily="18" charset="0"/>
                              </a:rPr>
                              <m:t>𝑗</m:t>
                            </m:r>
                            <m:r>
                              <a:rPr lang="hu-HU" sz="2400" i="1">
                                <a:latin typeface="Cambria Math" panose="02040503050406030204" pitchFamily="18" charset="0"/>
                                <a:cs typeface="Times New Roman" panose="02020603050405020304" pitchFamily="18" charset="0"/>
                              </a:rPr>
                              <m:t>,</m:t>
                            </m:r>
                            <m:r>
                              <a:rPr lang="hu-HU" sz="2400" b="0" i="1" smtClean="0">
                                <a:latin typeface="Cambria Math" panose="02040503050406030204" pitchFamily="18" charset="0"/>
                                <a:cs typeface="Times New Roman" panose="02020603050405020304" pitchFamily="18" charset="0"/>
                              </a:rPr>
                              <m:t>𝑄</m:t>
                            </m:r>
                          </m:sub>
                        </m:sSub>
                      </m:e>
                    </m:nary>
                  </m:oMath>
                </a14:m>
                <a:endParaRPr lang="hu-HU" sz="2400" b="0" dirty="0">
                  <a:latin typeface="Times New Roman" panose="02020603050405020304" pitchFamily="18" charset="0"/>
                  <a:cs typeface="Times New Roman" panose="02020603050405020304" pitchFamily="18" charset="0"/>
                </a:endParaRPr>
              </a:p>
              <a:p>
                <a:pPr algn="just"/>
                <a:r>
                  <a:rPr lang="hu-HU" sz="2400" dirty="0">
                    <a:latin typeface="Times New Roman" panose="02020603050405020304" pitchFamily="18" charset="0"/>
                    <a:cs typeface="Times New Roman" panose="02020603050405020304" pitchFamily="18" charset="0"/>
                  </a:rPr>
                  <a:t>If one of the systems is a single dynamic object then we call it the resultant </a:t>
                </a:r>
              </a:p>
              <a:p>
                <a:pPr algn="just"/>
                <a:r>
                  <a:rPr lang="hu-HU"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mc:Choice>
        <mc:Fallback xmlns="">
          <p:sp>
            <p:nvSpPr>
              <p:cNvPr id="2" name="TextBox 1">
                <a:extLst>
                  <a:ext uri="{FF2B5EF4-FFF2-40B4-BE49-F238E27FC236}">
                    <a16:creationId xmlns:a16="http://schemas.microsoft.com/office/drawing/2014/main" id="{9D3D3B6A-16FE-4C75-A614-B4A439BEDED5}"/>
                  </a:ext>
                </a:extLst>
              </p:cNvPr>
              <p:cNvSpPr txBox="1">
                <a:spLocks noRot="1" noChangeAspect="1" noMove="1" noResize="1" noEditPoints="1" noAdjustHandles="1" noChangeArrowheads="1" noChangeShapeType="1" noTextEdit="1"/>
              </p:cNvSpPr>
              <p:nvPr/>
            </p:nvSpPr>
            <p:spPr>
              <a:xfrm>
                <a:off x="45718" y="45720"/>
                <a:ext cx="11855995" cy="3076740"/>
              </a:xfrm>
              <a:prstGeom prst="rect">
                <a:avLst/>
              </a:prstGeom>
              <a:blipFill>
                <a:blip r:embed="rId2"/>
                <a:stretch>
                  <a:fillRect l="-771" t="-1587" r="-206" b="-3968"/>
                </a:stretch>
              </a:blipFill>
            </p:spPr>
            <p:txBody>
              <a:bodyPr/>
              <a:lstStyle/>
              <a:p>
                <a:r>
                  <a:rPr lang="en-US">
                    <a:noFill/>
                  </a:rPr>
                  <a:t> </a:t>
                </a:r>
              </a:p>
            </p:txBody>
          </p:sp>
        </mc:Fallback>
      </mc:AlternateContent>
      <p:sp>
        <p:nvSpPr>
          <p:cNvPr id="15" name="TextBox 14">
            <a:extLst>
              <a:ext uri="{FF2B5EF4-FFF2-40B4-BE49-F238E27FC236}">
                <a16:creationId xmlns:a16="http://schemas.microsoft.com/office/drawing/2014/main" id="{7D505E32-233A-44DF-A848-BFD256789ABA}"/>
              </a:ext>
            </a:extLst>
          </p:cNvPr>
          <p:cNvSpPr txBox="1"/>
          <p:nvPr/>
        </p:nvSpPr>
        <p:spPr>
          <a:xfrm>
            <a:off x="45719" y="2950711"/>
            <a:ext cx="6151882" cy="2677656"/>
          </a:xfrm>
          <a:prstGeom prst="rect">
            <a:avLst/>
          </a:prstGeom>
          <a:noFill/>
        </p:spPr>
        <p:txBody>
          <a:bodyPr wrap="square" rtlCol="0">
            <a:spAutoFit/>
          </a:bodyPr>
          <a:lstStyle/>
          <a:p>
            <a:r>
              <a:rPr lang="en-US" sz="2400">
                <a:latin typeface="Times New Roman" panose="02020603050405020304" pitchFamily="18" charset="0"/>
                <a:cs typeface="Times New Roman" panose="02020603050405020304" pitchFamily="18" charset="0"/>
              </a:rPr>
              <a:t>Example 4</a:t>
            </a:r>
          </a:p>
          <a:p>
            <a:r>
              <a:rPr lang="en-US" sz="2400">
                <a:latin typeface="Times New Roman" panose="02020603050405020304" pitchFamily="18" charset="0"/>
                <a:cs typeface="Times New Roman" panose="02020603050405020304" pitchFamily="18" charset="0"/>
              </a:rPr>
              <a:t>Determine the </a:t>
            </a:r>
            <a:r>
              <a:rPr lang="hu-HU" sz="2400">
                <a:latin typeface="Times New Roman" panose="02020603050405020304" pitchFamily="18" charset="0"/>
                <a:cs typeface="Times New Roman" panose="02020603050405020304" pitchFamily="18" charset="0"/>
              </a:rPr>
              <a:t>other representaion</a:t>
            </a:r>
            <a:r>
              <a:rPr lang="en-US" sz="2400">
                <a:latin typeface="Times New Roman" panose="02020603050405020304" pitchFamily="18" charset="0"/>
                <a:cs typeface="Times New Roman" panose="02020603050405020304" pitchFamily="18" charset="0"/>
              </a:rPr>
              <a:t> of a couple given by </a:t>
            </a:r>
            <a:r>
              <a:rPr lang="hu-HU" sz="2400">
                <a:latin typeface="Times New Roman" panose="02020603050405020304" pitchFamily="18" charset="0"/>
                <a:cs typeface="Times New Roman" panose="02020603050405020304" pitchFamily="18" charset="0"/>
              </a:rPr>
              <a:t>the two </a:t>
            </a:r>
            <a:r>
              <a:rPr lang="en-US" sz="2400">
                <a:latin typeface="Times New Roman" panose="02020603050405020304" pitchFamily="18" charset="0"/>
                <a:cs typeface="Times New Roman" panose="02020603050405020304" pitchFamily="18" charset="0"/>
              </a:rPr>
              <a:t>forces</a:t>
            </a:r>
            <a:r>
              <a:rPr lang="hu-HU" sz="2400">
                <a:latin typeface="Times New Roman" panose="02020603050405020304" pitchFamily="18" charset="0"/>
                <a:cs typeface="Times New Roman" panose="02020603050405020304" pitchFamily="18" charset="0"/>
              </a:rPr>
              <a:t>.</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F1=F2=12kN according to the figure</a:t>
            </a:r>
          </a:p>
          <a:p>
            <a:r>
              <a:rPr lang="en-US" sz="2400">
                <a:latin typeface="Times New Roman" panose="02020603050405020304" pitchFamily="18" charset="0"/>
                <a:cs typeface="Times New Roman" panose="02020603050405020304" pitchFamily="18" charset="0"/>
              </a:rPr>
              <a:t>a) by summation of the moments of each force</a:t>
            </a:r>
          </a:p>
          <a:p>
            <a:r>
              <a:rPr lang="en-US" sz="2400">
                <a:latin typeface="Times New Roman" panose="02020603050405020304" pitchFamily="18" charset="0"/>
                <a:cs typeface="Times New Roman" panose="02020603050405020304" pitchFamily="18" charset="0"/>
              </a:rPr>
              <a:t>about the origin,</a:t>
            </a:r>
          </a:p>
          <a:p>
            <a:r>
              <a:rPr lang="en-US" sz="2400">
                <a:latin typeface="Times New Roman" panose="02020603050405020304" pitchFamily="18" charset="0"/>
                <a:cs typeface="Times New Roman" panose="02020603050405020304" pitchFamily="18" charset="0"/>
              </a:rPr>
              <a:t>b) by calculating the arm of the couple.</a:t>
            </a:r>
          </a:p>
        </p:txBody>
      </p:sp>
      <p:pic>
        <p:nvPicPr>
          <p:cNvPr id="16" name="Picture 15">
            <a:extLst>
              <a:ext uri="{FF2B5EF4-FFF2-40B4-BE49-F238E27FC236}">
                <a16:creationId xmlns:a16="http://schemas.microsoft.com/office/drawing/2014/main" id="{84D2C15B-603A-4F2C-83B0-DA4EBFEF92CF}"/>
              </a:ext>
            </a:extLst>
          </p:cNvPr>
          <p:cNvPicPr>
            <a:picLocks noChangeAspect="1"/>
          </p:cNvPicPr>
          <p:nvPr/>
        </p:nvPicPr>
        <p:blipFill>
          <a:blip r:embed="rId3"/>
          <a:stretch>
            <a:fillRect/>
          </a:stretch>
        </p:blipFill>
        <p:spPr>
          <a:xfrm>
            <a:off x="6563858" y="3189967"/>
            <a:ext cx="3476625" cy="2438400"/>
          </a:xfrm>
          <a:prstGeom prst="rect">
            <a:avLst/>
          </a:prstGeom>
        </p:spPr>
      </p:pic>
      <p:cxnSp>
        <p:nvCxnSpPr>
          <p:cNvPr id="18" name="Straight Connector 17">
            <a:extLst>
              <a:ext uri="{FF2B5EF4-FFF2-40B4-BE49-F238E27FC236}">
                <a16:creationId xmlns:a16="http://schemas.microsoft.com/office/drawing/2014/main" id="{FD54461F-BF02-41AB-B12F-EF2CD9025150}"/>
              </a:ext>
            </a:extLst>
          </p:cNvPr>
          <p:cNvCxnSpPr/>
          <p:nvPr/>
        </p:nvCxnSpPr>
        <p:spPr>
          <a:xfrm flipV="1">
            <a:off x="7895771" y="4409167"/>
            <a:ext cx="870858" cy="627290"/>
          </a:xfrm>
          <a:prstGeom prst="line">
            <a:avLst/>
          </a:prstGeom>
          <a:ln>
            <a:solidFill>
              <a:schemeClr val="tx1"/>
            </a:solidFill>
            <a:prstDash val="dash"/>
            <a:tailEnd type="none" w="med"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666A4440-30C2-4AEC-85F8-CD6E679628B4}"/>
              </a:ext>
            </a:extLst>
          </p:cNvPr>
          <p:cNvCxnSpPr>
            <a:cxnSpLocks/>
          </p:cNvCxnSpPr>
          <p:nvPr/>
        </p:nvCxnSpPr>
        <p:spPr>
          <a:xfrm flipH="1" flipV="1">
            <a:off x="7228115" y="4722814"/>
            <a:ext cx="449942" cy="122804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C7D3FA70-23D0-4907-A33D-1E44A457A5FD}"/>
              </a:ext>
            </a:extLst>
          </p:cNvPr>
          <p:cNvCxnSpPr/>
          <p:nvPr/>
        </p:nvCxnSpPr>
        <p:spPr>
          <a:xfrm flipV="1">
            <a:off x="7895771" y="4862286"/>
            <a:ext cx="609600" cy="10885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B231D116-D3C4-4459-BCAC-495A36DE02DA}"/>
              </a:ext>
            </a:extLst>
          </p:cNvPr>
          <p:cNvSpPr txBox="1"/>
          <p:nvPr/>
        </p:nvSpPr>
        <p:spPr>
          <a:xfrm>
            <a:off x="6966857" y="5747657"/>
            <a:ext cx="2322286" cy="830997"/>
          </a:xfrm>
          <a:prstGeom prst="rect">
            <a:avLst/>
          </a:prstGeom>
          <a:noFill/>
        </p:spPr>
        <p:txBody>
          <a:bodyPr wrap="square" rtlCol="0">
            <a:spAutoFit/>
          </a:bodyPr>
          <a:lstStyle/>
          <a:p>
            <a:pPr algn="just"/>
            <a:endParaRPr lang="hu-HU" sz="2400">
              <a:latin typeface="Times New Roman" panose="02020603050405020304" pitchFamily="18" charset="0"/>
              <a:cs typeface="Times New Roman" panose="02020603050405020304" pitchFamily="18" charset="0"/>
            </a:endParaRPr>
          </a:p>
          <a:p>
            <a:pPr algn="just"/>
            <a:r>
              <a:rPr lang="hu-HU" sz="2400">
                <a:latin typeface="Times New Roman" panose="02020603050405020304" pitchFamily="18" charset="0"/>
                <a:cs typeface="Times New Roman" panose="02020603050405020304" pitchFamily="18" charset="0"/>
              </a:rPr>
              <a:t>similar triangles</a:t>
            </a:r>
            <a:endParaRPr lang="en-US" sz="24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93068C16-6451-48A5-BF3A-32A9836F307D}"/>
              </a:ext>
            </a:extLst>
          </p:cNvPr>
          <p:cNvSpPr txBox="1"/>
          <p:nvPr/>
        </p:nvSpPr>
        <p:spPr>
          <a:xfrm>
            <a:off x="9419772" y="6065206"/>
            <a:ext cx="986972" cy="461665"/>
          </a:xfrm>
          <a:prstGeom prst="rect">
            <a:avLst/>
          </a:prstGeom>
          <a:noFill/>
        </p:spPr>
        <p:txBody>
          <a:bodyPr wrap="square" rtlCol="0">
            <a:spAutoFit/>
          </a:bodyPr>
          <a:lstStyle/>
          <a:p>
            <a:pPr algn="just"/>
            <a:r>
              <a:rPr lang="hu-HU" sz="2400" dirty="0">
                <a:latin typeface="Times New Roman" panose="02020603050405020304" pitchFamily="18" charset="0"/>
                <a:cs typeface="Times New Roman" panose="02020603050405020304" pitchFamily="18" charset="0"/>
              </a:rPr>
              <a:t>ratio?</a:t>
            </a:r>
            <a:endParaRPr lang="en-US" sz="2400" dirty="0">
              <a:latin typeface="Times New Roman" panose="02020603050405020304" pitchFamily="18" charset="0"/>
              <a:cs typeface="Times New Roman" panose="02020603050405020304" pitchFamily="18" charset="0"/>
            </a:endParaRPr>
          </a:p>
        </p:txBody>
      </p:sp>
      <p:sp>
        <p:nvSpPr>
          <p:cNvPr id="31" name="TextBox 30">
            <a:extLst>
              <a:ext uri="{FF2B5EF4-FFF2-40B4-BE49-F238E27FC236}">
                <a16:creationId xmlns:a16="http://schemas.microsoft.com/office/drawing/2014/main" id="{237AC87B-66AB-4245-BC4F-6880CA4B58DA}"/>
              </a:ext>
            </a:extLst>
          </p:cNvPr>
          <p:cNvSpPr txBox="1"/>
          <p:nvPr/>
        </p:nvSpPr>
        <p:spPr>
          <a:xfrm>
            <a:off x="10551886" y="6065206"/>
            <a:ext cx="986972"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4/5</a:t>
            </a:r>
            <a:endParaRPr lang="en-US" sz="2400">
              <a:latin typeface="Times New Roman" panose="02020603050405020304" pitchFamily="18" charset="0"/>
              <a:cs typeface="Times New Roman" panose="02020603050405020304" pitchFamily="18" charset="0"/>
            </a:endParaRPr>
          </a:p>
        </p:txBody>
      </p:sp>
      <p:cxnSp>
        <p:nvCxnSpPr>
          <p:cNvPr id="33" name="Straight Arrow Connector 32">
            <a:extLst>
              <a:ext uri="{FF2B5EF4-FFF2-40B4-BE49-F238E27FC236}">
                <a16:creationId xmlns:a16="http://schemas.microsoft.com/office/drawing/2014/main" id="{1CDC337E-E4C2-4FEF-AF93-5CBE09B725D0}"/>
              </a:ext>
            </a:extLst>
          </p:cNvPr>
          <p:cNvCxnSpPr/>
          <p:nvPr/>
        </p:nvCxnSpPr>
        <p:spPr>
          <a:xfrm flipH="1">
            <a:off x="8505371" y="3541486"/>
            <a:ext cx="406400" cy="100148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0CC79A7D-0471-4F19-B72D-4BF71EE8FCFE}"/>
              </a:ext>
            </a:extLst>
          </p:cNvPr>
          <p:cNvSpPr txBox="1"/>
          <p:nvPr/>
        </p:nvSpPr>
        <p:spPr>
          <a:xfrm>
            <a:off x="8911771" y="3294743"/>
            <a:ext cx="391886"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a:t>
            </a:r>
            <a:endParaRPr lang="en-US" sz="2400">
              <a:latin typeface="Times New Roman" panose="02020603050405020304" pitchFamily="18" charset="0"/>
              <a:cs typeface="Times New Roman" panose="02020603050405020304" pitchFamily="18" charset="0"/>
            </a:endParaRPr>
          </a:p>
        </p:txBody>
      </p:sp>
      <p:sp>
        <p:nvSpPr>
          <p:cNvPr id="35" name="TextBox 34">
            <a:extLst>
              <a:ext uri="{FF2B5EF4-FFF2-40B4-BE49-F238E27FC236}">
                <a16:creationId xmlns:a16="http://schemas.microsoft.com/office/drawing/2014/main" id="{AB1D6746-E585-4B27-9743-D26B82FEF618}"/>
              </a:ext>
            </a:extLst>
          </p:cNvPr>
          <p:cNvSpPr txBox="1"/>
          <p:nvPr/>
        </p:nvSpPr>
        <p:spPr>
          <a:xfrm>
            <a:off x="9390740" y="3294742"/>
            <a:ext cx="812803"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4/5*</a:t>
            </a:r>
            <a:endParaRPr lang="en-US" sz="2400">
              <a:latin typeface="Times New Roman" panose="02020603050405020304" pitchFamily="18" charset="0"/>
              <a:cs typeface="Times New Roman" panose="02020603050405020304" pitchFamily="18" charset="0"/>
            </a:endParaRPr>
          </a:p>
        </p:txBody>
      </p:sp>
      <p:sp>
        <p:nvSpPr>
          <p:cNvPr id="36" name="TextBox 35">
            <a:extLst>
              <a:ext uri="{FF2B5EF4-FFF2-40B4-BE49-F238E27FC236}">
                <a16:creationId xmlns:a16="http://schemas.microsoft.com/office/drawing/2014/main" id="{8279DF6A-3521-4D57-BF3C-1EB692237499}"/>
              </a:ext>
            </a:extLst>
          </p:cNvPr>
          <p:cNvSpPr txBox="1"/>
          <p:nvPr/>
        </p:nvSpPr>
        <p:spPr>
          <a:xfrm>
            <a:off x="10040483" y="3294742"/>
            <a:ext cx="986972"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4=3.2</a:t>
            </a:r>
            <a:endParaRPr lang="en-US" sz="2400">
              <a:latin typeface="Times New Roman" panose="02020603050405020304" pitchFamily="18" charset="0"/>
              <a:cs typeface="Times New Roman" panose="02020603050405020304" pitchFamily="18" charset="0"/>
            </a:endParaRPr>
          </a:p>
        </p:txBody>
      </p:sp>
      <p:sp>
        <p:nvSpPr>
          <p:cNvPr id="37" name="TextBox 36">
            <a:extLst>
              <a:ext uri="{FF2B5EF4-FFF2-40B4-BE49-F238E27FC236}">
                <a16:creationId xmlns:a16="http://schemas.microsoft.com/office/drawing/2014/main" id="{64429EC8-D140-45EA-986C-4DB5C228EFA4}"/>
              </a:ext>
            </a:extLst>
          </p:cNvPr>
          <p:cNvSpPr txBox="1"/>
          <p:nvPr/>
        </p:nvSpPr>
        <p:spPr>
          <a:xfrm>
            <a:off x="61459" y="5502310"/>
            <a:ext cx="2351315"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M = -12*3.2 = </a:t>
            </a:r>
            <a:endParaRPr lang="en-US" sz="2400">
              <a:latin typeface="Times New Roman" panose="02020603050405020304" pitchFamily="18" charset="0"/>
              <a:cs typeface="Times New Roman" panose="02020603050405020304" pitchFamily="18" charset="0"/>
            </a:endParaRPr>
          </a:p>
        </p:txBody>
      </p:sp>
      <p:sp>
        <p:nvSpPr>
          <p:cNvPr id="38" name="TextBox 37">
            <a:extLst>
              <a:ext uri="{FF2B5EF4-FFF2-40B4-BE49-F238E27FC236}">
                <a16:creationId xmlns:a16="http://schemas.microsoft.com/office/drawing/2014/main" id="{59EF52B5-F705-4D21-BC0C-3DBC8F1AC9DB}"/>
              </a:ext>
            </a:extLst>
          </p:cNvPr>
          <p:cNvSpPr txBox="1"/>
          <p:nvPr/>
        </p:nvSpPr>
        <p:spPr>
          <a:xfrm>
            <a:off x="2497230" y="5502309"/>
            <a:ext cx="2086657"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-38.4kNm</a:t>
            </a:r>
            <a:endParaRPr lang="en-US" sz="2400">
              <a:latin typeface="Times New Roman" panose="02020603050405020304" pitchFamily="18" charset="0"/>
              <a:cs typeface="Times New Roman" panose="02020603050405020304" pitchFamily="18" charset="0"/>
            </a:endParaRPr>
          </a:p>
        </p:txBody>
      </p:sp>
      <p:sp>
        <p:nvSpPr>
          <p:cNvPr id="39" name="Arc 38">
            <a:extLst>
              <a:ext uri="{FF2B5EF4-FFF2-40B4-BE49-F238E27FC236}">
                <a16:creationId xmlns:a16="http://schemas.microsoft.com/office/drawing/2014/main" id="{7FEE2910-6375-4100-8C98-1C26FFC67BEE}"/>
              </a:ext>
            </a:extLst>
          </p:cNvPr>
          <p:cNvSpPr/>
          <p:nvPr/>
        </p:nvSpPr>
        <p:spPr>
          <a:xfrm rot="14415160">
            <a:off x="7545873" y="3826808"/>
            <a:ext cx="914400" cy="851757"/>
          </a:xfrm>
          <a:prstGeom prst="arc">
            <a:avLst>
              <a:gd name="adj1" fmla="val 16200000"/>
              <a:gd name="adj2" fmla="val 5131969"/>
            </a:avLst>
          </a:prstGeom>
          <a:ln>
            <a:solidFill>
              <a:schemeClr val="tx1"/>
            </a:solidFill>
            <a:tailEnd type="triangle" w="med"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TextBox 39">
            <a:extLst>
              <a:ext uri="{FF2B5EF4-FFF2-40B4-BE49-F238E27FC236}">
                <a16:creationId xmlns:a16="http://schemas.microsoft.com/office/drawing/2014/main" id="{7F091035-C081-4EC6-BAA5-CB0B2404F836}"/>
              </a:ext>
            </a:extLst>
          </p:cNvPr>
          <p:cNvSpPr txBox="1"/>
          <p:nvPr/>
        </p:nvSpPr>
        <p:spPr>
          <a:xfrm>
            <a:off x="61460" y="5963974"/>
            <a:ext cx="1723796"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Fy = ly/l *F </a:t>
            </a:r>
            <a:endParaRPr lang="en-US" sz="2400">
              <a:latin typeface="Times New Roman" panose="02020603050405020304" pitchFamily="18" charset="0"/>
              <a:cs typeface="Times New Roman" panose="02020603050405020304" pitchFamily="18" charset="0"/>
            </a:endParaRPr>
          </a:p>
        </p:txBody>
      </p:sp>
      <p:sp>
        <p:nvSpPr>
          <p:cNvPr id="41" name="TextBox 40">
            <a:extLst>
              <a:ext uri="{FF2B5EF4-FFF2-40B4-BE49-F238E27FC236}">
                <a16:creationId xmlns:a16="http://schemas.microsoft.com/office/drawing/2014/main" id="{2D57AC97-C476-464F-AD46-FC73A77FF9F1}"/>
              </a:ext>
            </a:extLst>
          </p:cNvPr>
          <p:cNvSpPr txBox="1"/>
          <p:nvPr/>
        </p:nvSpPr>
        <p:spPr>
          <a:xfrm>
            <a:off x="1610632" y="5963974"/>
            <a:ext cx="2418481"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=4/5*12 = 9.6 kN</a:t>
            </a:r>
            <a:endParaRPr lang="en-US" sz="2400">
              <a:latin typeface="Times New Roman" panose="02020603050405020304" pitchFamily="18" charset="0"/>
              <a:cs typeface="Times New Roman" panose="02020603050405020304" pitchFamily="18" charset="0"/>
            </a:endParaRPr>
          </a:p>
        </p:txBody>
      </p:sp>
      <p:sp>
        <p:nvSpPr>
          <p:cNvPr id="42" name="TextBox 41">
            <a:extLst>
              <a:ext uri="{FF2B5EF4-FFF2-40B4-BE49-F238E27FC236}">
                <a16:creationId xmlns:a16="http://schemas.microsoft.com/office/drawing/2014/main" id="{7856B921-2EC4-4259-81BC-B4C0F094078B}"/>
              </a:ext>
            </a:extLst>
          </p:cNvPr>
          <p:cNvSpPr txBox="1"/>
          <p:nvPr/>
        </p:nvSpPr>
        <p:spPr>
          <a:xfrm>
            <a:off x="6485129" y="4145746"/>
            <a:ext cx="529449"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ly</a:t>
            </a:r>
            <a:endParaRPr lang="en-US" sz="2400">
              <a:latin typeface="Times New Roman" panose="02020603050405020304" pitchFamily="18" charset="0"/>
              <a:cs typeface="Times New Roman" panose="02020603050405020304" pitchFamily="18" charset="0"/>
            </a:endParaRPr>
          </a:p>
        </p:txBody>
      </p:sp>
      <p:sp>
        <p:nvSpPr>
          <p:cNvPr id="43" name="TextBox 42">
            <a:extLst>
              <a:ext uri="{FF2B5EF4-FFF2-40B4-BE49-F238E27FC236}">
                <a16:creationId xmlns:a16="http://schemas.microsoft.com/office/drawing/2014/main" id="{DD8F6A4C-AD68-4EDE-BA33-128B5D5AF379}"/>
              </a:ext>
            </a:extLst>
          </p:cNvPr>
          <p:cNvSpPr txBox="1"/>
          <p:nvPr/>
        </p:nvSpPr>
        <p:spPr>
          <a:xfrm>
            <a:off x="7081981" y="5003948"/>
            <a:ext cx="774425" cy="474782"/>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lx</a:t>
            </a:r>
            <a:endParaRPr lang="en-US" sz="2400">
              <a:latin typeface="Times New Roman" panose="02020603050405020304" pitchFamily="18" charset="0"/>
              <a:cs typeface="Times New Roman" panose="02020603050405020304" pitchFamily="18" charset="0"/>
            </a:endParaRPr>
          </a:p>
        </p:txBody>
      </p:sp>
      <p:sp>
        <p:nvSpPr>
          <p:cNvPr id="44" name="TextBox 43">
            <a:extLst>
              <a:ext uri="{FF2B5EF4-FFF2-40B4-BE49-F238E27FC236}">
                <a16:creationId xmlns:a16="http://schemas.microsoft.com/office/drawing/2014/main" id="{6A2A70C4-2ED9-4F9A-9A0A-E06B6139671F}"/>
              </a:ext>
            </a:extLst>
          </p:cNvPr>
          <p:cNvSpPr txBox="1"/>
          <p:nvPr/>
        </p:nvSpPr>
        <p:spPr>
          <a:xfrm>
            <a:off x="7242630" y="3947501"/>
            <a:ext cx="380774"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l</a:t>
            </a:r>
            <a:endParaRPr lang="en-US" sz="2400">
              <a:latin typeface="Times New Roman" panose="02020603050405020304" pitchFamily="18" charset="0"/>
              <a:cs typeface="Times New Roman" panose="02020603050405020304" pitchFamily="18" charset="0"/>
            </a:endParaRPr>
          </a:p>
        </p:txBody>
      </p:sp>
      <p:sp>
        <p:nvSpPr>
          <p:cNvPr id="45" name="TextBox 44">
            <a:extLst>
              <a:ext uri="{FF2B5EF4-FFF2-40B4-BE49-F238E27FC236}">
                <a16:creationId xmlns:a16="http://schemas.microsoft.com/office/drawing/2014/main" id="{FFC9C00C-8F54-45C1-A627-6B4D239E721D}"/>
              </a:ext>
            </a:extLst>
          </p:cNvPr>
          <p:cNvSpPr txBox="1"/>
          <p:nvPr/>
        </p:nvSpPr>
        <p:spPr>
          <a:xfrm>
            <a:off x="4113570" y="5932322"/>
            <a:ext cx="2921828"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M=-9.6*4= -38.4kNm  </a:t>
            </a:r>
            <a:endParaRPr lang="en-US" sz="240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FC7048A6-0B24-4A69-9D3E-0A371670F8C1}"/>
              </a:ext>
            </a:extLst>
          </p:cNvPr>
          <p:cNvSpPr txBox="1"/>
          <p:nvPr/>
        </p:nvSpPr>
        <p:spPr>
          <a:xfrm>
            <a:off x="10203543" y="3947501"/>
            <a:ext cx="1698170" cy="1323439"/>
          </a:xfrm>
          <a:prstGeom prst="rect">
            <a:avLst/>
          </a:prstGeom>
          <a:noFill/>
        </p:spPr>
        <p:txBody>
          <a:bodyPr wrap="square" rtlCol="0">
            <a:spAutoFit/>
          </a:bodyPr>
          <a:lstStyle/>
          <a:p>
            <a:pPr algn="just"/>
            <a:r>
              <a:rPr lang="hu-HU" sz="2000">
                <a:latin typeface="Times New Roman" panose="02020603050405020304" pitchFamily="18" charset="0"/>
                <a:cs typeface="Times New Roman" panose="02020603050405020304" pitchFamily="18" charset="0"/>
              </a:rPr>
              <a:t>The moment of a couple is the same to any point!!!</a:t>
            </a:r>
            <a:endParaRPr lang="en-US" sz="200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7C974492-9F35-4134-8FCA-7134632E6F0A}"/>
              </a:ext>
            </a:extLst>
          </p:cNvPr>
          <p:cNvSpPr txBox="1"/>
          <p:nvPr/>
        </p:nvSpPr>
        <p:spPr>
          <a:xfrm>
            <a:off x="10158191" y="1881809"/>
            <a:ext cx="1530226" cy="1077218"/>
          </a:xfrm>
          <a:prstGeom prst="rect">
            <a:avLst/>
          </a:prstGeom>
          <a:noFill/>
        </p:spPr>
        <p:txBody>
          <a:bodyPr wrap="square" rtlCol="0">
            <a:spAutoFit/>
          </a:bodyPr>
          <a:lstStyle/>
          <a:p>
            <a:pPr algn="just"/>
            <a:r>
              <a:rPr lang="hu-HU" sz="1600">
                <a:latin typeface="Times New Roman" panose="02020603050405020304" pitchFamily="18" charset="0"/>
                <a:cs typeface="Times New Roman" panose="02020603050405020304" pitchFamily="18" charset="0"/>
              </a:rPr>
              <a:t>2 triangles are similar if their angles are the same.</a:t>
            </a:r>
            <a:endParaRPr lang="en-US" sz="160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ABAE6F3-618F-4E06-B4B8-9042F58A2B4C}"/>
              </a:ext>
            </a:extLst>
          </p:cNvPr>
          <p:cNvSpPr txBox="1"/>
          <p:nvPr/>
        </p:nvSpPr>
        <p:spPr>
          <a:xfrm>
            <a:off x="1510748" y="2696481"/>
            <a:ext cx="8434147"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F1x=F1*lx/l=12*3/5=7.2  F1y= F1*ly/l = 12*4/5 =9.6 </a:t>
            </a:r>
            <a:endParaRPr lang="en-US" sz="240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71ED0630-5767-4FC4-A897-7559DE459E52}"/>
              </a:ext>
            </a:extLst>
          </p:cNvPr>
          <p:cNvSpPr txBox="1"/>
          <p:nvPr/>
        </p:nvSpPr>
        <p:spPr>
          <a:xfrm>
            <a:off x="198783" y="6425639"/>
            <a:ext cx="5141843"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M = - 9.6*4 = -38.4 kNm</a:t>
            </a:r>
            <a:endParaRPr lang="en-US" sz="2400">
              <a:latin typeface="Times New Roman" panose="02020603050405020304" pitchFamily="18" charset="0"/>
              <a:cs typeface="Times New Roman" panose="02020603050405020304" pitchFamily="18" charset="0"/>
            </a:endParaRPr>
          </a:p>
        </p:txBody>
      </p:sp>
      <p:sp>
        <p:nvSpPr>
          <p:cNvPr id="19" name="TextBox 18"/>
          <p:cNvSpPr txBox="1"/>
          <p:nvPr/>
        </p:nvSpPr>
        <p:spPr>
          <a:xfrm>
            <a:off x="7520176" y="4700637"/>
            <a:ext cx="620711" cy="461665"/>
          </a:xfrm>
          <a:prstGeom prst="rect">
            <a:avLst/>
          </a:prstGeom>
          <a:noFill/>
        </p:spPr>
        <p:txBody>
          <a:bodyPr wrap="square" rtlCol="0">
            <a:spAutoFit/>
          </a:bodyPr>
          <a:lstStyle/>
          <a:p>
            <a:pPr algn="just"/>
            <a:r>
              <a:rPr lang="hu-HU" sz="2400" dirty="0" smtClean="0">
                <a:latin typeface="Times New Roman" panose="02020603050405020304" pitchFamily="18" charset="0"/>
                <a:cs typeface="Times New Roman" panose="02020603050405020304" pitchFamily="18" charset="0"/>
              </a:rPr>
              <a:t>A</a:t>
            </a:r>
          </a:p>
        </p:txBody>
      </p:sp>
      <p:cxnSp>
        <p:nvCxnSpPr>
          <p:cNvPr id="21" name="Straight Arrow Connector 20"/>
          <p:cNvCxnSpPr/>
          <p:nvPr/>
        </p:nvCxnSpPr>
        <p:spPr>
          <a:xfrm>
            <a:off x="9289143" y="5036457"/>
            <a:ext cx="0" cy="465852"/>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9289143" y="5036457"/>
            <a:ext cx="347226" cy="0"/>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1335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4" grpId="0"/>
      <p:bldP spid="35" grpId="0"/>
      <p:bldP spid="36" grpId="0"/>
      <p:bldP spid="37" grpId="0"/>
      <p:bldP spid="38" grpId="0"/>
      <p:bldP spid="40" grpId="0"/>
      <p:bldP spid="41" grpId="0"/>
      <p:bldP spid="4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5CB1EC7-335A-4D7A-ADD3-A5ADDA65F671}"/>
              </a:ext>
            </a:extLst>
          </p:cNvPr>
          <p:cNvSpPr txBox="1"/>
          <p:nvPr/>
        </p:nvSpPr>
        <p:spPr>
          <a:xfrm>
            <a:off x="0" y="0"/>
            <a:ext cx="7590971" cy="1200329"/>
          </a:xfrm>
          <a:prstGeom prst="rect">
            <a:avLst/>
          </a:prstGeom>
          <a:noFill/>
        </p:spPr>
        <p:txBody>
          <a:bodyPr wrap="square" rtlCol="0">
            <a:spAutoFit/>
          </a:bodyPr>
          <a:lstStyle/>
          <a:p>
            <a:r>
              <a:rPr lang="en-US" sz="2400">
                <a:latin typeface="Times New Roman" panose="02020603050405020304" pitchFamily="18" charset="0"/>
                <a:cs typeface="Times New Roman" panose="02020603050405020304" pitchFamily="18" charset="0"/>
              </a:rPr>
              <a:t>Example 5</a:t>
            </a:r>
          </a:p>
          <a:p>
            <a:r>
              <a:rPr lang="en-US" sz="2400">
                <a:latin typeface="Times New Roman" panose="02020603050405020304" pitchFamily="18" charset="0"/>
                <a:cs typeface="Times New Roman" panose="02020603050405020304" pitchFamily="18" charset="0"/>
              </a:rPr>
              <a:t>Replace the moment </a:t>
            </a:r>
            <a:r>
              <a:rPr lang="en-US" sz="2400" i="1">
                <a:latin typeface="Times New Roman" panose="02020603050405020304" pitchFamily="18" charset="0"/>
                <a:cs typeface="Times New Roman" panose="02020603050405020304" pitchFamily="18" charset="0"/>
              </a:rPr>
              <a:t>M</a:t>
            </a:r>
            <a:r>
              <a:rPr lang="en-US" sz="2400">
                <a:latin typeface="Times New Roman" panose="02020603050405020304" pitchFamily="18" charset="0"/>
                <a:cs typeface="Times New Roman" panose="02020603050405020304" pitchFamily="18" charset="0"/>
              </a:rPr>
              <a:t>=27 kNm (↶) by a couple of vertical</a:t>
            </a:r>
          </a:p>
          <a:p>
            <a:r>
              <a:rPr lang="en-US" sz="2400">
                <a:latin typeface="Times New Roman" panose="02020603050405020304" pitchFamily="18" charset="0"/>
                <a:cs typeface="Times New Roman" panose="02020603050405020304" pitchFamily="18" charset="0"/>
              </a:rPr>
              <a:t>forces passing through points </a:t>
            </a:r>
            <a:r>
              <a:rPr lang="en-US" sz="2400" i="1">
                <a:latin typeface="Times New Roman" panose="02020603050405020304" pitchFamily="18" charset="0"/>
                <a:cs typeface="Times New Roman" panose="02020603050405020304" pitchFamily="18" charset="0"/>
              </a:rPr>
              <a:t>A </a:t>
            </a:r>
            <a:r>
              <a:rPr lang="en-US" sz="2400">
                <a:latin typeface="Times New Roman" panose="02020603050405020304" pitchFamily="18" charset="0"/>
                <a:cs typeface="Times New Roman" panose="02020603050405020304" pitchFamily="18" charset="0"/>
              </a:rPr>
              <a:t>and </a:t>
            </a:r>
            <a:r>
              <a:rPr lang="en-US" sz="2400" i="1">
                <a:latin typeface="Times New Roman" panose="02020603050405020304" pitchFamily="18" charset="0"/>
                <a:cs typeface="Times New Roman" panose="02020603050405020304" pitchFamily="18" charset="0"/>
              </a:rPr>
              <a:t>B</a:t>
            </a:r>
            <a:r>
              <a:rPr lang="en-US" sz="2400">
                <a:latin typeface="Times New Roman" panose="02020603050405020304" pitchFamily="18" charset="0"/>
                <a:cs typeface="Times New Roman" panose="02020603050405020304" pitchFamily="18" charset="0"/>
              </a:rPr>
              <a:t>, respectively.</a:t>
            </a:r>
          </a:p>
        </p:txBody>
      </p:sp>
      <p:pic>
        <p:nvPicPr>
          <p:cNvPr id="4" name="Picture 3">
            <a:extLst>
              <a:ext uri="{FF2B5EF4-FFF2-40B4-BE49-F238E27FC236}">
                <a16:creationId xmlns:a16="http://schemas.microsoft.com/office/drawing/2014/main" id="{41485523-4623-41F2-9D4C-C50FAA9231F5}"/>
              </a:ext>
            </a:extLst>
          </p:cNvPr>
          <p:cNvPicPr>
            <a:picLocks noChangeAspect="1"/>
          </p:cNvPicPr>
          <p:nvPr/>
        </p:nvPicPr>
        <p:blipFill>
          <a:blip r:embed="rId2"/>
          <a:stretch>
            <a:fillRect/>
          </a:stretch>
        </p:blipFill>
        <p:spPr>
          <a:xfrm>
            <a:off x="8023679" y="0"/>
            <a:ext cx="2705100" cy="2181225"/>
          </a:xfrm>
          <a:prstGeom prst="rect">
            <a:avLst/>
          </a:prstGeom>
        </p:spPr>
      </p:pic>
      <p:sp>
        <p:nvSpPr>
          <p:cNvPr id="5" name="TextBox 4">
            <a:extLst>
              <a:ext uri="{FF2B5EF4-FFF2-40B4-BE49-F238E27FC236}">
                <a16:creationId xmlns:a16="http://schemas.microsoft.com/office/drawing/2014/main" id="{958EB2AD-6113-4DE8-A299-A2168A336EB5}"/>
              </a:ext>
            </a:extLst>
          </p:cNvPr>
          <p:cNvSpPr txBox="1"/>
          <p:nvPr/>
        </p:nvSpPr>
        <p:spPr>
          <a:xfrm>
            <a:off x="42183" y="1200329"/>
            <a:ext cx="7765142"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KEY: The moment of the 2 vertical forces should be 27kNm.</a:t>
            </a:r>
            <a:endParaRPr lang="en-US" sz="240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1F58A4A8-BE71-4CAF-8EEE-73F5D1A5A65E}"/>
              </a:ext>
            </a:extLst>
          </p:cNvPr>
          <p:cNvSpPr txBox="1"/>
          <p:nvPr/>
        </p:nvSpPr>
        <p:spPr>
          <a:xfrm>
            <a:off x="42183" y="1828800"/>
            <a:ext cx="7548788" cy="830997"/>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As the forces are vertical, the horizontal distance matters which we know. How much is it?</a:t>
            </a:r>
            <a:endParaRPr lang="en-US" sz="240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47F22DC4-7060-4FA8-8178-303AEF1171F0}"/>
              </a:ext>
            </a:extLst>
          </p:cNvPr>
          <p:cNvSpPr txBox="1"/>
          <p:nvPr/>
        </p:nvSpPr>
        <p:spPr>
          <a:xfrm>
            <a:off x="217714" y="2659797"/>
            <a:ext cx="2322286"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h = 3m</a:t>
            </a:r>
            <a:endParaRPr lang="en-US" sz="24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1638BC75-C4E1-47C4-AEDE-B3304B5A9682}"/>
              </a:ext>
            </a:extLst>
          </p:cNvPr>
          <p:cNvSpPr txBox="1"/>
          <p:nvPr/>
        </p:nvSpPr>
        <p:spPr>
          <a:xfrm>
            <a:off x="42183" y="3294743"/>
            <a:ext cx="2322287"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So the equation: </a:t>
            </a:r>
            <a:endParaRPr lang="en-US" sz="240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A44C0B88-E0F2-4710-9A1B-69F178FB99B8}"/>
              </a:ext>
            </a:extLst>
          </p:cNvPr>
          <p:cNvSpPr txBox="1"/>
          <p:nvPr/>
        </p:nvSpPr>
        <p:spPr>
          <a:xfrm>
            <a:off x="2364470" y="3294743"/>
            <a:ext cx="748845"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M =</a:t>
            </a:r>
            <a:endParaRPr lang="en-US" sz="240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428AB9BF-C8B9-460C-BBDF-7CBCC94A1D41}"/>
              </a:ext>
            </a:extLst>
          </p:cNvPr>
          <p:cNvSpPr txBox="1"/>
          <p:nvPr/>
        </p:nvSpPr>
        <p:spPr>
          <a:xfrm>
            <a:off x="3113315" y="3294743"/>
            <a:ext cx="1255485"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F * h</a:t>
            </a:r>
            <a:endParaRPr lang="en-US" sz="2400">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EE63D953-D1D0-4FF1-A764-05881D19C492}"/>
              </a:ext>
            </a:extLst>
          </p:cNvPr>
          <p:cNvPicPr>
            <a:picLocks noChangeAspect="1"/>
          </p:cNvPicPr>
          <p:nvPr/>
        </p:nvPicPr>
        <p:blipFill>
          <a:blip r:embed="rId2"/>
          <a:stretch>
            <a:fillRect/>
          </a:stretch>
        </p:blipFill>
        <p:spPr>
          <a:xfrm>
            <a:off x="8176079" y="2890629"/>
            <a:ext cx="2705100" cy="2181225"/>
          </a:xfrm>
          <a:prstGeom prst="rect">
            <a:avLst/>
          </a:prstGeom>
        </p:spPr>
      </p:pic>
      <p:cxnSp>
        <p:nvCxnSpPr>
          <p:cNvPr id="13" name="Straight Arrow Connector 12">
            <a:extLst>
              <a:ext uri="{FF2B5EF4-FFF2-40B4-BE49-F238E27FC236}">
                <a16:creationId xmlns:a16="http://schemas.microsoft.com/office/drawing/2014/main" id="{F0C8D087-7CDF-48B9-976A-E4AC006D1943}"/>
              </a:ext>
            </a:extLst>
          </p:cNvPr>
          <p:cNvCxnSpPr/>
          <p:nvPr/>
        </p:nvCxnSpPr>
        <p:spPr>
          <a:xfrm flipV="1">
            <a:off x="10029371" y="3294743"/>
            <a:ext cx="0" cy="103051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103036CF-9508-48B6-83A5-746708385F07}"/>
              </a:ext>
            </a:extLst>
          </p:cNvPr>
          <p:cNvCxnSpPr/>
          <p:nvPr/>
        </p:nvCxnSpPr>
        <p:spPr>
          <a:xfrm>
            <a:off x="8940800" y="3294743"/>
            <a:ext cx="0" cy="103051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4EBD8986-00CC-4AC5-BDC9-D4AC87989898}"/>
              </a:ext>
            </a:extLst>
          </p:cNvPr>
          <p:cNvSpPr txBox="1"/>
          <p:nvPr/>
        </p:nvSpPr>
        <p:spPr>
          <a:xfrm>
            <a:off x="10145486" y="3294743"/>
            <a:ext cx="478969"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F</a:t>
            </a:r>
            <a:endParaRPr lang="en-US" sz="2400">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165D5957-B186-4B23-AC06-EDADFB30E2D2}"/>
              </a:ext>
            </a:extLst>
          </p:cNvPr>
          <p:cNvSpPr txBox="1"/>
          <p:nvPr/>
        </p:nvSpPr>
        <p:spPr>
          <a:xfrm>
            <a:off x="9035144" y="4094424"/>
            <a:ext cx="478969"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F</a:t>
            </a:r>
            <a:endParaRPr lang="en-US" sz="2400">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D01EBB53-B955-405C-BC56-916EFD4BA037}"/>
              </a:ext>
            </a:extLst>
          </p:cNvPr>
          <p:cNvSpPr txBox="1"/>
          <p:nvPr/>
        </p:nvSpPr>
        <p:spPr>
          <a:xfrm>
            <a:off x="9322706" y="3644481"/>
            <a:ext cx="430891"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h</a:t>
            </a:r>
            <a:endParaRPr lang="en-US" sz="2400">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8EDC3405-35A9-47A6-BD3E-428EAB523FE1}"/>
              </a:ext>
            </a:extLst>
          </p:cNvPr>
          <p:cNvSpPr txBox="1"/>
          <p:nvPr/>
        </p:nvSpPr>
        <p:spPr>
          <a:xfrm>
            <a:off x="2364470" y="3810000"/>
            <a:ext cx="748845"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27 = </a:t>
            </a:r>
            <a:endParaRPr lang="en-US" sz="2400">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3F64BAD8-9E91-4E88-AD27-81FDAA9AB3CF}"/>
              </a:ext>
            </a:extLst>
          </p:cNvPr>
          <p:cNvSpPr txBox="1"/>
          <p:nvPr/>
        </p:nvSpPr>
        <p:spPr>
          <a:xfrm>
            <a:off x="3113315" y="3810000"/>
            <a:ext cx="859065"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F * 3</a:t>
            </a:r>
            <a:endParaRPr lang="en-US" sz="2400">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56B333EB-9ACE-4162-AE99-D9551310184A}"/>
              </a:ext>
            </a:extLst>
          </p:cNvPr>
          <p:cNvSpPr txBox="1"/>
          <p:nvPr/>
        </p:nvSpPr>
        <p:spPr>
          <a:xfrm>
            <a:off x="4368800" y="3810000"/>
            <a:ext cx="2155374" cy="461665"/>
          </a:xfrm>
          <a:prstGeom prst="rect">
            <a:avLst/>
          </a:prstGeom>
          <a:noFill/>
        </p:spPr>
        <p:txBody>
          <a:bodyPr wrap="square" rtlCol="0">
            <a:spAutoFit/>
          </a:bodyPr>
          <a:lstStyle/>
          <a:p>
            <a:pPr algn="just"/>
            <a:r>
              <a:rPr lang="en-US" sz="2400">
                <a:latin typeface="Times New Roman" panose="02020603050405020304" pitchFamily="18" charset="0"/>
                <a:cs typeface="Times New Roman" panose="02020603050405020304" pitchFamily="18" charset="0"/>
              </a:rPr>
              <a:t>→</a:t>
            </a:r>
            <a:r>
              <a:rPr lang="hu-HU" sz="2400">
                <a:latin typeface="Times New Roman" panose="02020603050405020304" pitchFamily="18" charset="0"/>
                <a:cs typeface="Times New Roman" panose="02020603050405020304" pitchFamily="18" charset="0"/>
              </a:rPr>
              <a:t> F = 9 kN</a:t>
            </a:r>
            <a:endParaRPr lang="en-US" sz="2400">
              <a:latin typeface="Times New Roman" panose="02020603050405020304" pitchFamily="18" charset="0"/>
              <a:cs typeface="Times New Roman" panose="02020603050405020304" pitchFamily="18" charset="0"/>
            </a:endParaRPr>
          </a:p>
        </p:txBody>
      </p:sp>
      <p:sp>
        <p:nvSpPr>
          <p:cNvPr id="18" name="TextBox 17"/>
          <p:cNvSpPr txBox="1"/>
          <p:nvPr/>
        </p:nvSpPr>
        <p:spPr>
          <a:xfrm>
            <a:off x="217713" y="4445391"/>
            <a:ext cx="7958365" cy="461665"/>
          </a:xfrm>
          <a:prstGeom prst="rect">
            <a:avLst/>
          </a:prstGeom>
          <a:noFill/>
        </p:spPr>
        <p:txBody>
          <a:bodyPr wrap="square" rtlCol="0">
            <a:spAutoFit/>
          </a:bodyPr>
          <a:lstStyle/>
          <a:p>
            <a:pPr algn="just"/>
            <a:r>
              <a:rPr lang="hu-HU" sz="2400" dirty="0" smtClean="0">
                <a:latin typeface="Times New Roman" panose="02020603050405020304" pitchFamily="18" charset="0"/>
                <a:cs typeface="Times New Roman" panose="02020603050405020304" pitchFamily="18" charset="0"/>
              </a:rPr>
              <a:t>If the couple is vertical then the value of the forces is 9 kN. </a:t>
            </a:r>
          </a:p>
        </p:txBody>
      </p:sp>
    </p:spTree>
    <p:extLst>
      <p:ext uri="{BB962C8B-B14F-4D97-AF65-F5344CB8AC3E}">
        <p14:creationId xmlns:p14="http://schemas.microsoft.com/office/powerpoint/2010/main" val="2275294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20" grpId="0"/>
      <p:bldP spid="21" grpId="0"/>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418A67C-91AC-4847-810A-BA6ADA1D27CF}"/>
              </a:ext>
            </a:extLst>
          </p:cNvPr>
          <p:cNvSpPr txBox="1"/>
          <p:nvPr/>
        </p:nvSpPr>
        <p:spPr>
          <a:xfrm>
            <a:off x="0" y="0"/>
            <a:ext cx="8592457" cy="1200329"/>
          </a:xfrm>
          <a:prstGeom prst="rect">
            <a:avLst/>
          </a:prstGeom>
          <a:noFill/>
        </p:spPr>
        <p:txBody>
          <a:bodyPr wrap="square" rtlCol="0">
            <a:spAutoFit/>
          </a:bodyPr>
          <a:lstStyle/>
          <a:p>
            <a:r>
              <a:rPr lang="en-US" sz="2400">
                <a:latin typeface="Times New Roman" panose="02020603050405020304" pitchFamily="18" charset="0"/>
                <a:cs typeface="Times New Roman" panose="02020603050405020304" pitchFamily="18" charset="0"/>
              </a:rPr>
              <a:t>Example 6</a:t>
            </a:r>
          </a:p>
          <a:p>
            <a:r>
              <a:rPr lang="en-US" sz="2400">
                <a:latin typeface="Times New Roman" panose="02020603050405020304" pitchFamily="18" charset="0"/>
                <a:cs typeface="Times New Roman" panose="02020603050405020304" pitchFamily="18" charset="0"/>
              </a:rPr>
              <a:t>Replace the torque </a:t>
            </a:r>
            <a:r>
              <a:rPr lang="en-US" sz="2400" i="1">
                <a:latin typeface="Times New Roman" panose="02020603050405020304" pitchFamily="18" charset="0"/>
                <a:cs typeface="Times New Roman" panose="02020603050405020304" pitchFamily="18" charset="0"/>
              </a:rPr>
              <a:t>M</a:t>
            </a:r>
            <a:r>
              <a:rPr lang="en-US" sz="2400">
                <a:latin typeface="Times New Roman" panose="02020603050405020304" pitchFamily="18" charset="0"/>
                <a:cs typeface="Times New Roman" panose="02020603050405020304" pitchFamily="18" charset="0"/>
              </a:rPr>
              <a:t>=23 kNm by a couple</a:t>
            </a:r>
          </a:p>
          <a:p>
            <a:r>
              <a:rPr lang="en-US" sz="2400">
                <a:latin typeface="Times New Roman" panose="02020603050405020304" pitchFamily="18" charset="0"/>
                <a:cs typeface="Times New Roman" panose="02020603050405020304" pitchFamily="18" charset="0"/>
              </a:rPr>
              <a:t>involving a force </a:t>
            </a:r>
            <a:r>
              <a:rPr lang="en-US" sz="2400" i="1">
                <a:latin typeface="Times New Roman" panose="02020603050405020304" pitchFamily="18" charset="0"/>
                <a:cs typeface="Times New Roman" panose="02020603050405020304" pitchFamily="18" charset="0"/>
              </a:rPr>
              <a:t>F</a:t>
            </a:r>
            <a:r>
              <a:rPr lang="en-US" sz="800">
                <a:latin typeface="Times New Roman" panose="02020603050405020304" pitchFamily="18" charset="0"/>
                <a:cs typeface="Times New Roman" panose="02020603050405020304" pitchFamily="18" charset="0"/>
              </a:rPr>
              <a:t>1</a:t>
            </a:r>
            <a:r>
              <a:rPr lang="en-US" sz="2400">
                <a:latin typeface="Times New Roman" panose="02020603050405020304" pitchFamily="18" charset="0"/>
                <a:cs typeface="Times New Roman" panose="02020603050405020304" pitchFamily="18" charset="0"/>
              </a:rPr>
              <a:t>=7kN as shown in the figure.</a:t>
            </a:r>
          </a:p>
        </p:txBody>
      </p:sp>
      <p:pic>
        <p:nvPicPr>
          <p:cNvPr id="3" name="Picture 2">
            <a:extLst>
              <a:ext uri="{FF2B5EF4-FFF2-40B4-BE49-F238E27FC236}">
                <a16:creationId xmlns:a16="http://schemas.microsoft.com/office/drawing/2014/main" id="{F6E22D05-3CAF-4F97-8FC3-DF0E7371AEF7}"/>
              </a:ext>
            </a:extLst>
          </p:cNvPr>
          <p:cNvPicPr>
            <a:picLocks noChangeAspect="1"/>
          </p:cNvPicPr>
          <p:nvPr/>
        </p:nvPicPr>
        <p:blipFill>
          <a:blip r:embed="rId2"/>
          <a:stretch>
            <a:fillRect/>
          </a:stretch>
        </p:blipFill>
        <p:spPr>
          <a:xfrm>
            <a:off x="7641544" y="0"/>
            <a:ext cx="2714625" cy="2000250"/>
          </a:xfrm>
          <a:prstGeom prst="rect">
            <a:avLst/>
          </a:prstGeom>
        </p:spPr>
      </p:pic>
      <p:sp>
        <p:nvSpPr>
          <p:cNvPr id="4" name="TextBox 3">
            <a:extLst>
              <a:ext uri="{FF2B5EF4-FFF2-40B4-BE49-F238E27FC236}">
                <a16:creationId xmlns:a16="http://schemas.microsoft.com/office/drawing/2014/main" id="{2BA8F4AC-B55F-4941-AD1B-C78F2F085065}"/>
              </a:ext>
            </a:extLst>
          </p:cNvPr>
          <p:cNvSpPr txBox="1"/>
          <p:nvPr/>
        </p:nvSpPr>
        <p:spPr>
          <a:xfrm>
            <a:off x="0" y="1567543"/>
            <a:ext cx="4550457"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How much should be the force F</a:t>
            </a:r>
            <a:r>
              <a:rPr lang="hu-HU" sz="2400" baseline="-25000">
                <a:latin typeface="Times New Roman" panose="02020603050405020304" pitchFamily="18" charset="0"/>
                <a:cs typeface="Times New Roman" panose="02020603050405020304" pitchFamily="18" charset="0"/>
              </a:rPr>
              <a:t>2 </a:t>
            </a:r>
            <a:r>
              <a:rPr lang="hu-HU" sz="2400">
                <a:latin typeface="Times New Roman" panose="02020603050405020304" pitchFamily="18" charset="0"/>
                <a:cs typeface="Times New Roman" panose="02020603050405020304" pitchFamily="18" charset="0"/>
              </a:rPr>
              <a:t>?</a:t>
            </a:r>
            <a:endParaRPr lang="en-US" sz="2400" baseline="-2500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EB4203B1-64F7-4663-9407-93615BC1DC48}"/>
              </a:ext>
            </a:extLst>
          </p:cNvPr>
          <p:cNvSpPr txBox="1"/>
          <p:nvPr/>
        </p:nvSpPr>
        <p:spPr>
          <a:xfrm>
            <a:off x="4811486" y="1567614"/>
            <a:ext cx="1132114"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7 kN</a:t>
            </a:r>
            <a:endParaRPr lang="en-US" sz="240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32DE38FC-62F9-40BF-B20F-B267C24BDA72}"/>
              </a:ext>
            </a:extLst>
          </p:cNvPr>
          <p:cNvSpPr txBox="1"/>
          <p:nvPr/>
        </p:nvSpPr>
        <p:spPr>
          <a:xfrm>
            <a:off x="0" y="2165589"/>
            <a:ext cx="6662057"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How much should be the distance between them? </a:t>
            </a:r>
            <a:endParaRPr lang="en-US" sz="240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1B06565-0569-481C-808E-0B7FB72A31BD}"/>
              </a:ext>
            </a:extLst>
          </p:cNvPr>
          <p:cNvSpPr txBox="1"/>
          <p:nvPr/>
        </p:nvSpPr>
        <p:spPr>
          <a:xfrm>
            <a:off x="-2381" y="2786741"/>
            <a:ext cx="2554514"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The equation: M = </a:t>
            </a:r>
            <a:endParaRPr lang="en-US" sz="24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482DD52A-0A24-4C9F-B7AA-6D32864F8411}"/>
              </a:ext>
            </a:extLst>
          </p:cNvPr>
          <p:cNvSpPr txBox="1"/>
          <p:nvPr/>
        </p:nvSpPr>
        <p:spPr>
          <a:xfrm>
            <a:off x="2699658" y="2786743"/>
            <a:ext cx="1030513"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F * d</a:t>
            </a:r>
            <a:endParaRPr lang="en-US" sz="240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1E7F381A-78F8-4EC1-A598-E7274BB7E634}"/>
              </a:ext>
            </a:extLst>
          </p:cNvPr>
          <p:cNvSpPr txBox="1"/>
          <p:nvPr/>
        </p:nvSpPr>
        <p:spPr>
          <a:xfrm>
            <a:off x="3831771" y="2786743"/>
            <a:ext cx="2830286" cy="461665"/>
          </a:xfrm>
          <a:prstGeom prst="rect">
            <a:avLst/>
          </a:prstGeom>
          <a:noFill/>
        </p:spPr>
        <p:txBody>
          <a:bodyPr wrap="square" rtlCol="0">
            <a:spAutoFit/>
          </a:bodyPr>
          <a:lstStyle/>
          <a:p>
            <a:pPr algn="just"/>
            <a:r>
              <a:rPr lang="en-US" sz="2400">
                <a:latin typeface="Times New Roman" panose="02020603050405020304" pitchFamily="18" charset="0"/>
                <a:cs typeface="Times New Roman" panose="02020603050405020304" pitchFamily="18" charset="0"/>
              </a:rPr>
              <a:t>→</a:t>
            </a:r>
            <a:r>
              <a:rPr lang="hu-HU" sz="2400">
                <a:latin typeface="Times New Roman" panose="02020603050405020304" pitchFamily="18" charset="0"/>
                <a:cs typeface="Times New Roman" panose="02020603050405020304" pitchFamily="18" charset="0"/>
              </a:rPr>
              <a:t> d = M/F = 23/7 = </a:t>
            </a:r>
            <a:endParaRPr lang="en-US" sz="240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FDA0D290-C4FB-43F6-81D2-8B92068C1130}"/>
              </a:ext>
            </a:extLst>
          </p:cNvPr>
          <p:cNvSpPr txBox="1"/>
          <p:nvPr/>
        </p:nvSpPr>
        <p:spPr>
          <a:xfrm>
            <a:off x="6444342" y="2786742"/>
            <a:ext cx="3048000"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3.286 m</a:t>
            </a:r>
            <a:endParaRPr lang="en-US" sz="2400">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FD7935A6-B2EC-4183-BFC6-345140AEA31D}"/>
              </a:ext>
            </a:extLst>
          </p:cNvPr>
          <p:cNvPicPr>
            <a:picLocks noChangeAspect="1"/>
          </p:cNvPicPr>
          <p:nvPr/>
        </p:nvPicPr>
        <p:blipFill>
          <a:blip r:embed="rId3"/>
          <a:stretch>
            <a:fillRect/>
          </a:stretch>
        </p:blipFill>
        <p:spPr>
          <a:xfrm>
            <a:off x="7687809" y="1908288"/>
            <a:ext cx="3057525" cy="1495425"/>
          </a:xfrm>
          <a:prstGeom prst="rect">
            <a:avLst/>
          </a:prstGeom>
        </p:spPr>
      </p:pic>
      <p:sp>
        <p:nvSpPr>
          <p:cNvPr id="13" name="TextBox 12">
            <a:extLst>
              <a:ext uri="{FF2B5EF4-FFF2-40B4-BE49-F238E27FC236}">
                <a16:creationId xmlns:a16="http://schemas.microsoft.com/office/drawing/2014/main" id="{6835047D-BB98-4D52-9203-AB5DC2F646E3}"/>
              </a:ext>
            </a:extLst>
          </p:cNvPr>
          <p:cNvSpPr txBox="1"/>
          <p:nvPr/>
        </p:nvSpPr>
        <p:spPr>
          <a:xfrm>
            <a:off x="116115" y="3429000"/>
            <a:ext cx="2583544"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How much is </a:t>
            </a:r>
            <a:r>
              <a:rPr lang="el-GR" sz="2400">
                <a:latin typeface="Times New Roman" panose="02020603050405020304" pitchFamily="18" charset="0"/>
                <a:cs typeface="Times New Roman" panose="02020603050405020304" pitchFamily="18" charset="0"/>
              </a:rPr>
              <a:t>Δ</a:t>
            </a:r>
            <a:r>
              <a:rPr lang="hu-HU" sz="2400">
                <a:latin typeface="Times New Roman" panose="02020603050405020304" pitchFamily="18" charset="0"/>
                <a:cs typeface="Times New Roman" panose="02020603050405020304" pitchFamily="18" charset="0"/>
              </a:rPr>
              <a:t>x ?</a:t>
            </a:r>
            <a:endParaRPr lang="en-US" sz="2400">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11EB18E4-7BA6-4D58-A4CA-433DC2B42906}"/>
              </a:ext>
            </a:extLst>
          </p:cNvPr>
          <p:cNvSpPr txBox="1"/>
          <p:nvPr/>
        </p:nvSpPr>
        <p:spPr>
          <a:xfrm>
            <a:off x="2699658" y="3429000"/>
            <a:ext cx="3962399"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Equation: </a:t>
            </a:r>
            <a:r>
              <a:rPr lang="el-GR" sz="2400">
                <a:latin typeface="Times New Roman" panose="02020603050405020304" pitchFamily="18" charset="0"/>
                <a:cs typeface="Times New Roman" panose="02020603050405020304" pitchFamily="18" charset="0"/>
              </a:rPr>
              <a:t>Δ</a:t>
            </a:r>
            <a:r>
              <a:rPr lang="hu-HU" sz="2400">
                <a:latin typeface="Times New Roman" panose="02020603050405020304" pitchFamily="18" charset="0"/>
                <a:cs typeface="Times New Roman" panose="02020603050405020304" pitchFamily="18" charset="0"/>
              </a:rPr>
              <a:t>x * cos 45ᵒ = d →  </a:t>
            </a:r>
            <a:endParaRPr lang="en-US" sz="2400">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A3655714-1580-4DFC-A11B-D54362E13D00}"/>
              </a:ext>
            </a:extLst>
          </p:cNvPr>
          <p:cNvSpPr txBox="1"/>
          <p:nvPr/>
        </p:nvSpPr>
        <p:spPr>
          <a:xfrm>
            <a:off x="6662058" y="3429000"/>
            <a:ext cx="1930400" cy="461665"/>
          </a:xfrm>
          <a:prstGeom prst="rect">
            <a:avLst/>
          </a:prstGeom>
          <a:noFill/>
        </p:spPr>
        <p:txBody>
          <a:bodyPr wrap="square" rtlCol="0">
            <a:spAutoFit/>
          </a:bodyPr>
          <a:lstStyle/>
          <a:p>
            <a:pPr algn="just"/>
            <a:r>
              <a:rPr lang="el-GR" sz="2400">
                <a:latin typeface="Times New Roman" panose="02020603050405020304" pitchFamily="18" charset="0"/>
                <a:cs typeface="Times New Roman" panose="02020603050405020304" pitchFamily="18" charset="0"/>
              </a:rPr>
              <a:t>Δ</a:t>
            </a:r>
            <a:r>
              <a:rPr lang="hu-HU" sz="2400">
                <a:latin typeface="Times New Roman" panose="02020603050405020304" pitchFamily="18" charset="0"/>
                <a:cs typeface="Times New Roman" panose="02020603050405020304" pitchFamily="18" charset="0"/>
              </a:rPr>
              <a:t>x = d/cos45ᵒ</a:t>
            </a:r>
            <a:endParaRPr lang="en-US" sz="2400">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554FBB9F-33F7-4F5B-A6A3-0C4377172CCF}"/>
              </a:ext>
            </a:extLst>
          </p:cNvPr>
          <p:cNvSpPr txBox="1"/>
          <p:nvPr/>
        </p:nvSpPr>
        <p:spPr>
          <a:xfrm>
            <a:off x="6676571" y="3941239"/>
            <a:ext cx="4068763" cy="830997"/>
          </a:xfrm>
          <a:prstGeom prst="rect">
            <a:avLst/>
          </a:prstGeom>
          <a:noFill/>
        </p:spPr>
        <p:txBody>
          <a:bodyPr wrap="square" rtlCol="0">
            <a:spAutoFit/>
          </a:bodyPr>
          <a:lstStyle/>
          <a:p>
            <a:pPr algn="just"/>
            <a:r>
              <a:rPr lang="el-GR" sz="2400">
                <a:latin typeface="Times New Roman" panose="02020603050405020304" pitchFamily="18" charset="0"/>
                <a:cs typeface="Times New Roman" panose="02020603050405020304" pitchFamily="18" charset="0"/>
              </a:rPr>
              <a:t>Δ</a:t>
            </a:r>
            <a:r>
              <a:rPr lang="hu-HU" sz="2400">
                <a:latin typeface="Times New Roman" panose="02020603050405020304" pitchFamily="18" charset="0"/>
                <a:cs typeface="Times New Roman" panose="02020603050405020304" pitchFamily="18" charset="0"/>
              </a:rPr>
              <a:t>x = 3.286/cos45ᵒ = 4.647 m </a:t>
            </a:r>
            <a:endParaRPr lang="en-US" sz="2400">
              <a:latin typeface="Times New Roman" panose="02020603050405020304" pitchFamily="18" charset="0"/>
              <a:cs typeface="Times New Roman" panose="02020603050405020304" pitchFamily="18" charset="0"/>
            </a:endParaRPr>
          </a:p>
          <a:p>
            <a:pPr algn="just"/>
            <a:endParaRPr lang="en-US" sz="2400">
              <a:latin typeface="Times New Roman" panose="02020603050405020304" pitchFamily="18" charset="0"/>
              <a:cs typeface="Times New Roman" panose="02020603050405020304" pitchFamily="18" charset="0"/>
            </a:endParaRPr>
          </a:p>
        </p:txBody>
      </p:sp>
      <p:cxnSp>
        <p:nvCxnSpPr>
          <p:cNvPr id="22" name="Straight Arrow Connector 21"/>
          <p:cNvCxnSpPr/>
          <p:nvPr/>
        </p:nvCxnSpPr>
        <p:spPr>
          <a:xfrm>
            <a:off x="7955095" y="2226156"/>
            <a:ext cx="914400" cy="914400"/>
          </a:xfrm>
          <a:prstGeom prst="straightConnector1">
            <a:avLst/>
          </a:prstGeom>
          <a:ln w="444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8727622" y="3088219"/>
            <a:ext cx="658131" cy="461665"/>
          </a:xfrm>
          <a:prstGeom prst="rect">
            <a:avLst/>
          </a:prstGeom>
          <a:noFill/>
        </p:spPr>
        <p:txBody>
          <a:bodyPr wrap="square" rtlCol="0">
            <a:spAutoFit/>
          </a:bodyPr>
          <a:lstStyle/>
          <a:p>
            <a:pPr algn="just"/>
            <a:r>
              <a:rPr lang="hu-HU" sz="2400" dirty="0" smtClean="0">
                <a:latin typeface="Times New Roman" panose="02020603050405020304" pitchFamily="18" charset="0"/>
                <a:cs typeface="Times New Roman" panose="02020603050405020304" pitchFamily="18" charset="0"/>
              </a:rPr>
              <a:t>F</a:t>
            </a:r>
            <a:r>
              <a:rPr lang="hu-HU" sz="2400" baseline="-25000" dirty="0" smtClean="0">
                <a:latin typeface="Times New Roman" panose="02020603050405020304" pitchFamily="18" charset="0"/>
                <a:cs typeface="Times New Roman" panose="02020603050405020304" pitchFamily="18" charset="0"/>
              </a:rPr>
              <a:t>2</a:t>
            </a:r>
          </a:p>
        </p:txBody>
      </p:sp>
    </p:spTree>
    <p:extLst>
      <p:ext uri="{BB962C8B-B14F-4D97-AF65-F5344CB8AC3E}">
        <p14:creationId xmlns:p14="http://schemas.microsoft.com/office/powerpoint/2010/main" val="3342419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3" grpId="0"/>
      <p:bldP spid="14" grpId="0"/>
      <p:bldP spid="15"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A547D4D-34FA-4892-B8CA-AD8207557811}"/>
              </a:ext>
            </a:extLst>
          </p:cNvPr>
          <p:cNvPicPr>
            <a:picLocks noChangeAspect="1"/>
          </p:cNvPicPr>
          <p:nvPr/>
        </p:nvPicPr>
        <p:blipFill>
          <a:blip r:embed="rId2"/>
          <a:stretch>
            <a:fillRect/>
          </a:stretch>
        </p:blipFill>
        <p:spPr>
          <a:xfrm>
            <a:off x="6806293" y="0"/>
            <a:ext cx="2933700" cy="1847850"/>
          </a:xfrm>
          <a:prstGeom prst="rect">
            <a:avLst/>
          </a:prstGeom>
        </p:spPr>
      </p:pic>
      <p:sp>
        <p:nvSpPr>
          <p:cNvPr id="2" name="TextBox 1">
            <a:extLst>
              <a:ext uri="{FF2B5EF4-FFF2-40B4-BE49-F238E27FC236}">
                <a16:creationId xmlns:a16="http://schemas.microsoft.com/office/drawing/2014/main" id="{2A62DA14-67CF-4A88-930D-6B8BC0181994}"/>
              </a:ext>
            </a:extLst>
          </p:cNvPr>
          <p:cNvSpPr txBox="1"/>
          <p:nvPr/>
        </p:nvSpPr>
        <p:spPr>
          <a:xfrm>
            <a:off x="1" y="0"/>
            <a:ext cx="6096000" cy="1200329"/>
          </a:xfrm>
          <a:prstGeom prst="rect">
            <a:avLst/>
          </a:prstGeom>
          <a:noFill/>
        </p:spPr>
        <p:txBody>
          <a:bodyPr wrap="square" rtlCol="0">
            <a:spAutoFit/>
          </a:bodyPr>
          <a:lstStyle/>
          <a:p>
            <a:r>
              <a:rPr lang="en-US" sz="2400">
                <a:latin typeface="Times New Roman" panose="02020603050405020304" pitchFamily="18" charset="0"/>
                <a:cs typeface="Times New Roman" panose="02020603050405020304" pitchFamily="18" charset="0"/>
              </a:rPr>
              <a:t>Example 7</a:t>
            </a:r>
          </a:p>
          <a:p>
            <a:r>
              <a:rPr lang="en-US" sz="2400">
                <a:latin typeface="Times New Roman" panose="02020603050405020304" pitchFamily="18" charset="0"/>
                <a:cs typeface="Times New Roman" panose="02020603050405020304" pitchFamily="18" charset="0"/>
              </a:rPr>
              <a:t>Determine the resultant of the force </a:t>
            </a:r>
            <a:r>
              <a:rPr lang="en-US" sz="2400" i="1">
                <a:latin typeface="Times New Roman" panose="02020603050405020304" pitchFamily="18" charset="0"/>
                <a:cs typeface="Times New Roman" panose="02020603050405020304" pitchFamily="18" charset="0"/>
              </a:rPr>
              <a:t>F</a:t>
            </a:r>
            <a:r>
              <a:rPr lang="en-US" sz="2400">
                <a:latin typeface="Times New Roman" panose="02020603050405020304" pitchFamily="18" charset="0"/>
                <a:cs typeface="Times New Roman" panose="02020603050405020304" pitchFamily="18" charset="0"/>
              </a:rPr>
              <a:t>=13 kN</a:t>
            </a:r>
          </a:p>
          <a:p>
            <a:r>
              <a:rPr lang="en-US" sz="2400">
                <a:latin typeface="Times New Roman" panose="02020603050405020304" pitchFamily="18" charset="0"/>
                <a:cs typeface="Times New Roman" panose="02020603050405020304" pitchFamily="18" charset="0"/>
              </a:rPr>
              <a:t>and torque </a:t>
            </a:r>
            <a:r>
              <a:rPr lang="en-US" sz="2400" i="1">
                <a:latin typeface="Times New Roman" panose="02020603050405020304" pitchFamily="18" charset="0"/>
                <a:cs typeface="Times New Roman" panose="02020603050405020304" pitchFamily="18" charset="0"/>
              </a:rPr>
              <a:t>M</a:t>
            </a:r>
            <a:r>
              <a:rPr lang="en-US" sz="2400">
                <a:latin typeface="Times New Roman" panose="02020603050405020304" pitchFamily="18" charset="0"/>
                <a:cs typeface="Times New Roman" panose="02020603050405020304" pitchFamily="18" charset="0"/>
              </a:rPr>
              <a:t>=14kNm given in the figure.</a:t>
            </a:r>
          </a:p>
        </p:txBody>
      </p:sp>
      <p:sp>
        <p:nvSpPr>
          <p:cNvPr id="4" name="TextBox 3">
            <a:extLst>
              <a:ext uri="{FF2B5EF4-FFF2-40B4-BE49-F238E27FC236}">
                <a16:creationId xmlns:a16="http://schemas.microsoft.com/office/drawing/2014/main" id="{F5D163B0-93B4-4D45-9804-BF029BC4BE33}"/>
              </a:ext>
            </a:extLst>
          </p:cNvPr>
          <p:cNvSpPr txBox="1"/>
          <p:nvPr/>
        </p:nvSpPr>
        <p:spPr>
          <a:xfrm>
            <a:off x="58058" y="1407885"/>
            <a:ext cx="1175656"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Theory:</a:t>
            </a:r>
          </a:p>
        </p:txBody>
      </p:sp>
      <p:sp>
        <p:nvSpPr>
          <p:cNvPr id="5" name="TextBox 4">
            <a:extLst>
              <a:ext uri="{FF2B5EF4-FFF2-40B4-BE49-F238E27FC236}">
                <a16:creationId xmlns:a16="http://schemas.microsoft.com/office/drawing/2014/main" id="{AA68D9A1-8227-40D7-A9A7-7B4817B6DE34}"/>
              </a:ext>
            </a:extLst>
          </p:cNvPr>
          <p:cNvSpPr txBox="1"/>
          <p:nvPr/>
        </p:nvSpPr>
        <p:spPr>
          <a:xfrm>
            <a:off x="58058" y="2816261"/>
            <a:ext cx="1669139" cy="461665"/>
          </a:xfrm>
          <a:prstGeom prst="rect">
            <a:avLst/>
          </a:prstGeom>
          <a:noFill/>
        </p:spPr>
        <p:txBody>
          <a:bodyPr wrap="square" rtlCol="0">
            <a:spAutoFit/>
          </a:bodyPr>
          <a:lstStyle/>
          <a:p>
            <a:pPr algn="just"/>
            <a:r>
              <a:rPr lang="hu-HU" sz="2400" dirty="0">
                <a:latin typeface="Times New Roman" panose="02020603050405020304" pitchFamily="18" charset="0"/>
                <a:cs typeface="Times New Roman" panose="02020603050405020304" pitchFamily="18" charset="0"/>
              </a:rPr>
              <a:t>R = </a:t>
            </a:r>
            <a:r>
              <a:rPr lang="el-GR" sz="2400" dirty="0">
                <a:latin typeface="Times New Roman" panose="02020603050405020304" pitchFamily="18" charset="0"/>
                <a:cs typeface="Times New Roman" panose="02020603050405020304" pitchFamily="18" charset="0"/>
              </a:rPr>
              <a:t>Σ</a:t>
            </a:r>
            <a:r>
              <a:rPr lang="hu-HU" sz="2400" dirty="0">
                <a:latin typeface="Times New Roman" panose="02020603050405020304" pitchFamily="18" charset="0"/>
                <a:cs typeface="Times New Roman" panose="02020603050405020304" pitchFamily="18" charset="0"/>
              </a:rPr>
              <a:t>Fix,  </a:t>
            </a:r>
            <a:endParaRPr lang="en-US" sz="2400" dirty="0">
              <a:latin typeface="Times New Roman" panose="02020603050405020304" pitchFamily="18" charset="0"/>
              <a:cs typeface="Times New Roman" panose="02020603050405020304" pitchFamily="18" charset="0"/>
            </a:endParaRPr>
          </a:p>
        </p:txBody>
      </p:sp>
      <p:grpSp>
        <p:nvGrpSpPr>
          <p:cNvPr id="19" name="Group 18">
            <a:extLst>
              <a:ext uri="{FF2B5EF4-FFF2-40B4-BE49-F238E27FC236}">
                <a16:creationId xmlns:a16="http://schemas.microsoft.com/office/drawing/2014/main" id="{2CA12E26-443E-429C-859F-40C63E24DC0B}"/>
              </a:ext>
            </a:extLst>
          </p:cNvPr>
          <p:cNvGrpSpPr/>
          <p:nvPr/>
        </p:nvGrpSpPr>
        <p:grpSpPr>
          <a:xfrm>
            <a:off x="7300685" y="946711"/>
            <a:ext cx="1690458" cy="507236"/>
            <a:chOff x="6096000" y="923925"/>
            <a:chExt cx="1690458" cy="507236"/>
          </a:xfrm>
        </p:grpSpPr>
        <p:cxnSp>
          <p:nvCxnSpPr>
            <p:cNvPr id="7" name="Straight Arrow Connector 6">
              <a:extLst>
                <a:ext uri="{FF2B5EF4-FFF2-40B4-BE49-F238E27FC236}">
                  <a16:creationId xmlns:a16="http://schemas.microsoft.com/office/drawing/2014/main" id="{885D4AE7-B52E-4976-A34E-01B6B7A01A43}"/>
                </a:ext>
              </a:extLst>
            </p:cNvPr>
            <p:cNvCxnSpPr/>
            <p:nvPr/>
          </p:nvCxnSpPr>
          <p:spPr>
            <a:xfrm>
              <a:off x="6117315" y="923925"/>
              <a:ext cx="1669143" cy="0"/>
            </a:xfrm>
            <a:prstGeom prst="straightConnector1">
              <a:avLst/>
            </a:prstGeom>
            <a:ln w="44450">
              <a:solidFill>
                <a:schemeClr val="tx1"/>
              </a:solidFill>
              <a:prstDash val="lgDashDot"/>
              <a:tailEnd type="triangle" w="med" len="lg"/>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14345A0-029E-467D-AF51-BB87C8C89589}"/>
                </a:ext>
              </a:extLst>
            </p:cNvPr>
            <p:cNvCxnSpPr>
              <a:cxnSpLocks/>
            </p:cNvCxnSpPr>
            <p:nvPr/>
          </p:nvCxnSpPr>
          <p:spPr>
            <a:xfrm>
              <a:off x="6610805" y="923925"/>
              <a:ext cx="0" cy="438389"/>
            </a:xfrm>
            <a:prstGeom prst="line">
              <a:avLst/>
            </a:prstGeom>
            <a:ln>
              <a:solidFill>
                <a:schemeClr val="tx1"/>
              </a:solidFill>
              <a:prstDash val="dash"/>
              <a:tailEnd type="none" w="med" len="lg"/>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A544483F-AB99-472A-AE68-0FFA88E7B9FF}"/>
                </a:ext>
              </a:extLst>
            </p:cNvPr>
            <p:cNvSpPr txBox="1"/>
            <p:nvPr/>
          </p:nvSpPr>
          <p:spPr>
            <a:xfrm>
              <a:off x="6096000" y="969496"/>
              <a:ext cx="624110"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y</a:t>
              </a:r>
              <a:r>
                <a:rPr lang="hu-HU" sz="2400" baseline="-25000">
                  <a:latin typeface="Times New Roman" panose="02020603050405020304" pitchFamily="18" charset="0"/>
                  <a:cs typeface="Times New Roman" panose="02020603050405020304" pitchFamily="18" charset="0"/>
                </a:rPr>
                <a:t>R</a:t>
              </a:r>
              <a:endParaRPr lang="en-US" sz="2400" baseline="-25000">
                <a:latin typeface="Times New Roman" panose="02020603050405020304" pitchFamily="18" charset="0"/>
                <a:cs typeface="Times New Roman" panose="02020603050405020304" pitchFamily="18" charset="0"/>
              </a:endParaRPr>
            </a:p>
          </p:txBody>
        </p:sp>
      </p:grpSp>
      <p:sp>
        <p:nvSpPr>
          <p:cNvPr id="12" name="TextBox 11">
            <a:extLst>
              <a:ext uri="{FF2B5EF4-FFF2-40B4-BE49-F238E27FC236}">
                <a16:creationId xmlns:a16="http://schemas.microsoft.com/office/drawing/2014/main" id="{F1F221D0-0009-4F93-A557-12295784CB59}"/>
              </a:ext>
            </a:extLst>
          </p:cNvPr>
          <p:cNvSpPr txBox="1"/>
          <p:nvPr/>
        </p:nvSpPr>
        <p:spPr>
          <a:xfrm>
            <a:off x="58058" y="3672911"/>
            <a:ext cx="2356304" cy="461658"/>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R * y</a:t>
            </a:r>
            <a:r>
              <a:rPr lang="hu-HU" sz="2400" baseline="-25000">
                <a:latin typeface="Times New Roman" panose="02020603050405020304" pitchFamily="18" charset="0"/>
                <a:cs typeface="Times New Roman" panose="02020603050405020304" pitchFamily="18" charset="0"/>
              </a:rPr>
              <a:t>R</a:t>
            </a:r>
            <a:r>
              <a:rPr lang="hu-HU" sz="2400">
                <a:latin typeface="Times New Roman" panose="02020603050405020304" pitchFamily="18" charset="0"/>
                <a:cs typeface="Times New Roman" panose="02020603050405020304" pitchFamily="18" charset="0"/>
              </a:rPr>
              <a:t> = </a:t>
            </a:r>
            <a:r>
              <a:rPr lang="el-GR" sz="2400">
                <a:latin typeface="Times New Roman" panose="02020603050405020304" pitchFamily="18" charset="0"/>
                <a:cs typeface="Times New Roman" panose="02020603050405020304" pitchFamily="18" charset="0"/>
              </a:rPr>
              <a:t>Σ</a:t>
            </a:r>
            <a:r>
              <a:rPr lang="hu-HU" sz="2400">
                <a:latin typeface="Times New Roman" panose="02020603050405020304" pitchFamily="18" charset="0"/>
                <a:cs typeface="Times New Roman" panose="02020603050405020304" pitchFamily="18" charset="0"/>
              </a:rPr>
              <a:t>M</a:t>
            </a:r>
            <a:r>
              <a:rPr lang="hu-HU" sz="2400" baseline="30000">
                <a:latin typeface="Times New Roman" panose="02020603050405020304" pitchFamily="18" charset="0"/>
                <a:cs typeface="Times New Roman" panose="02020603050405020304" pitchFamily="18" charset="0"/>
              </a:rPr>
              <a:t>o</a:t>
            </a:r>
            <a:r>
              <a:rPr lang="hu-HU" sz="2400" baseline="-25000">
                <a:latin typeface="Times New Roman" panose="02020603050405020304" pitchFamily="18" charset="0"/>
                <a:cs typeface="Times New Roman" panose="02020603050405020304" pitchFamily="18" charset="0"/>
              </a:rPr>
              <a:t>i</a:t>
            </a:r>
            <a:endParaRPr lang="en-US" sz="2400" baseline="-25000">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0750D003-754C-410B-8B0E-5E9D4B3914E9}"/>
              </a:ext>
            </a:extLst>
          </p:cNvPr>
          <p:cNvSpPr txBox="1"/>
          <p:nvPr/>
        </p:nvSpPr>
        <p:spPr>
          <a:xfrm>
            <a:off x="1727197" y="2816261"/>
            <a:ext cx="1872345" cy="461562"/>
          </a:xfrm>
          <a:prstGeom prst="rect">
            <a:avLst/>
          </a:prstGeom>
          <a:noFill/>
        </p:spPr>
        <p:txBody>
          <a:bodyPr wrap="square" rtlCol="0">
            <a:spAutoFit/>
          </a:bodyPr>
          <a:lstStyle/>
          <a:p>
            <a:pPr algn="just"/>
            <a:r>
              <a:rPr lang="hu-HU" sz="2400" dirty="0">
                <a:latin typeface="Times New Roman" panose="02020603050405020304" pitchFamily="18" charset="0"/>
                <a:cs typeface="Times New Roman" panose="02020603050405020304" pitchFamily="18" charset="0"/>
              </a:rPr>
              <a:t>R = 13 kN</a:t>
            </a:r>
            <a:endParaRPr lang="en-US" sz="2400" dirty="0">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733D315D-A928-491F-BE79-06AB4DD7DF36}"/>
              </a:ext>
            </a:extLst>
          </p:cNvPr>
          <p:cNvSpPr txBox="1"/>
          <p:nvPr/>
        </p:nvSpPr>
        <p:spPr>
          <a:xfrm>
            <a:off x="2257879" y="3672904"/>
            <a:ext cx="1431924"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-13 * y</a:t>
            </a:r>
            <a:r>
              <a:rPr lang="hu-HU" sz="2400" baseline="-25000">
                <a:latin typeface="Times New Roman" panose="02020603050405020304" pitchFamily="18" charset="0"/>
                <a:cs typeface="Times New Roman" panose="02020603050405020304" pitchFamily="18" charset="0"/>
              </a:rPr>
              <a:t>R </a:t>
            </a:r>
            <a:r>
              <a:rPr lang="hu-HU" sz="2400">
                <a:latin typeface="Times New Roman" panose="02020603050405020304" pitchFamily="18" charset="0"/>
                <a:cs typeface="Times New Roman" panose="02020603050405020304" pitchFamily="18" charset="0"/>
              </a:rPr>
              <a:t>=</a:t>
            </a:r>
            <a:endParaRPr lang="en-US" sz="2400">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47FFC835-0DC1-49E7-B9EF-DC4343C79583}"/>
              </a:ext>
            </a:extLst>
          </p:cNvPr>
          <p:cNvSpPr txBox="1"/>
          <p:nvPr/>
        </p:nvSpPr>
        <p:spPr>
          <a:xfrm>
            <a:off x="3689802" y="3672904"/>
            <a:ext cx="1959429"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- 13* 3 + 14</a:t>
            </a:r>
            <a:endParaRPr lang="en-US" sz="2400">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52982787-AB39-4438-A394-1090A34153AA}"/>
              </a:ext>
            </a:extLst>
          </p:cNvPr>
          <p:cNvSpPr txBox="1"/>
          <p:nvPr/>
        </p:nvSpPr>
        <p:spPr>
          <a:xfrm>
            <a:off x="6190342" y="3628581"/>
            <a:ext cx="3106057" cy="461665"/>
          </a:xfrm>
          <a:prstGeom prst="rect">
            <a:avLst/>
          </a:prstGeom>
          <a:noFill/>
        </p:spPr>
        <p:txBody>
          <a:bodyPr wrap="square" rtlCol="0">
            <a:spAutoFit/>
          </a:bodyPr>
          <a:lstStyle/>
          <a:p>
            <a:pPr algn="just"/>
            <a:r>
              <a:rPr lang="hu-HU" sz="2400">
                <a:latin typeface="Times New Roman" panose="02020603050405020304" pitchFamily="18" charset="0"/>
                <a:cs typeface="Times New Roman" panose="02020603050405020304" pitchFamily="18" charset="0"/>
              </a:rPr>
              <a:t>y</a:t>
            </a:r>
            <a:r>
              <a:rPr lang="hu-HU" sz="2400" baseline="-25000">
                <a:latin typeface="Times New Roman" panose="02020603050405020304" pitchFamily="18" charset="0"/>
                <a:cs typeface="Times New Roman" panose="02020603050405020304" pitchFamily="18" charset="0"/>
              </a:rPr>
              <a:t>R </a:t>
            </a:r>
            <a:r>
              <a:rPr lang="hu-HU" sz="2400">
                <a:latin typeface="Times New Roman" panose="02020603050405020304" pitchFamily="18" charset="0"/>
                <a:cs typeface="Times New Roman" panose="02020603050405020304" pitchFamily="18" charset="0"/>
              </a:rPr>
              <a:t>= 1.923m</a:t>
            </a:r>
            <a:r>
              <a:rPr lang="hu-HU" sz="2400" baseline="-25000">
                <a:latin typeface="Times New Roman" panose="02020603050405020304" pitchFamily="18" charset="0"/>
                <a:cs typeface="Times New Roman" panose="02020603050405020304" pitchFamily="18" charset="0"/>
              </a:rPr>
              <a:t> </a:t>
            </a:r>
            <a:endParaRPr lang="en-US" sz="240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52ED638E-4A8C-4707-8A36-6DF63BEFA1D1}"/>
              </a:ext>
            </a:extLst>
          </p:cNvPr>
          <p:cNvSpPr txBox="1"/>
          <p:nvPr/>
        </p:nvSpPr>
        <p:spPr>
          <a:xfrm>
            <a:off x="3500468" y="2794561"/>
            <a:ext cx="5952414" cy="461665"/>
          </a:xfrm>
          <a:prstGeom prst="rect">
            <a:avLst/>
          </a:prstGeom>
          <a:noFill/>
        </p:spPr>
        <p:txBody>
          <a:bodyPr wrap="square" rtlCol="0">
            <a:spAutoFit/>
          </a:bodyPr>
          <a:lstStyle/>
          <a:p>
            <a:pPr algn="just"/>
            <a:r>
              <a:rPr lang="hu-HU" sz="2400" dirty="0">
                <a:latin typeface="Times New Roman" panose="02020603050405020304" pitchFamily="18" charset="0"/>
                <a:cs typeface="Times New Roman" panose="02020603050405020304" pitchFamily="18" charset="0"/>
              </a:rPr>
              <a:t>The force projection od a couple is 0.</a:t>
            </a:r>
            <a:endParaRPr lang="en-US" sz="2400" dirty="0">
              <a:latin typeface="Times New Roman" panose="02020603050405020304" pitchFamily="18" charset="0"/>
              <a:cs typeface="Times New Roman" panose="02020603050405020304" pitchFamily="18" charset="0"/>
            </a:endParaRPr>
          </a:p>
        </p:txBody>
      </p:sp>
      <p:grpSp>
        <p:nvGrpSpPr>
          <p:cNvPr id="14" name="Group 13"/>
          <p:cNvGrpSpPr/>
          <p:nvPr/>
        </p:nvGrpSpPr>
        <p:grpSpPr>
          <a:xfrm>
            <a:off x="222069" y="1894114"/>
            <a:ext cx="2808514" cy="566168"/>
            <a:chOff x="222069" y="1894114"/>
            <a:chExt cx="2808514" cy="566168"/>
          </a:xfrm>
        </p:grpSpPr>
        <p:sp>
          <p:nvSpPr>
            <p:cNvPr id="8" name="TextBox 7"/>
            <p:cNvSpPr txBox="1"/>
            <p:nvPr/>
          </p:nvSpPr>
          <p:spPr>
            <a:xfrm>
              <a:off x="222069" y="1998617"/>
              <a:ext cx="2808514" cy="461665"/>
            </a:xfrm>
            <a:prstGeom prst="rect">
              <a:avLst/>
            </a:prstGeom>
            <a:noFill/>
          </p:spPr>
          <p:txBody>
            <a:bodyPr wrap="square" rtlCol="0">
              <a:spAutoFit/>
            </a:bodyPr>
            <a:lstStyle/>
            <a:p>
              <a:pPr algn="just"/>
              <a:r>
                <a:rPr lang="hu-HU" sz="2400" dirty="0" smtClean="0">
                  <a:latin typeface="Times New Roman" panose="02020603050405020304" pitchFamily="18" charset="0"/>
                  <a:cs typeface="Times New Roman" panose="02020603050405020304" pitchFamily="18" charset="0"/>
                </a:rPr>
                <a:t>R = (F, M)</a:t>
              </a:r>
            </a:p>
          </p:txBody>
        </p:sp>
        <p:sp>
          <p:nvSpPr>
            <p:cNvPr id="11" name="TextBox 10"/>
            <p:cNvSpPr txBox="1"/>
            <p:nvPr/>
          </p:nvSpPr>
          <p:spPr>
            <a:xfrm>
              <a:off x="548640" y="1894114"/>
              <a:ext cx="235131" cy="461665"/>
            </a:xfrm>
            <a:prstGeom prst="rect">
              <a:avLst/>
            </a:prstGeom>
            <a:noFill/>
          </p:spPr>
          <p:txBody>
            <a:bodyPr wrap="square" rtlCol="0">
              <a:spAutoFit/>
            </a:bodyPr>
            <a:lstStyle/>
            <a:p>
              <a:pPr algn="just"/>
              <a:r>
                <a:rPr lang="hu-HU" sz="2400" dirty="0" smtClean="0">
                  <a:latin typeface="Times New Roman" panose="02020603050405020304" pitchFamily="18" charset="0"/>
                  <a:cs typeface="Times New Roman" panose="02020603050405020304" pitchFamily="18" charset="0"/>
                </a:rPr>
                <a:t>‧</a:t>
              </a:r>
            </a:p>
          </p:txBody>
        </p:sp>
      </p:grpSp>
    </p:spTree>
    <p:extLst>
      <p:ext uri="{BB962C8B-B14F-4D97-AF65-F5344CB8AC3E}">
        <p14:creationId xmlns:p14="http://schemas.microsoft.com/office/powerpoint/2010/main" val="3380647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p:bldP spid="13" grpId="0"/>
      <p:bldP spid="15" grpId="0"/>
      <p:bldP spid="16"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1337" y="548640"/>
            <a:ext cx="9548949" cy="584775"/>
          </a:xfrm>
          <a:prstGeom prst="rect">
            <a:avLst/>
          </a:prstGeom>
          <a:noFill/>
        </p:spPr>
        <p:txBody>
          <a:bodyPr wrap="square" rtlCol="0">
            <a:spAutoFit/>
          </a:bodyPr>
          <a:lstStyle/>
          <a:p>
            <a:pPr algn="ctr"/>
            <a:r>
              <a:rPr lang="hu-HU" sz="3200" b="1" dirty="0" smtClean="0">
                <a:latin typeface="Times New Roman" panose="02020603050405020304" pitchFamily="18" charset="0"/>
                <a:cs typeface="Times New Roman" panose="02020603050405020304" pitchFamily="18" charset="0"/>
              </a:rPr>
              <a:t>Parallel distributed system of forces</a:t>
            </a:r>
          </a:p>
        </p:txBody>
      </p:sp>
      <p:sp>
        <p:nvSpPr>
          <p:cNvPr id="3" name="TextBox 2"/>
          <p:cNvSpPr txBox="1"/>
          <p:nvPr/>
        </p:nvSpPr>
        <p:spPr>
          <a:xfrm>
            <a:off x="431074" y="1293223"/>
            <a:ext cx="11142617" cy="1200329"/>
          </a:xfrm>
          <a:prstGeom prst="rect">
            <a:avLst/>
          </a:prstGeom>
          <a:noFill/>
        </p:spPr>
        <p:txBody>
          <a:bodyPr wrap="square" rtlCol="0">
            <a:spAutoFit/>
          </a:bodyPr>
          <a:lstStyle/>
          <a:p>
            <a:pPr algn="just"/>
            <a:r>
              <a:rPr lang="hu-HU" sz="2400" dirty="0" smtClean="0">
                <a:latin typeface="Times New Roman" panose="02020603050405020304" pitchFamily="18" charset="0"/>
                <a:cs typeface="Times New Roman" panose="02020603050405020304" pitchFamily="18" charset="0"/>
              </a:rPr>
              <a:t>The concentrated force is an idealization. Bodies always contact each other on a surface. Those forces are called distributed system of forces. We characterize the distributed system of forces by their intensity vektor. We use the letters q, p, g for their names.</a:t>
            </a:r>
          </a:p>
        </p:txBody>
      </p:sp>
      <p:sp>
        <p:nvSpPr>
          <p:cNvPr id="4" name="TextBox 3"/>
          <p:cNvSpPr txBox="1"/>
          <p:nvPr/>
        </p:nvSpPr>
        <p:spPr>
          <a:xfrm>
            <a:off x="574766" y="2743200"/>
            <a:ext cx="10737668" cy="3785652"/>
          </a:xfrm>
          <a:prstGeom prst="rect">
            <a:avLst/>
          </a:prstGeom>
          <a:noFill/>
        </p:spPr>
        <p:txBody>
          <a:bodyPr wrap="square" rtlCol="0">
            <a:spAutoFit/>
          </a:bodyPr>
          <a:lstStyle/>
          <a:p>
            <a:pPr algn="just"/>
            <a:r>
              <a:rPr lang="hu-HU" sz="2400" dirty="0" smtClean="0">
                <a:latin typeface="Times New Roman" panose="02020603050405020304" pitchFamily="18" charset="0"/>
                <a:cs typeface="Times New Roman" panose="02020603050405020304" pitchFamily="18" charset="0"/>
              </a:rPr>
              <a:t>Distributed system of forces act along a line, on a surface or in a volume. Respectively, the unit of their intensity is kN/m, kN/m</a:t>
            </a:r>
            <a:r>
              <a:rPr lang="hu-HU" sz="2400" baseline="30000" dirty="0" smtClean="0">
                <a:latin typeface="Times New Roman" panose="02020603050405020304" pitchFamily="18" charset="0"/>
                <a:cs typeface="Times New Roman" panose="02020603050405020304" pitchFamily="18" charset="0"/>
              </a:rPr>
              <a:t>2</a:t>
            </a:r>
            <a:r>
              <a:rPr lang="hu-HU" sz="2400" dirty="0" smtClean="0">
                <a:latin typeface="Times New Roman" panose="02020603050405020304" pitchFamily="18" charset="0"/>
                <a:cs typeface="Times New Roman" panose="02020603050405020304" pitchFamily="18" charset="0"/>
              </a:rPr>
              <a:t> and kN/m</a:t>
            </a:r>
            <a:r>
              <a:rPr lang="hu-HU" sz="2400" baseline="30000" dirty="0" smtClean="0">
                <a:latin typeface="Times New Roman" panose="02020603050405020304" pitchFamily="18" charset="0"/>
                <a:cs typeface="Times New Roman" panose="02020603050405020304" pitchFamily="18" charset="0"/>
              </a:rPr>
              <a:t>3</a:t>
            </a:r>
            <a:r>
              <a:rPr lang="hu-HU" sz="2400" dirty="0" smtClean="0">
                <a:latin typeface="Times New Roman" panose="02020603050405020304" pitchFamily="18" charset="0"/>
                <a:cs typeface="Times New Roman" panose="02020603050405020304" pitchFamily="18" charset="0"/>
              </a:rPr>
              <a:t>.</a:t>
            </a:r>
          </a:p>
          <a:p>
            <a:pPr algn="just"/>
            <a:endParaRPr lang="hu-HU" sz="2400" dirty="0">
              <a:latin typeface="Times New Roman" panose="02020603050405020304" pitchFamily="18" charset="0"/>
              <a:cs typeface="Times New Roman" panose="02020603050405020304" pitchFamily="18" charset="0"/>
            </a:endParaRPr>
          </a:p>
          <a:p>
            <a:pPr algn="just"/>
            <a:r>
              <a:rPr lang="hu-HU" sz="2400" dirty="0" smtClean="0">
                <a:latin typeface="Times New Roman" panose="02020603050405020304" pitchFamily="18" charset="0"/>
                <a:cs typeface="Times New Roman" panose="02020603050405020304" pitchFamily="18" charset="0"/>
              </a:rPr>
              <a:t>The direction and magnitude of the intensity vector can vary from point to point but for simplicity we shall consider only parallel systems of distributed forces,</a:t>
            </a:r>
          </a:p>
          <a:p>
            <a:pPr algn="just"/>
            <a:endParaRPr lang="hu-HU" sz="2400" dirty="0">
              <a:latin typeface="Times New Roman" panose="02020603050405020304" pitchFamily="18" charset="0"/>
              <a:cs typeface="Times New Roman" panose="02020603050405020304" pitchFamily="18" charset="0"/>
            </a:endParaRPr>
          </a:p>
          <a:p>
            <a:pPr algn="just"/>
            <a:r>
              <a:rPr lang="hu-HU" sz="2400" dirty="0" smtClean="0">
                <a:latin typeface="Times New Roman" panose="02020603050405020304" pitchFamily="18" charset="0"/>
                <a:cs typeface="Times New Roman" panose="02020603050405020304" pitchFamily="18" charset="0"/>
              </a:rPr>
              <a:t>In the computations, we always replace the distributed system of forces by their </a:t>
            </a:r>
            <a:r>
              <a:rPr lang="hu-HU" sz="2400" b="1" dirty="0" smtClean="0">
                <a:latin typeface="Times New Roman" panose="02020603050405020304" pitchFamily="18" charset="0"/>
                <a:cs typeface="Times New Roman" panose="02020603050405020304" pitchFamily="18" charset="0"/>
              </a:rPr>
              <a:t>resultant</a:t>
            </a:r>
            <a:r>
              <a:rPr lang="hu-HU" sz="2400" dirty="0" smtClean="0">
                <a:latin typeface="Times New Roman" panose="02020603050405020304" pitchFamily="18" charset="0"/>
                <a:cs typeface="Times New Roman" panose="02020603050405020304" pitchFamily="18" charset="0"/>
              </a:rPr>
              <a:t>. The value of the resultant depending on the type of the system is the </a:t>
            </a:r>
            <a:r>
              <a:rPr lang="hu-HU" sz="2400" b="1" dirty="0" smtClean="0">
                <a:latin typeface="Times New Roman" panose="02020603050405020304" pitchFamily="18" charset="0"/>
                <a:cs typeface="Times New Roman" panose="02020603050405020304" pitchFamily="18" charset="0"/>
              </a:rPr>
              <a:t>area </a:t>
            </a:r>
            <a:r>
              <a:rPr lang="hu-HU" sz="2400" dirty="0" smtClean="0">
                <a:latin typeface="Times New Roman" panose="02020603050405020304" pitchFamily="18" charset="0"/>
                <a:cs typeface="Times New Roman" panose="02020603050405020304" pitchFamily="18" charset="0"/>
              </a:rPr>
              <a:t>or the </a:t>
            </a:r>
            <a:r>
              <a:rPr lang="hu-HU" sz="2400" b="1" dirty="0" smtClean="0">
                <a:latin typeface="Times New Roman" panose="02020603050405020304" pitchFamily="18" charset="0"/>
                <a:cs typeface="Times New Roman" panose="02020603050405020304" pitchFamily="18" charset="0"/>
              </a:rPr>
              <a:t>volume</a:t>
            </a:r>
            <a:r>
              <a:rPr lang="hu-HU" sz="2400" dirty="0" smtClean="0">
                <a:latin typeface="Times New Roman" panose="02020603050405020304" pitchFamily="18" charset="0"/>
                <a:cs typeface="Times New Roman" panose="02020603050405020304" pitchFamily="18" charset="0"/>
              </a:rPr>
              <a:t> of the distributed force diagram and the resultant is situated at the </a:t>
            </a:r>
            <a:r>
              <a:rPr lang="hu-HU" sz="2400" b="1" dirty="0" smtClean="0">
                <a:latin typeface="Times New Roman" panose="02020603050405020304" pitchFamily="18" charset="0"/>
                <a:cs typeface="Times New Roman" panose="02020603050405020304" pitchFamily="18" charset="0"/>
              </a:rPr>
              <a:t>center of gravity </a:t>
            </a:r>
            <a:r>
              <a:rPr lang="hu-HU" sz="2400" dirty="0" smtClean="0">
                <a:latin typeface="Times New Roman" panose="02020603050405020304" pitchFamily="18" charset="0"/>
                <a:cs typeface="Times New Roman" panose="02020603050405020304" pitchFamily="18" charset="0"/>
              </a:rPr>
              <a:t>of the diagram.</a:t>
            </a:r>
          </a:p>
        </p:txBody>
      </p:sp>
    </p:spTree>
    <p:extLst>
      <p:ext uri="{BB962C8B-B14F-4D97-AF65-F5344CB8AC3E}">
        <p14:creationId xmlns:p14="http://schemas.microsoft.com/office/powerpoint/2010/main" val="633920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4445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just">
          <a:defRPr sz="2400" smtClean="0">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1128</TotalTime>
  <Words>1315</Words>
  <Application>Microsoft Office PowerPoint</Application>
  <PresentationFormat>Widescreen</PresentationFormat>
  <Paragraphs>213</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Cambria Math</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dc:creator>
  <cp:lastModifiedBy>Peter Nedli</cp:lastModifiedBy>
  <cp:revision>59</cp:revision>
  <dcterms:created xsi:type="dcterms:W3CDTF">2021-02-24T10:15:48Z</dcterms:created>
  <dcterms:modified xsi:type="dcterms:W3CDTF">2022-03-04T15:35:06Z</dcterms:modified>
</cp:coreProperties>
</file>