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4" r:id="rId1"/>
  </p:sldMasterIdLst>
  <p:notesMasterIdLst>
    <p:notesMasterId r:id="rId40"/>
  </p:notesMasterIdLst>
  <p:sldIdLst>
    <p:sldId id="285" r:id="rId2"/>
    <p:sldId id="311" r:id="rId3"/>
    <p:sldId id="316" r:id="rId4"/>
    <p:sldId id="315" r:id="rId5"/>
    <p:sldId id="317" r:id="rId6"/>
    <p:sldId id="318" r:id="rId7"/>
    <p:sldId id="354" r:id="rId8"/>
    <p:sldId id="324" r:id="rId9"/>
    <p:sldId id="326" r:id="rId10"/>
    <p:sldId id="327" r:id="rId11"/>
    <p:sldId id="328" r:id="rId12"/>
    <p:sldId id="330" r:id="rId13"/>
    <p:sldId id="331" r:id="rId14"/>
    <p:sldId id="332" r:id="rId15"/>
    <p:sldId id="333" r:id="rId16"/>
    <p:sldId id="334" r:id="rId17"/>
    <p:sldId id="336" r:id="rId18"/>
    <p:sldId id="337" r:id="rId19"/>
    <p:sldId id="338" r:id="rId20"/>
    <p:sldId id="339" r:id="rId21"/>
    <p:sldId id="340" r:id="rId22"/>
    <p:sldId id="341" r:id="rId23"/>
    <p:sldId id="342" r:id="rId24"/>
    <p:sldId id="343" r:id="rId25"/>
    <p:sldId id="344" r:id="rId26"/>
    <p:sldId id="345" r:id="rId27"/>
    <p:sldId id="346" r:id="rId28"/>
    <p:sldId id="347" r:id="rId29"/>
    <p:sldId id="319" r:id="rId30"/>
    <p:sldId id="321" r:id="rId31"/>
    <p:sldId id="322" r:id="rId32"/>
    <p:sldId id="355" r:id="rId33"/>
    <p:sldId id="356" r:id="rId34"/>
    <p:sldId id="349" r:id="rId35"/>
    <p:sldId id="357" r:id="rId36"/>
    <p:sldId id="358" r:id="rId37"/>
    <p:sldId id="359" r:id="rId38"/>
    <p:sldId id="353"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
      <p:font typeface="Tahoma" panose="020B0604030504040204" pitchFamily="34" charset="0"/>
      <p:regular r:id="rId45"/>
      <p:bold r:id="rId46"/>
    </p:embeddedFont>
    <p:embeddedFont>
      <p:font typeface="Cambria Math" panose="02040503050406030204" pitchFamily="18" charset="0"/>
      <p:regular r:id="rId47"/>
    </p:embeddedFont>
    <p:embeddedFont>
      <p:font typeface="Minion Pro" panose="02040503050201020203" charset="0"/>
      <p:regular r:id="rId48"/>
      <p:bold r:id="rId49"/>
      <p:italic r:id="rId50"/>
      <p:boldItalic r:id="rId51"/>
    </p:embeddedFont>
  </p:embeddedFont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A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5" autoAdjust="0"/>
    <p:restoredTop sz="94622" autoAdjust="0"/>
  </p:normalViewPr>
  <p:slideViewPr>
    <p:cSldViewPr>
      <p:cViewPr varScale="1">
        <p:scale>
          <a:sx n="108" d="100"/>
          <a:sy n="108" d="100"/>
        </p:scale>
        <p:origin x="173" y="8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DBA6-4157-4909-AC62-56FEE7EDEBEB}" type="datetimeFigureOut">
              <a:rPr lang="hu-HU" smtClean="0"/>
              <a:t>2023. 09. 25.</a:t>
            </a:fld>
            <a:endParaRPr lang="hu-HU"/>
          </a:p>
        </p:txBody>
      </p:sp>
      <p:sp>
        <p:nvSpPr>
          <p:cNvPr id="4" name="Diakép hely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0C1BA8-B2D8-419A-B088-894CC8AE2398}" type="slidenum">
              <a:rPr lang="hu-HU" smtClean="0"/>
              <a:t>‹#›</a:t>
            </a:fld>
            <a:endParaRPr lang="hu-HU"/>
          </a:p>
        </p:txBody>
      </p:sp>
    </p:spTree>
    <p:extLst>
      <p:ext uri="{BB962C8B-B14F-4D97-AF65-F5344CB8AC3E}">
        <p14:creationId xmlns:p14="http://schemas.microsoft.com/office/powerpoint/2010/main" val="2798958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E77C4A-741B-4906-BCA4-84FBDDA2A029}" type="slidenum">
              <a:rPr lang="hu-HU" altLang="hu-HU" smtClean="0"/>
              <a:pPr/>
              <a:t>3</a:t>
            </a:fld>
            <a:endParaRPr lang="hu-HU" altLang="hu-HU"/>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2981547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BE2406-0988-483A-8208-520DA5171F8C}" type="slidenum">
              <a:rPr lang="hu-HU" altLang="hu-HU" smtClean="0"/>
              <a:pPr/>
              <a:t>12</a:t>
            </a:fld>
            <a:endParaRPr lang="hu-HU" altLang="hu-HU"/>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2353235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C70096-D930-4D3B-AAF5-540AD1E2D629}" type="slidenum">
              <a:rPr lang="hu-HU" altLang="hu-HU" smtClean="0"/>
              <a:pPr/>
              <a:t>13</a:t>
            </a:fld>
            <a:endParaRPr lang="hu-HU" altLang="hu-HU"/>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2359522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B90160-3532-4D62-BE80-CCFC05866810}" type="slidenum">
              <a:rPr lang="hu-HU" altLang="hu-HU" smtClean="0"/>
              <a:pPr/>
              <a:t>14</a:t>
            </a:fld>
            <a:endParaRPr lang="hu-HU" altLang="hu-HU"/>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2143671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55D114-89FD-4705-B2BB-0C5A4873FF00}" type="slidenum">
              <a:rPr lang="hu-HU" altLang="hu-HU" smtClean="0"/>
              <a:pPr/>
              <a:t>15</a:t>
            </a:fld>
            <a:endParaRPr lang="hu-HU" altLang="hu-HU"/>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565514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A223E6-99B0-4F2B-980B-F93D9E416DBF}" type="slidenum">
              <a:rPr lang="hu-HU" altLang="hu-HU" smtClean="0"/>
              <a:pPr/>
              <a:t>16</a:t>
            </a:fld>
            <a:endParaRPr lang="hu-HU" altLang="hu-HU"/>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3167658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43A244-6109-4D8C-AFFE-F397A577C049}" type="slidenum">
              <a:rPr lang="hu-HU" altLang="hu-HU" smtClean="0"/>
              <a:pPr/>
              <a:t>17</a:t>
            </a:fld>
            <a:endParaRPr lang="hu-HU" altLang="hu-HU"/>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2610457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C2AC12-1EA4-4401-A74A-F80F802934BA}" type="slidenum">
              <a:rPr lang="hu-HU" altLang="hu-HU" smtClean="0"/>
              <a:pPr/>
              <a:t>31</a:t>
            </a:fld>
            <a:endParaRPr lang="hu-HU" altLang="hu-HU"/>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1038173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779756-79E2-4092-93E6-8E1402B07927}" type="slidenum">
              <a:rPr lang="hu-HU" altLang="hu-HU" smtClean="0"/>
              <a:pPr/>
              <a:t>38</a:t>
            </a:fld>
            <a:endParaRPr lang="hu-HU" altLang="hu-HU"/>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p:spPr>
        <p:txBody>
          <a:bodyPr/>
          <a:lstStyle/>
          <a:p>
            <a:pPr eaLnBrk="1" hangingPunct="1"/>
            <a:endParaRPr lang="hu-HU" altLang="hu-HU"/>
          </a:p>
        </p:txBody>
      </p:sp>
    </p:spTree>
    <p:extLst>
      <p:ext uri="{BB962C8B-B14F-4D97-AF65-F5344CB8AC3E}">
        <p14:creationId xmlns:p14="http://schemas.microsoft.com/office/powerpoint/2010/main" val="61501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7429DEF-5257-4612-8D1C-872F31241787}" type="slidenum">
              <a:rPr lang="hu-HU" altLang="hu-HU" smtClean="0"/>
              <a:pPr/>
              <a:t>4</a:t>
            </a:fld>
            <a:endParaRPr lang="hu-HU" altLang="hu-HU"/>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174105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2CBEB2-9B56-4D05-87CC-49E0413879EB}" type="slidenum">
              <a:rPr lang="hu-HU" altLang="hu-HU" smtClean="0"/>
              <a:pPr/>
              <a:t>5</a:t>
            </a:fld>
            <a:endParaRPr lang="hu-HU" altLang="hu-HU"/>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1106687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028FF2-572F-4886-8159-DE179545A4EF}" type="slidenum">
              <a:rPr lang="hu-HU" altLang="hu-HU" smtClean="0"/>
              <a:pPr/>
              <a:t>6</a:t>
            </a:fld>
            <a:endParaRPr lang="hu-HU" altLang="hu-HU"/>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2798469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028FF2-572F-4886-8159-DE179545A4EF}" type="slidenum">
              <a:rPr lang="hu-HU" altLang="hu-HU" smtClean="0"/>
              <a:pPr/>
              <a:t>7</a:t>
            </a:fld>
            <a:endParaRPr lang="hu-HU" altLang="hu-HU"/>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327790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E252BB-40A7-4E14-987B-380C496B5DAD}" type="slidenum">
              <a:rPr lang="hu-HU" altLang="hu-HU" smtClean="0"/>
              <a:pPr/>
              <a:t>8</a:t>
            </a:fld>
            <a:endParaRPr lang="hu-HU" altLang="hu-HU"/>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2844129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3C4DFD-F87A-4A6D-B45A-DD25CB51AF41}" type="slidenum">
              <a:rPr lang="hu-HU" altLang="hu-HU" smtClean="0"/>
              <a:pPr/>
              <a:t>9</a:t>
            </a:fld>
            <a:endParaRPr lang="hu-HU" altLang="hu-HU"/>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3732597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7D9A6E-F057-4395-BE6B-2CDA1E434D67}" type="slidenum">
              <a:rPr lang="hu-HU" altLang="hu-HU" smtClean="0"/>
              <a:pPr/>
              <a:t>10</a:t>
            </a:fld>
            <a:endParaRPr lang="hu-HU" altLang="hu-HU"/>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2401007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41F8C7-6E2A-46CD-B455-E51363333331}" type="slidenum">
              <a:rPr lang="hu-HU" altLang="hu-HU" smtClean="0"/>
              <a:pPr/>
              <a:t>11</a:t>
            </a:fld>
            <a:endParaRPr lang="hu-HU" altLang="hu-HU"/>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hu-HU" altLang="hu-HU"/>
          </a:p>
        </p:txBody>
      </p:sp>
    </p:spTree>
    <p:extLst>
      <p:ext uri="{BB962C8B-B14F-4D97-AF65-F5344CB8AC3E}">
        <p14:creationId xmlns:p14="http://schemas.microsoft.com/office/powerpoint/2010/main" val="4269486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Címdia">
    <p:spTree>
      <p:nvGrpSpPr>
        <p:cNvPr id="1" name=""/>
        <p:cNvGrpSpPr/>
        <p:nvPr/>
      </p:nvGrpSpPr>
      <p:grpSpPr>
        <a:xfrm>
          <a:off x="0" y="0"/>
          <a:ext cx="0" cy="0"/>
          <a:chOff x="0" y="0"/>
          <a:chExt cx="0" cy="0"/>
        </a:xfrm>
      </p:grpSpPr>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ctrTitle" hasCustomPrompt="1"/>
          </p:nvPr>
        </p:nvSpPr>
        <p:spPr>
          <a:xfrm>
            <a:off x="3851920" y="1203598"/>
            <a:ext cx="4606280" cy="2016224"/>
          </a:xfrm>
          <a:prstGeom prst="rect">
            <a:avLst/>
          </a:prstGeom>
        </p:spPr>
        <p:txBody>
          <a:bodyPr>
            <a:normAutofit/>
          </a:bodyPr>
          <a:lstStyle>
            <a:lvl1pPr algn="r">
              <a:defRPr sz="3000" b="1" cap="small" baseline="0">
                <a:solidFill>
                  <a:srgbClr val="4E7A45"/>
                </a:solidFill>
                <a:latin typeface="Minion Pro" pitchFamily="18" charset="0"/>
                <a:cs typeface="Arial" panose="020B0604020202020204" pitchFamily="34" charset="0"/>
              </a:defRPr>
            </a:lvl1pPr>
          </a:lstStyle>
          <a:p>
            <a:r>
              <a:rPr lang="hu-HU" dirty="0" err="1"/>
              <a:t>lorem</a:t>
            </a:r>
            <a:r>
              <a:rPr lang="hu-HU" dirty="0"/>
              <a:t> </a:t>
            </a:r>
            <a:r>
              <a:rPr lang="hu-HU" dirty="0" err="1"/>
              <a:t>ipsum</a:t>
            </a:r>
            <a:r>
              <a:rPr lang="hu-HU" dirty="0"/>
              <a:t> </a:t>
            </a:r>
            <a:r>
              <a:rPr lang="hu-HU" dirty="0" err="1"/>
              <a:t>dolor</a:t>
            </a:r>
            <a:r>
              <a:rPr lang="hu-HU" dirty="0"/>
              <a:t/>
            </a:r>
            <a:br>
              <a:rPr lang="hu-HU" dirty="0"/>
            </a:br>
            <a:r>
              <a:rPr lang="hu-HU" dirty="0" err="1"/>
              <a:t>sit</a:t>
            </a:r>
            <a:r>
              <a:rPr lang="hu-HU" dirty="0"/>
              <a:t> </a:t>
            </a:r>
            <a:r>
              <a:rPr lang="hu-HU" dirty="0" err="1"/>
              <a:t>amet</a:t>
            </a:r>
            <a:r>
              <a:rPr lang="hu-HU" dirty="0"/>
              <a:t>, </a:t>
            </a:r>
            <a:r>
              <a:rPr lang="hu-HU" dirty="0" err="1"/>
              <a:t>consectetur</a:t>
            </a:r>
            <a:r>
              <a:rPr lang="hu-HU" dirty="0"/>
              <a:t/>
            </a:r>
            <a:br>
              <a:rPr lang="hu-HU" dirty="0"/>
            </a:br>
            <a:r>
              <a:rPr lang="hu-HU" dirty="0" err="1"/>
              <a:t>adipiscing</a:t>
            </a:r>
            <a:r>
              <a:rPr lang="hu-HU" dirty="0"/>
              <a:t> elit.</a:t>
            </a:r>
          </a:p>
        </p:txBody>
      </p:sp>
      <p:sp>
        <p:nvSpPr>
          <p:cNvPr id="3" name="Alcím 2"/>
          <p:cNvSpPr>
            <a:spLocks noGrp="1"/>
          </p:cNvSpPr>
          <p:nvPr>
            <p:ph type="subTitle" idx="1" hasCustomPrompt="1"/>
          </p:nvPr>
        </p:nvSpPr>
        <p:spPr>
          <a:xfrm>
            <a:off x="3851920" y="3363839"/>
            <a:ext cx="4608512" cy="576064"/>
          </a:xfrm>
          <a:prstGeom prst="rect">
            <a:avLst/>
          </a:prstGeom>
        </p:spPr>
        <p:txBody>
          <a:bodyPr>
            <a:normAutofit/>
          </a:bodyPr>
          <a:lstStyle>
            <a:lvl1pPr marL="0" indent="0" algn="r">
              <a:buNone/>
              <a:defRPr sz="1600" i="1" baseline="0">
                <a:solidFill>
                  <a:srgbClr val="4E7A45"/>
                </a:solidFill>
                <a:latin typeface="Minion Pro" pitchFamily="18"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dirty="0"/>
              <a:t>Alcím beírásához kattintson ide</a:t>
            </a:r>
          </a:p>
        </p:txBody>
      </p:sp>
      <p:sp>
        <p:nvSpPr>
          <p:cNvPr id="11" name="Szöveg helye 10"/>
          <p:cNvSpPr>
            <a:spLocks noGrp="1"/>
          </p:cNvSpPr>
          <p:nvPr>
            <p:ph type="body" sz="quarter" idx="10" hasCustomPrompt="1"/>
          </p:nvPr>
        </p:nvSpPr>
        <p:spPr>
          <a:xfrm>
            <a:off x="3851275" y="4084638"/>
            <a:ext cx="4608513" cy="287337"/>
          </a:xfrm>
          <a:prstGeom prst="rect">
            <a:avLst/>
          </a:prstGeom>
        </p:spPr>
        <p:txBody>
          <a:bodyPr/>
          <a:lstStyle>
            <a:lvl1pPr marL="0" indent="0" algn="r">
              <a:buNone/>
              <a:defRPr sz="1200">
                <a:solidFill>
                  <a:srgbClr val="4E7A45"/>
                </a:solidFill>
              </a:defRPr>
            </a:lvl1pPr>
            <a:lvl2pPr algn="r">
              <a:defRPr sz="1300"/>
            </a:lvl2pPr>
            <a:lvl3pPr algn="r">
              <a:defRPr sz="1300"/>
            </a:lvl3pPr>
            <a:lvl4pPr algn="r">
              <a:defRPr sz="1300"/>
            </a:lvl4pPr>
            <a:lvl5pPr algn="r">
              <a:defRPr sz="1300"/>
            </a:lvl5pPr>
          </a:lstStyle>
          <a:p>
            <a:pPr lvl="0"/>
            <a:r>
              <a:rPr lang="hu-HU" dirty="0"/>
              <a:t>Előadó neve</a:t>
            </a:r>
          </a:p>
        </p:txBody>
      </p:sp>
      <p:sp>
        <p:nvSpPr>
          <p:cNvPr id="14" name="Szöveg helye 10"/>
          <p:cNvSpPr>
            <a:spLocks noGrp="1"/>
          </p:cNvSpPr>
          <p:nvPr>
            <p:ph type="body" sz="quarter" idx="11" hasCustomPrompt="1"/>
          </p:nvPr>
        </p:nvSpPr>
        <p:spPr>
          <a:xfrm>
            <a:off x="3851920" y="4371950"/>
            <a:ext cx="4608513" cy="287337"/>
          </a:xfrm>
          <a:prstGeom prst="rect">
            <a:avLst/>
          </a:prstGeom>
        </p:spPr>
        <p:txBody>
          <a:bodyPr/>
          <a:lstStyle>
            <a:lvl1pPr marL="0" indent="0" algn="r">
              <a:buNone/>
              <a:defRPr sz="1200" b="1" baseline="0">
                <a:solidFill>
                  <a:srgbClr val="4E7A45"/>
                </a:solidFill>
              </a:defRPr>
            </a:lvl1pPr>
            <a:lvl2pPr algn="r">
              <a:defRPr sz="1300"/>
            </a:lvl2pPr>
            <a:lvl3pPr algn="r">
              <a:defRPr sz="1300"/>
            </a:lvl3pPr>
            <a:lvl4pPr algn="r">
              <a:defRPr sz="1300"/>
            </a:lvl4pPr>
            <a:lvl5pPr algn="r">
              <a:defRPr sz="1300"/>
            </a:lvl5pPr>
          </a:lstStyle>
          <a:p>
            <a:pPr lvl="0"/>
            <a:r>
              <a:rPr lang="hu-HU" dirty="0"/>
              <a:t>Aktuális dátum</a:t>
            </a:r>
          </a:p>
        </p:txBody>
      </p:sp>
      <p:pic>
        <p:nvPicPr>
          <p:cNvPr id="7" name="Kép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971210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2 tartalomrész">
    <p:spTree>
      <p:nvGrpSpPr>
        <p:cNvPr id="1" name=""/>
        <p:cNvGrpSpPr/>
        <p:nvPr/>
      </p:nvGrpSpPr>
      <p:grpSpPr>
        <a:xfrm>
          <a:off x="0" y="0"/>
          <a:ext cx="0" cy="0"/>
          <a:chOff x="0" y="0"/>
          <a:chExt cx="0" cy="0"/>
        </a:xfrm>
      </p:grpSpPr>
      <p:pic>
        <p:nvPicPr>
          <p:cNvPr id="10" name="Kép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Szöveg helye 2"/>
          <p:cNvSpPr>
            <a:spLocks noGrp="1"/>
          </p:cNvSpPr>
          <p:nvPr>
            <p:ph type="body" idx="14"/>
          </p:nvPr>
        </p:nvSpPr>
        <p:spPr>
          <a:xfrm>
            <a:off x="467544" y="339502"/>
            <a:ext cx="3096344" cy="479822"/>
          </a:xfrm>
          <a:prstGeom prst="rect">
            <a:avLst/>
          </a:prstGeom>
        </p:spPr>
        <p:txBody>
          <a:bodyPr anchor="b">
            <a:normAutofit/>
          </a:bodyPr>
          <a:lstStyle>
            <a:lvl1pPr marL="0" indent="0">
              <a:buNone/>
              <a:defRPr sz="20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1" name="Tartalom helye 2"/>
          <p:cNvSpPr>
            <a:spLocks noGrp="1"/>
          </p:cNvSpPr>
          <p:nvPr>
            <p:ph idx="15"/>
          </p:nvPr>
        </p:nvSpPr>
        <p:spPr>
          <a:xfrm>
            <a:off x="467544" y="987574"/>
            <a:ext cx="3096344" cy="3744416"/>
          </a:xfrm>
          <a:prstGeom prst="rect">
            <a:avLst/>
          </a:prstGeom>
        </p:spPr>
        <p:txBody>
          <a:bodyPr>
            <a:normAutofit/>
          </a:bodyPr>
          <a:lstStyle>
            <a:lvl1pPr marL="285750" indent="-285750">
              <a:buClr>
                <a:srgbClr val="9E2D40"/>
              </a:buClr>
              <a:buFont typeface="Minion Pro" pitchFamily="18" charset="0"/>
              <a:buChar char="‒"/>
              <a:defRPr sz="16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p:txBody>
      </p:sp>
      <p:sp>
        <p:nvSpPr>
          <p:cNvPr id="15" name="Tartalom helye 2"/>
          <p:cNvSpPr>
            <a:spLocks noGrp="1"/>
          </p:cNvSpPr>
          <p:nvPr>
            <p:ph idx="16"/>
          </p:nvPr>
        </p:nvSpPr>
        <p:spPr>
          <a:xfrm>
            <a:off x="3923928" y="339502"/>
            <a:ext cx="4752528" cy="4392488"/>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6"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868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pic>
        <p:nvPicPr>
          <p:cNvPr id="10" name="Kép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p:nvPr>
        </p:nvSpPr>
        <p:spPr>
          <a:xfrm>
            <a:off x="1792288" y="3600450"/>
            <a:ext cx="5486400" cy="425054"/>
          </a:xfrm>
          <a:prstGeom prst="rect">
            <a:avLst/>
          </a:prstGeom>
        </p:spPr>
        <p:txBody>
          <a:bodyPr anchor="b"/>
          <a:lstStyle>
            <a:lvl1pPr algn="l">
              <a:defRPr sz="2000" b="1">
                <a:solidFill>
                  <a:srgbClr val="4E7A45"/>
                </a:solidFill>
              </a:defRPr>
            </a:lvl1pPr>
          </a:lstStyle>
          <a:p>
            <a:r>
              <a:rPr lang="hu-HU"/>
              <a:t>Mintacím szerkesztése</a:t>
            </a:r>
            <a:endParaRPr lang="hu-HU" dirty="0"/>
          </a:p>
        </p:txBody>
      </p:sp>
      <p:sp>
        <p:nvSpPr>
          <p:cNvPr id="3" name="Kép helye 2"/>
          <p:cNvSpPr>
            <a:spLocks noGrp="1"/>
          </p:cNvSpPr>
          <p:nvPr>
            <p:ph type="pic" idx="1"/>
          </p:nvPr>
        </p:nvSpPr>
        <p:spPr>
          <a:xfrm>
            <a:off x="1792288" y="459581"/>
            <a:ext cx="5486400" cy="3086100"/>
          </a:xfrm>
          <a:prstGeom prst="rect">
            <a:avLst/>
          </a:prstGeom>
        </p:spPr>
        <p:txBody>
          <a:bodyPr/>
          <a:lstStyle>
            <a:lvl1pPr marL="0" indent="0">
              <a:buNone/>
              <a:defRPr sz="3200">
                <a:solidFill>
                  <a:srgbClr val="4E7A4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hu-HU" dirty="0"/>
          </a:p>
        </p:txBody>
      </p:sp>
      <p:sp>
        <p:nvSpPr>
          <p:cNvPr id="4" name="Szöveg helye 3"/>
          <p:cNvSpPr>
            <a:spLocks noGrp="1"/>
          </p:cNvSpPr>
          <p:nvPr>
            <p:ph type="body" sz="half" idx="2"/>
          </p:nvPr>
        </p:nvSpPr>
        <p:spPr>
          <a:xfrm>
            <a:off x="1792288" y="4025503"/>
            <a:ext cx="5486400" cy="603647"/>
          </a:xfrm>
          <a:prstGeom prst="rect">
            <a:avLst/>
          </a:prstGeom>
        </p:spPr>
        <p:txBody>
          <a:bodyPr/>
          <a:lstStyle>
            <a:lvl1pPr marL="0" indent="0">
              <a:buNone/>
              <a:defRPr sz="1400">
                <a:solidFill>
                  <a:srgbClr val="4E7A4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8"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11" name="Kép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55513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ím és függőleges szöveg">
    <p:spTree>
      <p:nvGrpSpPr>
        <p:cNvPr id="1" name=""/>
        <p:cNvGrpSpPr/>
        <p:nvPr/>
      </p:nvGrpSpPr>
      <p:grpSpPr>
        <a:xfrm>
          <a:off x="0" y="0"/>
          <a:ext cx="0" cy="0"/>
          <a:chOff x="0" y="0"/>
          <a:chExt cx="0" cy="0"/>
        </a:xfrm>
      </p:grpSpPr>
      <p:pic>
        <p:nvPicPr>
          <p:cNvPr id="10" name="Kép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1" name="Tartalom helye 2"/>
          <p:cNvSpPr>
            <a:spLocks noGrp="1"/>
          </p:cNvSpPr>
          <p:nvPr>
            <p:ph idx="16"/>
          </p:nvPr>
        </p:nvSpPr>
        <p:spPr>
          <a:xfrm rot="5400000">
            <a:off x="2843808" y="-1172666"/>
            <a:ext cx="3456384" cy="820891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2"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7" name="Kép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54895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üggőleges cím és szöveg">
    <p:spTree>
      <p:nvGrpSpPr>
        <p:cNvPr id="1" name=""/>
        <p:cNvGrpSpPr/>
        <p:nvPr/>
      </p:nvGrpSpPr>
      <p:grpSpPr>
        <a:xfrm>
          <a:off x="0" y="0"/>
          <a:ext cx="0" cy="0"/>
          <a:chOff x="0" y="0"/>
          <a:chExt cx="0" cy="0"/>
        </a:xfrm>
      </p:grpSpPr>
      <p:pic>
        <p:nvPicPr>
          <p:cNvPr id="8" name="Kép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Függőleges cím 1"/>
          <p:cNvSpPr>
            <a:spLocks noGrp="1"/>
          </p:cNvSpPr>
          <p:nvPr>
            <p:ph type="title" orient="vert" hasCustomPrompt="1"/>
          </p:nvPr>
        </p:nvSpPr>
        <p:spPr>
          <a:xfrm>
            <a:off x="6629400" y="205979"/>
            <a:ext cx="2057400" cy="4388644"/>
          </a:xfrm>
          <a:prstGeom prst="rect">
            <a:avLst/>
          </a:prstGeom>
        </p:spPr>
        <p:txBody>
          <a:bodyPr vert="eaVert"/>
          <a:lstStyle>
            <a:lvl1pPr>
              <a:defRPr b="1" cap="small" baseline="0">
                <a:solidFill>
                  <a:srgbClr val="4E7A45"/>
                </a:solidFill>
              </a:defRPr>
            </a:lvl1pPr>
          </a:lstStyle>
          <a:p>
            <a:r>
              <a:rPr lang="hu-HU" dirty="0"/>
              <a:t>mintacím szerkesztése</a:t>
            </a:r>
          </a:p>
        </p:txBody>
      </p:sp>
      <p:sp>
        <p:nvSpPr>
          <p:cNvPr id="10" name="Tartalom helye 2"/>
          <p:cNvSpPr>
            <a:spLocks noGrp="1"/>
          </p:cNvSpPr>
          <p:nvPr>
            <p:ph idx="16"/>
          </p:nvPr>
        </p:nvSpPr>
        <p:spPr>
          <a:xfrm rot="5400000">
            <a:off x="1223628" y="-560598"/>
            <a:ext cx="4464496" cy="59766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1"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12"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7" name="Kép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67317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hu-HU" altLang="hu-HU"/>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hu-HU" altLang="hu-HU"/>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4F4A0EA0-DEF6-4AE8-987C-7EE18A8B98F1}" type="slidenum">
              <a:rPr lang="hu-HU" altLang="hu-HU"/>
              <a:pPr>
                <a:defRPr/>
              </a:pPr>
              <a:t>‹#›</a:t>
            </a:fld>
            <a:endParaRPr lang="hu-HU" altLang="hu-HU"/>
          </a:p>
        </p:txBody>
      </p:sp>
    </p:spTree>
    <p:extLst>
      <p:ext uri="{BB962C8B-B14F-4D97-AF65-F5344CB8AC3E}">
        <p14:creationId xmlns:p14="http://schemas.microsoft.com/office/powerpoint/2010/main" val="4192996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Tartalom">
    <p:spTree>
      <p:nvGrpSpPr>
        <p:cNvPr id="1" name=""/>
        <p:cNvGrpSpPr/>
        <p:nvPr/>
      </p:nvGrpSpPr>
      <p:grpSpPr>
        <a:xfrm>
          <a:off x="0" y="0"/>
          <a:ext cx="0" cy="0"/>
          <a:chOff x="0" y="0"/>
          <a:chExt cx="0" cy="0"/>
        </a:xfrm>
      </p:grpSpPr>
      <p:sp>
        <p:nvSpPr>
          <p:cNvPr id="2" name="Tartalom helye 1"/>
          <p:cNvSpPr>
            <a:spLocks noGrp="1"/>
          </p:cNvSpPr>
          <p:nvPr>
            <p:ph/>
          </p:nvPr>
        </p:nvSpPr>
        <p:spPr>
          <a:xfrm>
            <a:off x="457200" y="205979"/>
            <a:ext cx="8229600" cy="4388644"/>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hu-HU" altLang="hu-HU"/>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hu-HU" altLang="hu-HU"/>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E0DFC6CE-3325-41ED-8369-63AB420A8CF7}" type="slidenum">
              <a:rPr lang="hu-HU" altLang="hu-HU"/>
              <a:pPr>
                <a:defRPr/>
              </a:pPr>
              <a:t>‹#›</a:t>
            </a:fld>
            <a:endParaRPr lang="hu-HU" altLang="hu-HU"/>
          </a:p>
        </p:txBody>
      </p:sp>
    </p:spTree>
    <p:extLst>
      <p:ext uri="{BB962C8B-B14F-4D97-AF65-F5344CB8AC3E}">
        <p14:creationId xmlns:p14="http://schemas.microsoft.com/office/powerpoint/2010/main" val="682882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Címdia">
    <p:spTree>
      <p:nvGrpSpPr>
        <p:cNvPr id="1" name=""/>
        <p:cNvGrpSpPr/>
        <p:nvPr/>
      </p:nvGrpSpPr>
      <p:grpSpPr>
        <a:xfrm>
          <a:off x="0" y="0"/>
          <a:ext cx="0" cy="0"/>
          <a:chOff x="0" y="0"/>
          <a:chExt cx="0" cy="0"/>
        </a:xfrm>
      </p:grpSpPr>
      <p:pic>
        <p:nvPicPr>
          <p:cNvPr id="5" name="Kép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ctrTitle" hasCustomPrompt="1"/>
          </p:nvPr>
        </p:nvSpPr>
        <p:spPr>
          <a:xfrm>
            <a:off x="3851920" y="1203598"/>
            <a:ext cx="4606280" cy="2016224"/>
          </a:xfrm>
          <a:prstGeom prst="rect">
            <a:avLst/>
          </a:prstGeom>
        </p:spPr>
        <p:txBody>
          <a:bodyPr>
            <a:normAutofit/>
          </a:bodyPr>
          <a:lstStyle>
            <a:lvl1pPr algn="r">
              <a:defRPr sz="3000" b="1" cap="small" baseline="0">
                <a:solidFill>
                  <a:srgbClr val="4E7A45"/>
                </a:solidFill>
                <a:latin typeface="Minion Pro" pitchFamily="18" charset="0"/>
                <a:cs typeface="Arial" panose="020B0604020202020204" pitchFamily="34" charset="0"/>
              </a:defRPr>
            </a:lvl1pPr>
          </a:lstStyle>
          <a:p>
            <a:r>
              <a:rPr lang="hu-HU" dirty="0" err="1"/>
              <a:t>lorem</a:t>
            </a:r>
            <a:r>
              <a:rPr lang="hu-HU" dirty="0"/>
              <a:t> </a:t>
            </a:r>
            <a:r>
              <a:rPr lang="hu-HU" dirty="0" err="1"/>
              <a:t>ipsum</a:t>
            </a:r>
            <a:r>
              <a:rPr lang="hu-HU" dirty="0"/>
              <a:t> </a:t>
            </a:r>
            <a:r>
              <a:rPr lang="hu-HU" dirty="0" err="1"/>
              <a:t>dolor</a:t>
            </a:r>
            <a:r>
              <a:rPr lang="hu-HU" dirty="0"/>
              <a:t/>
            </a:r>
            <a:br>
              <a:rPr lang="hu-HU" dirty="0"/>
            </a:br>
            <a:r>
              <a:rPr lang="hu-HU" dirty="0" err="1"/>
              <a:t>sit</a:t>
            </a:r>
            <a:r>
              <a:rPr lang="hu-HU" dirty="0"/>
              <a:t> </a:t>
            </a:r>
            <a:r>
              <a:rPr lang="hu-HU" dirty="0" err="1"/>
              <a:t>amet</a:t>
            </a:r>
            <a:r>
              <a:rPr lang="hu-HU" dirty="0"/>
              <a:t>, </a:t>
            </a:r>
            <a:r>
              <a:rPr lang="hu-HU" dirty="0" err="1"/>
              <a:t>consectetur</a:t>
            </a:r>
            <a:r>
              <a:rPr lang="hu-HU" dirty="0"/>
              <a:t/>
            </a:r>
            <a:br>
              <a:rPr lang="hu-HU" dirty="0"/>
            </a:br>
            <a:r>
              <a:rPr lang="hu-HU" dirty="0" err="1"/>
              <a:t>adipiscing</a:t>
            </a:r>
            <a:r>
              <a:rPr lang="hu-HU" dirty="0"/>
              <a:t> elit.</a:t>
            </a:r>
          </a:p>
        </p:txBody>
      </p:sp>
      <p:sp>
        <p:nvSpPr>
          <p:cNvPr id="3" name="Alcím 2"/>
          <p:cNvSpPr>
            <a:spLocks noGrp="1"/>
          </p:cNvSpPr>
          <p:nvPr>
            <p:ph type="subTitle" idx="1" hasCustomPrompt="1"/>
          </p:nvPr>
        </p:nvSpPr>
        <p:spPr>
          <a:xfrm>
            <a:off x="3851920" y="3363839"/>
            <a:ext cx="4608512" cy="576064"/>
          </a:xfrm>
          <a:prstGeom prst="rect">
            <a:avLst/>
          </a:prstGeom>
        </p:spPr>
        <p:txBody>
          <a:bodyPr>
            <a:normAutofit/>
          </a:bodyPr>
          <a:lstStyle>
            <a:lvl1pPr marL="0" indent="0" algn="r">
              <a:buNone/>
              <a:defRPr sz="1600" i="1" baseline="0">
                <a:solidFill>
                  <a:srgbClr val="4E7A45"/>
                </a:solidFill>
                <a:latin typeface="Minion Pro" pitchFamily="18"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dirty="0"/>
              <a:t>Alcím beírásához kattintson ide</a:t>
            </a:r>
          </a:p>
        </p:txBody>
      </p:sp>
      <p:sp>
        <p:nvSpPr>
          <p:cNvPr id="11" name="Szöveg helye 10"/>
          <p:cNvSpPr>
            <a:spLocks noGrp="1"/>
          </p:cNvSpPr>
          <p:nvPr>
            <p:ph type="body" sz="quarter" idx="10" hasCustomPrompt="1"/>
          </p:nvPr>
        </p:nvSpPr>
        <p:spPr>
          <a:xfrm>
            <a:off x="3851275" y="4084638"/>
            <a:ext cx="4608513" cy="287337"/>
          </a:xfrm>
          <a:prstGeom prst="rect">
            <a:avLst/>
          </a:prstGeom>
        </p:spPr>
        <p:txBody>
          <a:bodyPr/>
          <a:lstStyle>
            <a:lvl1pPr marL="0" indent="0" algn="r">
              <a:buNone/>
              <a:defRPr sz="1200">
                <a:solidFill>
                  <a:srgbClr val="4E7A45"/>
                </a:solidFill>
              </a:defRPr>
            </a:lvl1pPr>
            <a:lvl2pPr algn="r">
              <a:defRPr sz="1300"/>
            </a:lvl2pPr>
            <a:lvl3pPr algn="r">
              <a:defRPr sz="1300"/>
            </a:lvl3pPr>
            <a:lvl4pPr algn="r">
              <a:defRPr sz="1300"/>
            </a:lvl4pPr>
            <a:lvl5pPr algn="r">
              <a:defRPr sz="1300"/>
            </a:lvl5pPr>
          </a:lstStyle>
          <a:p>
            <a:pPr lvl="0"/>
            <a:r>
              <a:rPr lang="hu-HU" dirty="0"/>
              <a:t>Előadó neve</a:t>
            </a:r>
          </a:p>
        </p:txBody>
      </p:sp>
      <p:sp>
        <p:nvSpPr>
          <p:cNvPr id="14" name="Szöveg helye 10"/>
          <p:cNvSpPr>
            <a:spLocks noGrp="1"/>
          </p:cNvSpPr>
          <p:nvPr>
            <p:ph type="body" sz="quarter" idx="11" hasCustomPrompt="1"/>
          </p:nvPr>
        </p:nvSpPr>
        <p:spPr>
          <a:xfrm>
            <a:off x="3851920" y="4371950"/>
            <a:ext cx="4608513" cy="287337"/>
          </a:xfrm>
          <a:prstGeom prst="rect">
            <a:avLst/>
          </a:prstGeom>
        </p:spPr>
        <p:txBody>
          <a:bodyPr/>
          <a:lstStyle>
            <a:lvl1pPr marL="0" indent="0" algn="r">
              <a:buNone/>
              <a:defRPr sz="1200" b="1" baseline="0">
                <a:solidFill>
                  <a:srgbClr val="4E7A45"/>
                </a:solidFill>
              </a:defRPr>
            </a:lvl1pPr>
            <a:lvl2pPr algn="r">
              <a:defRPr sz="1300"/>
            </a:lvl2pPr>
            <a:lvl3pPr algn="r">
              <a:defRPr sz="1300"/>
            </a:lvl3pPr>
            <a:lvl4pPr algn="r">
              <a:defRPr sz="1300"/>
            </a:lvl4pPr>
            <a:lvl5pPr algn="r">
              <a:defRPr sz="1300"/>
            </a:lvl5pPr>
          </a:lstStyle>
          <a:p>
            <a:pPr lvl="0"/>
            <a:r>
              <a:rPr lang="hu-HU" dirty="0"/>
              <a:t>Aktuális dátum</a:t>
            </a:r>
          </a:p>
        </p:txBody>
      </p:sp>
    </p:spTree>
    <p:extLst>
      <p:ext uri="{BB962C8B-B14F-4D97-AF65-F5344CB8AC3E}">
        <p14:creationId xmlns:p14="http://schemas.microsoft.com/office/powerpoint/2010/main" val="1646372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ím és tartalom">
    <p:spTree>
      <p:nvGrpSpPr>
        <p:cNvPr id="1" name=""/>
        <p:cNvGrpSpPr/>
        <p:nvPr/>
      </p:nvGrpSpPr>
      <p:grpSpPr>
        <a:xfrm>
          <a:off x="0" y="0"/>
          <a:ext cx="0" cy="0"/>
          <a:chOff x="0" y="0"/>
          <a:chExt cx="0" cy="0"/>
        </a:xfrm>
      </p:grpSpPr>
      <p:pic>
        <p:nvPicPr>
          <p:cNvPr id="3" name="Kép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Tartalom helye 2"/>
          <p:cNvSpPr>
            <a:spLocks noGrp="1"/>
          </p:cNvSpPr>
          <p:nvPr>
            <p:ph idx="1"/>
          </p:nvPr>
        </p:nvSpPr>
        <p:spPr>
          <a:xfrm>
            <a:off x="457200" y="1200151"/>
            <a:ext cx="8229600" cy="3394472"/>
          </a:xfrm>
          <a:prstGeom prst="rect">
            <a:avLst/>
          </a:prstGeom>
        </p:spPr>
        <p:txBody>
          <a:bodyPr/>
          <a:lstStyle>
            <a:lvl1pPr marL="0" indent="0">
              <a:buClr>
                <a:srgbClr val="9E2D40"/>
              </a:buClr>
              <a:buFont typeface="Wingdings" panose="05000000000000000000" pitchFamily="2" charset="2"/>
              <a:buNone/>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p:txBody>
      </p:sp>
      <p:sp>
        <p:nvSpPr>
          <p:cNvPr id="8"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10"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810025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ím és tartalom">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Tartalom helye 2"/>
          <p:cNvSpPr>
            <a:spLocks noGrp="1"/>
          </p:cNvSpPr>
          <p:nvPr>
            <p:ph idx="1"/>
          </p:nvPr>
        </p:nvSpPr>
        <p:spPr>
          <a:xfrm>
            <a:off x="457200" y="1200151"/>
            <a:ext cx="8229600"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9"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8"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841281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ím és tartalom">
    <p:spTree>
      <p:nvGrpSpPr>
        <p:cNvPr id="1" name=""/>
        <p:cNvGrpSpPr/>
        <p:nvPr/>
      </p:nvGrpSpPr>
      <p:grpSpPr>
        <a:xfrm>
          <a:off x="0" y="0"/>
          <a:ext cx="0" cy="0"/>
          <a:chOff x="0" y="0"/>
          <a:chExt cx="0" cy="0"/>
        </a:xfrm>
      </p:grpSpPr>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ctr">
              <a:defRPr sz="40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6"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567472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Címdia">
    <p:spTree>
      <p:nvGrpSpPr>
        <p:cNvPr id="1" name=""/>
        <p:cNvGrpSpPr/>
        <p:nvPr/>
      </p:nvGrpSpPr>
      <p:grpSpPr>
        <a:xfrm>
          <a:off x="0" y="0"/>
          <a:ext cx="0" cy="0"/>
          <a:chOff x="0" y="0"/>
          <a:chExt cx="0" cy="0"/>
        </a:xfrm>
      </p:grpSpPr>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ctrTitle" hasCustomPrompt="1"/>
          </p:nvPr>
        </p:nvSpPr>
        <p:spPr>
          <a:xfrm>
            <a:off x="685800" y="1597819"/>
            <a:ext cx="7772400" cy="1261963"/>
          </a:xfrm>
          <a:prstGeom prst="rect">
            <a:avLst/>
          </a:prstGeom>
        </p:spPr>
        <p:txBody>
          <a:bodyPr>
            <a:normAutofit/>
          </a:bodyPr>
          <a:lstStyle>
            <a:lvl1pPr>
              <a:defRPr sz="2800" b="1">
                <a:solidFill>
                  <a:srgbClr val="4E7A45"/>
                </a:solidFill>
                <a:latin typeface="Minion Pro" pitchFamily="18" charset="0"/>
                <a:cs typeface="Arial" panose="020B0604020202020204" pitchFamily="34" charset="0"/>
              </a:defRPr>
            </a:lvl1pPr>
          </a:lstStyle>
          <a:p>
            <a:r>
              <a:rPr lang="hu-HU" dirty="0" err="1"/>
              <a:t>Lorem</a:t>
            </a:r>
            <a:r>
              <a:rPr lang="hu-HU" dirty="0"/>
              <a:t> </a:t>
            </a:r>
            <a:r>
              <a:rPr lang="hu-HU" dirty="0" err="1"/>
              <a:t>ipsum</a:t>
            </a:r>
            <a:r>
              <a:rPr lang="hu-HU" dirty="0"/>
              <a:t> </a:t>
            </a:r>
            <a:r>
              <a:rPr lang="hu-HU" dirty="0" err="1"/>
              <a:t>dolor</a:t>
            </a:r>
            <a:r>
              <a:rPr lang="hu-HU" dirty="0"/>
              <a:t> </a:t>
            </a:r>
            <a:r>
              <a:rPr lang="hu-HU" dirty="0" err="1"/>
              <a:t>sit</a:t>
            </a:r>
            <a:r>
              <a:rPr lang="hu-HU" dirty="0"/>
              <a:t> </a:t>
            </a:r>
            <a:r>
              <a:rPr lang="hu-HU" dirty="0" err="1"/>
              <a:t>amet</a:t>
            </a:r>
            <a:r>
              <a:rPr lang="hu-HU" dirty="0"/>
              <a:t>, </a:t>
            </a:r>
            <a:r>
              <a:rPr lang="hu-HU" dirty="0" err="1"/>
              <a:t>consectetur</a:t>
            </a:r>
            <a:r>
              <a:rPr lang="hu-HU" dirty="0"/>
              <a:t> </a:t>
            </a:r>
            <a:r>
              <a:rPr lang="hu-HU" dirty="0" err="1"/>
              <a:t>adipiscing</a:t>
            </a:r>
            <a:r>
              <a:rPr lang="hu-HU" dirty="0"/>
              <a:t> elit.</a:t>
            </a:r>
          </a:p>
        </p:txBody>
      </p:sp>
      <p:sp>
        <p:nvSpPr>
          <p:cNvPr id="3" name="Alcím 2"/>
          <p:cNvSpPr>
            <a:spLocks noGrp="1"/>
          </p:cNvSpPr>
          <p:nvPr>
            <p:ph type="subTitle" idx="1" hasCustomPrompt="1"/>
          </p:nvPr>
        </p:nvSpPr>
        <p:spPr>
          <a:xfrm>
            <a:off x="1371600" y="2914650"/>
            <a:ext cx="6400800" cy="809228"/>
          </a:xfrm>
          <a:prstGeom prst="rect">
            <a:avLst/>
          </a:prstGeom>
        </p:spPr>
        <p:txBody>
          <a:bodyPr>
            <a:normAutofit/>
          </a:bodyPr>
          <a:lstStyle>
            <a:lvl1pPr marL="0" indent="0" algn="ctr">
              <a:buNone/>
              <a:defRPr sz="1600" i="1" baseline="0">
                <a:solidFill>
                  <a:srgbClr val="4E7A45"/>
                </a:solidFill>
                <a:latin typeface="Minion Pro" pitchFamily="18"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dirty="0"/>
              <a:t>Alcím beírásához kattintson ide</a:t>
            </a:r>
          </a:p>
        </p:txBody>
      </p:sp>
      <p:pic>
        <p:nvPicPr>
          <p:cNvPr id="6" name="Kép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4913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2 tartalomrész">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4" name="Tartalom helye 2"/>
          <p:cNvSpPr>
            <a:spLocks noGrp="1"/>
          </p:cNvSpPr>
          <p:nvPr>
            <p:ph idx="14"/>
          </p:nvPr>
        </p:nvSpPr>
        <p:spPr>
          <a:xfrm>
            <a:off x="457200" y="1203598"/>
            <a:ext cx="3826768"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5" name="Tartalom helye 2"/>
          <p:cNvSpPr>
            <a:spLocks noGrp="1"/>
          </p:cNvSpPr>
          <p:nvPr>
            <p:ph idx="15"/>
          </p:nvPr>
        </p:nvSpPr>
        <p:spPr>
          <a:xfrm>
            <a:off x="4788024" y="1203598"/>
            <a:ext cx="3826768"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6"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2302108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2 tartalomrész">
    <p:spTree>
      <p:nvGrpSpPr>
        <p:cNvPr id="1" name=""/>
        <p:cNvGrpSpPr/>
        <p:nvPr/>
      </p:nvGrpSpPr>
      <p:grpSpPr>
        <a:xfrm>
          <a:off x="0" y="0"/>
          <a:ext cx="0" cy="0"/>
          <a:chOff x="0" y="0"/>
          <a:chExt cx="0" cy="0"/>
        </a:xfrm>
      </p:grpSpPr>
      <p:pic>
        <p:nvPicPr>
          <p:cNvPr id="13" name="Kép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4" name="Szöveg helye 2"/>
          <p:cNvSpPr>
            <a:spLocks noGrp="1"/>
          </p:cNvSpPr>
          <p:nvPr>
            <p:ph type="body" idx="14"/>
          </p:nvPr>
        </p:nvSpPr>
        <p:spPr>
          <a:xfrm>
            <a:off x="457200" y="1131590"/>
            <a:ext cx="3826768" cy="479822"/>
          </a:xfrm>
          <a:prstGeom prst="rect">
            <a:avLst/>
          </a:prstGeom>
        </p:spPr>
        <p:txBody>
          <a:bodyPr anchor="b"/>
          <a:lstStyle>
            <a:lvl1pPr marL="0" indent="0">
              <a:buNone/>
              <a:defRPr sz="24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17" name="Tartalom helye 2"/>
          <p:cNvSpPr>
            <a:spLocks noGrp="1"/>
          </p:cNvSpPr>
          <p:nvPr>
            <p:ph idx="15"/>
          </p:nvPr>
        </p:nvSpPr>
        <p:spPr>
          <a:xfrm>
            <a:off x="457200" y="1923678"/>
            <a:ext cx="3826768" cy="23762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9"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21" name="Szöveg helye 2"/>
          <p:cNvSpPr>
            <a:spLocks noGrp="1"/>
          </p:cNvSpPr>
          <p:nvPr>
            <p:ph type="body" idx="17"/>
          </p:nvPr>
        </p:nvSpPr>
        <p:spPr>
          <a:xfrm>
            <a:off x="4788024" y="1131590"/>
            <a:ext cx="3826768" cy="479822"/>
          </a:xfrm>
          <a:prstGeom prst="rect">
            <a:avLst/>
          </a:prstGeom>
        </p:spPr>
        <p:txBody>
          <a:bodyPr anchor="b"/>
          <a:lstStyle>
            <a:lvl1pPr marL="0" indent="0">
              <a:buNone/>
              <a:defRPr sz="24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10" name="Tartalom helye 2"/>
          <p:cNvSpPr>
            <a:spLocks noGrp="1"/>
          </p:cNvSpPr>
          <p:nvPr>
            <p:ph idx="18"/>
          </p:nvPr>
        </p:nvSpPr>
        <p:spPr>
          <a:xfrm>
            <a:off x="4788024" y="1923678"/>
            <a:ext cx="3826768" cy="23762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2"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299326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2 tartalomrész">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Szöveg helye 2"/>
          <p:cNvSpPr>
            <a:spLocks noGrp="1"/>
          </p:cNvSpPr>
          <p:nvPr>
            <p:ph type="body" idx="14"/>
          </p:nvPr>
        </p:nvSpPr>
        <p:spPr>
          <a:xfrm>
            <a:off x="467544" y="339502"/>
            <a:ext cx="3096344" cy="479822"/>
          </a:xfrm>
          <a:prstGeom prst="rect">
            <a:avLst/>
          </a:prstGeom>
        </p:spPr>
        <p:txBody>
          <a:bodyPr anchor="b">
            <a:normAutofit/>
          </a:bodyPr>
          <a:lstStyle>
            <a:lvl1pPr marL="0" indent="0">
              <a:buNone/>
              <a:defRPr sz="20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11" name="Tartalom helye 2"/>
          <p:cNvSpPr>
            <a:spLocks noGrp="1"/>
          </p:cNvSpPr>
          <p:nvPr>
            <p:ph idx="15"/>
          </p:nvPr>
        </p:nvSpPr>
        <p:spPr>
          <a:xfrm>
            <a:off x="467544" y="987574"/>
            <a:ext cx="3096344" cy="3744416"/>
          </a:xfrm>
          <a:prstGeom prst="rect">
            <a:avLst/>
          </a:prstGeom>
        </p:spPr>
        <p:txBody>
          <a:bodyPr>
            <a:normAutofit/>
          </a:bodyPr>
          <a:lstStyle>
            <a:lvl1pPr marL="285750" indent="-285750">
              <a:buClr>
                <a:srgbClr val="9E2D40"/>
              </a:buClr>
              <a:buFont typeface="Minion Pro" pitchFamily="18" charset="0"/>
              <a:buChar char="‒"/>
              <a:defRPr sz="16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p:txBody>
      </p:sp>
      <p:sp>
        <p:nvSpPr>
          <p:cNvPr id="15" name="Tartalom helye 2"/>
          <p:cNvSpPr>
            <a:spLocks noGrp="1"/>
          </p:cNvSpPr>
          <p:nvPr>
            <p:ph idx="16"/>
          </p:nvPr>
        </p:nvSpPr>
        <p:spPr>
          <a:xfrm>
            <a:off x="3923928" y="339502"/>
            <a:ext cx="4752528" cy="4392488"/>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6"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3188396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ím és függőleges szöveg">
    <p:spTree>
      <p:nvGrpSpPr>
        <p:cNvPr id="1" name=""/>
        <p:cNvGrpSpPr/>
        <p:nvPr/>
      </p:nvGrpSpPr>
      <p:grpSpPr>
        <a:xfrm>
          <a:off x="0" y="0"/>
          <a:ext cx="0" cy="0"/>
          <a:chOff x="0" y="0"/>
          <a:chExt cx="0" cy="0"/>
        </a:xfrm>
      </p:grpSpPr>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1" name="Tartalom helye 2"/>
          <p:cNvSpPr>
            <a:spLocks noGrp="1"/>
          </p:cNvSpPr>
          <p:nvPr>
            <p:ph idx="16"/>
          </p:nvPr>
        </p:nvSpPr>
        <p:spPr>
          <a:xfrm rot="5400000">
            <a:off x="2843808" y="-1172666"/>
            <a:ext cx="3456384" cy="820891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2"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57070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üggőleges cím és szöveg">
    <p:spTree>
      <p:nvGrpSpPr>
        <p:cNvPr id="1" name=""/>
        <p:cNvGrpSpPr/>
        <p:nvPr/>
      </p:nvGrpSpPr>
      <p:grpSpPr>
        <a:xfrm>
          <a:off x="0" y="0"/>
          <a:ext cx="0" cy="0"/>
          <a:chOff x="0" y="0"/>
          <a:chExt cx="0" cy="0"/>
        </a:xfrm>
      </p:grpSpPr>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Függőleges cím 1"/>
          <p:cNvSpPr>
            <a:spLocks noGrp="1"/>
          </p:cNvSpPr>
          <p:nvPr>
            <p:ph type="title" orient="vert" hasCustomPrompt="1"/>
          </p:nvPr>
        </p:nvSpPr>
        <p:spPr>
          <a:xfrm>
            <a:off x="6629400" y="205979"/>
            <a:ext cx="2057400" cy="4388644"/>
          </a:xfrm>
          <a:prstGeom prst="rect">
            <a:avLst/>
          </a:prstGeom>
        </p:spPr>
        <p:txBody>
          <a:bodyPr vert="eaVert"/>
          <a:lstStyle>
            <a:lvl1pPr>
              <a:defRPr b="1" cap="small" baseline="0">
                <a:solidFill>
                  <a:srgbClr val="4E7A45"/>
                </a:solidFill>
              </a:defRPr>
            </a:lvl1pPr>
          </a:lstStyle>
          <a:p>
            <a:r>
              <a:rPr lang="hu-HU" dirty="0"/>
              <a:t>mintacím szerkesztése</a:t>
            </a:r>
          </a:p>
        </p:txBody>
      </p:sp>
      <p:sp>
        <p:nvSpPr>
          <p:cNvPr id="10" name="Tartalom helye 2"/>
          <p:cNvSpPr>
            <a:spLocks noGrp="1"/>
          </p:cNvSpPr>
          <p:nvPr>
            <p:ph idx="16"/>
          </p:nvPr>
        </p:nvSpPr>
        <p:spPr>
          <a:xfrm rot="5400000">
            <a:off x="1223628" y="-560598"/>
            <a:ext cx="4464496" cy="59766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11"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12"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spTree>
    <p:extLst>
      <p:ext uri="{BB962C8B-B14F-4D97-AF65-F5344CB8AC3E}">
        <p14:creationId xmlns:p14="http://schemas.microsoft.com/office/powerpoint/2010/main" val="1536250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5_Cím és tartalom">
    <p:spTree>
      <p:nvGrpSpPr>
        <p:cNvPr id="1" name=""/>
        <p:cNvGrpSpPr/>
        <p:nvPr/>
      </p:nvGrpSpPr>
      <p:grpSpPr>
        <a:xfrm>
          <a:off x="0" y="0"/>
          <a:ext cx="0" cy="0"/>
          <a:chOff x="0" y="0"/>
          <a:chExt cx="0" cy="0"/>
        </a:xfrm>
      </p:grpSpPr>
      <p:pic>
        <p:nvPicPr>
          <p:cNvPr id="6" name="Kép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3" name="Tartalom helye 2"/>
          <p:cNvSpPr>
            <a:spLocks noGrp="1"/>
          </p:cNvSpPr>
          <p:nvPr>
            <p:ph idx="1"/>
          </p:nvPr>
        </p:nvSpPr>
        <p:spPr>
          <a:xfrm>
            <a:off x="457200" y="1200151"/>
            <a:ext cx="8229600" cy="3394472"/>
          </a:xfrm>
          <a:prstGeom prst="rect">
            <a:avLst/>
          </a:prstGeom>
        </p:spPr>
        <p:txBody>
          <a:bodyPr/>
          <a:lstStyle>
            <a:lvl1pPr marL="0" indent="0">
              <a:buClr>
                <a:srgbClr val="9E2D40"/>
              </a:buClr>
              <a:buFont typeface="Wingdings" panose="05000000000000000000" pitchFamily="2" charset="2"/>
              <a:buNone/>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a:p>
            <a:pPr lvl="1"/>
            <a:r>
              <a:rPr lang="hu-HU"/>
              <a:t>Második szint</a:t>
            </a:r>
          </a:p>
        </p:txBody>
      </p:sp>
      <p:sp>
        <p:nvSpPr>
          <p:cNvPr id="5"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7"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731571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6_Cím és tartalom">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Tartalom helye 2"/>
          <p:cNvSpPr>
            <a:spLocks noGrp="1"/>
          </p:cNvSpPr>
          <p:nvPr>
            <p:ph idx="1"/>
          </p:nvPr>
        </p:nvSpPr>
        <p:spPr>
          <a:xfrm>
            <a:off x="457200" y="1200151"/>
            <a:ext cx="8229600" cy="3394472"/>
          </a:xfrm>
          <a:prstGeom prst="rect">
            <a:avLst/>
          </a:prstGeom>
        </p:spPr>
        <p:txBody>
          <a:bodyPr/>
          <a:lstStyle>
            <a:lvl1pPr marL="0" indent="0">
              <a:buClr>
                <a:srgbClr val="9E2D40"/>
              </a:buClr>
              <a:buFont typeface="Wingdings" panose="05000000000000000000" pitchFamily="2" charset="2"/>
              <a:buNone/>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Wingdings" panose="05000000000000000000" pitchFamily="2" charset="2"/>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Wingdings" panose="05000000000000000000" pitchFamily="2" charset="2"/>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Wingdings" panose="05000000000000000000" pitchFamily="2" charset="2"/>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Wingdings" panose="05000000000000000000" pitchFamily="2" charset="2"/>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p:txBody>
      </p:sp>
      <p:sp>
        <p:nvSpPr>
          <p:cNvPr id="8"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10"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9" name="Kép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7271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pic>
        <p:nvPicPr>
          <p:cNvPr id="8" name="Kép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3" name="Tartalom helye 2"/>
          <p:cNvSpPr>
            <a:spLocks noGrp="1"/>
          </p:cNvSpPr>
          <p:nvPr>
            <p:ph idx="1"/>
          </p:nvPr>
        </p:nvSpPr>
        <p:spPr>
          <a:xfrm>
            <a:off x="457200" y="1200151"/>
            <a:ext cx="8229600"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7"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10" name="Kép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35254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ím és tartalom">
    <p:spTree>
      <p:nvGrpSpPr>
        <p:cNvPr id="1" name=""/>
        <p:cNvGrpSpPr/>
        <p:nvPr/>
      </p:nvGrpSpPr>
      <p:grpSpPr>
        <a:xfrm>
          <a:off x="0" y="0"/>
          <a:ext cx="0" cy="0"/>
          <a:chOff x="0" y="0"/>
          <a:chExt cx="0" cy="0"/>
        </a:xfrm>
      </p:grpSpPr>
      <p:pic>
        <p:nvPicPr>
          <p:cNvPr id="10" name="Kép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Tartalom helye 2"/>
          <p:cNvSpPr>
            <a:spLocks noGrp="1"/>
          </p:cNvSpPr>
          <p:nvPr>
            <p:ph idx="1"/>
          </p:nvPr>
        </p:nvSpPr>
        <p:spPr>
          <a:xfrm>
            <a:off x="457200" y="1200151"/>
            <a:ext cx="8229600"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9"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8"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11" name="Kép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83956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ím és tartalom">
    <p:spTree>
      <p:nvGrpSpPr>
        <p:cNvPr id="1" name=""/>
        <p:cNvGrpSpPr/>
        <p:nvPr/>
      </p:nvGrpSpPr>
      <p:grpSpPr>
        <a:xfrm>
          <a:off x="0" y="0"/>
          <a:ext cx="0" cy="0"/>
          <a:chOff x="0" y="0"/>
          <a:chExt cx="0" cy="0"/>
        </a:xfrm>
      </p:grpSpPr>
      <p:pic>
        <p:nvPicPr>
          <p:cNvPr id="8" name="Kép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Cím 1"/>
          <p:cNvSpPr>
            <a:spLocks noGrp="1"/>
          </p:cNvSpPr>
          <p:nvPr>
            <p:ph type="title" hasCustomPrompt="1"/>
          </p:nvPr>
        </p:nvSpPr>
        <p:spPr>
          <a:xfrm>
            <a:off x="457200" y="205979"/>
            <a:ext cx="8229600" cy="857250"/>
          </a:xfrm>
          <a:prstGeom prst="rect">
            <a:avLst/>
          </a:prstGeom>
        </p:spPr>
        <p:txBody>
          <a:bodyPr>
            <a:normAutofit/>
          </a:bodyPr>
          <a:lstStyle>
            <a:lvl1pPr algn="ctr">
              <a:defRPr sz="40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7"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6"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9" name="Kép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18682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tartalomrész">
    <p:spTree>
      <p:nvGrpSpPr>
        <p:cNvPr id="1" name=""/>
        <p:cNvGrpSpPr/>
        <p:nvPr/>
      </p:nvGrpSpPr>
      <p:grpSpPr>
        <a:xfrm>
          <a:off x="0" y="0"/>
          <a:ext cx="0" cy="0"/>
          <a:chOff x="0" y="0"/>
          <a:chExt cx="0" cy="0"/>
        </a:xfrm>
      </p:grpSpPr>
      <p:pic>
        <p:nvPicPr>
          <p:cNvPr id="10" name="Kép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4" name="Tartalom helye 2"/>
          <p:cNvSpPr>
            <a:spLocks noGrp="1"/>
          </p:cNvSpPr>
          <p:nvPr>
            <p:ph idx="14"/>
          </p:nvPr>
        </p:nvSpPr>
        <p:spPr>
          <a:xfrm>
            <a:off x="457200" y="1203598"/>
            <a:ext cx="3826768"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5" name="Tartalom helye 2"/>
          <p:cNvSpPr>
            <a:spLocks noGrp="1"/>
          </p:cNvSpPr>
          <p:nvPr>
            <p:ph idx="15"/>
          </p:nvPr>
        </p:nvSpPr>
        <p:spPr>
          <a:xfrm>
            <a:off x="4788024" y="1203598"/>
            <a:ext cx="3826768" cy="3394472"/>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6"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9"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8" name="Kép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4521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2 tartalomrész">
    <p:spTree>
      <p:nvGrpSpPr>
        <p:cNvPr id="1" name=""/>
        <p:cNvGrpSpPr/>
        <p:nvPr/>
      </p:nvGrpSpPr>
      <p:grpSpPr>
        <a:xfrm>
          <a:off x="0" y="0"/>
          <a:ext cx="0" cy="0"/>
          <a:chOff x="0" y="0"/>
          <a:chExt cx="0" cy="0"/>
        </a:xfrm>
      </p:grpSpPr>
      <p:pic>
        <p:nvPicPr>
          <p:cNvPr id="13" name="Kép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Cím 1"/>
          <p:cNvSpPr>
            <a:spLocks noGrp="1"/>
          </p:cNvSpPr>
          <p:nvPr>
            <p:ph type="title" hasCustomPrompt="1"/>
          </p:nvPr>
        </p:nvSpPr>
        <p:spPr>
          <a:xfrm>
            <a:off x="457200" y="205979"/>
            <a:ext cx="8229600" cy="857250"/>
          </a:xfrm>
          <a:prstGeom prst="rect">
            <a:avLst/>
          </a:prstGeom>
        </p:spPr>
        <p:txBody>
          <a:bodyPr>
            <a:normAutofit/>
          </a:bodyPr>
          <a:lstStyle>
            <a:lvl1pPr algn="l">
              <a:defRPr sz="3200" b="1" cap="small" baseline="0">
                <a:solidFill>
                  <a:srgbClr val="4E7A45"/>
                </a:solidFill>
                <a:latin typeface="Minion Pro" pitchFamily="18" charset="0"/>
                <a:cs typeface="Arial" panose="020B0604020202020204" pitchFamily="34" charset="0"/>
              </a:defRPr>
            </a:lvl1pPr>
          </a:lstStyle>
          <a:p>
            <a:r>
              <a:rPr lang="hu-HU" dirty="0"/>
              <a:t>mintacím szerkesztése</a:t>
            </a:r>
          </a:p>
        </p:txBody>
      </p:sp>
      <p:sp>
        <p:nvSpPr>
          <p:cNvPr id="14" name="Szöveg helye 2"/>
          <p:cNvSpPr>
            <a:spLocks noGrp="1"/>
          </p:cNvSpPr>
          <p:nvPr>
            <p:ph type="body" idx="14"/>
          </p:nvPr>
        </p:nvSpPr>
        <p:spPr>
          <a:xfrm>
            <a:off x="457200" y="1131590"/>
            <a:ext cx="3826768" cy="479822"/>
          </a:xfrm>
          <a:prstGeom prst="rect">
            <a:avLst/>
          </a:prstGeom>
        </p:spPr>
        <p:txBody>
          <a:bodyPr anchor="b"/>
          <a:lstStyle>
            <a:lvl1pPr marL="0" indent="0">
              <a:buNone/>
              <a:defRPr sz="24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7" name="Tartalom helye 2"/>
          <p:cNvSpPr>
            <a:spLocks noGrp="1"/>
          </p:cNvSpPr>
          <p:nvPr>
            <p:ph idx="15"/>
          </p:nvPr>
        </p:nvSpPr>
        <p:spPr>
          <a:xfrm>
            <a:off x="457200" y="1923678"/>
            <a:ext cx="3826768" cy="23762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9" name="Élőláb helye 4"/>
          <p:cNvSpPr>
            <a:spLocks noGrp="1"/>
          </p:cNvSpPr>
          <p:nvPr>
            <p:ph type="ftr" sz="quarter" idx="11"/>
          </p:nvPr>
        </p:nvSpPr>
        <p:spPr>
          <a:xfrm>
            <a:off x="4894420" y="4912030"/>
            <a:ext cx="3854044" cy="180000"/>
          </a:xfrm>
          <a:prstGeom prst="rect">
            <a:avLst/>
          </a:prstGeom>
        </p:spPr>
        <p:txBody>
          <a:bodyPr/>
          <a:lstStyle>
            <a:lvl1pPr algn="r">
              <a:defRPr sz="900" b="0" i="1">
                <a:solidFill>
                  <a:schemeClr val="bg1"/>
                </a:solidFill>
                <a:latin typeface="+mj-lt"/>
                <a:cs typeface="Arial" panose="020B0604020202020204" pitchFamily="34" charset="0"/>
              </a:defRPr>
            </a:lvl1pPr>
          </a:lstStyle>
          <a:p>
            <a:endParaRPr lang="hu-HU" dirty="0"/>
          </a:p>
        </p:txBody>
      </p:sp>
      <p:sp>
        <p:nvSpPr>
          <p:cNvPr id="21" name="Szöveg helye 2"/>
          <p:cNvSpPr>
            <a:spLocks noGrp="1"/>
          </p:cNvSpPr>
          <p:nvPr>
            <p:ph type="body" idx="17"/>
          </p:nvPr>
        </p:nvSpPr>
        <p:spPr>
          <a:xfrm>
            <a:off x="4788024" y="1131590"/>
            <a:ext cx="3826768" cy="479822"/>
          </a:xfrm>
          <a:prstGeom prst="rect">
            <a:avLst/>
          </a:prstGeom>
        </p:spPr>
        <p:txBody>
          <a:bodyPr anchor="b"/>
          <a:lstStyle>
            <a:lvl1pPr marL="0" indent="0">
              <a:buNone/>
              <a:defRPr sz="2400" b="1" i="1">
                <a:solidFill>
                  <a:srgbClr val="4E7A4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0" name="Tartalom helye 2"/>
          <p:cNvSpPr>
            <a:spLocks noGrp="1"/>
          </p:cNvSpPr>
          <p:nvPr>
            <p:ph idx="18"/>
          </p:nvPr>
        </p:nvSpPr>
        <p:spPr>
          <a:xfrm>
            <a:off x="4788024" y="1923678"/>
            <a:ext cx="3826768" cy="2376264"/>
          </a:xfrm>
          <a:prstGeom prst="rect">
            <a:avLst/>
          </a:prstGeom>
        </p:spPr>
        <p:txBody>
          <a:bodyPr/>
          <a:lstStyle>
            <a:lvl1pPr marL="342900" indent="-342900">
              <a:buClr>
                <a:srgbClr val="9E2D40"/>
              </a:buClr>
              <a:buFont typeface="Minion Pro" pitchFamily="18" charset="0"/>
              <a:buChar char="‒"/>
              <a:defRPr sz="2400">
                <a:solidFill>
                  <a:srgbClr val="4E7A45"/>
                </a:solidFill>
                <a:latin typeface="Minion Pro" pitchFamily="18" charset="0"/>
                <a:cs typeface="Arial" panose="020B0604020202020204" pitchFamily="34" charset="0"/>
              </a:defRPr>
            </a:lvl1pPr>
            <a:lvl2pPr marL="742950" indent="-285750">
              <a:buClr>
                <a:srgbClr val="9E2D40"/>
              </a:buClr>
              <a:buSzPct val="85000"/>
              <a:buFont typeface="Minion Pro" pitchFamily="18" charset="0"/>
              <a:buChar char="‒"/>
              <a:defRPr sz="2200" i="1">
                <a:solidFill>
                  <a:srgbClr val="4E7A45"/>
                </a:solidFill>
                <a:latin typeface="Minion Pro" pitchFamily="18" charset="0"/>
                <a:cs typeface="Arial" panose="020B0604020202020204" pitchFamily="34" charset="0"/>
              </a:defRPr>
            </a:lvl2pPr>
            <a:lvl3pPr marL="1143000" indent="-228600">
              <a:buClr>
                <a:srgbClr val="9E2D40"/>
              </a:buClr>
              <a:buSzPct val="85000"/>
              <a:buFont typeface="Minion Pro" pitchFamily="18" charset="0"/>
              <a:buChar char="‒"/>
              <a:defRPr sz="2000">
                <a:solidFill>
                  <a:srgbClr val="4E7A45"/>
                </a:solidFill>
                <a:latin typeface="Minion Pro" pitchFamily="18" charset="0"/>
                <a:cs typeface="Arial" panose="020B0604020202020204" pitchFamily="34" charset="0"/>
              </a:defRPr>
            </a:lvl3pPr>
            <a:lvl4pPr marL="1600200" indent="-228600">
              <a:buClr>
                <a:srgbClr val="9E402D"/>
              </a:buClr>
              <a:buSzPct val="85000"/>
              <a:buFont typeface="Minion Pro" pitchFamily="18" charset="0"/>
              <a:buChar char="‒"/>
              <a:defRPr sz="1800" i="1">
                <a:solidFill>
                  <a:srgbClr val="4E7A45"/>
                </a:solidFill>
                <a:latin typeface="Minion Pro" pitchFamily="18" charset="0"/>
                <a:cs typeface="Arial" panose="020B0604020202020204" pitchFamily="34" charset="0"/>
              </a:defRPr>
            </a:lvl4pPr>
            <a:lvl5pPr marL="2057400" indent="-228600">
              <a:buClr>
                <a:srgbClr val="9E402D"/>
              </a:buClr>
              <a:buSzPct val="85000"/>
              <a:buFont typeface="Minion Pro" pitchFamily="18" charset="0"/>
              <a:buChar char="‒"/>
              <a:defRPr sz="1600">
                <a:solidFill>
                  <a:srgbClr val="4E7A45"/>
                </a:solidFill>
                <a:latin typeface="Minion Pro" pitchFamily="18" charset="0"/>
                <a:cs typeface="Arial" panose="020B0604020202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hu-HU" dirty="0"/>
          </a:p>
        </p:txBody>
      </p:sp>
      <p:sp>
        <p:nvSpPr>
          <p:cNvPr id="12" name="Dia számának helye 5"/>
          <p:cNvSpPr>
            <a:spLocks noGrp="1"/>
          </p:cNvSpPr>
          <p:nvPr>
            <p:ph type="sldNum" sz="quarter" idx="12"/>
          </p:nvPr>
        </p:nvSpPr>
        <p:spPr>
          <a:xfrm>
            <a:off x="8748464" y="4912038"/>
            <a:ext cx="432048" cy="252000"/>
          </a:xfrm>
          <a:prstGeom prst="rect">
            <a:avLst/>
          </a:prstGeom>
        </p:spPr>
        <p:txBody>
          <a:bodyPr/>
          <a:lstStyle>
            <a:lvl1pPr>
              <a:defRPr sz="900" b="1" i="1">
                <a:solidFill>
                  <a:schemeClr val="bg1"/>
                </a:solidFill>
                <a:latin typeface="+mj-lt"/>
                <a:cs typeface="Arial" panose="020B0604020202020204" pitchFamily="34" charset="0"/>
              </a:defRPr>
            </a:lvl1pPr>
          </a:lstStyle>
          <a:p>
            <a:fld id="{D230E87D-923B-421E-AB84-5914CE08F8D3}" type="slidenum">
              <a:rPr lang="hu-HU" smtClean="0"/>
              <a:pPr/>
              <a:t>‹#›</a:t>
            </a:fld>
            <a:endParaRPr lang="hu-HU" dirty="0"/>
          </a:p>
        </p:txBody>
      </p:sp>
      <p:pic>
        <p:nvPicPr>
          <p:cNvPr id="15" name="Kép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315797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2700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62" r:id="rId16"/>
    <p:sldLayoutId id="2147483671" r:id="rId17"/>
    <p:sldLayoutId id="2147483664" r:id="rId18"/>
    <p:sldLayoutId id="2147483666" r:id="rId19"/>
    <p:sldLayoutId id="2147483652" r:id="rId20"/>
    <p:sldLayoutId id="2147483665" r:id="rId21"/>
    <p:sldLayoutId id="2147483667" r:id="rId22"/>
    <p:sldLayoutId id="2147483658" r:id="rId23"/>
    <p:sldLayoutId id="2147483659" r:id="rId24"/>
  </p:sldLayoutIdLst>
  <p:hf hdr="0" dt="0"/>
  <p:txStyles>
    <p:titleStyle>
      <a:lvl1pPr algn="ctr" defTabSz="914400" rtl="0" eaLnBrk="1" latinLnBrk="0" hangingPunct="1">
        <a:spcBef>
          <a:spcPct val="0"/>
        </a:spcBef>
        <a:buNone/>
        <a:defRPr sz="4400" kern="1200">
          <a:solidFill>
            <a:srgbClr val="4E7A45"/>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notesSlide" Target="../notesSlides/notesSlide8.xml"/><Relationship Id="rId7"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image" Target="../media/image20.wmf"/><Relationship Id="rId11" Type="http://schemas.openxmlformats.org/officeDocument/2006/relationships/image" Target="../media/image23.jpeg"/><Relationship Id="rId5" Type="http://schemas.openxmlformats.org/officeDocument/2006/relationships/oleObject" Target="../embeddings/oleObject4.bin"/><Relationship Id="rId10" Type="http://schemas.openxmlformats.org/officeDocument/2006/relationships/image" Target="../media/image22.wmf"/><Relationship Id="rId4" Type="http://schemas.openxmlformats.org/officeDocument/2006/relationships/image" Target="../media/image24.png"/><Relationship Id="rId9" Type="http://schemas.openxmlformats.org/officeDocument/2006/relationships/oleObject" Target="../embeddings/oleObject6.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image" Target="../media/image24.wmf"/><Relationship Id="rId5" Type="http://schemas.openxmlformats.org/officeDocument/2006/relationships/oleObject" Target="../embeddings/oleObject7.bin"/><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5.jp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notesSlide" Target="../notesSlides/notesSlide15.xml"/><Relationship Id="rId7" Type="http://schemas.openxmlformats.org/officeDocument/2006/relationships/image" Target="../media/image29.wmf"/><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24.wmf"/><Relationship Id="rId4"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5.xml"/><Relationship Id="rId1" Type="http://schemas.openxmlformats.org/officeDocument/2006/relationships/vmlDrawing" Target="../drawings/vmlDrawing6.vml"/><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5.xml"/><Relationship Id="rId1" Type="http://schemas.openxmlformats.org/officeDocument/2006/relationships/vmlDrawing" Target="../drawings/vmlDrawing7.vml"/><Relationship Id="rId6" Type="http://schemas.openxmlformats.org/officeDocument/2006/relationships/image" Target="../media/image37.emf"/><Relationship Id="rId5" Type="http://schemas.openxmlformats.org/officeDocument/2006/relationships/oleObject" Target="../embeddings/oleObject11.bin"/><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vmlDrawing" Target="../drawings/vmlDrawing8.vml"/><Relationship Id="rId5" Type="http://schemas.openxmlformats.org/officeDocument/2006/relationships/image" Target="../media/image37.emf"/><Relationship Id="rId4" Type="http://schemas.openxmlformats.org/officeDocument/2006/relationships/oleObject" Target="../embeddings/oleObject12.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5.xml"/><Relationship Id="rId1" Type="http://schemas.openxmlformats.org/officeDocument/2006/relationships/vmlDrawing" Target="../drawings/vmlDrawing9.vml"/><Relationship Id="rId4" Type="http://schemas.openxmlformats.org/officeDocument/2006/relationships/image" Target="../media/image40.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5.xml"/><Relationship Id="rId1" Type="http://schemas.openxmlformats.org/officeDocument/2006/relationships/vmlDrawing" Target="../drawings/vmlDrawing10.vml"/><Relationship Id="rId4" Type="http://schemas.openxmlformats.org/officeDocument/2006/relationships/image" Target="../media/image41.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2.xml"/><Relationship Id="rId7" Type="http://schemas.openxmlformats.org/officeDocument/2006/relationships/image" Target="../media/image10.jpeg"/><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9.jpeg"/><Relationship Id="rId5" Type="http://schemas.openxmlformats.org/officeDocument/2006/relationships/image" Target="../media/image8.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notesSlide" Target="../notesSlides/notesSlide5.xml"/><Relationship Id="rId7" Type="http://schemas.openxmlformats.org/officeDocument/2006/relationships/image" Target="../media/image15.wmf"/><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4.emf"/><Relationship Id="rId10" Type="http://schemas.openxmlformats.org/officeDocument/2006/relationships/image" Target="../media/image18.jpeg"/><Relationship Id="rId4" Type="http://schemas.openxmlformats.org/officeDocument/2006/relationships/oleObject" Target="../embeddings/oleObject2.bin"/><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Surveying I.</a:t>
            </a:r>
          </a:p>
        </p:txBody>
      </p:sp>
      <p:sp>
        <p:nvSpPr>
          <p:cNvPr id="3" name="Alcím 2"/>
          <p:cNvSpPr>
            <a:spLocks noGrp="1"/>
          </p:cNvSpPr>
          <p:nvPr>
            <p:ph type="subTitle" idx="1"/>
          </p:nvPr>
        </p:nvSpPr>
        <p:spPr/>
        <p:txBody>
          <a:bodyPr>
            <a:normAutofit fontScale="70000" lnSpcReduction="20000"/>
          </a:bodyPr>
          <a:lstStyle/>
          <a:p>
            <a:r>
              <a:rPr lang="hu-HU" dirty="0"/>
              <a:t>The structure of the tilting and the automatic level. Electronic levels. Adjustment of the surveyors’ level.  Systematic error sources of levelling. Line levelling and Detail point levelling. The Rise&amp;Fall and the Height-of-Collimation methods.</a:t>
            </a:r>
          </a:p>
        </p:txBody>
      </p:sp>
      <p:sp>
        <p:nvSpPr>
          <p:cNvPr id="5" name="Szöveg helye 4"/>
          <p:cNvSpPr>
            <a:spLocks noGrp="1"/>
          </p:cNvSpPr>
          <p:nvPr>
            <p:ph type="body" sz="quarter" idx="11"/>
          </p:nvPr>
        </p:nvSpPr>
        <p:spPr/>
        <p:txBody>
          <a:bodyPr/>
          <a:lstStyle/>
          <a:p>
            <a:r>
              <a:rPr lang="hu-HU" dirty="0"/>
              <a:t>September </a:t>
            </a:r>
            <a:r>
              <a:rPr lang="hu-HU" dirty="0" smtClean="0"/>
              <a:t>25, 2023</a:t>
            </a:r>
            <a:endParaRPr lang="hu-HU" dirty="0"/>
          </a:p>
          <a:p>
            <a:endParaRPr lang="hu-HU" dirty="0"/>
          </a:p>
        </p:txBody>
      </p:sp>
      <p:sp>
        <p:nvSpPr>
          <p:cNvPr id="8" name="Szöveg helye 3">
            <a:extLst>
              <a:ext uri="{FF2B5EF4-FFF2-40B4-BE49-F238E27FC236}">
                <a16:creationId xmlns:a16="http://schemas.microsoft.com/office/drawing/2014/main" id="{9A1844BA-5B79-40D9-93C8-11EA5E24C78C}"/>
              </a:ext>
            </a:extLst>
          </p:cNvPr>
          <p:cNvSpPr>
            <a:spLocks noGrp="1"/>
          </p:cNvSpPr>
          <p:nvPr>
            <p:ph type="body" sz="quarter" idx="10"/>
          </p:nvPr>
        </p:nvSpPr>
        <p:spPr>
          <a:xfrm>
            <a:off x="3876476" y="3832252"/>
            <a:ext cx="4608513" cy="503336"/>
          </a:xfrm>
        </p:spPr>
        <p:txBody>
          <a:bodyPr/>
          <a:lstStyle/>
          <a:p>
            <a:r>
              <a:rPr lang="hu-HU" dirty="0" err="1"/>
              <a:t>Created</a:t>
            </a:r>
            <a:r>
              <a:rPr lang="hu-HU" dirty="0"/>
              <a:t> </a:t>
            </a:r>
            <a:r>
              <a:rPr lang="hu-HU" dirty="0" err="1"/>
              <a:t>by</a:t>
            </a:r>
            <a:r>
              <a:rPr lang="hu-HU" dirty="0"/>
              <a:t> Dr. Szabolcs RÓZSA</a:t>
            </a:r>
          </a:p>
          <a:p>
            <a:r>
              <a:rPr lang="hu-HU" dirty="0" err="1"/>
              <a:t>Lecturer</a:t>
            </a:r>
            <a:r>
              <a:rPr lang="hu-HU" dirty="0"/>
              <a:t>: Dr. Lóránt FÖLDVÁRY</a:t>
            </a:r>
          </a:p>
        </p:txBody>
      </p:sp>
    </p:spTree>
    <p:extLst>
      <p:ext uri="{BB962C8B-B14F-4D97-AF65-F5344CB8AC3E}">
        <p14:creationId xmlns:p14="http://schemas.microsoft.com/office/powerpoint/2010/main" val="4268061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143000" y="846788"/>
            <a:ext cx="407669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500" b="1" dirty="0">
                <a:solidFill>
                  <a:srgbClr val="4E7A45"/>
                </a:solidFill>
                <a:latin typeface="Times New Roman" panose="02020603050405020304" pitchFamily="18" charset="0"/>
              </a:rPr>
              <a:t>1. The round bubble must be adjusted to the standing axis</a:t>
            </a:r>
          </a:p>
        </p:txBody>
      </p:sp>
      <p:sp>
        <p:nvSpPr>
          <p:cNvPr id="32771" name="Rectangle 6"/>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2772" name="Rectangle 9"/>
          <p:cNvSpPr>
            <a:spLocks noChangeArrowheads="1"/>
          </p:cNvSpPr>
          <p:nvPr/>
        </p:nvSpPr>
        <p:spPr bwMode="auto">
          <a:xfrm>
            <a:off x="0" y="51361"/>
            <a:ext cx="7117013"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Adjustment of the tilting level</a:t>
            </a:r>
          </a:p>
        </p:txBody>
      </p:sp>
      <p:sp>
        <p:nvSpPr>
          <p:cNvPr id="32773" name="Rectangle 11"/>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mc:AlternateContent xmlns:mc="http://schemas.openxmlformats.org/markup-compatibility/2006" xmlns:a14="http://schemas.microsoft.com/office/drawing/2010/main">
        <mc:Choice Requires="a14">
          <p:sp>
            <p:nvSpPr>
              <p:cNvPr id="32774" name="Object 10"/>
              <p:cNvSpPr txBox="1"/>
              <p:nvPr/>
            </p:nvSpPr>
            <p:spPr bwMode="auto">
              <a:xfrm>
                <a:off x="5813425" y="788988"/>
                <a:ext cx="809625" cy="433387"/>
              </a:xfrm>
              <a:prstGeom prst="rect">
                <a:avLst/>
              </a:prstGeom>
              <a:noFill/>
              <a:ln>
                <a:noFill/>
              </a:ln>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hu-HU" i="1" smtClean="0">
                              <a:solidFill>
                                <a:srgbClr val="000000"/>
                              </a:solidFill>
                              <a:latin typeface="Cambria Math" panose="02040503050406030204" pitchFamily="18" charset="0"/>
                            </a:rPr>
                          </m:ctrlPr>
                        </m:sSubPr>
                        <m:e>
                          <m:r>
                            <a:rPr lang="hu-HU" i="1">
                              <a:solidFill>
                                <a:srgbClr val="000000"/>
                              </a:solidFill>
                              <a:latin typeface="Cambria Math" panose="02040503050406030204" pitchFamily="18" charset="0"/>
                            </a:rPr>
                            <m:t>ℓ</m:t>
                          </m:r>
                        </m:e>
                        <m:sub>
                          <m:r>
                            <a:rPr lang="hu-HU" b="0" i="1" smtClean="0">
                              <a:solidFill>
                                <a:srgbClr val="000000"/>
                              </a:solidFill>
                              <a:latin typeface="Cambria Math" panose="02040503050406030204" pitchFamily="18" charset="0"/>
                            </a:rPr>
                            <m:t>𝑂</m:t>
                          </m:r>
                        </m:sub>
                      </m:sSub>
                      <m:r>
                        <a:rPr lang="hu-HU" i="1">
                          <a:solidFill>
                            <a:srgbClr val="000000"/>
                          </a:solidFill>
                          <a:latin typeface="Cambria Math" panose="02040503050406030204" pitchFamily="18" charset="0"/>
                        </a:rPr>
                        <m:t>⊥</m:t>
                      </m:r>
                      <m:r>
                        <a:rPr lang="hu-HU" i="1">
                          <a:solidFill>
                            <a:srgbClr val="000000"/>
                          </a:solidFill>
                          <a:latin typeface="Cambria Math" panose="02040503050406030204" pitchFamily="18" charset="0"/>
                        </a:rPr>
                        <m:t>𝑣</m:t>
                      </m:r>
                    </m:oMath>
                  </m:oMathPara>
                </a14:m>
                <a:endParaRPr lang="hu-HU" dirty="0"/>
              </a:p>
            </p:txBody>
          </p:sp>
        </mc:Choice>
        <mc:Fallback xmlns="">
          <p:sp>
            <p:nvSpPr>
              <p:cNvPr id="32774" name="Object 10"/>
              <p:cNvSpPr txBox="1">
                <a:spLocks noRot="1" noChangeAspect="1" noMove="1" noResize="1" noEditPoints="1" noAdjustHandles="1" noChangeArrowheads="1" noChangeShapeType="1" noTextEdit="1"/>
              </p:cNvSpPr>
              <p:nvPr/>
            </p:nvSpPr>
            <p:spPr bwMode="auto">
              <a:xfrm>
                <a:off x="5813425" y="788988"/>
                <a:ext cx="809625" cy="433387"/>
              </a:xfrm>
              <a:prstGeom prst="rect">
                <a:avLst/>
              </a:prstGeom>
              <a:blipFill>
                <a:blip r:embed="rId4"/>
                <a:stretch>
                  <a:fillRect/>
                </a:stretch>
              </a:blipFill>
              <a:ln>
                <a:noFill/>
              </a:ln>
            </p:spPr>
            <p:txBody>
              <a:bodyPr/>
              <a:lstStyle/>
              <a:p>
                <a:r>
                  <a:rPr lang="hu-HU">
                    <a:noFill/>
                  </a:rPr>
                  <a:t> </a:t>
                </a:r>
              </a:p>
            </p:txBody>
          </p:sp>
        </mc:Fallback>
      </mc:AlternateContent>
      <p:sp>
        <p:nvSpPr>
          <p:cNvPr id="32775" name="Rectangle 13"/>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graphicFrame>
        <p:nvGraphicFramePr>
          <p:cNvPr id="32776" name="Object 12"/>
          <p:cNvGraphicFramePr>
            <a:graphicFrameLocks noChangeAspect="1"/>
          </p:cNvGraphicFramePr>
          <p:nvPr>
            <p:extLst>
              <p:ext uri="{D42A27DB-BD31-4B8C-83A1-F6EECF244321}">
                <p14:modId xmlns:p14="http://schemas.microsoft.com/office/powerpoint/2010/main" val="2045674882"/>
              </p:ext>
            </p:extLst>
          </p:nvPr>
        </p:nvGraphicFramePr>
        <p:xfrm>
          <a:off x="2736055" y="4334173"/>
          <a:ext cx="485775" cy="385763"/>
        </p:xfrm>
        <a:graphic>
          <a:graphicData uri="http://schemas.openxmlformats.org/presentationml/2006/ole">
            <mc:AlternateContent xmlns:mc="http://schemas.openxmlformats.org/markup-compatibility/2006">
              <mc:Choice xmlns:v="urn:schemas-microsoft-com:vml" Requires="v">
                <p:oleObj spid="_x0000_s3086" name="Microsoft Equation 3.0" r:id="rId5" imgW="279279" imgH="215806" progId="Equation.3">
                  <p:embed/>
                </p:oleObj>
              </mc:Choice>
              <mc:Fallback>
                <p:oleObj name="Microsoft Equation 3.0" r:id="rId5" imgW="279279" imgH="21580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055" y="4334173"/>
                        <a:ext cx="485775"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777" name="Object 14"/>
          <p:cNvGraphicFramePr>
            <a:graphicFrameLocks noChangeAspect="1"/>
          </p:cNvGraphicFramePr>
          <p:nvPr>
            <p:extLst>
              <p:ext uri="{D42A27DB-BD31-4B8C-83A1-F6EECF244321}">
                <p14:modId xmlns:p14="http://schemas.microsoft.com/office/powerpoint/2010/main" val="1215469740"/>
              </p:ext>
            </p:extLst>
          </p:nvPr>
        </p:nvGraphicFramePr>
        <p:xfrm>
          <a:off x="3815953" y="4334174"/>
          <a:ext cx="485775" cy="359569"/>
        </p:xfrm>
        <a:graphic>
          <a:graphicData uri="http://schemas.openxmlformats.org/presentationml/2006/ole">
            <mc:AlternateContent xmlns:mc="http://schemas.openxmlformats.org/markup-compatibility/2006">
              <mc:Choice xmlns:v="urn:schemas-microsoft-com:vml" Requires="v">
                <p:oleObj spid="_x0000_s3087" name="Microsoft Equation 3.0" r:id="rId7" imgW="291847" imgH="215713" progId="Equation.3">
                  <p:embed/>
                </p:oleObj>
              </mc:Choice>
              <mc:Fallback>
                <p:oleObj name="Microsoft Equation 3.0" r:id="rId7" imgW="291847" imgH="215713"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5953" y="4334174"/>
                        <a:ext cx="485775" cy="35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778" name="Object 16"/>
          <p:cNvGraphicFramePr>
            <a:graphicFrameLocks noChangeAspect="1"/>
          </p:cNvGraphicFramePr>
          <p:nvPr>
            <p:extLst>
              <p:ext uri="{D42A27DB-BD31-4B8C-83A1-F6EECF244321}">
                <p14:modId xmlns:p14="http://schemas.microsoft.com/office/powerpoint/2010/main" val="2598876186"/>
              </p:ext>
            </p:extLst>
          </p:nvPr>
        </p:nvGraphicFramePr>
        <p:xfrm>
          <a:off x="5219699" y="4225827"/>
          <a:ext cx="1350169" cy="650081"/>
        </p:xfrm>
        <a:graphic>
          <a:graphicData uri="http://schemas.openxmlformats.org/presentationml/2006/ole">
            <mc:AlternateContent xmlns:mc="http://schemas.openxmlformats.org/markup-compatibility/2006">
              <mc:Choice xmlns:v="urn:schemas-microsoft-com:vml" Requires="v">
                <p:oleObj spid="_x0000_s3088" name="Microsoft Equation 3.0" r:id="rId9" imgW="812447" imgH="393529" progId="Equation.3">
                  <p:embed/>
                </p:oleObj>
              </mc:Choice>
              <mc:Fallback>
                <p:oleObj name="Microsoft Equation 3.0" r:id="rId9" imgW="812447" imgH="39352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19699" y="4225827"/>
                        <a:ext cx="1350169" cy="650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9" name="Rectangle 18"/>
          <p:cNvSpPr>
            <a:spLocks noChangeArrowheads="1"/>
          </p:cNvSpPr>
          <p:nvPr/>
        </p:nvSpPr>
        <p:spPr bwMode="auto">
          <a:xfrm>
            <a:off x="4572000" y="4387752"/>
            <a:ext cx="432197"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hu-HU" sz="1350" b="1">
                <a:latin typeface="Times New Roman" panose="02020603050405020304" pitchFamily="18" charset="0"/>
              </a:rPr>
              <a:t>→</a:t>
            </a:r>
            <a:endParaRPr lang="hu-HU" altLang="hu-HU" sz="1350" b="1">
              <a:latin typeface="Times New Roman" panose="02020603050405020304" pitchFamily="18" charset="0"/>
            </a:endParaRPr>
          </a:p>
        </p:txBody>
      </p:sp>
      <p:sp>
        <p:nvSpPr>
          <p:cNvPr id="32780" name="Rectangle 19"/>
          <p:cNvSpPr>
            <a:spLocks noChangeArrowheads="1"/>
          </p:cNvSpPr>
          <p:nvPr/>
        </p:nvSpPr>
        <p:spPr bwMode="auto">
          <a:xfrm>
            <a:off x="3383755" y="4387752"/>
            <a:ext cx="434734"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350" dirty="0">
                <a:latin typeface="Times New Roman" panose="02020603050405020304" pitchFamily="18" charset="0"/>
              </a:rPr>
              <a:t>and</a:t>
            </a:r>
          </a:p>
        </p:txBody>
      </p:sp>
      <p:sp>
        <p:nvSpPr>
          <p:cNvPr id="32781" name="Rectangle 21"/>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pic>
        <p:nvPicPr>
          <p:cNvPr id="32782" name="Kép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84785" y="1600201"/>
            <a:ext cx="4916090" cy="264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98C6A22-B2EC-4F96-98E3-D96E8D445BE2}"/>
              </a:ext>
            </a:extLst>
          </p:cNvPr>
          <p:cNvSpPr txBox="1"/>
          <p:nvPr/>
        </p:nvSpPr>
        <p:spPr>
          <a:xfrm>
            <a:off x="3134663" y="4005700"/>
            <a:ext cx="1513556" cy="261610"/>
          </a:xfrm>
          <a:prstGeom prst="rect">
            <a:avLst/>
          </a:prstGeom>
          <a:noFill/>
        </p:spPr>
        <p:txBody>
          <a:bodyPr wrap="none" rtlCol="0">
            <a:spAutoFit/>
          </a:bodyPr>
          <a:lstStyle/>
          <a:p>
            <a:pPr>
              <a:buClr>
                <a:srgbClr val="9E2D40"/>
              </a:buClr>
              <a:buSzPct val="85000"/>
            </a:pPr>
            <a:r>
              <a:rPr lang="hu-HU" sz="1100" dirty="0">
                <a:solidFill>
                  <a:srgbClr val="4E7A45"/>
                </a:solidFill>
              </a:rPr>
              <a:t>- Position of the bubble</a:t>
            </a:r>
          </a:p>
        </p:txBody>
      </p:sp>
      <p:sp>
        <p:nvSpPr>
          <p:cNvPr id="5" name="TextBox 4">
            <a:extLst>
              <a:ext uri="{FF2B5EF4-FFF2-40B4-BE49-F238E27FC236}">
                <a16:creationId xmlns:a16="http://schemas.microsoft.com/office/drawing/2014/main" id="{D66C3DB4-FF5A-4D5F-A243-CD04365F5B5D}"/>
              </a:ext>
            </a:extLst>
          </p:cNvPr>
          <p:cNvSpPr txBox="1"/>
          <p:nvPr/>
        </p:nvSpPr>
        <p:spPr>
          <a:xfrm>
            <a:off x="6181896" y="3980588"/>
            <a:ext cx="1513556" cy="261610"/>
          </a:xfrm>
          <a:prstGeom prst="rect">
            <a:avLst/>
          </a:prstGeom>
          <a:noFill/>
        </p:spPr>
        <p:txBody>
          <a:bodyPr wrap="none" rtlCol="0">
            <a:spAutoFit/>
          </a:bodyPr>
          <a:lstStyle/>
          <a:p>
            <a:pPr>
              <a:buClr>
                <a:srgbClr val="9E2D40"/>
              </a:buClr>
              <a:buSzPct val="85000"/>
            </a:pPr>
            <a:r>
              <a:rPr lang="hu-HU" sz="1100" dirty="0">
                <a:solidFill>
                  <a:srgbClr val="4E7A45"/>
                </a:solidFill>
              </a:rPr>
              <a:t>- Position of the bubble</a:t>
            </a:r>
          </a:p>
        </p:txBody>
      </p:sp>
      <p:sp>
        <p:nvSpPr>
          <p:cNvPr id="6" name="TextBox 5">
            <a:extLst>
              <a:ext uri="{FF2B5EF4-FFF2-40B4-BE49-F238E27FC236}">
                <a16:creationId xmlns:a16="http://schemas.microsoft.com/office/drawing/2014/main" id="{DA1862A3-4EF7-4BCF-8A8C-2209D59C264A}"/>
              </a:ext>
            </a:extLst>
          </p:cNvPr>
          <p:cNvSpPr txBox="1"/>
          <p:nvPr/>
        </p:nvSpPr>
        <p:spPr>
          <a:xfrm>
            <a:off x="6575742" y="4412367"/>
            <a:ext cx="2568258" cy="463541"/>
          </a:xfrm>
          <a:prstGeom prst="rect">
            <a:avLst/>
          </a:prstGeom>
          <a:noFill/>
        </p:spPr>
        <p:txBody>
          <a:bodyPr wrap="square" rtlCol="0">
            <a:spAutoFit/>
          </a:bodyPr>
          <a:lstStyle/>
          <a:p>
            <a:pPr>
              <a:buClr>
                <a:srgbClr val="9E2D40"/>
              </a:buClr>
              <a:buSzPct val="85000"/>
            </a:pPr>
            <a:r>
              <a:rPr lang="hu-HU" sz="1200" b="1" dirty="0">
                <a:solidFill>
                  <a:srgbClr val="4E7A45"/>
                </a:solidFill>
              </a:rPr>
              <a:t>The normal point:</a:t>
            </a:r>
            <a:r>
              <a:rPr lang="hu-HU" sz="1200" dirty="0">
                <a:solidFill>
                  <a:srgbClr val="4E7A45"/>
                </a:solidFill>
              </a:rPr>
              <a:t> its tangent is perpendicular to the standing axis.</a:t>
            </a:r>
          </a:p>
        </p:txBody>
      </p:sp>
    </p:spTree>
    <p:extLst>
      <p:ext uri="{BB962C8B-B14F-4D97-AF65-F5344CB8AC3E}">
        <p14:creationId xmlns:p14="http://schemas.microsoft.com/office/powerpoint/2010/main" val="435790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D119536-A0B2-43B4-98F9-259C7A0CF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852" y="1455312"/>
            <a:ext cx="6940296" cy="2542032"/>
          </a:xfrm>
          <a:prstGeom prst="rect">
            <a:avLst/>
          </a:prstGeom>
        </p:spPr>
      </p:pic>
      <p:sp>
        <p:nvSpPr>
          <p:cNvPr id="34818" name="Rectangle 2"/>
          <p:cNvSpPr>
            <a:spLocks noChangeArrowheads="1"/>
          </p:cNvSpPr>
          <p:nvPr/>
        </p:nvSpPr>
        <p:spPr bwMode="auto">
          <a:xfrm>
            <a:off x="1143000" y="831400"/>
            <a:ext cx="4365104" cy="56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500" b="1" dirty="0">
                <a:solidFill>
                  <a:srgbClr val="4E7A45"/>
                </a:solidFill>
                <a:latin typeface="Times New Roman" panose="02020603050405020304" pitchFamily="18" charset="0"/>
              </a:rPr>
              <a:t>1. The round bubble must be adjusted to the standing axis</a:t>
            </a:r>
          </a:p>
        </p:txBody>
      </p:sp>
      <p:sp>
        <p:nvSpPr>
          <p:cNvPr id="34819" name="Rectangle 6"/>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4821" name="Rectangle 11"/>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graphicFrame>
        <p:nvGraphicFramePr>
          <p:cNvPr id="34822" name="Object 10"/>
          <p:cNvGraphicFramePr>
            <a:graphicFrameLocks noChangeAspect="1"/>
          </p:cNvGraphicFramePr>
          <p:nvPr/>
        </p:nvGraphicFramePr>
        <p:xfrm>
          <a:off x="5813822" y="789385"/>
          <a:ext cx="809625" cy="432197"/>
        </p:xfrm>
        <a:graphic>
          <a:graphicData uri="http://schemas.openxmlformats.org/presentationml/2006/ole">
            <mc:AlternateContent xmlns:mc="http://schemas.openxmlformats.org/markup-compatibility/2006">
              <mc:Choice xmlns:v="urn:schemas-microsoft-com:vml" Requires="v">
                <p:oleObj spid="_x0000_s4102" name="Microsoft Equation 3.0" r:id="rId5" imgW="431613" imgH="228501" progId="Equation.3">
                  <p:embed/>
                </p:oleObj>
              </mc:Choice>
              <mc:Fallback>
                <p:oleObj name="Microsoft Equation 3.0" r:id="rId5" imgW="431613"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3822" y="789385"/>
                        <a:ext cx="809625"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3" name="Rectangle 13"/>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4824" name="Rectangle 21"/>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 name="Ellipszis 2"/>
          <p:cNvSpPr/>
          <p:nvPr/>
        </p:nvSpPr>
        <p:spPr>
          <a:xfrm>
            <a:off x="2141935" y="2788444"/>
            <a:ext cx="539353" cy="4321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350"/>
          </a:p>
        </p:txBody>
      </p:sp>
      <p:sp>
        <p:nvSpPr>
          <p:cNvPr id="34827" name="Rectangle 2"/>
          <p:cNvSpPr>
            <a:spLocks noChangeArrowheads="1"/>
          </p:cNvSpPr>
          <p:nvPr/>
        </p:nvSpPr>
        <p:spPr bwMode="auto">
          <a:xfrm>
            <a:off x="1543050" y="4127795"/>
            <a:ext cx="626931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500" b="1" dirty="0">
                <a:solidFill>
                  <a:srgbClr val="4E7A45"/>
                </a:solidFill>
                <a:latin typeface="Times New Roman" panose="02020603050405020304" pitchFamily="18" charset="0"/>
              </a:rPr>
              <a:t>After levelling the instrument with the levelling bubble (on the top of the telescope) in two perpendicular direction, the round bubble can be adjusted.</a:t>
            </a:r>
          </a:p>
        </p:txBody>
      </p:sp>
      <p:sp>
        <p:nvSpPr>
          <p:cNvPr id="14" name="Rectangle 9"/>
          <p:cNvSpPr>
            <a:spLocks noChangeArrowheads="1"/>
          </p:cNvSpPr>
          <p:nvPr/>
        </p:nvSpPr>
        <p:spPr bwMode="auto">
          <a:xfrm>
            <a:off x="0" y="51361"/>
            <a:ext cx="7117013"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adjustment of the tilting level</a:t>
            </a:r>
          </a:p>
        </p:txBody>
      </p:sp>
      <p:sp>
        <p:nvSpPr>
          <p:cNvPr id="2" name="TextBox 1">
            <a:extLst>
              <a:ext uri="{FF2B5EF4-FFF2-40B4-BE49-F238E27FC236}">
                <a16:creationId xmlns:a16="http://schemas.microsoft.com/office/drawing/2014/main" id="{F3E4946D-B3DA-4C91-8F58-FBB00E2B826B}"/>
              </a:ext>
            </a:extLst>
          </p:cNvPr>
          <p:cNvSpPr txBox="1"/>
          <p:nvPr/>
        </p:nvSpPr>
        <p:spPr>
          <a:xfrm>
            <a:off x="6876256" y="1908757"/>
            <a:ext cx="2568258" cy="463541"/>
          </a:xfrm>
          <a:prstGeom prst="rect">
            <a:avLst/>
          </a:prstGeom>
          <a:noFill/>
        </p:spPr>
        <p:txBody>
          <a:bodyPr wrap="square" rtlCol="0">
            <a:spAutoFit/>
          </a:bodyPr>
          <a:lstStyle/>
          <a:p>
            <a:pPr>
              <a:buClr>
                <a:srgbClr val="9E2D40"/>
              </a:buClr>
              <a:buSzPct val="85000"/>
            </a:pPr>
            <a:r>
              <a:rPr lang="hu-HU" sz="1200" b="1" dirty="0">
                <a:solidFill>
                  <a:srgbClr val="4E7A45"/>
                </a:solidFill>
              </a:rPr>
              <a:t>The normal point:</a:t>
            </a:r>
            <a:r>
              <a:rPr lang="hu-HU" sz="1200" dirty="0">
                <a:solidFill>
                  <a:srgbClr val="4E7A45"/>
                </a:solidFill>
              </a:rPr>
              <a:t> its tangent is perpendicular to the standing axis.</a:t>
            </a:r>
          </a:p>
        </p:txBody>
      </p:sp>
    </p:spTree>
    <p:extLst>
      <p:ext uri="{BB962C8B-B14F-4D97-AF65-F5344CB8AC3E}">
        <p14:creationId xmlns:p14="http://schemas.microsoft.com/office/powerpoint/2010/main" val="2250823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8916" name="Rectangle 5"/>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8917" name="Rectangle 7"/>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8918" name="Rectangle 14"/>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8919" name="Rectangle 16"/>
          <p:cNvSpPr>
            <a:spLocks noChangeArrowheads="1"/>
          </p:cNvSpPr>
          <p:nvPr/>
        </p:nvSpPr>
        <p:spPr bwMode="auto">
          <a:xfrm>
            <a:off x="648499" y="759189"/>
            <a:ext cx="543567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hu-HU" altLang="hu-HU" sz="1500" b="1" dirty="0">
                <a:solidFill>
                  <a:srgbClr val="4E7A45"/>
                </a:solidFill>
                <a:latin typeface="Times New Roman" panose="02020603050405020304" pitchFamily="18" charset="0"/>
                <a:cs typeface="Times New Roman" panose="02020603050405020304" pitchFamily="18" charset="0"/>
              </a:rPr>
              <a:t>2.  The horizontal crosshair (</a:t>
            </a:r>
            <a:r>
              <a:rPr lang="hu-HU" altLang="hu-HU" sz="1500" b="1" i="1" dirty="0">
                <a:solidFill>
                  <a:srgbClr val="4E7A45"/>
                </a:solidFill>
                <a:latin typeface="Times New Roman" panose="02020603050405020304" pitchFamily="18" charset="0"/>
                <a:cs typeface="Times New Roman" panose="02020603050405020304" pitchFamily="18" charset="0"/>
              </a:rPr>
              <a:t>ch</a:t>
            </a:r>
            <a:r>
              <a:rPr lang="hu-HU" altLang="hu-HU" sz="1500" b="1" i="1" baseline="-25000" dirty="0">
                <a:solidFill>
                  <a:srgbClr val="4E7A45"/>
                </a:solidFill>
                <a:latin typeface="Times New Roman" panose="02020603050405020304" pitchFamily="18" charset="0"/>
                <a:cs typeface="Times New Roman" panose="02020603050405020304" pitchFamily="18" charset="0"/>
              </a:rPr>
              <a:t>h</a:t>
            </a:r>
            <a:r>
              <a:rPr lang="hu-HU" altLang="hu-HU" sz="1500" b="1" dirty="0">
                <a:solidFill>
                  <a:srgbClr val="4E7A45"/>
                </a:solidFill>
                <a:latin typeface="Times New Roman" panose="02020603050405020304" pitchFamily="18" charset="0"/>
                <a:cs typeface="Times New Roman" panose="02020603050405020304" pitchFamily="18" charset="0"/>
              </a:rPr>
              <a:t>) must be </a:t>
            </a:r>
            <a:r>
              <a:rPr lang="hu-HU" altLang="hu-HU" sz="1500" b="1" dirty="0" smtClean="0">
                <a:solidFill>
                  <a:srgbClr val="4E7A45"/>
                </a:solidFill>
                <a:latin typeface="Times New Roman" panose="02020603050405020304" pitchFamily="18" charset="0"/>
                <a:cs typeface="Times New Roman" panose="02020603050405020304" pitchFamily="18" charset="0"/>
              </a:rPr>
              <a:t>perpendicular </a:t>
            </a:r>
            <a:r>
              <a:rPr lang="hu-HU" altLang="hu-HU" sz="1500" b="1" dirty="0">
                <a:solidFill>
                  <a:srgbClr val="4E7A45"/>
                </a:solidFill>
                <a:latin typeface="Times New Roman" panose="02020603050405020304" pitchFamily="18" charset="0"/>
                <a:cs typeface="Times New Roman" panose="02020603050405020304" pitchFamily="18" charset="0"/>
              </a:rPr>
              <a:t>to the standing axis (</a:t>
            </a:r>
            <a:r>
              <a:rPr lang="hu-HU" altLang="hu-HU" sz="1500" b="1" i="1" dirty="0">
                <a:solidFill>
                  <a:srgbClr val="4E7A45"/>
                </a:solidFill>
                <a:latin typeface="Times New Roman" panose="02020603050405020304" pitchFamily="18" charset="0"/>
                <a:cs typeface="Times New Roman" panose="02020603050405020304" pitchFamily="18" charset="0"/>
              </a:rPr>
              <a:t>v</a:t>
            </a:r>
            <a:r>
              <a:rPr lang="hu-HU" altLang="hu-HU" sz="1500" b="1" dirty="0">
                <a:solidFill>
                  <a:srgbClr val="4E7A45"/>
                </a:solidFill>
                <a:latin typeface="Times New Roman" panose="02020603050405020304" pitchFamily="18" charset="0"/>
                <a:cs typeface="Times New Roman" panose="02020603050405020304" pitchFamily="18" charset="0"/>
              </a:rPr>
              <a:t>)</a:t>
            </a:r>
            <a:endParaRPr lang="hu-HU" altLang="hu-HU" sz="1350" dirty="0">
              <a:solidFill>
                <a:srgbClr val="4E7A45"/>
              </a:solidFill>
            </a:endParaRPr>
          </a:p>
        </p:txBody>
      </p:sp>
      <p:sp>
        <p:nvSpPr>
          <p:cNvPr id="38920" name="Rectangle 39"/>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8921" name="Rectangle 41"/>
          <p:cNvSpPr>
            <a:spLocks noChangeArrowheads="1"/>
          </p:cNvSpPr>
          <p:nvPr/>
        </p:nvSpPr>
        <p:spPr bwMode="auto">
          <a:xfrm>
            <a:off x="1143001" y="22752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8922" name="Rectangle 43"/>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8923" name="Rectangle 45"/>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mc:AlternateContent xmlns:mc="http://schemas.openxmlformats.org/markup-compatibility/2006" xmlns:a14="http://schemas.microsoft.com/office/drawing/2010/main">
        <mc:Choice Requires="a14">
          <p:sp>
            <p:nvSpPr>
              <p:cNvPr id="38924" name="Object 10"/>
              <p:cNvSpPr txBox="1"/>
              <p:nvPr/>
            </p:nvSpPr>
            <p:spPr bwMode="auto">
              <a:xfrm>
                <a:off x="6612732" y="749391"/>
                <a:ext cx="881063" cy="431800"/>
              </a:xfrm>
              <a:prstGeom prst="rect">
                <a:avLst/>
              </a:prstGeom>
              <a:no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hu-HU" i="1">
                              <a:solidFill>
                                <a:srgbClr val="000000"/>
                              </a:solidFill>
                              <a:latin typeface="Cambria Math" panose="02040503050406030204" pitchFamily="18" charset="0"/>
                            </a:rPr>
                          </m:ctrlPr>
                        </m:sSubPr>
                        <m:e>
                          <m:r>
                            <a:rPr lang="hu-HU" b="0" i="1" smtClean="0">
                              <a:solidFill>
                                <a:srgbClr val="000000"/>
                              </a:solidFill>
                              <a:latin typeface="Cambria Math" panose="02040503050406030204" pitchFamily="18" charset="0"/>
                            </a:rPr>
                            <m:t>𝑐h</m:t>
                          </m:r>
                        </m:e>
                        <m:sub>
                          <m:r>
                            <a:rPr lang="hu-HU" i="1">
                              <a:solidFill>
                                <a:srgbClr val="000000"/>
                              </a:solidFill>
                              <a:latin typeface="Cambria Math" panose="02040503050406030204" pitchFamily="18" charset="0"/>
                            </a:rPr>
                            <m:t>h</m:t>
                          </m:r>
                        </m:sub>
                      </m:sSub>
                      <m:r>
                        <a:rPr lang="hu-HU" i="1">
                          <a:solidFill>
                            <a:srgbClr val="000000"/>
                          </a:solidFill>
                          <a:latin typeface="Cambria Math" panose="02040503050406030204" pitchFamily="18" charset="0"/>
                        </a:rPr>
                        <m:t>⊥</m:t>
                      </m:r>
                      <m:r>
                        <a:rPr lang="hu-HU" i="1">
                          <a:solidFill>
                            <a:srgbClr val="000000"/>
                          </a:solidFill>
                          <a:latin typeface="Cambria Math" panose="02040503050406030204" pitchFamily="18" charset="0"/>
                        </a:rPr>
                        <m:t>𝑣</m:t>
                      </m:r>
                    </m:oMath>
                  </m:oMathPara>
                </a14:m>
                <a:endParaRPr lang="hu-HU" dirty="0"/>
              </a:p>
            </p:txBody>
          </p:sp>
        </mc:Choice>
        <mc:Fallback xmlns="">
          <p:sp>
            <p:nvSpPr>
              <p:cNvPr id="38924" name="Object 10"/>
              <p:cNvSpPr txBox="1">
                <a:spLocks noRot="1" noChangeAspect="1" noMove="1" noResize="1" noEditPoints="1" noAdjustHandles="1" noChangeArrowheads="1" noChangeShapeType="1" noTextEdit="1"/>
              </p:cNvSpPr>
              <p:nvPr/>
            </p:nvSpPr>
            <p:spPr bwMode="auto">
              <a:xfrm>
                <a:off x="6612732" y="749391"/>
                <a:ext cx="881063" cy="431800"/>
              </a:xfrm>
              <a:prstGeom prst="rect">
                <a:avLst/>
              </a:prstGeom>
              <a:blipFill>
                <a:blip r:embed="rId3"/>
                <a:stretch>
                  <a:fillRect/>
                </a:stretch>
              </a:blipFill>
              <a:ln>
                <a:noFill/>
              </a:ln>
            </p:spPr>
            <p:txBody>
              <a:bodyPr/>
              <a:lstStyle/>
              <a:p>
                <a:r>
                  <a:rPr lang="hu-HU">
                    <a:noFill/>
                  </a:rPr>
                  <a:t> </a:t>
                </a:r>
              </a:p>
            </p:txBody>
          </p:sp>
        </mc:Fallback>
      </mc:AlternateContent>
      <p:sp>
        <p:nvSpPr>
          <p:cNvPr id="38925" name="Rectangle 16"/>
          <p:cNvSpPr>
            <a:spLocks noChangeArrowheads="1"/>
          </p:cNvSpPr>
          <p:nvPr/>
        </p:nvSpPr>
        <p:spPr bwMode="auto">
          <a:xfrm>
            <a:off x="648499" y="1476955"/>
            <a:ext cx="575918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hu-HU" altLang="hu-HU" sz="1500" b="1" dirty="0">
                <a:solidFill>
                  <a:srgbClr val="4E7A45"/>
                </a:solidFill>
                <a:latin typeface="Times New Roman" panose="02020603050405020304" pitchFamily="18" charset="0"/>
                <a:cs typeface="Times New Roman" panose="02020603050405020304" pitchFamily="18" charset="0"/>
              </a:rPr>
              <a:t>3. The levelling bubble (</a:t>
            </a:r>
            <a:r>
              <a:rPr lang="hu-HU" altLang="hu-HU" sz="1500" b="1" i="1" dirty="0">
                <a:solidFill>
                  <a:srgbClr val="4E7A45"/>
                </a:solidFill>
                <a:latin typeface="Times New Roman" panose="02020603050405020304" pitchFamily="18" charset="0"/>
                <a:cs typeface="Times New Roman" panose="02020603050405020304" pitchFamily="18" charset="0"/>
              </a:rPr>
              <a:t>l</a:t>
            </a:r>
            <a:r>
              <a:rPr lang="hu-HU" altLang="hu-HU" sz="1500" b="1" i="1" baseline="-25000" dirty="0">
                <a:solidFill>
                  <a:srgbClr val="4E7A45"/>
                </a:solidFill>
                <a:latin typeface="Times New Roman" panose="02020603050405020304" pitchFamily="18" charset="0"/>
                <a:cs typeface="Times New Roman" panose="02020603050405020304" pitchFamily="18" charset="0"/>
              </a:rPr>
              <a:t>lb</a:t>
            </a:r>
            <a:r>
              <a:rPr lang="hu-HU" altLang="hu-HU" sz="1500" b="1" dirty="0">
                <a:solidFill>
                  <a:srgbClr val="4E7A45"/>
                </a:solidFill>
                <a:latin typeface="Times New Roman" panose="02020603050405020304" pitchFamily="18" charset="0"/>
                <a:cs typeface="Times New Roman" panose="02020603050405020304" pitchFamily="18" charset="0"/>
              </a:rPr>
              <a:t>) must be adjusted to the line-of-sight (</a:t>
            </a:r>
            <a:r>
              <a:rPr lang="hu-HU" altLang="hu-HU" sz="1500" b="1" i="1" dirty="0">
                <a:solidFill>
                  <a:srgbClr val="4E7A45"/>
                </a:solidFill>
                <a:latin typeface="Times New Roman" panose="02020603050405020304" pitchFamily="18" charset="0"/>
                <a:cs typeface="Times New Roman" panose="02020603050405020304" pitchFamily="18" charset="0"/>
              </a:rPr>
              <a:t>J</a:t>
            </a:r>
            <a:r>
              <a:rPr lang="hu-HU" altLang="hu-HU" sz="1500" b="1" dirty="0">
                <a:solidFill>
                  <a:srgbClr val="4E7A45"/>
                </a:solidFill>
                <a:latin typeface="Times New Roman" panose="02020603050405020304" pitchFamily="18" charset="0"/>
                <a:cs typeface="Times New Roman" panose="02020603050405020304" pitchFamily="18" charset="0"/>
              </a:rPr>
              <a:t>): the collimation error must be checked (two-peg test)</a:t>
            </a:r>
            <a:endParaRPr lang="hu-HU" altLang="hu-HU" sz="1350" dirty="0">
              <a:solidFill>
                <a:srgbClr val="4E7A45"/>
              </a:solidFill>
            </a:endParaRPr>
          </a:p>
        </p:txBody>
      </p:sp>
      <mc:AlternateContent xmlns:mc="http://schemas.openxmlformats.org/markup-compatibility/2006" xmlns:a14="http://schemas.microsoft.com/office/drawing/2010/main">
        <mc:Choice Requires="a14">
          <p:sp>
            <p:nvSpPr>
              <p:cNvPr id="38926" name="Object 17"/>
              <p:cNvSpPr txBox="1"/>
              <p:nvPr/>
            </p:nvSpPr>
            <p:spPr bwMode="auto">
              <a:xfrm>
                <a:off x="6756400" y="1525588"/>
                <a:ext cx="593725" cy="323850"/>
              </a:xfrm>
              <a:prstGeom prst="rect">
                <a:avLst/>
              </a:prstGeom>
              <a:no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hu-HU" i="1" smtClean="0">
                              <a:solidFill>
                                <a:srgbClr val="000000"/>
                              </a:solidFill>
                              <a:latin typeface="Cambria Math" panose="02040503050406030204" pitchFamily="18" charset="0"/>
                            </a:rPr>
                          </m:ctrlPr>
                        </m:sSubPr>
                        <m:e>
                          <m:r>
                            <a:rPr lang="hu-HU" i="1">
                              <a:solidFill>
                                <a:srgbClr val="000000"/>
                              </a:solidFill>
                              <a:latin typeface="Cambria Math" panose="02040503050406030204" pitchFamily="18" charset="0"/>
                            </a:rPr>
                            <m:t>ℓ</m:t>
                          </m:r>
                        </m:e>
                        <m:sub>
                          <m:r>
                            <a:rPr lang="hu-HU" b="0" i="1" smtClean="0">
                              <a:solidFill>
                                <a:srgbClr val="000000"/>
                              </a:solidFill>
                              <a:latin typeface="Cambria Math" panose="02040503050406030204" pitchFamily="18" charset="0"/>
                            </a:rPr>
                            <m:t>𝑙𝑏</m:t>
                          </m:r>
                        </m:sub>
                      </m:sSub>
                      <m:r>
                        <a:rPr lang="hu-HU" i="1">
                          <a:solidFill>
                            <a:srgbClr val="000000"/>
                          </a:solidFill>
                          <a:latin typeface="Cambria Math" panose="02040503050406030204" pitchFamily="18" charset="0"/>
                        </a:rPr>
                        <m:t>||</m:t>
                      </m:r>
                      <m:r>
                        <a:rPr lang="hu-HU" i="1">
                          <a:solidFill>
                            <a:srgbClr val="000000"/>
                          </a:solidFill>
                          <a:latin typeface="Cambria Math" panose="02040503050406030204" pitchFamily="18" charset="0"/>
                        </a:rPr>
                        <m:t>𝐽</m:t>
                      </m:r>
                    </m:oMath>
                  </m:oMathPara>
                </a14:m>
                <a:endParaRPr lang="hu-HU" dirty="0"/>
              </a:p>
            </p:txBody>
          </p:sp>
        </mc:Choice>
        <mc:Fallback xmlns="">
          <p:sp>
            <p:nvSpPr>
              <p:cNvPr id="38926" name="Object 17"/>
              <p:cNvSpPr txBox="1">
                <a:spLocks noRot="1" noChangeAspect="1" noMove="1" noResize="1" noEditPoints="1" noAdjustHandles="1" noChangeArrowheads="1" noChangeShapeType="1" noTextEdit="1"/>
              </p:cNvSpPr>
              <p:nvPr/>
            </p:nvSpPr>
            <p:spPr bwMode="auto">
              <a:xfrm>
                <a:off x="6756400" y="1525588"/>
                <a:ext cx="593725" cy="323850"/>
              </a:xfrm>
              <a:prstGeom prst="rect">
                <a:avLst/>
              </a:prstGeom>
              <a:blipFill>
                <a:blip r:embed="rId4"/>
                <a:stretch>
                  <a:fillRect r="-3061" b="-9434"/>
                </a:stretch>
              </a:blipFill>
              <a:ln>
                <a:noFill/>
              </a:ln>
            </p:spPr>
            <p:txBody>
              <a:bodyPr/>
              <a:lstStyle/>
              <a:p>
                <a:r>
                  <a:rPr lang="hu-HU">
                    <a:noFill/>
                  </a:rPr>
                  <a:t> </a:t>
                </a:r>
              </a:p>
            </p:txBody>
          </p:sp>
        </mc:Fallback>
      </mc:AlternateContent>
      <p:sp>
        <p:nvSpPr>
          <p:cNvPr id="18" name="Rectangle 9"/>
          <p:cNvSpPr>
            <a:spLocks noChangeArrowheads="1"/>
          </p:cNvSpPr>
          <p:nvPr/>
        </p:nvSpPr>
        <p:spPr bwMode="auto">
          <a:xfrm>
            <a:off x="0" y="51361"/>
            <a:ext cx="7117013"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Adjustment of the tilting level</a:t>
            </a:r>
          </a:p>
        </p:txBody>
      </p:sp>
      <p:pic>
        <p:nvPicPr>
          <p:cNvPr id="7" name="Picture 6" descr="Diagram&#10;&#10;Description automatically generated">
            <a:extLst>
              <a:ext uri="{FF2B5EF4-FFF2-40B4-BE49-F238E27FC236}">
                <a16:creationId xmlns:a16="http://schemas.microsoft.com/office/drawing/2014/main" id="{5FC5EB2F-93AF-4E4C-9C25-F4901D057E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2264547"/>
            <a:ext cx="5751330" cy="2178534"/>
          </a:xfrm>
          <a:prstGeom prst="rect">
            <a:avLst/>
          </a:prstGeom>
        </p:spPr>
      </p:pic>
    </p:spTree>
    <p:extLst>
      <p:ext uri="{BB962C8B-B14F-4D97-AF65-F5344CB8AC3E}">
        <p14:creationId xmlns:p14="http://schemas.microsoft.com/office/powerpoint/2010/main" val="408397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0964" name="Rectangle 5"/>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0965" name="Rectangle 7"/>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0966" name="Rectangle 14"/>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0967" name="Rectangle 16"/>
          <p:cNvSpPr>
            <a:spLocks noChangeArrowheads="1"/>
          </p:cNvSpPr>
          <p:nvPr/>
        </p:nvSpPr>
        <p:spPr bwMode="auto">
          <a:xfrm>
            <a:off x="1327732" y="705535"/>
            <a:ext cx="221567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hu-HU" altLang="hu-HU" sz="1500" b="1" dirty="0">
                <a:solidFill>
                  <a:srgbClr val="4E7A45"/>
                </a:solidFill>
                <a:latin typeface="Times New Roman" panose="02020603050405020304" pitchFamily="18" charset="0"/>
                <a:cs typeface="Times New Roman" panose="02020603050405020304" pitchFamily="18" charset="0"/>
              </a:rPr>
              <a:t>The two-peg test (part 1)</a:t>
            </a:r>
            <a:endParaRPr lang="hu-HU" altLang="hu-HU" sz="1350" dirty="0">
              <a:solidFill>
                <a:srgbClr val="4E7A45"/>
              </a:solidFill>
            </a:endParaRPr>
          </a:p>
        </p:txBody>
      </p:sp>
      <p:sp>
        <p:nvSpPr>
          <p:cNvPr id="40968" name="Rectangle 39"/>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mc:AlternateContent xmlns:mc="http://schemas.openxmlformats.org/markup-compatibility/2006" xmlns:a14="http://schemas.microsoft.com/office/drawing/2010/main">
        <mc:Choice Requires="a14">
          <p:sp>
            <p:nvSpPr>
              <p:cNvPr id="40969" name="Object 38"/>
              <p:cNvSpPr txBox="1"/>
              <p:nvPr/>
            </p:nvSpPr>
            <p:spPr bwMode="auto">
              <a:xfrm>
                <a:off x="3472241" y="3903866"/>
                <a:ext cx="2199518" cy="432048"/>
              </a:xfrm>
              <a:prstGeom prst="rect">
                <a:avLst/>
              </a:prstGeom>
              <a:no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hu-HU" i="1" smtClean="0">
                              <a:solidFill>
                                <a:srgbClr val="000000"/>
                              </a:solidFill>
                              <a:latin typeface="Cambria Math" panose="02040503050406030204" pitchFamily="18" charset="0"/>
                            </a:rPr>
                          </m:ctrlPr>
                        </m:sSubPr>
                        <m:e>
                          <m:r>
                            <m:rPr>
                              <m:sty m:val="p"/>
                            </m:rPr>
                            <a:rPr lang="hu-HU" i="1">
                              <a:solidFill>
                                <a:srgbClr val="000000"/>
                              </a:solidFill>
                              <a:latin typeface="Cambria Math" panose="02040503050406030204" pitchFamily="18" charset="0"/>
                            </a:rPr>
                            <m:t>Δ</m:t>
                          </m:r>
                          <m:r>
                            <a:rPr lang="hu-HU" i="1">
                              <a:solidFill>
                                <a:srgbClr val="000000"/>
                              </a:solidFill>
                              <a:latin typeface="Cambria Math" panose="02040503050406030204" pitchFamily="18" charset="0"/>
                            </a:rPr>
                            <m:t>𝑅𝐿</m:t>
                          </m:r>
                        </m:e>
                        <m:sub>
                          <m:r>
                            <a:rPr lang="hu-HU" b="0" i="1" smtClean="0">
                              <a:solidFill>
                                <a:srgbClr val="000000"/>
                              </a:solidFill>
                              <a:latin typeface="Cambria Math" panose="02040503050406030204" pitchFamily="18" charset="0"/>
                            </a:rPr>
                            <m:t>𝐴𝐵</m:t>
                          </m:r>
                        </m:sub>
                      </m:sSub>
                      <m:r>
                        <a:rPr lang="hu-HU" i="1">
                          <a:solidFill>
                            <a:srgbClr val="000000"/>
                          </a:solidFill>
                          <a:latin typeface="Cambria Math" panose="02040503050406030204" pitchFamily="18" charset="0"/>
                        </a:rPr>
                        <m:t>=</m:t>
                      </m:r>
                      <m:sSub>
                        <m:sSubPr>
                          <m:ctrlPr>
                            <a:rPr lang="hu-HU" i="1">
                              <a:solidFill>
                                <a:srgbClr val="000000"/>
                              </a:solidFill>
                              <a:latin typeface="Cambria Math" panose="02040503050406030204" pitchFamily="18" charset="0"/>
                            </a:rPr>
                          </m:ctrlPr>
                        </m:sSubPr>
                        <m:e>
                          <m:r>
                            <a:rPr lang="hu-HU" i="1">
                              <a:solidFill>
                                <a:srgbClr val="000000"/>
                              </a:solidFill>
                              <a:latin typeface="Cambria Math" panose="02040503050406030204" pitchFamily="18" charset="0"/>
                            </a:rPr>
                            <m:t>𝑙</m:t>
                          </m:r>
                        </m:e>
                        <m:sub>
                          <m:r>
                            <a:rPr lang="hu-HU" b="0" i="1" smtClean="0">
                              <a:solidFill>
                                <a:srgbClr val="000000"/>
                              </a:solidFill>
                              <a:latin typeface="Cambria Math" panose="02040503050406030204" pitchFamily="18" charset="0"/>
                            </a:rPr>
                            <m:t>𝐵𝑆</m:t>
                          </m:r>
                        </m:sub>
                      </m:sSub>
                      <m:r>
                        <a:rPr lang="hu-HU" i="1">
                          <a:solidFill>
                            <a:srgbClr val="000000"/>
                          </a:solidFill>
                          <a:latin typeface="Cambria Math" panose="02040503050406030204" pitchFamily="18" charset="0"/>
                        </a:rPr>
                        <m:t>−</m:t>
                      </m:r>
                      <m:sSub>
                        <m:sSubPr>
                          <m:ctrlPr>
                            <a:rPr lang="hu-HU" i="1">
                              <a:solidFill>
                                <a:srgbClr val="000000"/>
                              </a:solidFill>
                              <a:latin typeface="Cambria Math" panose="02040503050406030204" pitchFamily="18" charset="0"/>
                            </a:rPr>
                          </m:ctrlPr>
                        </m:sSubPr>
                        <m:e>
                          <m:r>
                            <a:rPr lang="hu-HU" i="1">
                              <a:solidFill>
                                <a:srgbClr val="000000"/>
                              </a:solidFill>
                              <a:latin typeface="Cambria Math" panose="02040503050406030204" pitchFamily="18" charset="0"/>
                            </a:rPr>
                            <m:t>𝑙</m:t>
                          </m:r>
                        </m:e>
                        <m:sub>
                          <m:r>
                            <a:rPr lang="hu-HU" b="0" i="1" smtClean="0">
                              <a:solidFill>
                                <a:srgbClr val="000000"/>
                              </a:solidFill>
                              <a:latin typeface="Cambria Math" panose="02040503050406030204" pitchFamily="18" charset="0"/>
                            </a:rPr>
                            <m:t>𝐹𝑆</m:t>
                          </m:r>
                        </m:sub>
                      </m:sSub>
                    </m:oMath>
                  </m:oMathPara>
                </a14:m>
                <a:endParaRPr lang="hu-HU" dirty="0"/>
              </a:p>
            </p:txBody>
          </p:sp>
        </mc:Choice>
        <mc:Fallback xmlns="">
          <p:sp>
            <p:nvSpPr>
              <p:cNvPr id="40969" name="Object 38"/>
              <p:cNvSpPr txBox="1">
                <a:spLocks noRot="1" noChangeAspect="1" noMove="1" noResize="1" noEditPoints="1" noAdjustHandles="1" noChangeArrowheads="1" noChangeShapeType="1" noTextEdit="1"/>
              </p:cNvSpPr>
              <p:nvPr/>
            </p:nvSpPr>
            <p:spPr bwMode="auto">
              <a:xfrm>
                <a:off x="3472241" y="3903866"/>
                <a:ext cx="2199518" cy="432048"/>
              </a:xfrm>
              <a:prstGeom prst="rect">
                <a:avLst/>
              </a:prstGeom>
              <a:blipFill>
                <a:blip r:embed="rId3"/>
                <a:stretch>
                  <a:fillRect/>
                </a:stretch>
              </a:blipFill>
              <a:ln>
                <a:noFill/>
              </a:ln>
            </p:spPr>
            <p:txBody>
              <a:bodyPr/>
              <a:lstStyle/>
              <a:p>
                <a:r>
                  <a:rPr lang="hu-HU">
                    <a:noFill/>
                  </a:rPr>
                  <a:t> </a:t>
                </a:r>
              </a:p>
            </p:txBody>
          </p:sp>
        </mc:Fallback>
      </mc:AlternateContent>
      <p:sp>
        <p:nvSpPr>
          <p:cNvPr id="40970" name="Rectangle 41"/>
          <p:cNvSpPr>
            <a:spLocks noChangeArrowheads="1"/>
          </p:cNvSpPr>
          <p:nvPr/>
        </p:nvSpPr>
        <p:spPr bwMode="auto">
          <a:xfrm>
            <a:off x="1143001" y="22752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0971" name="Rectangle 43"/>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0972" name="Rectangle 45"/>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6" name="Rectangle 9"/>
          <p:cNvSpPr>
            <a:spLocks noChangeArrowheads="1"/>
          </p:cNvSpPr>
          <p:nvPr/>
        </p:nvSpPr>
        <p:spPr bwMode="auto">
          <a:xfrm>
            <a:off x="0" y="51361"/>
            <a:ext cx="7117013"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Adjustment of the tilting level</a:t>
            </a:r>
          </a:p>
        </p:txBody>
      </p:sp>
      <p:pic>
        <p:nvPicPr>
          <p:cNvPr id="2" name="Picture 1" descr="Diagram&#10;&#10;Description automatically generated">
            <a:extLst>
              <a:ext uri="{FF2B5EF4-FFF2-40B4-BE49-F238E27FC236}">
                <a16:creationId xmlns:a16="http://schemas.microsoft.com/office/drawing/2014/main" id="{F83352AA-8170-4453-80E6-DD606CEE18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335" y="1396758"/>
            <a:ext cx="5751330" cy="2178534"/>
          </a:xfrm>
          <a:prstGeom prst="rect">
            <a:avLst/>
          </a:prstGeom>
        </p:spPr>
      </p:pic>
    </p:spTree>
    <p:extLst>
      <p:ext uri="{BB962C8B-B14F-4D97-AF65-F5344CB8AC3E}">
        <p14:creationId xmlns:p14="http://schemas.microsoft.com/office/powerpoint/2010/main" val="19257336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3012" name="Rectangle 5"/>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3013" name="Rectangle 7"/>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3014" name="Rectangle 14"/>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3015" name="Rectangle 16"/>
          <p:cNvSpPr>
            <a:spLocks noChangeArrowheads="1"/>
          </p:cNvSpPr>
          <p:nvPr/>
        </p:nvSpPr>
        <p:spPr bwMode="auto">
          <a:xfrm>
            <a:off x="1141296" y="696616"/>
            <a:ext cx="221567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hu-HU" altLang="hu-HU" sz="1500" b="1" dirty="0">
                <a:solidFill>
                  <a:srgbClr val="4E7A45"/>
                </a:solidFill>
                <a:latin typeface="Times New Roman" panose="02020603050405020304" pitchFamily="18" charset="0"/>
                <a:cs typeface="Times New Roman" panose="02020603050405020304" pitchFamily="18" charset="0"/>
              </a:rPr>
              <a:t>The two-peg test (part 2)</a:t>
            </a:r>
            <a:endParaRPr lang="hu-HU" altLang="hu-HU" sz="1350" dirty="0">
              <a:solidFill>
                <a:srgbClr val="4E7A45"/>
              </a:solidFill>
            </a:endParaRPr>
          </a:p>
        </p:txBody>
      </p:sp>
      <p:sp>
        <p:nvSpPr>
          <p:cNvPr id="43016" name="Rectangle 39"/>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mc:AlternateContent xmlns:mc="http://schemas.openxmlformats.org/markup-compatibility/2006" xmlns:a14="http://schemas.microsoft.com/office/drawing/2010/main">
        <mc:Choice Requires="a14">
          <p:sp>
            <p:nvSpPr>
              <p:cNvPr id="43017" name="Object 38"/>
              <p:cNvSpPr txBox="1"/>
              <p:nvPr/>
            </p:nvSpPr>
            <p:spPr bwMode="auto">
              <a:xfrm>
                <a:off x="935001" y="3674120"/>
                <a:ext cx="5247010" cy="633709"/>
              </a:xfrm>
              <a:prstGeom prst="rect">
                <a:avLst/>
              </a:prstGeom>
              <a:noFill/>
              <a:ln>
                <a:noFill/>
              </a:ln>
            </p:spPr>
            <p:txBody>
              <a:bodyPr>
                <a:normAutofit fontScale="92500"/>
              </a:bodyPr>
              <a:lstStyle/>
              <a:p>
                <a:pPr/>
                <a14:m>
                  <m:oMathPara xmlns:m="http://schemas.openxmlformats.org/officeDocument/2006/math">
                    <m:oMathParaPr>
                      <m:jc m:val="left"/>
                    </m:oMathParaPr>
                    <m:oMath xmlns:m="http://schemas.openxmlformats.org/officeDocument/2006/math">
                      <m:r>
                        <m:rPr>
                          <m:sty m:val="p"/>
                        </m:rPr>
                        <a:rPr lang="hu-HU" i="1" smtClean="0">
                          <a:solidFill>
                            <a:srgbClr val="000000"/>
                          </a:solidFill>
                          <a:latin typeface="Cambria Math" panose="02040503050406030204" pitchFamily="18" charset="0"/>
                        </a:rPr>
                        <m:t>Δ</m:t>
                      </m:r>
                      <m:r>
                        <a:rPr lang="hu-HU" i="1" smtClean="0">
                          <a:solidFill>
                            <a:srgbClr val="000000"/>
                          </a:solidFill>
                          <a:latin typeface="Cambria Math" panose="02040503050406030204" pitchFamily="18" charset="0"/>
                        </a:rPr>
                        <m:t>=</m:t>
                      </m:r>
                      <m:sSubSup>
                        <m:sSubSupPr>
                          <m:ctrlPr>
                            <a:rPr lang="hu-HU" i="1">
                              <a:solidFill>
                                <a:srgbClr val="000000"/>
                              </a:solidFill>
                              <a:latin typeface="Cambria Math" panose="02040503050406030204" pitchFamily="18" charset="0"/>
                            </a:rPr>
                          </m:ctrlPr>
                        </m:sSubSupPr>
                        <m:e>
                          <m:r>
                            <a:rPr lang="hu-HU" i="1">
                              <a:solidFill>
                                <a:srgbClr val="000000"/>
                              </a:solidFill>
                              <a:latin typeface="Cambria Math" panose="02040503050406030204" pitchFamily="18" charset="0"/>
                            </a:rPr>
                            <m:t>ℓ</m:t>
                          </m:r>
                        </m:e>
                        <m:sub>
                          <m:r>
                            <a:rPr lang="hu-HU" b="0" i="1" smtClean="0">
                              <a:solidFill>
                                <a:srgbClr val="000000"/>
                              </a:solidFill>
                              <a:latin typeface="Cambria Math" panose="02040503050406030204" pitchFamily="18" charset="0"/>
                            </a:rPr>
                            <m:t>𝐹𝑆</m:t>
                          </m:r>
                        </m:sub>
                        <m:sup>
                          <m:r>
                            <a:rPr lang="hu-HU" i="1">
                              <a:solidFill>
                                <a:srgbClr val="000000"/>
                              </a:solidFill>
                              <a:latin typeface="Cambria Math" panose="02040503050406030204" pitchFamily="18" charset="0"/>
                            </a:rPr>
                            <m:t>′</m:t>
                          </m:r>
                        </m:sup>
                      </m:sSubSup>
                      <m:r>
                        <a:rPr lang="hu-HU" i="1">
                          <a:solidFill>
                            <a:srgbClr val="000000"/>
                          </a:solidFill>
                          <a:latin typeface="Cambria Math" panose="02040503050406030204" pitchFamily="18" charset="0"/>
                        </a:rPr>
                        <m:t>+</m:t>
                      </m:r>
                      <m:sSub>
                        <m:sSubPr>
                          <m:ctrlPr>
                            <a:rPr lang="hu-HU" i="1" smtClean="0">
                              <a:solidFill>
                                <a:srgbClr val="000000"/>
                              </a:solidFill>
                              <a:latin typeface="Cambria Math" panose="02040503050406030204" pitchFamily="18" charset="0"/>
                            </a:rPr>
                          </m:ctrlPr>
                        </m:sSubPr>
                        <m:e>
                          <m:r>
                            <m:rPr>
                              <m:sty m:val="p"/>
                            </m:rPr>
                            <a:rPr lang="hu-HU" i="1">
                              <a:solidFill>
                                <a:srgbClr val="000000"/>
                              </a:solidFill>
                              <a:latin typeface="Cambria Math" panose="02040503050406030204" pitchFamily="18" charset="0"/>
                            </a:rPr>
                            <m:t>Δ</m:t>
                          </m:r>
                          <m:r>
                            <a:rPr lang="hu-HU" i="1">
                              <a:solidFill>
                                <a:srgbClr val="000000"/>
                              </a:solidFill>
                              <a:latin typeface="Cambria Math" panose="02040503050406030204" pitchFamily="18" charset="0"/>
                            </a:rPr>
                            <m:t>𝑅𝐿</m:t>
                          </m:r>
                        </m:e>
                        <m:sub>
                          <m:r>
                            <a:rPr lang="hu-HU" b="0" i="1" smtClean="0">
                              <a:solidFill>
                                <a:srgbClr val="000000"/>
                              </a:solidFill>
                              <a:latin typeface="Cambria Math" panose="02040503050406030204" pitchFamily="18" charset="0"/>
                            </a:rPr>
                            <m:t>𝐴𝐵</m:t>
                          </m:r>
                        </m:sub>
                      </m:sSub>
                      <m:r>
                        <a:rPr lang="hu-HU" i="1">
                          <a:solidFill>
                            <a:srgbClr val="000000"/>
                          </a:solidFill>
                          <a:latin typeface="Cambria Math" panose="02040503050406030204" pitchFamily="18" charset="0"/>
                        </a:rPr>
                        <m:t>−</m:t>
                      </m:r>
                      <m:sSubSup>
                        <m:sSubSupPr>
                          <m:ctrlPr>
                            <a:rPr lang="hu-HU" i="1">
                              <a:solidFill>
                                <a:srgbClr val="000000"/>
                              </a:solidFill>
                              <a:latin typeface="Cambria Math" panose="02040503050406030204" pitchFamily="18" charset="0"/>
                            </a:rPr>
                          </m:ctrlPr>
                        </m:sSubSupPr>
                        <m:e>
                          <m:r>
                            <a:rPr lang="hu-HU" i="1">
                              <a:solidFill>
                                <a:srgbClr val="000000"/>
                              </a:solidFill>
                              <a:latin typeface="Cambria Math" panose="02040503050406030204" pitchFamily="18" charset="0"/>
                            </a:rPr>
                            <m:t>ℓ</m:t>
                          </m:r>
                        </m:e>
                        <m:sub>
                          <m:r>
                            <a:rPr lang="hu-HU" b="0" i="1" smtClean="0">
                              <a:solidFill>
                                <a:srgbClr val="000000"/>
                              </a:solidFill>
                              <a:latin typeface="Cambria Math" panose="02040503050406030204" pitchFamily="18" charset="0"/>
                            </a:rPr>
                            <m:t>𝐵𝑆</m:t>
                          </m:r>
                        </m:sub>
                        <m:sup>
                          <m:r>
                            <a:rPr lang="hu-HU" i="1">
                              <a:solidFill>
                                <a:srgbClr val="000000"/>
                              </a:solidFill>
                              <a:latin typeface="Cambria Math" panose="02040503050406030204" pitchFamily="18" charset="0"/>
                            </a:rPr>
                            <m:t>′</m:t>
                          </m:r>
                        </m:sup>
                      </m:sSubSup>
                      <m:r>
                        <a:rPr lang="hu-HU" i="1">
                          <a:solidFill>
                            <a:srgbClr val="000000"/>
                          </a:solidFill>
                          <a:latin typeface="Cambria Math" panose="02040503050406030204" pitchFamily="18" charset="0"/>
                        </a:rPr>
                        <m:t>=</m:t>
                      </m:r>
                      <m:sSub>
                        <m:sSubPr>
                          <m:ctrlPr>
                            <a:rPr lang="hu-HU" i="1">
                              <a:solidFill>
                                <a:srgbClr val="000000"/>
                              </a:solidFill>
                              <a:latin typeface="Cambria Math" panose="02040503050406030204" pitchFamily="18" charset="0"/>
                            </a:rPr>
                          </m:ctrlPr>
                        </m:sSubPr>
                        <m:e>
                          <m:r>
                            <m:rPr>
                              <m:sty m:val="p"/>
                            </m:rPr>
                            <a:rPr lang="hu-HU" i="1">
                              <a:solidFill>
                                <a:srgbClr val="000000"/>
                              </a:solidFill>
                              <a:latin typeface="Cambria Math" panose="02040503050406030204" pitchFamily="18" charset="0"/>
                            </a:rPr>
                            <m:t>Δ</m:t>
                          </m:r>
                          <m:r>
                            <a:rPr lang="hu-HU" i="1">
                              <a:solidFill>
                                <a:srgbClr val="000000"/>
                              </a:solidFill>
                              <a:latin typeface="Cambria Math" panose="02040503050406030204" pitchFamily="18" charset="0"/>
                            </a:rPr>
                            <m:t>𝑅𝐿</m:t>
                          </m:r>
                        </m:e>
                        <m:sub>
                          <m:r>
                            <a:rPr lang="hu-HU" i="1">
                              <a:solidFill>
                                <a:srgbClr val="000000"/>
                              </a:solidFill>
                              <a:latin typeface="Cambria Math" panose="02040503050406030204" pitchFamily="18" charset="0"/>
                            </a:rPr>
                            <m:t>𝐴𝐵</m:t>
                          </m:r>
                        </m:sub>
                      </m:sSub>
                      <m:r>
                        <a:rPr lang="hu-HU" i="1">
                          <a:solidFill>
                            <a:srgbClr val="000000"/>
                          </a:solidFill>
                          <a:latin typeface="Cambria Math" panose="02040503050406030204" pitchFamily="18" charset="0"/>
                        </a:rPr>
                        <m:t>−</m:t>
                      </m:r>
                      <m:d>
                        <m:dPr>
                          <m:ctrlPr>
                            <a:rPr lang="hu-HU" i="1">
                              <a:solidFill>
                                <a:srgbClr val="000000"/>
                              </a:solidFill>
                              <a:latin typeface="Cambria Math" panose="02040503050406030204" pitchFamily="18" charset="0"/>
                            </a:rPr>
                          </m:ctrlPr>
                        </m:dPr>
                        <m:e>
                          <m:sSubSup>
                            <m:sSubSupPr>
                              <m:ctrlPr>
                                <a:rPr lang="hu-HU" i="1">
                                  <a:solidFill>
                                    <a:srgbClr val="000000"/>
                                  </a:solidFill>
                                  <a:latin typeface="Cambria Math" panose="02040503050406030204" pitchFamily="18" charset="0"/>
                                </a:rPr>
                              </m:ctrlPr>
                            </m:sSubSupPr>
                            <m:e>
                              <m:r>
                                <a:rPr lang="hu-HU" i="1">
                                  <a:solidFill>
                                    <a:srgbClr val="000000"/>
                                  </a:solidFill>
                                  <a:latin typeface="Cambria Math" panose="02040503050406030204" pitchFamily="18" charset="0"/>
                                </a:rPr>
                                <m:t>ℓ</m:t>
                              </m:r>
                            </m:e>
                            <m:sub>
                              <m:r>
                                <a:rPr lang="hu-HU" b="0" i="1" smtClean="0">
                                  <a:solidFill>
                                    <a:srgbClr val="000000"/>
                                  </a:solidFill>
                                  <a:latin typeface="Cambria Math" panose="02040503050406030204" pitchFamily="18" charset="0"/>
                                </a:rPr>
                                <m:t>𝐵𝑆</m:t>
                              </m:r>
                            </m:sub>
                            <m:sup>
                              <m:r>
                                <a:rPr lang="hu-HU" i="1">
                                  <a:solidFill>
                                    <a:srgbClr val="000000"/>
                                  </a:solidFill>
                                  <a:latin typeface="Cambria Math" panose="02040503050406030204" pitchFamily="18" charset="0"/>
                                </a:rPr>
                                <m:t>′</m:t>
                              </m:r>
                            </m:sup>
                          </m:sSubSup>
                          <m:r>
                            <a:rPr lang="hu-HU" i="1">
                              <a:solidFill>
                                <a:srgbClr val="000000"/>
                              </a:solidFill>
                              <a:latin typeface="Cambria Math" panose="02040503050406030204" pitchFamily="18" charset="0"/>
                            </a:rPr>
                            <m:t>−</m:t>
                          </m:r>
                          <m:sSubSup>
                            <m:sSubSupPr>
                              <m:ctrlPr>
                                <a:rPr lang="hu-HU" i="1">
                                  <a:solidFill>
                                    <a:srgbClr val="000000"/>
                                  </a:solidFill>
                                  <a:latin typeface="Cambria Math" panose="02040503050406030204" pitchFamily="18" charset="0"/>
                                </a:rPr>
                              </m:ctrlPr>
                            </m:sSubSupPr>
                            <m:e>
                              <m:r>
                                <a:rPr lang="hu-HU" i="1">
                                  <a:solidFill>
                                    <a:srgbClr val="000000"/>
                                  </a:solidFill>
                                  <a:latin typeface="Cambria Math" panose="02040503050406030204" pitchFamily="18" charset="0"/>
                                </a:rPr>
                                <m:t>ℓ</m:t>
                              </m:r>
                            </m:e>
                            <m:sub>
                              <m:r>
                                <a:rPr lang="hu-HU" b="0" i="1" smtClean="0">
                                  <a:solidFill>
                                    <a:srgbClr val="000000"/>
                                  </a:solidFill>
                                  <a:latin typeface="Cambria Math" panose="02040503050406030204" pitchFamily="18" charset="0"/>
                                </a:rPr>
                                <m:t>𝐹𝑆</m:t>
                              </m:r>
                            </m:sub>
                            <m:sup>
                              <m:r>
                                <a:rPr lang="hu-HU" i="1">
                                  <a:solidFill>
                                    <a:srgbClr val="000000"/>
                                  </a:solidFill>
                                  <a:latin typeface="Cambria Math" panose="02040503050406030204" pitchFamily="18" charset="0"/>
                                </a:rPr>
                                <m:t>′</m:t>
                              </m:r>
                            </m:sup>
                          </m:sSubSup>
                        </m:e>
                      </m:d>
                      <m:r>
                        <a:rPr lang="hu-HU" i="1">
                          <a:solidFill>
                            <a:srgbClr val="000000"/>
                          </a:solidFill>
                          <a:latin typeface="Cambria Math" panose="02040503050406030204" pitchFamily="18" charset="0"/>
                        </a:rPr>
                        <m:t>=</m:t>
                      </m:r>
                      <m:sSub>
                        <m:sSubPr>
                          <m:ctrlPr>
                            <a:rPr lang="hu-HU" i="1" smtClean="0">
                              <a:solidFill>
                                <a:srgbClr val="000000"/>
                              </a:solidFill>
                              <a:latin typeface="Cambria Math" panose="02040503050406030204" pitchFamily="18" charset="0"/>
                            </a:rPr>
                          </m:ctrlPr>
                        </m:sSubPr>
                        <m:e>
                          <m:r>
                            <m:rPr>
                              <m:sty m:val="p"/>
                            </m:rPr>
                            <a:rPr lang="hu-HU" i="1">
                              <a:solidFill>
                                <a:srgbClr val="000000"/>
                              </a:solidFill>
                              <a:latin typeface="Cambria Math" panose="02040503050406030204" pitchFamily="18" charset="0"/>
                            </a:rPr>
                            <m:t>Δ</m:t>
                          </m:r>
                          <m:r>
                            <a:rPr lang="hu-HU" i="1">
                              <a:solidFill>
                                <a:srgbClr val="000000"/>
                              </a:solidFill>
                              <a:latin typeface="Cambria Math" panose="02040503050406030204" pitchFamily="18" charset="0"/>
                            </a:rPr>
                            <m:t>𝑅𝐿</m:t>
                          </m:r>
                        </m:e>
                        <m:sub>
                          <m:r>
                            <a:rPr lang="hu-HU" b="0" i="1" smtClean="0">
                              <a:solidFill>
                                <a:srgbClr val="000000"/>
                              </a:solidFill>
                              <a:latin typeface="Cambria Math" panose="02040503050406030204" pitchFamily="18" charset="0"/>
                            </a:rPr>
                            <m:t>𝐴𝐵</m:t>
                          </m:r>
                        </m:sub>
                      </m:sSub>
                      <m:r>
                        <a:rPr lang="hu-HU" i="1">
                          <a:solidFill>
                            <a:srgbClr val="000000"/>
                          </a:solidFill>
                          <a:latin typeface="Cambria Math" panose="02040503050406030204" pitchFamily="18" charset="0"/>
                        </a:rPr>
                        <m:t>−</m:t>
                      </m:r>
                      <m:sSub>
                        <m:sSubPr>
                          <m:ctrlPr>
                            <a:rPr lang="hu-HU" i="1">
                              <a:solidFill>
                                <a:srgbClr val="000000"/>
                              </a:solidFill>
                              <a:latin typeface="Cambria Math" panose="02040503050406030204" pitchFamily="18" charset="0"/>
                            </a:rPr>
                          </m:ctrlPr>
                        </m:sSubPr>
                        <m:e>
                          <m:r>
                            <m:rPr>
                              <m:sty m:val="p"/>
                            </m:rPr>
                            <a:rPr lang="hu-HU" i="1">
                              <a:solidFill>
                                <a:srgbClr val="000000"/>
                              </a:solidFill>
                              <a:latin typeface="Cambria Math" panose="02040503050406030204" pitchFamily="18" charset="0"/>
                            </a:rPr>
                            <m:t>Δ</m:t>
                          </m:r>
                          <m:r>
                            <a:rPr lang="hu-HU" i="1">
                              <a:solidFill>
                                <a:srgbClr val="000000"/>
                              </a:solidFill>
                              <a:latin typeface="Cambria Math" panose="02040503050406030204" pitchFamily="18" charset="0"/>
                            </a:rPr>
                            <m:t>𝑅𝐿</m:t>
                          </m:r>
                          <m:r>
                            <a:rPr lang="hu-HU" b="0" i="1" smtClean="0">
                              <a:solidFill>
                                <a:srgbClr val="000000"/>
                              </a:solidFill>
                              <a:latin typeface="Cambria Math" panose="02040503050406030204" pitchFamily="18" charset="0"/>
                            </a:rPr>
                            <m:t>′</m:t>
                          </m:r>
                        </m:e>
                        <m:sub>
                          <m:r>
                            <a:rPr lang="hu-HU" i="1">
                              <a:solidFill>
                                <a:srgbClr val="000000"/>
                              </a:solidFill>
                              <a:latin typeface="Cambria Math" panose="02040503050406030204" pitchFamily="18" charset="0"/>
                            </a:rPr>
                            <m:t>𝐴𝐵</m:t>
                          </m:r>
                        </m:sub>
                      </m:sSub>
                    </m:oMath>
                  </m:oMathPara>
                </a14:m>
                <a:endParaRPr lang="hu-HU" dirty="0"/>
              </a:p>
            </p:txBody>
          </p:sp>
        </mc:Choice>
        <mc:Fallback xmlns="">
          <p:sp>
            <p:nvSpPr>
              <p:cNvPr id="43017" name="Object 38"/>
              <p:cNvSpPr txBox="1">
                <a:spLocks noRot="1" noChangeAspect="1" noMove="1" noResize="1" noEditPoints="1" noAdjustHandles="1" noChangeArrowheads="1" noChangeShapeType="1" noTextEdit="1"/>
              </p:cNvSpPr>
              <p:nvPr/>
            </p:nvSpPr>
            <p:spPr bwMode="auto">
              <a:xfrm>
                <a:off x="935001" y="3674120"/>
                <a:ext cx="5247010" cy="633709"/>
              </a:xfrm>
              <a:prstGeom prst="rect">
                <a:avLst/>
              </a:prstGeom>
              <a:blipFill>
                <a:blip r:embed="rId3"/>
                <a:stretch>
                  <a:fillRect/>
                </a:stretch>
              </a:blipFill>
              <a:ln>
                <a:noFill/>
              </a:ln>
            </p:spPr>
            <p:txBody>
              <a:bodyPr/>
              <a:lstStyle/>
              <a:p>
                <a:r>
                  <a:rPr lang="hu-HU">
                    <a:noFill/>
                  </a:rPr>
                  <a:t> </a:t>
                </a:r>
              </a:p>
            </p:txBody>
          </p:sp>
        </mc:Fallback>
      </mc:AlternateContent>
      <p:sp>
        <p:nvSpPr>
          <p:cNvPr id="43018" name="Rectangle 41"/>
          <p:cNvSpPr>
            <a:spLocks noChangeArrowheads="1"/>
          </p:cNvSpPr>
          <p:nvPr/>
        </p:nvSpPr>
        <p:spPr bwMode="auto">
          <a:xfrm>
            <a:off x="1143001" y="22752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mc:AlternateContent xmlns:mc="http://schemas.openxmlformats.org/markup-compatibility/2006" xmlns:a14="http://schemas.microsoft.com/office/drawing/2010/main">
        <mc:Choice Requires="a14">
          <p:sp>
            <p:nvSpPr>
              <p:cNvPr id="43019" name="Object 40"/>
              <p:cNvSpPr txBox="1"/>
              <p:nvPr/>
            </p:nvSpPr>
            <p:spPr bwMode="auto">
              <a:xfrm>
                <a:off x="6022107" y="3598216"/>
                <a:ext cx="2336834" cy="709613"/>
              </a:xfrm>
              <a:prstGeom prst="rect">
                <a:avLst/>
              </a:prstGeom>
              <a:no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func>
                        <m:funcPr>
                          <m:ctrlPr>
                            <a:rPr lang="hu-HU" i="1" smtClean="0">
                              <a:solidFill>
                                <a:srgbClr val="000000"/>
                              </a:solidFill>
                              <a:latin typeface="Cambria Math" panose="02040503050406030204" pitchFamily="18" charset="0"/>
                            </a:rPr>
                          </m:ctrlPr>
                        </m:funcPr>
                        <m:fName>
                          <m:r>
                            <m:rPr>
                              <m:sty m:val="p"/>
                            </m:rPr>
                            <a:rPr lang="hu-HU" i="0">
                              <a:solidFill>
                                <a:srgbClr val="000000"/>
                              </a:solidFill>
                              <a:latin typeface="Cambria Math" panose="02040503050406030204" pitchFamily="18" charset="0"/>
                            </a:rPr>
                            <m:t>tan</m:t>
                          </m:r>
                        </m:fName>
                        <m:e>
                          <m:r>
                            <a:rPr lang="hu-HU" i="1">
                              <a:solidFill>
                                <a:srgbClr val="000000"/>
                              </a:solidFill>
                              <a:latin typeface="Cambria Math" panose="02040503050406030204" pitchFamily="18" charset="0"/>
                            </a:rPr>
                            <m:t>𝛾</m:t>
                          </m:r>
                        </m:e>
                      </m:func>
                      <m:r>
                        <a:rPr lang="hu-HU" i="1">
                          <a:solidFill>
                            <a:srgbClr val="000000"/>
                          </a:solidFill>
                          <a:latin typeface="Cambria Math" panose="02040503050406030204" pitchFamily="18" charset="0"/>
                        </a:rPr>
                        <m:t>=</m:t>
                      </m:r>
                      <m:f>
                        <m:fPr>
                          <m:ctrlPr>
                            <a:rPr lang="hu-HU" i="1">
                              <a:solidFill>
                                <a:srgbClr val="000000"/>
                              </a:solidFill>
                              <a:latin typeface="Cambria Math" panose="02040503050406030204" pitchFamily="18" charset="0"/>
                            </a:rPr>
                          </m:ctrlPr>
                        </m:fPr>
                        <m:num>
                          <m:r>
                            <m:rPr>
                              <m:sty m:val="p"/>
                            </m:rPr>
                            <a:rPr lang="hu-HU" i="1">
                              <a:solidFill>
                                <a:srgbClr val="000000"/>
                              </a:solidFill>
                              <a:latin typeface="Cambria Math" panose="02040503050406030204" pitchFamily="18" charset="0"/>
                            </a:rPr>
                            <m:t>Δ</m:t>
                          </m:r>
                        </m:num>
                        <m:den>
                          <m:r>
                            <a:rPr lang="hu-HU" b="0" i="1" smtClean="0">
                              <a:solidFill>
                                <a:srgbClr val="000000"/>
                              </a:solidFill>
                              <a:latin typeface="Cambria Math" panose="02040503050406030204" pitchFamily="18" charset="0"/>
                            </a:rPr>
                            <m:t>𝑑</m:t>
                          </m:r>
                        </m:den>
                      </m:f>
                      <m:r>
                        <a:rPr lang="hu-HU" i="1">
                          <a:solidFill>
                            <a:srgbClr val="000000"/>
                          </a:solidFill>
                          <a:latin typeface="Cambria Math" panose="02040503050406030204" pitchFamily="18" charset="0"/>
                        </a:rPr>
                        <m:t>=</m:t>
                      </m:r>
                      <m:f>
                        <m:fPr>
                          <m:ctrlPr>
                            <a:rPr lang="hu-HU" i="1">
                              <a:solidFill>
                                <a:srgbClr val="000000"/>
                              </a:solidFill>
                              <a:latin typeface="Cambria Math" panose="02040503050406030204" pitchFamily="18" charset="0"/>
                            </a:rPr>
                          </m:ctrlPr>
                        </m:fPr>
                        <m:num>
                          <m:r>
                            <m:rPr>
                              <m:sty m:val="p"/>
                            </m:rPr>
                            <a:rPr lang="hu-HU" i="1">
                              <a:solidFill>
                                <a:srgbClr val="000000"/>
                              </a:solidFill>
                              <a:latin typeface="Cambria Math" panose="02040503050406030204" pitchFamily="18" charset="0"/>
                            </a:rPr>
                            <m:t>Δ</m:t>
                          </m:r>
                          <m:r>
                            <a:rPr lang="hu-HU" b="0" i="1" smtClean="0">
                              <a:solidFill>
                                <a:srgbClr val="000000"/>
                              </a:solidFill>
                              <a:latin typeface="Cambria Math" panose="02040503050406030204" pitchFamily="18" charset="0"/>
                            </a:rPr>
                            <m:t>𝑅𝐿</m:t>
                          </m:r>
                          <m:r>
                            <a:rPr lang="hu-HU" i="1">
                              <a:solidFill>
                                <a:srgbClr val="000000"/>
                              </a:solidFill>
                              <a:latin typeface="Cambria Math" panose="02040503050406030204" pitchFamily="18" charset="0"/>
                            </a:rPr>
                            <m:t>−</m:t>
                          </m:r>
                          <m:r>
                            <m:rPr>
                              <m:sty m:val="p"/>
                            </m:rPr>
                            <a:rPr lang="hu-HU" i="1">
                              <a:solidFill>
                                <a:srgbClr val="000000"/>
                              </a:solidFill>
                              <a:latin typeface="Cambria Math" panose="02040503050406030204" pitchFamily="18" charset="0"/>
                            </a:rPr>
                            <m:t>Δ</m:t>
                          </m:r>
                          <m:sSup>
                            <m:sSupPr>
                              <m:ctrlPr>
                                <a:rPr lang="hu-HU" i="1">
                                  <a:solidFill>
                                    <a:srgbClr val="000000"/>
                                  </a:solidFill>
                                  <a:latin typeface="Cambria Math" panose="02040503050406030204" pitchFamily="18" charset="0"/>
                                </a:rPr>
                              </m:ctrlPr>
                            </m:sSupPr>
                            <m:e>
                              <m:r>
                                <a:rPr lang="hu-HU" b="0" i="1" smtClean="0">
                                  <a:solidFill>
                                    <a:srgbClr val="000000"/>
                                  </a:solidFill>
                                  <a:latin typeface="Cambria Math" panose="02040503050406030204" pitchFamily="18" charset="0"/>
                                </a:rPr>
                                <m:t>𝑅𝐿</m:t>
                              </m:r>
                            </m:e>
                            <m:sup>
                              <m:r>
                                <a:rPr lang="hu-HU" i="1">
                                  <a:solidFill>
                                    <a:srgbClr val="000000"/>
                                  </a:solidFill>
                                  <a:latin typeface="Cambria Math" panose="02040503050406030204" pitchFamily="18" charset="0"/>
                                </a:rPr>
                                <m:t>′</m:t>
                              </m:r>
                            </m:sup>
                          </m:sSup>
                        </m:num>
                        <m:den>
                          <m:r>
                            <a:rPr lang="hu-HU" b="0" i="1" smtClean="0">
                              <a:solidFill>
                                <a:srgbClr val="000000"/>
                              </a:solidFill>
                              <a:latin typeface="Cambria Math" panose="02040503050406030204" pitchFamily="18" charset="0"/>
                            </a:rPr>
                            <m:t>𝑑</m:t>
                          </m:r>
                        </m:den>
                      </m:f>
                    </m:oMath>
                  </m:oMathPara>
                </a14:m>
                <a:endParaRPr lang="hu-HU" dirty="0"/>
              </a:p>
            </p:txBody>
          </p:sp>
        </mc:Choice>
        <mc:Fallback xmlns="">
          <p:sp>
            <p:nvSpPr>
              <p:cNvPr id="43019" name="Object 40"/>
              <p:cNvSpPr txBox="1">
                <a:spLocks noRot="1" noChangeAspect="1" noMove="1" noResize="1" noEditPoints="1" noAdjustHandles="1" noChangeArrowheads="1" noChangeShapeType="1" noTextEdit="1"/>
              </p:cNvSpPr>
              <p:nvPr/>
            </p:nvSpPr>
            <p:spPr bwMode="auto">
              <a:xfrm>
                <a:off x="6022107" y="3598216"/>
                <a:ext cx="2336834" cy="709613"/>
              </a:xfrm>
              <a:prstGeom prst="rect">
                <a:avLst/>
              </a:prstGeom>
              <a:blipFill>
                <a:blip r:embed="rId4"/>
                <a:stretch>
                  <a:fillRect/>
                </a:stretch>
              </a:blipFill>
              <a:ln>
                <a:noFill/>
              </a:ln>
            </p:spPr>
            <p:txBody>
              <a:bodyPr/>
              <a:lstStyle/>
              <a:p>
                <a:r>
                  <a:rPr lang="hu-HU">
                    <a:noFill/>
                  </a:rPr>
                  <a:t> </a:t>
                </a:r>
              </a:p>
            </p:txBody>
          </p:sp>
        </mc:Fallback>
      </mc:AlternateContent>
      <p:sp>
        <p:nvSpPr>
          <p:cNvPr id="43020" name="Rectangle 43"/>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mc:AlternateContent xmlns:mc="http://schemas.openxmlformats.org/markup-compatibility/2006" xmlns:a14="http://schemas.microsoft.com/office/drawing/2010/main">
        <mc:Choice Requires="a14">
          <p:sp>
            <p:nvSpPr>
              <p:cNvPr id="43021" name="Object 42"/>
              <p:cNvSpPr txBox="1"/>
              <p:nvPr/>
            </p:nvSpPr>
            <p:spPr bwMode="auto">
              <a:xfrm>
                <a:off x="3876675" y="4383088"/>
                <a:ext cx="1565275" cy="492918"/>
              </a:xfrm>
              <a:prstGeom prst="rect">
                <a:avLst/>
              </a:prstGeom>
              <a:no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sSubSup>
                        <m:sSubSupPr>
                          <m:ctrlPr>
                            <a:rPr lang="hu-HU" i="1" smtClean="0">
                              <a:solidFill>
                                <a:srgbClr val="000000"/>
                              </a:solidFill>
                              <a:latin typeface="Cambria Math" panose="02040503050406030204" pitchFamily="18" charset="0"/>
                            </a:rPr>
                          </m:ctrlPr>
                        </m:sSubSupPr>
                        <m:e>
                          <m:r>
                            <a:rPr lang="hu-HU" i="1">
                              <a:solidFill>
                                <a:srgbClr val="000000"/>
                              </a:solidFill>
                              <a:latin typeface="Cambria Math" panose="02040503050406030204" pitchFamily="18" charset="0"/>
                            </a:rPr>
                            <m:t>ℓ</m:t>
                          </m:r>
                        </m:e>
                        <m:sub>
                          <m:r>
                            <a:rPr lang="hu-HU" b="0" i="1" smtClean="0">
                              <a:solidFill>
                                <a:srgbClr val="000000"/>
                              </a:solidFill>
                              <a:latin typeface="Cambria Math" panose="02040503050406030204" pitchFamily="18" charset="0"/>
                            </a:rPr>
                            <m:t>𝑡𝑟𝑢𝑒</m:t>
                          </m:r>
                        </m:sub>
                        <m:sup>
                          <m:r>
                            <a:rPr lang="hu-HU" i="1">
                              <a:solidFill>
                                <a:srgbClr val="000000"/>
                              </a:solidFill>
                              <a:latin typeface="Cambria Math" panose="02040503050406030204" pitchFamily="18" charset="0"/>
                            </a:rPr>
                            <m:t>′</m:t>
                          </m:r>
                        </m:sup>
                      </m:sSubSup>
                      <m:r>
                        <a:rPr lang="hu-HU" i="1">
                          <a:solidFill>
                            <a:srgbClr val="000000"/>
                          </a:solidFill>
                          <a:latin typeface="Cambria Math" panose="02040503050406030204" pitchFamily="18" charset="0"/>
                        </a:rPr>
                        <m:t>=</m:t>
                      </m:r>
                      <m:sSubSup>
                        <m:sSubSupPr>
                          <m:ctrlPr>
                            <a:rPr lang="hu-HU" i="1">
                              <a:solidFill>
                                <a:srgbClr val="000000"/>
                              </a:solidFill>
                              <a:latin typeface="Cambria Math" panose="02040503050406030204" pitchFamily="18" charset="0"/>
                            </a:rPr>
                          </m:ctrlPr>
                        </m:sSubSupPr>
                        <m:e>
                          <m:r>
                            <a:rPr lang="hu-HU" i="1">
                              <a:solidFill>
                                <a:srgbClr val="000000"/>
                              </a:solidFill>
                              <a:latin typeface="Cambria Math" panose="02040503050406030204" pitchFamily="18" charset="0"/>
                            </a:rPr>
                            <m:t>ℓ</m:t>
                          </m:r>
                        </m:e>
                        <m:sub>
                          <m:r>
                            <a:rPr lang="hu-HU" b="0" i="1" smtClean="0">
                              <a:solidFill>
                                <a:srgbClr val="000000"/>
                              </a:solidFill>
                              <a:latin typeface="Cambria Math" panose="02040503050406030204" pitchFamily="18" charset="0"/>
                            </a:rPr>
                            <m:t>𝐹𝑆</m:t>
                          </m:r>
                        </m:sub>
                        <m:sup>
                          <m:r>
                            <a:rPr lang="hu-HU" i="1">
                              <a:solidFill>
                                <a:srgbClr val="000000"/>
                              </a:solidFill>
                              <a:latin typeface="Cambria Math" panose="02040503050406030204" pitchFamily="18" charset="0"/>
                            </a:rPr>
                            <m:t>′</m:t>
                          </m:r>
                        </m:sup>
                      </m:sSubSup>
                      <m:r>
                        <a:rPr lang="hu-HU" i="1">
                          <a:solidFill>
                            <a:srgbClr val="000000"/>
                          </a:solidFill>
                          <a:latin typeface="Cambria Math" panose="02040503050406030204" pitchFamily="18" charset="0"/>
                        </a:rPr>
                        <m:t>−</m:t>
                      </m:r>
                      <m:r>
                        <a:rPr lang="hu-HU" i="1">
                          <a:solidFill>
                            <a:srgbClr val="000000"/>
                          </a:solidFill>
                          <a:latin typeface="Cambria Math" panose="02040503050406030204" pitchFamily="18" charset="0"/>
                        </a:rPr>
                        <m:t>𝛿</m:t>
                      </m:r>
                    </m:oMath>
                  </m:oMathPara>
                </a14:m>
                <a:endParaRPr lang="hu-HU" dirty="0"/>
              </a:p>
            </p:txBody>
          </p:sp>
        </mc:Choice>
        <mc:Fallback xmlns="">
          <p:sp>
            <p:nvSpPr>
              <p:cNvPr id="43021" name="Object 42"/>
              <p:cNvSpPr txBox="1">
                <a:spLocks noRot="1" noChangeAspect="1" noMove="1" noResize="1" noEditPoints="1" noAdjustHandles="1" noChangeArrowheads="1" noChangeShapeType="1" noTextEdit="1"/>
              </p:cNvSpPr>
              <p:nvPr/>
            </p:nvSpPr>
            <p:spPr bwMode="auto">
              <a:xfrm>
                <a:off x="3876675" y="4383088"/>
                <a:ext cx="1565275" cy="492918"/>
              </a:xfrm>
              <a:prstGeom prst="rect">
                <a:avLst/>
              </a:prstGeom>
              <a:blipFill>
                <a:blip r:embed="rId5"/>
                <a:stretch>
                  <a:fillRect/>
                </a:stretch>
              </a:blipFill>
              <a:ln>
                <a:noFill/>
              </a:ln>
            </p:spPr>
            <p:txBody>
              <a:bodyPr/>
              <a:lstStyle/>
              <a:p>
                <a:r>
                  <a:rPr lang="hu-HU">
                    <a:noFill/>
                  </a:rPr>
                  <a:t> </a:t>
                </a:r>
              </a:p>
            </p:txBody>
          </p:sp>
        </mc:Fallback>
      </mc:AlternateContent>
      <p:sp>
        <p:nvSpPr>
          <p:cNvPr id="43022" name="Rectangle 45"/>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mc:AlternateContent xmlns:mc="http://schemas.openxmlformats.org/markup-compatibility/2006" xmlns:a14="http://schemas.microsoft.com/office/drawing/2010/main">
        <mc:Choice Requires="a14">
          <p:sp>
            <p:nvSpPr>
              <p:cNvPr id="43023" name="Object 44"/>
              <p:cNvSpPr txBox="1"/>
              <p:nvPr/>
            </p:nvSpPr>
            <p:spPr bwMode="auto">
              <a:xfrm>
                <a:off x="6131506" y="4383088"/>
                <a:ext cx="1756816" cy="492918"/>
              </a:xfrm>
              <a:prstGeom prst="rect">
                <a:avLst/>
              </a:prstGeom>
              <a:noFill/>
              <a:ln>
                <a:noFill/>
              </a:ln>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hu-HU" i="1" smtClean="0">
                          <a:solidFill>
                            <a:srgbClr val="000000"/>
                          </a:solidFill>
                          <a:latin typeface="Cambria Math" panose="02040503050406030204" pitchFamily="18" charset="0"/>
                        </a:rPr>
                        <m:t>𝛿</m:t>
                      </m:r>
                      <m:r>
                        <a:rPr lang="hu-HU" i="1" smtClean="0">
                          <a:solidFill>
                            <a:srgbClr val="000000"/>
                          </a:solidFill>
                          <a:latin typeface="Cambria Math" panose="02040503050406030204" pitchFamily="18" charset="0"/>
                        </a:rPr>
                        <m:t>=</m:t>
                      </m:r>
                      <m:d>
                        <m:dPr>
                          <m:ctrlPr>
                            <a:rPr lang="hu-HU" i="1">
                              <a:solidFill>
                                <a:srgbClr val="000000"/>
                              </a:solidFill>
                              <a:latin typeface="Cambria Math" panose="02040503050406030204" pitchFamily="18" charset="0"/>
                            </a:rPr>
                          </m:ctrlPr>
                        </m:dPr>
                        <m:e>
                          <m:sSub>
                            <m:sSubPr>
                              <m:ctrlPr>
                                <a:rPr lang="hu-HU" i="1">
                                  <a:solidFill>
                                    <a:srgbClr val="000000"/>
                                  </a:solidFill>
                                  <a:latin typeface="Cambria Math" panose="02040503050406030204" pitchFamily="18" charset="0"/>
                                </a:rPr>
                              </m:ctrlPr>
                            </m:sSubPr>
                            <m:e>
                              <m:r>
                                <a:rPr lang="hu-HU" b="0" i="1" smtClean="0">
                                  <a:solidFill>
                                    <a:srgbClr val="000000"/>
                                  </a:solidFill>
                                  <a:latin typeface="Cambria Math" panose="02040503050406030204" pitchFamily="18" charset="0"/>
                                </a:rPr>
                                <m:t>𝑑</m:t>
                              </m:r>
                            </m:e>
                            <m:sub>
                              <m:r>
                                <a:rPr lang="hu-HU" i="1">
                                  <a:solidFill>
                                    <a:srgbClr val="000000"/>
                                  </a:solidFill>
                                  <a:latin typeface="Cambria Math" panose="02040503050406030204" pitchFamily="18" charset="0"/>
                                </a:rPr>
                                <m:t>𝑘</m:t>
                              </m:r>
                            </m:sub>
                          </m:sSub>
                          <m:r>
                            <a:rPr lang="hu-HU" i="1">
                              <a:solidFill>
                                <a:srgbClr val="000000"/>
                              </a:solidFill>
                              <a:latin typeface="Cambria Math" panose="02040503050406030204" pitchFamily="18" charset="0"/>
                            </a:rPr>
                            <m:t>+</m:t>
                          </m:r>
                          <m:r>
                            <a:rPr lang="hu-HU" b="0" i="1" smtClean="0">
                              <a:solidFill>
                                <a:srgbClr val="000000"/>
                              </a:solidFill>
                              <a:latin typeface="Cambria Math" panose="02040503050406030204" pitchFamily="18" charset="0"/>
                            </a:rPr>
                            <m:t>𝑑</m:t>
                          </m:r>
                        </m:e>
                      </m:d>
                      <m:func>
                        <m:funcPr>
                          <m:ctrlPr>
                            <a:rPr lang="hu-HU" i="1">
                              <a:solidFill>
                                <a:srgbClr val="000000"/>
                              </a:solidFill>
                              <a:latin typeface="Cambria Math" panose="02040503050406030204" pitchFamily="18" charset="0"/>
                            </a:rPr>
                          </m:ctrlPr>
                        </m:funcPr>
                        <m:fName>
                          <m:r>
                            <m:rPr>
                              <m:sty m:val="p"/>
                            </m:rPr>
                            <a:rPr lang="hu-HU" i="0">
                              <a:solidFill>
                                <a:srgbClr val="000000"/>
                              </a:solidFill>
                              <a:latin typeface="Cambria Math" panose="02040503050406030204" pitchFamily="18" charset="0"/>
                            </a:rPr>
                            <m:t>tan</m:t>
                          </m:r>
                        </m:fName>
                        <m:e>
                          <m:r>
                            <a:rPr lang="hu-HU" i="1">
                              <a:solidFill>
                                <a:srgbClr val="000000"/>
                              </a:solidFill>
                              <a:latin typeface="Cambria Math" panose="02040503050406030204" pitchFamily="18" charset="0"/>
                            </a:rPr>
                            <m:t>𝛾</m:t>
                          </m:r>
                        </m:e>
                      </m:func>
                    </m:oMath>
                  </m:oMathPara>
                </a14:m>
                <a:endParaRPr lang="hu-HU" dirty="0"/>
              </a:p>
            </p:txBody>
          </p:sp>
        </mc:Choice>
        <mc:Fallback xmlns="">
          <p:sp>
            <p:nvSpPr>
              <p:cNvPr id="43023" name="Object 44"/>
              <p:cNvSpPr txBox="1">
                <a:spLocks noRot="1" noChangeAspect="1" noMove="1" noResize="1" noEditPoints="1" noAdjustHandles="1" noChangeArrowheads="1" noChangeShapeType="1" noTextEdit="1"/>
              </p:cNvSpPr>
              <p:nvPr/>
            </p:nvSpPr>
            <p:spPr bwMode="auto">
              <a:xfrm>
                <a:off x="6131506" y="4383088"/>
                <a:ext cx="1756816" cy="492918"/>
              </a:xfrm>
              <a:prstGeom prst="rect">
                <a:avLst/>
              </a:prstGeom>
              <a:blipFill>
                <a:blip r:embed="rId6"/>
                <a:stretch>
                  <a:fillRect/>
                </a:stretch>
              </a:blipFill>
              <a:ln>
                <a:noFill/>
              </a:ln>
            </p:spPr>
            <p:txBody>
              <a:bodyPr/>
              <a:lstStyle/>
              <a:p>
                <a:r>
                  <a:rPr lang="hu-HU">
                    <a:noFill/>
                  </a:rPr>
                  <a:t> </a:t>
                </a:r>
              </a:p>
            </p:txBody>
          </p:sp>
        </mc:Fallback>
      </mc:AlternateContent>
      <p:sp>
        <p:nvSpPr>
          <p:cNvPr id="43024" name="Rectangle 46"/>
          <p:cNvSpPr>
            <a:spLocks noChangeArrowheads="1"/>
          </p:cNvSpPr>
          <p:nvPr/>
        </p:nvSpPr>
        <p:spPr bwMode="auto">
          <a:xfrm>
            <a:off x="2051720" y="4388138"/>
            <a:ext cx="122341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500" b="1" dirty="0">
                <a:solidFill>
                  <a:srgbClr val="4E7A45"/>
                </a:solidFill>
                <a:latin typeface="Times New Roman" panose="02020603050405020304" pitchFamily="18" charset="0"/>
              </a:rPr>
              <a:t>Adjustment:</a:t>
            </a:r>
          </a:p>
        </p:txBody>
      </p:sp>
      <p:sp>
        <p:nvSpPr>
          <p:cNvPr id="20" name="Rectangle 9"/>
          <p:cNvSpPr>
            <a:spLocks noChangeArrowheads="1"/>
          </p:cNvSpPr>
          <p:nvPr/>
        </p:nvSpPr>
        <p:spPr bwMode="auto">
          <a:xfrm>
            <a:off x="0" y="51361"/>
            <a:ext cx="7117013"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Adjustment of the tilting level</a:t>
            </a:r>
          </a:p>
        </p:txBody>
      </p:sp>
      <p:pic>
        <p:nvPicPr>
          <p:cNvPr id="3" name="Picture 2" descr="A close up of a womans face&#10;&#10;Description automatically generated">
            <a:extLst>
              <a:ext uri="{FF2B5EF4-FFF2-40B4-BE49-F238E27FC236}">
                <a16:creationId xmlns:a16="http://schemas.microsoft.com/office/drawing/2014/main" id="{357398CF-3941-4E32-B318-CDC2A5B1F4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608" y="1300617"/>
            <a:ext cx="7305089" cy="2070734"/>
          </a:xfrm>
          <a:prstGeom prst="rect">
            <a:avLst/>
          </a:prstGeom>
        </p:spPr>
      </p:pic>
    </p:spTree>
    <p:extLst>
      <p:ext uri="{BB962C8B-B14F-4D97-AF65-F5344CB8AC3E}">
        <p14:creationId xmlns:p14="http://schemas.microsoft.com/office/powerpoint/2010/main" val="3332377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179512" y="123478"/>
            <a:ext cx="6144374"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Automatic Level</a:t>
            </a:r>
            <a:endParaRPr lang="en-US" altLang="hu-HU" sz="3200" b="1" cap="small" dirty="0">
              <a:solidFill>
                <a:srgbClr val="4E7A45"/>
              </a:solidFill>
              <a:latin typeface="Minion Pro" pitchFamily="18" charset="0"/>
              <a:ea typeface="+mj-ea"/>
              <a:cs typeface="Arial" panose="020B0604020202020204" pitchFamily="34" charset="0"/>
            </a:endParaRPr>
          </a:p>
        </p:txBody>
      </p:sp>
      <p:pic>
        <p:nvPicPr>
          <p:cNvPr id="3" name="Picture 2" descr="Diagram&#10;&#10;Description automatically generated">
            <a:extLst>
              <a:ext uri="{FF2B5EF4-FFF2-40B4-BE49-F238E27FC236}">
                <a16:creationId xmlns:a16="http://schemas.microsoft.com/office/drawing/2014/main" id="{3D7A6DE6-6B19-4C2F-8FAD-EDB883A39C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708253"/>
            <a:ext cx="6768752" cy="3436114"/>
          </a:xfrm>
          <a:prstGeom prst="rect">
            <a:avLst/>
          </a:prstGeom>
        </p:spPr>
      </p:pic>
    </p:spTree>
    <p:extLst>
      <p:ext uri="{BB962C8B-B14F-4D97-AF65-F5344CB8AC3E}">
        <p14:creationId xmlns:p14="http://schemas.microsoft.com/office/powerpoint/2010/main" val="21438596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2"/>
          <p:cNvSpPr>
            <a:spLocks noChangeArrowheads="1"/>
          </p:cNvSpPr>
          <p:nvPr/>
        </p:nvSpPr>
        <p:spPr bwMode="auto">
          <a:xfrm>
            <a:off x="128771" y="196934"/>
            <a:ext cx="6144374"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Automatic level</a:t>
            </a:r>
            <a:endParaRPr lang="en-US" altLang="hu-HU" sz="3200" b="1" cap="small" dirty="0">
              <a:solidFill>
                <a:srgbClr val="4E7A45"/>
              </a:solidFill>
              <a:latin typeface="Minion Pro" pitchFamily="18" charset="0"/>
              <a:ea typeface="+mj-ea"/>
              <a:cs typeface="Arial" panose="020B0604020202020204" pitchFamily="34" charset="0"/>
            </a:endParaRPr>
          </a:p>
        </p:txBody>
      </p:sp>
      <p:pic>
        <p:nvPicPr>
          <p:cNvPr id="5" name="Picture 4" descr="Diagram, engineering drawing&#10;&#10;Description automatically generated">
            <a:extLst>
              <a:ext uri="{FF2B5EF4-FFF2-40B4-BE49-F238E27FC236}">
                <a16:creationId xmlns:a16="http://schemas.microsoft.com/office/drawing/2014/main" id="{3B80D716-EF82-4212-8AE1-7E4F5D694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097" y="1059582"/>
            <a:ext cx="6881805" cy="3370680"/>
          </a:xfrm>
          <a:prstGeom prst="rect">
            <a:avLst/>
          </a:prstGeom>
        </p:spPr>
      </p:pic>
      <p:sp>
        <p:nvSpPr>
          <p:cNvPr id="47109" name="Szövegdoboz 118"/>
          <p:cNvSpPr txBox="1">
            <a:spLocks noChangeArrowheads="1"/>
          </p:cNvSpPr>
          <p:nvPr/>
        </p:nvSpPr>
        <p:spPr bwMode="auto">
          <a:xfrm>
            <a:off x="6588224" y="3830002"/>
            <a:ext cx="103105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hu-HU" altLang="hu-HU" sz="1350" dirty="0"/>
              <a:t>Central ray</a:t>
            </a:r>
          </a:p>
          <a:p>
            <a:pPr algn="ctr"/>
            <a:r>
              <a:rPr lang="hu-HU" altLang="hu-HU" sz="1350" dirty="0"/>
              <a:t>control</a:t>
            </a:r>
          </a:p>
        </p:txBody>
      </p:sp>
    </p:spTree>
    <p:extLst>
      <p:ext uri="{BB962C8B-B14F-4D97-AF65-F5344CB8AC3E}">
        <p14:creationId xmlns:p14="http://schemas.microsoft.com/office/powerpoint/2010/main" val="1131674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1143000" y="770500"/>
            <a:ext cx="45716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500" b="1" dirty="0">
                <a:solidFill>
                  <a:srgbClr val="4E7A45"/>
                </a:solidFill>
                <a:latin typeface="Times New Roman" panose="02020603050405020304" pitchFamily="18" charset="0"/>
              </a:rPr>
              <a:t>1. The round bubble must be adjusted to the standing axis</a:t>
            </a:r>
          </a:p>
        </p:txBody>
      </p:sp>
      <p:sp>
        <p:nvSpPr>
          <p:cNvPr id="51203" name="Rectangle 3"/>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51204" name="Rectangle 4"/>
          <p:cNvSpPr>
            <a:spLocks noChangeArrowheads="1"/>
          </p:cNvSpPr>
          <p:nvPr/>
        </p:nvSpPr>
        <p:spPr bwMode="auto">
          <a:xfrm>
            <a:off x="107504" y="84810"/>
            <a:ext cx="8528297"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adjustment of automatic levels</a:t>
            </a:r>
          </a:p>
        </p:txBody>
      </p:sp>
      <p:sp>
        <p:nvSpPr>
          <p:cNvPr id="51205" name="Rectangle 5"/>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graphicFrame>
        <p:nvGraphicFramePr>
          <p:cNvPr id="51206" name="Object 6"/>
          <p:cNvGraphicFramePr>
            <a:graphicFrameLocks noChangeAspect="1"/>
          </p:cNvGraphicFramePr>
          <p:nvPr/>
        </p:nvGraphicFramePr>
        <p:xfrm>
          <a:off x="5813822" y="789385"/>
          <a:ext cx="809625" cy="432197"/>
        </p:xfrm>
        <a:graphic>
          <a:graphicData uri="http://schemas.openxmlformats.org/presentationml/2006/ole">
            <mc:AlternateContent xmlns:mc="http://schemas.openxmlformats.org/markup-compatibility/2006">
              <mc:Choice xmlns:v="urn:schemas-microsoft-com:vml" Requires="v">
                <p:oleObj spid="_x0000_s5130" name="Microsoft Equation 3.0" r:id="rId4" imgW="431613" imgH="228501" progId="Equation.3">
                  <p:embed/>
                </p:oleObj>
              </mc:Choice>
              <mc:Fallback>
                <p:oleObj name="Microsoft Equation 3.0" r:id="rId4" imgW="431613" imgH="22850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3822" y="789385"/>
                        <a:ext cx="809625"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7" name="Rectangle 7"/>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51208" name="Rectangle 10"/>
          <p:cNvSpPr>
            <a:spLocks noChangeArrowheads="1"/>
          </p:cNvSpPr>
          <p:nvPr/>
        </p:nvSpPr>
        <p:spPr bwMode="auto">
          <a:xfrm>
            <a:off x="1081305" y="1925574"/>
            <a:ext cx="457164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500" b="1" dirty="0">
                <a:solidFill>
                  <a:srgbClr val="4E7A45"/>
                </a:solidFill>
                <a:latin typeface="Times New Roman" panose="02020603050405020304" pitchFamily="18" charset="0"/>
              </a:rPr>
              <a:t>2. The horizontal crosshair must be perpendiculat to the standing axis</a:t>
            </a:r>
            <a:endParaRPr lang="hu-HU" altLang="hu-HU" sz="1350" dirty="0">
              <a:solidFill>
                <a:srgbClr val="4E7A45"/>
              </a:solidFill>
            </a:endParaRPr>
          </a:p>
        </p:txBody>
      </p:sp>
      <p:sp>
        <p:nvSpPr>
          <p:cNvPr id="51209" name="Rectangle 13"/>
          <p:cNvSpPr>
            <a:spLocks noChangeArrowheads="1"/>
          </p:cNvSpPr>
          <p:nvPr/>
        </p:nvSpPr>
        <p:spPr bwMode="auto">
          <a:xfrm>
            <a:off x="1818085" y="1239441"/>
            <a:ext cx="417614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350" dirty="0">
                <a:solidFill>
                  <a:srgbClr val="4E7A45"/>
                </a:solidFill>
                <a:latin typeface="Times New Roman" panose="02020603050405020304" pitchFamily="18" charset="0"/>
              </a:rPr>
              <a:t>Using a bubble tube placed temporarily on the instrument</a:t>
            </a:r>
          </a:p>
        </p:txBody>
      </p:sp>
      <p:sp>
        <p:nvSpPr>
          <p:cNvPr id="51210" name="Rectangle 14"/>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graphicFrame>
        <p:nvGraphicFramePr>
          <p:cNvPr id="51211" name="Object 17"/>
          <p:cNvGraphicFramePr>
            <a:graphicFrameLocks noChangeAspect="1"/>
          </p:cNvGraphicFramePr>
          <p:nvPr/>
        </p:nvGraphicFramePr>
        <p:xfrm>
          <a:off x="5868591" y="1924050"/>
          <a:ext cx="809625" cy="396479"/>
        </p:xfrm>
        <a:graphic>
          <a:graphicData uri="http://schemas.openxmlformats.org/presentationml/2006/ole">
            <mc:AlternateContent xmlns:mc="http://schemas.openxmlformats.org/markup-compatibility/2006">
              <mc:Choice xmlns:v="urn:schemas-microsoft-com:vml" Requires="v">
                <p:oleObj spid="_x0000_s5131" name="Microsoft Equation 3.0" r:id="rId6" imgW="469900" imgH="228600" progId="Equation.3">
                  <p:embed/>
                </p:oleObj>
              </mc:Choice>
              <mc:Fallback>
                <p:oleObj name="Microsoft Equation 3.0" r:id="rId6" imgW="4699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591" y="1924050"/>
                        <a:ext cx="809625" cy="396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12" name="Rectangle 20"/>
          <p:cNvSpPr>
            <a:spLocks noChangeArrowheads="1"/>
          </p:cNvSpPr>
          <p:nvPr/>
        </p:nvSpPr>
        <p:spPr bwMode="auto">
          <a:xfrm>
            <a:off x="1143000" y="2777339"/>
            <a:ext cx="3537347" cy="19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228600" algn="l"/>
                <a:tab pos="914400" algn="l"/>
              </a:tabLst>
              <a:defRPr sz="3200">
                <a:solidFill>
                  <a:schemeClr val="tx1"/>
                </a:solidFill>
                <a:latin typeface="Arial" panose="020B0604020202020204" pitchFamily="34" charset="0"/>
              </a:defRPr>
            </a:lvl1pPr>
            <a:lvl2pPr marL="742950" indent="-285750">
              <a:spcBef>
                <a:spcPct val="20000"/>
              </a:spcBef>
              <a:buChar char="–"/>
              <a:tabLst>
                <a:tab pos="228600" algn="l"/>
                <a:tab pos="914400" algn="l"/>
              </a:tabLst>
              <a:defRPr sz="2800">
                <a:solidFill>
                  <a:schemeClr val="tx1"/>
                </a:solidFill>
                <a:latin typeface="Arial" panose="020B0604020202020204" pitchFamily="34" charset="0"/>
              </a:defRPr>
            </a:lvl2pPr>
            <a:lvl3pPr marL="1143000" indent="-228600">
              <a:spcBef>
                <a:spcPct val="20000"/>
              </a:spcBef>
              <a:buChar char="•"/>
              <a:tabLst>
                <a:tab pos="228600" algn="l"/>
                <a:tab pos="914400" algn="l"/>
              </a:tabLst>
              <a:defRPr sz="2400">
                <a:solidFill>
                  <a:schemeClr val="tx1"/>
                </a:solidFill>
                <a:latin typeface="Arial" panose="020B0604020202020204" pitchFamily="34" charset="0"/>
              </a:defRPr>
            </a:lvl3pPr>
            <a:lvl4pPr marL="1600200" indent="-228600">
              <a:spcBef>
                <a:spcPct val="20000"/>
              </a:spcBef>
              <a:buChar char="–"/>
              <a:tabLst>
                <a:tab pos="228600" algn="l"/>
                <a:tab pos="914400" algn="l"/>
              </a:tabLst>
              <a:defRPr sz="2000">
                <a:solidFill>
                  <a:schemeClr val="tx1"/>
                </a:solidFill>
                <a:latin typeface="Arial" panose="020B0604020202020204" pitchFamily="34" charset="0"/>
              </a:defRPr>
            </a:lvl4pPr>
            <a:lvl5pPr marL="2057400" indent="-228600">
              <a:spcBef>
                <a:spcPct val="20000"/>
              </a:spcBef>
              <a:buChar char="»"/>
              <a:tabLst>
                <a:tab pos="228600" algn="l"/>
                <a:tab pos="914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 pos="914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 pos="914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 pos="914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 pos="914400" algn="l"/>
              </a:tabLst>
              <a:defRPr sz="2000">
                <a:solidFill>
                  <a:schemeClr val="tx1"/>
                </a:solidFill>
                <a:latin typeface="Arial" panose="020B0604020202020204" pitchFamily="34" charset="0"/>
              </a:defRPr>
            </a:lvl9pPr>
          </a:lstStyle>
          <a:p>
            <a:pPr algn="just" eaLnBrk="1" hangingPunct="1">
              <a:spcBef>
                <a:spcPct val="0"/>
              </a:spcBef>
              <a:buClr>
                <a:schemeClr val="tx1"/>
              </a:buClr>
              <a:buFontTx/>
              <a:buNone/>
            </a:pPr>
            <a:r>
              <a:rPr lang="hu-HU" altLang="hu-HU" sz="1350" b="1" dirty="0">
                <a:solidFill>
                  <a:srgbClr val="4E7A45"/>
                </a:solidFill>
                <a:latin typeface="Times New Roman" panose="02020603050405020304" pitchFamily="18" charset="0"/>
              </a:rPr>
              <a:t>3. Collimation error</a:t>
            </a:r>
          </a:p>
          <a:p>
            <a:pPr algn="just" eaLnBrk="1" hangingPunct="1">
              <a:spcBef>
                <a:spcPct val="0"/>
              </a:spcBef>
              <a:buClr>
                <a:schemeClr val="tx1"/>
              </a:buClr>
              <a:buFontTx/>
              <a:buNone/>
            </a:pPr>
            <a:endParaRPr lang="hu-HU" altLang="hu-HU" sz="1350" b="1" dirty="0">
              <a:solidFill>
                <a:srgbClr val="4E7A45"/>
              </a:solidFill>
              <a:latin typeface="Times New Roman" panose="02020603050405020304" pitchFamily="18" charset="0"/>
            </a:endParaRPr>
          </a:p>
          <a:p>
            <a:pPr algn="just" eaLnBrk="1" hangingPunct="1">
              <a:spcBef>
                <a:spcPct val="0"/>
              </a:spcBef>
              <a:buClr>
                <a:schemeClr val="tx1"/>
              </a:buClr>
              <a:buFontTx/>
              <a:buNone/>
            </a:pPr>
            <a:r>
              <a:rPr lang="hu-HU" altLang="hu-HU" sz="1350" dirty="0">
                <a:solidFill>
                  <a:srgbClr val="4E7A45"/>
                </a:solidFill>
                <a:latin typeface="Times New Roman" panose="02020603050405020304" pitchFamily="18" charset="0"/>
              </a:rPr>
              <a:t>The collimation error is caused by the faulty operation of the compensator. It is proportional to the tilting angle of the standing axis. This error occurs, when the standing axis is not vertical. It can be tested by creating various tilted standing axis and measuring the height difference between points. </a:t>
            </a:r>
          </a:p>
        </p:txBody>
      </p:sp>
      <p:pic>
        <p:nvPicPr>
          <p:cNvPr id="51213" name="Kép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5197" y="2320529"/>
            <a:ext cx="2427684"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0856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107504" y="123478"/>
            <a:ext cx="7920880" cy="690813"/>
          </a:xfrm>
          <a:prstGeom prst="rect">
            <a:avLst/>
          </a:prstGeom>
        </p:spPr>
        <p:txBody>
          <a:bodyPr>
            <a:normAutofit fontScale="925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Mitigating the effect of Systematic Error</a:t>
            </a:r>
          </a:p>
        </p:txBody>
      </p:sp>
      <p:sp>
        <p:nvSpPr>
          <p:cNvPr id="53251" name="Rectangle 6"/>
          <p:cNvSpPr>
            <a:spLocks noChangeArrowheads="1"/>
          </p:cNvSpPr>
          <p:nvPr/>
        </p:nvSpPr>
        <p:spPr bwMode="auto">
          <a:xfrm>
            <a:off x="251520" y="1436289"/>
            <a:ext cx="835292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spcBef>
                <a:spcPct val="20000"/>
              </a:spcBef>
              <a:buChar char="•"/>
              <a:tabLst>
                <a:tab pos="228600" algn="l"/>
                <a:tab pos="455613" algn="l"/>
              </a:tabLst>
              <a:defRPr sz="3200">
                <a:solidFill>
                  <a:schemeClr val="tx1"/>
                </a:solidFill>
                <a:latin typeface="Arial" panose="020B0604020202020204" pitchFamily="34" charset="0"/>
              </a:defRPr>
            </a:lvl1pPr>
            <a:lvl2pPr>
              <a:spcBef>
                <a:spcPct val="20000"/>
              </a:spcBef>
              <a:buChar char="–"/>
              <a:tabLst>
                <a:tab pos="228600" algn="l"/>
                <a:tab pos="455613" algn="l"/>
              </a:tabLst>
              <a:defRPr sz="2800">
                <a:solidFill>
                  <a:schemeClr val="tx1"/>
                </a:solidFill>
                <a:latin typeface="Arial" panose="020B0604020202020204" pitchFamily="34" charset="0"/>
              </a:defRPr>
            </a:lvl2pPr>
            <a:lvl3pPr marL="1143000" indent="-228600">
              <a:spcBef>
                <a:spcPct val="20000"/>
              </a:spcBef>
              <a:buChar char="•"/>
              <a:tabLst>
                <a:tab pos="228600" algn="l"/>
                <a:tab pos="455613" algn="l"/>
              </a:tabLst>
              <a:defRPr sz="2400">
                <a:solidFill>
                  <a:schemeClr val="tx1"/>
                </a:solidFill>
                <a:latin typeface="Arial" panose="020B0604020202020204" pitchFamily="34" charset="0"/>
              </a:defRPr>
            </a:lvl3pPr>
            <a:lvl4pPr marL="1600200" indent="-228600">
              <a:spcBef>
                <a:spcPct val="20000"/>
              </a:spcBef>
              <a:buChar char="–"/>
              <a:tabLst>
                <a:tab pos="228600" algn="l"/>
                <a:tab pos="455613" algn="l"/>
              </a:tabLst>
              <a:defRPr sz="2000">
                <a:solidFill>
                  <a:schemeClr val="tx1"/>
                </a:solidFill>
                <a:latin typeface="Arial" panose="020B0604020202020204" pitchFamily="34" charset="0"/>
              </a:defRPr>
            </a:lvl4pPr>
            <a:lvl5pPr marL="2057400" indent="-228600">
              <a:spcBef>
                <a:spcPct val="20000"/>
              </a:spcBef>
              <a:buChar char="»"/>
              <a:tabLst>
                <a:tab pos="228600" algn="l"/>
                <a:tab pos="45561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28600" algn="l"/>
                <a:tab pos="45561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28600" algn="l"/>
                <a:tab pos="45561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28600" algn="l"/>
                <a:tab pos="45561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28600" algn="l"/>
                <a:tab pos="455613" algn="l"/>
              </a:tabLst>
              <a:defRPr sz="2000">
                <a:solidFill>
                  <a:schemeClr val="tx1"/>
                </a:solidFill>
                <a:latin typeface="Arial" panose="020B0604020202020204" pitchFamily="34" charset="0"/>
              </a:defRPr>
            </a:lvl9pPr>
          </a:lstStyle>
          <a:p>
            <a:pPr marL="800100" lvl="1" indent="-342900" eaLnBrk="1" hangingPunct="1">
              <a:spcBef>
                <a:spcPct val="0"/>
              </a:spcBef>
              <a:buFontTx/>
              <a:buAutoNum type="arabicPeriod"/>
            </a:pPr>
            <a:r>
              <a:rPr lang="hu-HU" altLang="hu-HU" sz="1800" b="1" dirty="0">
                <a:solidFill>
                  <a:srgbClr val="4E7A45"/>
                </a:solidFill>
                <a:latin typeface="Times New Roman" panose="02020603050405020304" pitchFamily="18" charset="0"/>
                <a:cs typeface="Times New Roman" panose="02020603050405020304" pitchFamily="18" charset="0"/>
              </a:rPr>
              <a:t>Eliminate the cause </a:t>
            </a:r>
            <a:r>
              <a:rPr lang="hu-HU" altLang="hu-HU" sz="1800" dirty="0">
                <a:solidFill>
                  <a:srgbClr val="4E7A45"/>
                </a:solidFill>
                <a:latin typeface="Times New Roman" panose="02020603050405020304" pitchFamily="18" charset="0"/>
                <a:cs typeface="Times New Roman" panose="02020603050405020304" pitchFamily="18" charset="0"/>
              </a:rPr>
              <a:t>(e.g. adjustment of the instrument). Drawback: </a:t>
            </a:r>
            <a:r>
              <a:rPr lang="hu-HU" altLang="hu-HU" sz="1800" dirty="0" err="1">
                <a:solidFill>
                  <a:srgbClr val="4E7A45"/>
                </a:solidFill>
                <a:latin typeface="Times New Roman" panose="02020603050405020304" pitchFamily="18" charset="0"/>
                <a:cs typeface="Times New Roman" panose="02020603050405020304" pitchFamily="18" charset="0"/>
              </a:rPr>
              <a:t>have</a:t>
            </a:r>
            <a:r>
              <a:rPr lang="hu-HU" altLang="hu-HU" sz="1800" dirty="0">
                <a:solidFill>
                  <a:srgbClr val="4E7A45"/>
                </a:solidFill>
                <a:latin typeface="Times New Roman" panose="02020603050405020304" pitchFamily="18" charset="0"/>
                <a:cs typeface="Times New Roman" panose="02020603050405020304" pitchFamily="18" charset="0"/>
              </a:rPr>
              <a:t> to mitigate the total effect.</a:t>
            </a:r>
          </a:p>
          <a:p>
            <a:pPr marL="800100" lvl="1" indent="-342900" eaLnBrk="1" hangingPunct="1">
              <a:spcBef>
                <a:spcPct val="0"/>
              </a:spcBef>
              <a:buFontTx/>
              <a:buAutoNum type="arabicPeriod"/>
            </a:pPr>
            <a:endParaRPr lang="hu-HU" altLang="hu-HU" sz="1800" dirty="0">
              <a:solidFill>
                <a:srgbClr val="4E7A45"/>
              </a:solidFill>
              <a:latin typeface="Times New Roman" panose="02020603050405020304" pitchFamily="18" charset="0"/>
              <a:cs typeface="Times New Roman" panose="02020603050405020304" pitchFamily="18" charset="0"/>
            </a:endParaRPr>
          </a:p>
          <a:p>
            <a:pPr marL="800100" lvl="1" indent="-342900">
              <a:spcBef>
                <a:spcPct val="0"/>
              </a:spcBef>
              <a:buFontTx/>
              <a:buAutoNum type="arabicPeriod"/>
            </a:pPr>
            <a:r>
              <a:rPr lang="hu-HU" altLang="hu-HU" sz="1800" dirty="0">
                <a:solidFill>
                  <a:srgbClr val="4E7A45"/>
                </a:solidFill>
                <a:latin typeface="Times New Roman" panose="02020603050405020304" pitchFamily="18" charset="0"/>
                <a:cs typeface="Times New Roman" panose="02020603050405020304" pitchFamily="18" charset="0"/>
              </a:rPr>
              <a:t>Applying </a:t>
            </a:r>
            <a:r>
              <a:rPr lang="hu-HU" altLang="hu-HU" sz="1800" b="1" dirty="0">
                <a:solidFill>
                  <a:srgbClr val="4E7A45"/>
                </a:solidFill>
                <a:latin typeface="Times New Roman" panose="02020603050405020304" pitchFamily="18" charset="0"/>
                <a:cs typeface="Times New Roman" panose="02020603050405020304" pitchFamily="18" charset="0"/>
              </a:rPr>
              <a:t>observation procedure </a:t>
            </a:r>
            <a:r>
              <a:rPr lang="hu-HU" altLang="hu-HU" sz="1800" dirty="0">
                <a:solidFill>
                  <a:srgbClr val="4E7A45"/>
                </a:solidFill>
                <a:latin typeface="Times New Roman" panose="02020603050405020304" pitchFamily="18" charset="0"/>
                <a:cs typeface="Times New Roman" panose="02020603050405020304" pitchFamily="18" charset="0"/>
              </a:rPr>
              <a:t>that eliminates the effect of the systematic error.</a:t>
            </a:r>
          </a:p>
          <a:p>
            <a:pPr marL="800100" lvl="1" indent="-342900">
              <a:spcBef>
                <a:spcPct val="0"/>
              </a:spcBef>
              <a:buFontTx/>
              <a:buAutoNum type="arabicPeriod"/>
            </a:pPr>
            <a:endParaRPr lang="hu-HU" altLang="hu-HU" sz="1800" dirty="0">
              <a:solidFill>
                <a:srgbClr val="4E7A45"/>
              </a:solidFill>
              <a:latin typeface="Times New Roman" panose="02020603050405020304" pitchFamily="18" charset="0"/>
              <a:cs typeface="Times New Roman" panose="02020603050405020304" pitchFamily="18" charset="0"/>
            </a:endParaRPr>
          </a:p>
          <a:p>
            <a:pPr marL="800100" lvl="1" indent="-342900">
              <a:spcBef>
                <a:spcPct val="0"/>
              </a:spcBef>
              <a:buFontTx/>
              <a:buAutoNum type="arabicPeriod"/>
            </a:pPr>
            <a:r>
              <a:rPr lang="hu-HU" altLang="hu-HU" sz="1800" dirty="0">
                <a:solidFill>
                  <a:srgbClr val="4E7A45"/>
                </a:solidFill>
                <a:latin typeface="Times New Roman" panose="02020603050405020304" pitchFamily="18" charset="0"/>
                <a:cs typeface="Times New Roman" panose="02020603050405020304" pitchFamily="18" charset="0"/>
              </a:rPr>
              <a:t>The </a:t>
            </a:r>
            <a:r>
              <a:rPr lang="hu-HU" altLang="hu-HU" sz="1800" b="1" dirty="0">
                <a:solidFill>
                  <a:srgbClr val="4E7A45"/>
                </a:solidFill>
                <a:latin typeface="Times New Roman" panose="02020603050405020304" pitchFamily="18" charset="0"/>
                <a:cs typeface="Times New Roman" panose="02020603050405020304" pitchFamily="18" charset="0"/>
              </a:rPr>
              <a:t>quantification </a:t>
            </a:r>
            <a:r>
              <a:rPr lang="hu-HU" altLang="hu-HU" sz="1800" dirty="0">
                <a:solidFill>
                  <a:srgbClr val="4E7A45"/>
                </a:solidFill>
                <a:latin typeface="Times New Roman" panose="02020603050405020304" pitchFamily="18" charset="0"/>
                <a:cs typeface="Times New Roman" panose="02020603050405020304" pitchFamily="18" charset="0"/>
              </a:rPr>
              <a:t>of the error </a:t>
            </a:r>
            <a:r>
              <a:rPr lang="hu-HU" altLang="hu-HU" sz="1800" b="1" dirty="0">
                <a:solidFill>
                  <a:srgbClr val="4E7A45"/>
                </a:solidFill>
                <a:latin typeface="Times New Roman" panose="02020603050405020304" pitchFamily="18" charset="0"/>
                <a:cs typeface="Times New Roman" panose="02020603050405020304" pitchFamily="18" charset="0"/>
              </a:rPr>
              <a:t>and </a:t>
            </a:r>
            <a:r>
              <a:rPr lang="hu-HU" altLang="hu-HU" sz="1800" dirty="0">
                <a:solidFill>
                  <a:srgbClr val="4E7A45"/>
                </a:solidFill>
                <a:latin typeface="Times New Roman" panose="02020603050405020304" pitchFamily="18" charset="0"/>
                <a:cs typeface="Times New Roman" panose="02020603050405020304" pitchFamily="18" charset="0"/>
              </a:rPr>
              <a:t>the </a:t>
            </a:r>
            <a:r>
              <a:rPr lang="hu-HU" altLang="hu-HU" sz="1800" b="1" dirty="0">
                <a:solidFill>
                  <a:srgbClr val="4E7A45"/>
                </a:solidFill>
                <a:latin typeface="Times New Roman" panose="02020603050405020304" pitchFamily="18" charset="0"/>
                <a:cs typeface="Times New Roman" panose="02020603050405020304" pitchFamily="18" charset="0"/>
              </a:rPr>
              <a:t>correction </a:t>
            </a:r>
            <a:r>
              <a:rPr lang="hu-HU" altLang="hu-HU" sz="1800" dirty="0">
                <a:solidFill>
                  <a:srgbClr val="4E7A45"/>
                </a:solidFill>
                <a:latin typeface="Times New Roman" panose="02020603050405020304" pitchFamily="18" charset="0"/>
                <a:cs typeface="Times New Roman" panose="02020603050405020304" pitchFamily="18" charset="0"/>
              </a:rPr>
              <a:t>of the raw observations. Used in automatic instruments, when the built-in computer can do the calculations automatically. </a:t>
            </a:r>
            <a:endParaRPr lang="hu-HU" altLang="hu-HU" sz="1800" dirty="0">
              <a:solidFill>
                <a:srgbClr val="4E7A45"/>
              </a:solidFill>
              <a:latin typeface="Times New Roman" panose="02020603050405020304" pitchFamily="18" charset="0"/>
            </a:endParaRPr>
          </a:p>
          <a:p>
            <a:pPr marL="800100" lvl="1" indent="-342900">
              <a:spcBef>
                <a:spcPct val="0"/>
              </a:spcBef>
              <a:buFontTx/>
              <a:buAutoNum type="arabicPeriod"/>
            </a:pPr>
            <a:endParaRPr lang="hu-HU" altLang="hu-HU" sz="1800" dirty="0">
              <a:solidFill>
                <a:srgbClr val="4E7A45"/>
              </a:solidFill>
              <a:latin typeface="Times New Roman" panose="02020603050405020304" pitchFamily="18" charset="0"/>
            </a:endParaRPr>
          </a:p>
          <a:p>
            <a:pPr marL="800100" lvl="1" indent="-342900" eaLnBrk="1" hangingPunct="1">
              <a:spcBef>
                <a:spcPct val="0"/>
              </a:spcBef>
              <a:buFontTx/>
              <a:buAutoNum type="arabicPeriod"/>
            </a:pPr>
            <a:endParaRPr lang="hu-HU" altLang="hu-HU" sz="1800" dirty="0">
              <a:solidFill>
                <a:srgbClr val="4E7A45"/>
              </a:solidFill>
              <a:latin typeface="Times New Roman" panose="02020603050405020304" pitchFamily="18" charset="0"/>
            </a:endParaRPr>
          </a:p>
        </p:txBody>
      </p:sp>
    </p:spTree>
    <p:extLst>
      <p:ext uri="{BB962C8B-B14F-4D97-AF65-F5344CB8AC3E}">
        <p14:creationId xmlns:p14="http://schemas.microsoft.com/office/powerpoint/2010/main" val="523796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251520" y="195486"/>
            <a:ext cx="7331521" cy="720080"/>
          </a:xfrm>
          <a:prstGeom prst="rect">
            <a:avLst/>
          </a:prstGeom>
        </p:spPr>
        <p:txBody>
          <a:bodyPr>
            <a:normAutofit fontScale="850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systematic error sources of levelling</a:t>
            </a:r>
          </a:p>
        </p:txBody>
      </p:sp>
      <p:sp>
        <p:nvSpPr>
          <p:cNvPr id="54275" name="Rectangle 3"/>
          <p:cNvSpPr>
            <a:spLocks noChangeArrowheads="1"/>
          </p:cNvSpPr>
          <p:nvPr/>
        </p:nvSpPr>
        <p:spPr bwMode="auto">
          <a:xfrm>
            <a:off x="1143001" y="1560464"/>
            <a:ext cx="666988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tabLst>
                <a:tab pos="228600" algn="l"/>
                <a:tab pos="455613" algn="l"/>
              </a:tabLst>
              <a:defRPr>
                <a:solidFill>
                  <a:schemeClr val="tx1"/>
                </a:solidFill>
                <a:latin typeface="Arial" panose="020B0604020202020204" pitchFamily="34" charset="0"/>
              </a:defRPr>
            </a:lvl1pPr>
            <a:lvl2pPr marL="800100" indent="-342900">
              <a:tabLst>
                <a:tab pos="228600" algn="l"/>
                <a:tab pos="455613" algn="l"/>
              </a:tabLst>
              <a:defRPr>
                <a:solidFill>
                  <a:schemeClr val="tx1"/>
                </a:solidFill>
                <a:latin typeface="Arial" panose="020B0604020202020204" pitchFamily="34" charset="0"/>
              </a:defRPr>
            </a:lvl2pPr>
            <a:lvl3pPr marL="1257300" indent="-342900">
              <a:tabLst>
                <a:tab pos="228600" algn="l"/>
                <a:tab pos="455613" algn="l"/>
              </a:tabLst>
              <a:defRPr>
                <a:solidFill>
                  <a:schemeClr val="tx1"/>
                </a:solidFill>
                <a:latin typeface="Arial" panose="020B0604020202020204" pitchFamily="34" charset="0"/>
              </a:defRPr>
            </a:lvl3pPr>
            <a:lvl4pPr marL="1714500" indent="-342900">
              <a:tabLst>
                <a:tab pos="228600" algn="l"/>
                <a:tab pos="455613" algn="l"/>
              </a:tabLst>
              <a:defRPr>
                <a:solidFill>
                  <a:schemeClr val="tx1"/>
                </a:solidFill>
                <a:latin typeface="Arial" panose="020B0604020202020204" pitchFamily="34" charset="0"/>
              </a:defRPr>
            </a:lvl4pPr>
            <a:lvl5pPr marL="2171700" indent="-342900">
              <a:tabLst>
                <a:tab pos="228600" algn="l"/>
                <a:tab pos="455613" algn="l"/>
              </a:tabLst>
              <a:defRPr>
                <a:solidFill>
                  <a:schemeClr val="tx1"/>
                </a:solidFill>
                <a:latin typeface="Arial" panose="020B0604020202020204" pitchFamily="34" charset="0"/>
              </a:defRPr>
            </a:lvl5pPr>
            <a:lvl6pPr marL="26289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6pPr>
            <a:lvl7pPr marL="30861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7pPr>
            <a:lvl8pPr marL="35433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8pPr>
            <a:lvl9pPr marL="40005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9pPr>
          </a:lstStyle>
          <a:p>
            <a:pPr algn="just" eaLnBrk="1" hangingPunct="1">
              <a:buFontTx/>
              <a:buAutoNum type="arabicPeriod"/>
            </a:pPr>
            <a:r>
              <a:rPr lang="hu-HU" altLang="hu-HU" dirty="0">
                <a:solidFill>
                  <a:srgbClr val="4E7A45"/>
                </a:solidFill>
                <a:latin typeface="Times New Roman" panose="02020603050405020304" pitchFamily="18" charset="0"/>
              </a:rPr>
              <a:t>Which error </a:t>
            </a:r>
            <a:r>
              <a:rPr lang="hu-HU" altLang="hu-HU" b="1" dirty="0">
                <a:solidFill>
                  <a:srgbClr val="4E7A45"/>
                </a:solidFill>
                <a:latin typeface="Times New Roman" panose="02020603050405020304" pitchFamily="18" charset="0"/>
              </a:rPr>
              <a:t>accumulates </a:t>
            </a:r>
            <a:r>
              <a:rPr lang="hu-HU" altLang="hu-HU" dirty="0">
                <a:solidFill>
                  <a:srgbClr val="4E7A45"/>
                </a:solidFill>
                <a:latin typeface="Times New Roman" panose="02020603050405020304" pitchFamily="18" charset="0"/>
              </a:rPr>
              <a:t>when the observed rise/fall values are added up? </a:t>
            </a:r>
          </a:p>
          <a:p>
            <a:pPr algn="just" eaLnBrk="1" hangingPunct="1">
              <a:buFontTx/>
              <a:buAutoNum type="arabicPeriod"/>
            </a:pPr>
            <a:endParaRPr lang="hu-HU" altLang="hu-HU" dirty="0">
              <a:solidFill>
                <a:srgbClr val="4E7A45"/>
              </a:solidFill>
              <a:latin typeface="Times New Roman" panose="02020603050405020304" pitchFamily="18" charset="0"/>
            </a:endParaRPr>
          </a:p>
          <a:p>
            <a:pPr algn="just" eaLnBrk="1" hangingPunct="1"/>
            <a:r>
              <a:rPr lang="hu-HU" altLang="hu-HU" dirty="0">
                <a:solidFill>
                  <a:srgbClr val="4E7A45"/>
                </a:solidFill>
                <a:latin typeface="Times New Roman" panose="02020603050405020304" pitchFamily="18" charset="0"/>
              </a:rPr>
              <a:t>2. 	How could the individual systematic error sources be </a:t>
            </a:r>
            <a:r>
              <a:rPr lang="hu-HU" altLang="hu-HU" b="1" dirty="0">
                <a:solidFill>
                  <a:srgbClr val="4E7A45"/>
                </a:solidFill>
                <a:latin typeface="Times New Roman" panose="02020603050405020304" pitchFamily="18" charset="0"/>
              </a:rPr>
              <a:t>mitigate</a:t>
            </a:r>
            <a:r>
              <a:rPr lang="hu-HU" altLang="hu-HU" dirty="0">
                <a:solidFill>
                  <a:srgbClr val="4E7A45"/>
                </a:solidFill>
                <a:latin typeface="Times New Roman" panose="02020603050405020304" pitchFamily="18" charset="0"/>
              </a:rPr>
              <a:t>d most effectively?</a:t>
            </a:r>
          </a:p>
          <a:p>
            <a:pPr algn="just" eaLnBrk="1" hangingPunct="1"/>
            <a:endParaRPr lang="hu-HU" altLang="hu-HU" dirty="0">
              <a:solidFill>
                <a:srgbClr val="4E7A45"/>
              </a:solidFill>
              <a:latin typeface="Times New Roman" panose="02020603050405020304" pitchFamily="18" charset="0"/>
            </a:endParaRPr>
          </a:p>
          <a:p>
            <a:pPr algn="just" eaLnBrk="1" hangingPunct="1"/>
            <a:r>
              <a:rPr lang="hu-HU" altLang="hu-HU" dirty="0">
                <a:solidFill>
                  <a:srgbClr val="4E7A45"/>
                </a:solidFill>
                <a:latin typeface="Times New Roman" panose="02020603050405020304" pitchFamily="18" charset="0"/>
              </a:rPr>
              <a:t>3. 	What kind of rules and procedures must be followed to </a:t>
            </a:r>
            <a:r>
              <a:rPr lang="hu-HU" altLang="hu-HU" b="1" dirty="0">
                <a:solidFill>
                  <a:srgbClr val="4E7A45"/>
                </a:solidFill>
                <a:latin typeface="Times New Roman" panose="02020603050405020304" pitchFamily="18" charset="0"/>
              </a:rPr>
              <a:t>minimize </a:t>
            </a:r>
            <a:r>
              <a:rPr lang="hu-HU" altLang="hu-HU" dirty="0">
                <a:solidFill>
                  <a:srgbClr val="4E7A45"/>
                </a:solidFill>
                <a:latin typeface="Times New Roman" panose="02020603050405020304" pitchFamily="18" charset="0"/>
              </a:rPr>
              <a:t>the effects of systematic error in the results?</a:t>
            </a:r>
          </a:p>
        </p:txBody>
      </p:sp>
    </p:spTree>
    <p:extLst>
      <p:ext uri="{BB962C8B-B14F-4D97-AF65-F5344CB8AC3E}">
        <p14:creationId xmlns:p14="http://schemas.microsoft.com/office/powerpoint/2010/main" val="2716479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457200" y="357188"/>
            <a:ext cx="8229600" cy="774402"/>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structure of the tilting level</a:t>
            </a:r>
          </a:p>
        </p:txBody>
      </p:sp>
      <p:pic>
        <p:nvPicPr>
          <p:cNvPr id="3" name="Picture 2" descr="A close up of a map&#10;&#10;Description automatically generated">
            <a:extLst>
              <a:ext uri="{FF2B5EF4-FFF2-40B4-BE49-F238E27FC236}">
                <a16:creationId xmlns:a16="http://schemas.microsoft.com/office/drawing/2014/main" id="{84F915F8-F054-4B36-B8D0-069D626BA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074537"/>
            <a:ext cx="7155235" cy="3694004"/>
          </a:xfrm>
          <a:prstGeom prst="rect">
            <a:avLst/>
          </a:prstGeom>
        </p:spPr>
      </p:pic>
    </p:spTree>
    <p:extLst>
      <p:ext uri="{BB962C8B-B14F-4D97-AF65-F5344CB8AC3E}">
        <p14:creationId xmlns:p14="http://schemas.microsoft.com/office/powerpoint/2010/main" val="2658415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179512" y="195486"/>
            <a:ext cx="7259513" cy="548235"/>
          </a:xfrm>
          <a:prstGeom prst="rect">
            <a:avLst/>
          </a:prstGeom>
        </p:spPr>
        <p:txBody>
          <a:bodyPr>
            <a:normAutofit fontScale="850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systematic error sources of levelling</a:t>
            </a:r>
          </a:p>
        </p:txBody>
      </p:sp>
      <p:sp>
        <p:nvSpPr>
          <p:cNvPr id="55299" name="Rectangle 3"/>
          <p:cNvSpPr>
            <a:spLocks noChangeArrowheads="1"/>
          </p:cNvSpPr>
          <p:nvPr/>
        </p:nvSpPr>
        <p:spPr bwMode="auto">
          <a:xfrm>
            <a:off x="323528" y="729467"/>
            <a:ext cx="849694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tabLst>
                <a:tab pos="228600" algn="l"/>
                <a:tab pos="455613" algn="l"/>
              </a:tabLst>
              <a:defRPr>
                <a:solidFill>
                  <a:schemeClr val="tx1"/>
                </a:solidFill>
                <a:latin typeface="Arial" panose="020B0604020202020204" pitchFamily="34" charset="0"/>
              </a:defRPr>
            </a:lvl1pPr>
            <a:lvl2pPr marL="800100" indent="-342900">
              <a:tabLst>
                <a:tab pos="228600" algn="l"/>
                <a:tab pos="455613" algn="l"/>
              </a:tabLst>
              <a:defRPr>
                <a:solidFill>
                  <a:schemeClr val="tx1"/>
                </a:solidFill>
                <a:latin typeface="Arial" panose="020B0604020202020204" pitchFamily="34" charset="0"/>
              </a:defRPr>
            </a:lvl2pPr>
            <a:lvl3pPr marL="1257300" indent="-342900">
              <a:tabLst>
                <a:tab pos="228600" algn="l"/>
                <a:tab pos="455613" algn="l"/>
              </a:tabLst>
              <a:defRPr>
                <a:solidFill>
                  <a:schemeClr val="tx1"/>
                </a:solidFill>
                <a:latin typeface="Arial" panose="020B0604020202020204" pitchFamily="34" charset="0"/>
              </a:defRPr>
            </a:lvl3pPr>
            <a:lvl4pPr marL="1714500" indent="-342900">
              <a:tabLst>
                <a:tab pos="228600" algn="l"/>
                <a:tab pos="455613" algn="l"/>
              </a:tabLst>
              <a:defRPr>
                <a:solidFill>
                  <a:schemeClr val="tx1"/>
                </a:solidFill>
                <a:latin typeface="Arial" panose="020B0604020202020204" pitchFamily="34" charset="0"/>
              </a:defRPr>
            </a:lvl4pPr>
            <a:lvl5pPr marL="2171700" indent="-342900">
              <a:tabLst>
                <a:tab pos="228600" algn="l"/>
                <a:tab pos="455613" algn="l"/>
              </a:tabLst>
              <a:defRPr>
                <a:solidFill>
                  <a:schemeClr val="tx1"/>
                </a:solidFill>
                <a:latin typeface="Arial" panose="020B0604020202020204" pitchFamily="34" charset="0"/>
              </a:defRPr>
            </a:lvl5pPr>
            <a:lvl6pPr marL="26289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6pPr>
            <a:lvl7pPr marL="30861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7pPr>
            <a:lvl8pPr marL="35433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8pPr>
            <a:lvl9pPr marL="40005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9pPr>
          </a:lstStyle>
          <a:p>
            <a:pPr algn="just" eaLnBrk="1" hangingPunct="1">
              <a:buFontTx/>
              <a:buAutoNum type="arabicPeriod"/>
            </a:pPr>
            <a:r>
              <a:rPr lang="hu-HU" altLang="hu-HU" dirty="0">
                <a:solidFill>
                  <a:srgbClr val="4E7A45"/>
                </a:solidFill>
                <a:latin typeface="Times New Roman" panose="02020603050405020304" pitchFamily="18" charset="0"/>
                <a:cs typeface="Times New Roman" panose="02020603050405020304" pitchFamily="18" charset="0"/>
              </a:rPr>
              <a:t>The </a:t>
            </a:r>
            <a:r>
              <a:rPr lang="hu-HU" altLang="hu-HU" b="1" dirty="0">
                <a:solidFill>
                  <a:srgbClr val="4E7A45"/>
                </a:solidFill>
                <a:latin typeface="Times New Roman" panose="02020603050405020304" pitchFamily="18" charset="0"/>
                <a:cs typeface="Times New Roman" panose="02020603050405020304" pitchFamily="18" charset="0"/>
              </a:rPr>
              <a:t>effect of curvature </a:t>
            </a:r>
            <a:r>
              <a:rPr lang="hu-HU" altLang="hu-HU" dirty="0">
                <a:solidFill>
                  <a:srgbClr val="4E7A45"/>
                </a:solidFill>
                <a:latin typeface="Times New Roman" panose="02020603050405020304" pitchFamily="18" charset="0"/>
                <a:cs typeface="Times New Roman" panose="02020603050405020304" pitchFamily="18" charset="0"/>
              </a:rPr>
              <a:t>is caused by the curvature of the level surface. It affects the observed elevation difference </a:t>
            </a:r>
            <a:r>
              <a:rPr lang="hu-HU" altLang="hu-HU" b="1" dirty="0">
                <a:solidFill>
                  <a:srgbClr val="4E7A45"/>
                </a:solidFill>
                <a:latin typeface="Times New Roman" panose="02020603050405020304" pitchFamily="18" charset="0"/>
                <a:cs typeface="Times New Roman" panose="02020603050405020304" pitchFamily="18" charset="0"/>
              </a:rPr>
              <a:t>when the instrument is not set up equidistantly from the staves</a:t>
            </a:r>
            <a:r>
              <a:rPr lang="hu-HU" altLang="hu-HU" dirty="0">
                <a:solidFill>
                  <a:srgbClr val="4E7A45"/>
                </a:solidFill>
                <a:latin typeface="Times New Roman" panose="02020603050405020304" pitchFamily="18" charset="0"/>
                <a:cs typeface="Times New Roman" panose="02020603050405020304" pitchFamily="18" charset="0"/>
              </a:rPr>
              <a:t>. When the station is equidistant from the staves, the error will not accumulate.</a:t>
            </a:r>
          </a:p>
          <a:p>
            <a:pPr algn="just" eaLnBrk="1" hangingPunct="1">
              <a:buFontTx/>
              <a:buAutoNum type="arabicPeriod"/>
            </a:pPr>
            <a:endParaRPr lang="hu-HU" altLang="hu-HU" dirty="0">
              <a:solidFill>
                <a:srgbClr val="4E7A45"/>
              </a:solidFill>
              <a:latin typeface="Times New Roman" panose="02020603050405020304" pitchFamily="18" charset="0"/>
            </a:endParaRPr>
          </a:p>
          <a:p>
            <a:pPr eaLnBrk="1" hangingPunct="1">
              <a:buFontTx/>
              <a:buAutoNum type="arabicPeriod" startAt="2"/>
            </a:pPr>
            <a:r>
              <a:rPr lang="hu-HU" altLang="hu-HU" b="1" dirty="0">
                <a:solidFill>
                  <a:srgbClr val="4E7A45"/>
                </a:solidFill>
                <a:latin typeface="Times New Roman" panose="02020603050405020304" pitchFamily="18" charset="0"/>
              </a:rPr>
              <a:t>The collimation error </a:t>
            </a:r>
            <a:r>
              <a:rPr lang="hu-HU" altLang="hu-HU" dirty="0">
                <a:solidFill>
                  <a:srgbClr val="4E7A45"/>
                </a:solidFill>
                <a:latin typeface="Times New Roman" panose="02020603050405020304" pitchFamily="18" charset="0"/>
              </a:rPr>
              <a:t>can be caused by</a:t>
            </a:r>
          </a:p>
          <a:p>
            <a:pPr marL="0" indent="0" eaLnBrk="1" hangingPunct="1"/>
            <a:endParaRPr lang="hu-HU" altLang="hu-HU" dirty="0">
              <a:solidFill>
                <a:srgbClr val="4E7A45"/>
              </a:solidFill>
              <a:latin typeface="Times New Roman" panose="02020603050405020304" pitchFamily="18" charset="0"/>
            </a:endParaRPr>
          </a:p>
          <a:p>
            <a:pPr marL="742950" lvl="1" indent="-285750">
              <a:buFont typeface="Arial" panose="020B0604020202020204" pitchFamily="34" charset="0"/>
              <a:buChar char="•"/>
            </a:pPr>
            <a:r>
              <a:rPr lang="hu-HU" altLang="hu-HU" b="1" dirty="0">
                <a:solidFill>
                  <a:srgbClr val="4E7A45"/>
                </a:solidFill>
                <a:latin typeface="Times New Roman" panose="02020603050405020304" pitchFamily="18" charset="0"/>
              </a:rPr>
              <a:t>Misalignment of the levelling bubble</a:t>
            </a:r>
            <a:r>
              <a:rPr lang="hu-HU" altLang="hu-HU" dirty="0">
                <a:solidFill>
                  <a:srgbClr val="4E7A45"/>
                </a:solidFill>
                <a:latin typeface="Times New Roman" panose="02020603050405020304" pitchFamily="18" charset="0"/>
              </a:rPr>
              <a:t>; is eliminated by observing equidistant staves;</a:t>
            </a:r>
          </a:p>
          <a:p>
            <a:pPr marL="742950" lvl="1" indent="-285750">
              <a:buFont typeface="Arial" panose="020B0604020202020204" pitchFamily="34" charset="0"/>
              <a:buChar char="•"/>
            </a:pPr>
            <a:endParaRPr lang="hu-HU" altLang="hu-HU" dirty="0">
              <a:solidFill>
                <a:srgbClr val="4E7A45"/>
              </a:solidFill>
              <a:latin typeface="Times New Roman" panose="02020603050405020304" pitchFamily="18" charset="0"/>
            </a:endParaRPr>
          </a:p>
          <a:p>
            <a:pPr marL="742950" lvl="1" indent="-285750">
              <a:buFont typeface="Arial" panose="020B0604020202020204" pitchFamily="34" charset="0"/>
              <a:buChar char="•"/>
            </a:pPr>
            <a:r>
              <a:rPr lang="hu-HU" altLang="hu-HU" b="1" dirty="0">
                <a:solidFill>
                  <a:srgbClr val="4E7A45"/>
                </a:solidFill>
                <a:latin typeface="Times New Roman" panose="02020603050405020304" pitchFamily="18" charset="0"/>
              </a:rPr>
              <a:t>Inaccurately levelled levelling bubble:</a:t>
            </a:r>
            <a:r>
              <a:rPr lang="hu-HU" altLang="hu-HU" dirty="0">
                <a:solidFill>
                  <a:srgbClr val="4E7A45"/>
                </a:solidFill>
                <a:latin typeface="Times New Roman" panose="02020603050405020304" pitchFamily="18" charset="0"/>
              </a:rPr>
              <a:t> the effect does not accumulate</a:t>
            </a:r>
          </a:p>
          <a:p>
            <a:pPr marL="742950" lvl="1" indent="-285750">
              <a:buFont typeface="Arial" panose="020B0604020202020204" pitchFamily="34" charset="0"/>
              <a:buChar char="•"/>
            </a:pPr>
            <a:endParaRPr lang="hu-HU" altLang="hu-HU" b="1" dirty="0">
              <a:solidFill>
                <a:srgbClr val="4E7A45"/>
              </a:solidFill>
              <a:latin typeface="Times New Roman" panose="02020603050405020304" pitchFamily="18" charset="0"/>
            </a:endParaRPr>
          </a:p>
          <a:p>
            <a:pPr marL="742950" lvl="1" indent="-285750">
              <a:buFont typeface="Arial" panose="020B0604020202020204" pitchFamily="34" charset="0"/>
              <a:buChar char="•"/>
            </a:pPr>
            <a:r>
              <a:rPr lang="hu-HU" altLang="hu-HU" b="1" dirty="0">
                <a:solidFill>
                  <a:srgbClr val="4E7A45"/>
                </a:solidFill>
                <a:latin typeface="Times New Roman" panose="02020603050405020304" pitchFamily="18" charset="0"/>
              </a:rPr>
              <a:t>One-sided heat:</a:t>
            </a:r>
            <a:r>
              <a:rPr lang="hu-HU" altLang="hu-HU" dirty="0">
                <a:solidFill>
                  <a:srgbClr val="4E7A45"/>
                </a:solidFill>
                <a:latin typeface="Times New Roman" panose="02020603050405020304" pitchFamily="18" charset="0"/>
              </a:rPr>
              <a:t> can accumulate (sun shines from the same side of the levelling line) -&gt; the instrument should be protected by a surveying umbrella</a:t>
            </a:r>
          </a:p>
        </p:txBody>
      </p:sp>
      <p:sp>
        <p:nvSpPr>
          <p:cNvPr id="2" name="TextBox 1">
            <a:extLst>
              <a:ext uri="{FF2B5EF4-FFF2-40B4-BE49-F238E27FC236}">
                <a16:creationId xmlns:a16="http://schemas.microsoft.com/office/drawing/2014/main" id="{DE355F1D-465B-443F-9417-E3703D9B54C3}"/>
              </a:ext>
            </a:extLst>
          </p:cNvPr>
          <p:cNvSpPr txBox="1"/>
          <p:nvPr/>
        </p:nvSpPr>
        <p:spPr>
          <a:xfrm>
            <a:off x="7740351" y="2139702"/>
            <a:ext cx="1080119" cy="307777"/>
          </a:xfrm>
          <a:prstGeom prst="rect">
            <a:avLst/>
          </a:prstGeom>
          <a:noFill/>
        </p:spPr>
        <p:txBody>
          <a:bodyPr wrap="square" rtlCol="0">
            <a:spAutoFit/>
          </a:bodyPr>
          <a:lstStyle/>
          <a:p>
            <a:pPr>
              <a:buClr>
                <a:srgbClr val="9E2D40"/>
              </a:buClr>
              <a:buSzPct val="85000"/>
            </a:pPr>
            <a:r>
              <a:rPr lang="hu-HU" sz="1400" dirty="0">
                <a:solidFill>
                  <a:srgbClr val="FF0000"/>
                </a:solidFill>
              </a:rPr>
              <a:t>Instrument</a:t>
            </a:r>
          </a:p>
        </p:txBody>
      </p:sp>
    </p:spTree>
    <p:extLst>
      <p:ext uri="{BB962C8B-B14F-4D97-AF65-F5344CB8AC3E}">
        <p14:creationId xmlns:p14="http://schemas.microsoft.com/office/powerpoint/2010/main" val="215144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79512" y="123478"/>
            <a:ext cx="8784976" cy="873624"/>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systematic error sources of levelling</a:t>
            </a:r>
          </a:p>
        </p:txBody>
      </p:sp>
      <p:sp>
        <p:nvSpPr>
          <p:cNvPr id="56323" name="Rectangle 3"/>
          <p:cNvSpPr>
            <a:spLocks noChangeArrowheads="1"/>
          </p:cNvSpPr>
          <p:nvPr/>
        </p:nvSpPr>
        <p:spPr bwMode="auto">
          <a:xfrm>
            <a:off x="1143001" y="674014"/>
            <a:ext cx="666988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tabLst>
                <a:tab pos="228600" algn="l"/>
                <a:tab pos="455613" algn="l"/>
              </a:tabLst>
              <a:defRPr>
                <a:solidFill>
                  <a:schemeClr val="tx1"/>
                </a:solidFill>
                <a:latin typeface="Arial" panose="020B0604020202020204" pitchFamily="34" charset="0"/>
              </a:defRPr>
            </a:lvl1pPr>
            <a:lvl2pPr marL="800100" indent="-342900">
              <a:tabLst>
                <a:tab pos="228600" algn="l"/>
                <a:tab pos="455613" algn="l"/>
              </a:tabLst>
              <a:defRPr>
                <a:solidFill>
                  <a:schemeClr val="tx1"/>
                </a:solidFill>
                <a:latin typeface="Arial" panose="020B0604020202020204" pitchFamily="34" charset="0"/>
              </a:defRPr>
            </a:lvl2pPr>
            <a:lvl3pPr marL="1257300" indent="-342900">
              <a:tabLst>
                <a:tab pos="228600" algn="l"/>
                <a:tab pos="455613" algn="l"/>
              </a:tabLst>
              <a:defRPr>
                <a:solidFill>
                  <a:schemeClr val="tx1"/>
                </a:solidFill>
                <a:latin typeface="Arial" panose="020B0604020202020204" pitchFamily="34" charset="0"/>
              </a:defRPr>
            </a:lvl3pPr>
            <a:lvl4pPr marL="1714500" indent="-342900">
              <a:tabLst>
                <a:tab pos="228600" algn="l"/>
                <a:tab pos="455613" algn="l"/>
              </a:tabLst>
              <a:defRPr>
                <a:solidFill>
                  <a:schemeClr val="tx1"/>
                </a:solidFill>
                <a:latin typeface="Arial" panose="020B0604020202020204" pitchFamily="34" charset="0"/>
              </a:defRPr>
            </a:lvl4pPr>
            <a:lvl5pPr marL="2171700" indent="-342900">
              <a:tabLst>
                <a:tab pos="228600" algn="l"/>
                <a:tab pos="455613" algn="l"/>
              </a:tabLst>
              <a:defRPr>
                <a:solidFill>
                  <a:schemeClr val="tx1"/>
                </a:solidFill>
                <a:latin typeface="Arial" panose="020B0604020202020204" pitchFamily="34" charset="0"/>
              </a:defRPr>
            </a:lvl5pPr>
            <a:lvl6pPr marL="26289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6pPr>
            <a:lvl7pPr marL="30861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7pPr>
            <a:lvl8pPr marL="35433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8pPr>
            <a:lvl9pPr marL="40005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9pPr>
          </a:lstStyle>
          <a:p>
            <a:pPr marL="0" indent="0" algn="just" eaLnBrk="1" hangingPunct="1"/>
            <a:r>
              <a:rPr lang="hu-HU" altLang="hu-HU" b="1" dirty="0">
                <a:solidFill>
                  <a:srgbClr val="4E7A45"/>
                </a:solidFill>
                <a:latin typeface="Times New Roman" panose="02020603050405020304" pitchFamily="18" charset="0"/>
              </a:rPr>
              <a:t>3. The collimation error of automatic levels: </a:t>
            </a:r>
            <a:r>
              <a:rPr lang="hu-HU" altLang="hu-HU" dirty="0">
                <a:solidFill>
                  <a:srgbClr val="4E7A45"/>
                </a:solidFill>
                <a:latin typeface="Times New Roman" panose="02020603050405020304" pitchFamily="18" charset="0"/>
              </a:rPr>
              <a:t>this error can accumulate in longer levelling lines. The instrument must be levelled perfectly or the observations should be done twice (BFFB) with relevelling the instrument between the BF and FB readings.</a:t>
            </a:r>
          </a:p>
          <a:p>
            <a:pPr algn="just" eaLnBrk="1" hangingPunct="1">
              <a:buFontTx/>
              <a:buChar char="•"/>
            </a:pPr>
            <a:endParaRPr lang="hu-HU" altLang="hu-HU" dirty="0">
              <a:solidFill>
                <a:srgbClr val="4E7A45"/>
              </a:solidFill>
              <a:latin typeface="Times New Roman" panose="02020603050405020304" pitchFamily="18" charset="0"/>
            </a:endParaRPr>
          </a:p>
        </p:txBody>
      </p:sp>
      <p:sp>
        <p:nvSpPr>
          <p:cNvPr id="2" name="TextBox 1">
            <a:extLst>
              <a:ext uri="{FF2B5EF4-FFF2-40B4-BE49-F238E27FC236}">
                <a16:creationId xmlns:a16="http://schemas.microsoft.com/office/drawing/2014/main" id="{305A57C7-54D8-4463-97F3-2B454D12ABFB}"/>
              </a:ext>
            </a:extLst>
          </p:cNvPr>
          <p:cNvSpPr txBox="1"/>
          <p:nvPr/>
        </p:nvSpPr>
        <p:spPr>
          <a:xfrm>
            <a:off x="7920632" y="771550"/>
            <a:ext cx="1043855" cy="307777"/>
          </a:xfrm>
          <a:prstGeom prst="rect">
            <a:avLst/>
          </a:prstGeom>
          <a:noFill/>
        </p:spPr>
        <p:txBody>
          <a:bodyPr wrap="square" rtlCol="0">
            <a:spAutoFit/>
          </a:bodyPr>
          <a:lstStyle/>
          <a:p>
            <a:pPr>
              <a:buClr>
                <a:srgbClr val="9E2D40"/>
              </a:buClr>
              <a:buSzPct val="85000"/>
            </a:pPr>
            <a:r>
              <a:rPr lang="hu-HU" sz="1400" dirty="0">
                <a:solidFill>
                  <a:srgbClr val="FF0000"/>
                </a:solidFill>
              </a:rPr>
              <a:t>Instrument</a:t>
            </a:r>
          </a:p>
        </p:txBody>
      </p:sp>
      <p:pic>
        <p:nvPicPr>
          <p:cNvPr id="4" name="Picture 3" descr="Diagram&#10;&#10;Description automatically generated">
            <a:extLst>
              <a:ext uri="{FF2B5EF4-FFF2-40B4-BE49-F238E27FC236}">
                <a16:creationId xmlns:a16="http://schemas.microsoft.com/office/drawing/2014/main" id="{C42ABFCC-0194-4722-BC9A-F2706BBAB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151342"/>
            <a:ext cx="5955646" cy="2211684"/>
          </a:xfrm>
          <a:prstGeom prst="rect">
            <a:avLst/>
          </a:prstGeom>
        </p:spPr>
      </p:pic>
    </p:spTree>
    <p:extLst>
      <p:ext uri="{BB962C8B-B14F-4D97-AF65-F5344CB8AC3E}">
        <p14:creationId xmlns:p14="http://schemas.microsoft.com/office/powerpoint/2010/main" val="11049417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ChangeArrowheads="1"/>
          </p:cNvSpPr>
          <p:nvPr/>
        </p:nvSpPr>
        <p:spPr bwMode="auto">
          <a:xfrm>
            <a:off x="323528" y="592665"/>
            <a:ext cx="759710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tabLst>
                <a:tab pos="228600" algn="l"/>
                <a:tab pos="455613" algn="l"/>
              </a:tabLst>
              <a:defRPr>
                <a:solidFill>
                  <a:schemeClr val="tx1"/>
                </a:solidFill>
                <a:latin typeface="Arial" panose="020B0604020202020204" pitchFamily="34" charset="0"/>
              </a:defRPr>
            </a:lvl1pPr>
            <a:lvl2pPr marL="800100" indent="-342900">
              <a:tabLst>
                <a:tab pos="228600" algn="l"/>
                <a:tab pos="455613" algn="l"/>
              </a:tabLst>
              <a:defRPr>
                <a:solidFill>
                  <a:schemeClr val="tx1"/>
                </a:solidFill>
                <a:latin typeface="Arial" panose="020B0604020202020204" pitchFamily="34" charset="0"/>
              </a:defRPr>
            </a:lvl2pPr>
            <a:lvl3pPr marL="1257300" indent="-342900">
              <a:tabLst>
                <a:tab pos="228600" algn="l"/>
                <a:tab pos="455613" algn="l"/>
              </a:tabLst>
              <a:defRPr>
                <a:solidFill>
                  <a:schemeClr val="tx1"/>
                </a:solidFill>
                <a:latin typeface="Arial" panose="020B0604020202020204" pitchFamily="34" charset="0"/>
              </a:defRPr>
            </a:lvl3pPr>
            <a:lvl4pPr marL="1714500" indent="-342900">
              <a:tabLst>
                <a:tab pos="228600" algn="l"/>
                <a:tab pos="455613" algn="l"/>
              </a:tabLst>
              <a:defRPr>
                <a:solidFill>
                  <a:schemeClr val="tx1"/>
                </a:solidFill>
                <a:latin typeface="Arial" panose="020B0604020202020204" pitchFamily="34" charset="0"/>
              </a:defRPr>
            </a:lvl4pPr>
            <a:lvl5pPr marL="2171700" indent="-342900">
              <a:tabLst>
                <a:tab pos="228600" algn="l"/>
                <a:tab pos="455613" algn="l"/>
              </a:tabLst>
              <a:defRPr>
                <a:solidFill>
                  <a:schemeClr val="tx1"/>
                </a:solidFill>
                <a:latin typeface="Arial" panose="020B0604020202020204" pitchFamily="34" charset="0"/>
              </a:defRPr>
            </a:lvl5pPr>
            <a:lvl6pPr marL="26289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6pPr>
            <a:lvl7pPr marL="30861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7pPr>
            <a:lvl8pPr marL="35433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8pPr>
            <a:lvl9pPr marL="40005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9pPr>
          </a:lstStyle>
          <a:p>
            <a:pPr algn="just" eaLnBrk="1" hangingPunct="1">
              <a:buFontTx/>
              <a:buChar char="•"/>
            </a:pPr>
            <a:endParaRPr lang="hu-HU" altLang="hu-HU" dirty="0">
              <a:solidFill>
                <a:srgbClr val="4E7A45"/>
              </a:solidFill>
              <a:latin typeface="Times New Roman" panose="02020603050405020304" pitchFamily="18" charset="0"/>
            </a:endParaRPr>
          </a:p>
          <a:p>
            <a:pPr algn="just" eaLnBrk="1" hangingPunct="1"/>
            <a:r>
              <a:rPr lang="hu-HU" altLang="hu-HU" b="1" dirty="0">
                <a:solidFill>
                  <a:srgbClr val="4E7A45"/>
                </a:solidFill>
                <a:latin typeface="Times New Roman" panose="02020603050405020304" pitchFamily="18" charset="0"/>
              </a:rPr>
              <a:t>4.		</a:t>
            </a:r>
            <a:r>
              <a:rPr lang="hu-HU" altLang="hu-HU" dirty="0">
                <a:solidFill>
                  <a:srgbClr val="4E7A45"/>
                </a:solidFill>
                <a:latin typeface="Times New Roman" panose="02020603050405020304" pitchFamily="18" charset="0"/>
              </a:rPr>
              <a:t>The </a:t>
            </a:r>
            <a:r>
              <a:rPr lang="hu-HU" altLang="hu-HU" b="1" dirty="0">
                <a:solidFill>
                  <a:srgbClr val="4E7A45"/>
                </a:solidFill>
                <a:latin typeface="Times New Roman" panose="02020603050405020304" pitchFamily="18" charset="0"/>
              </a:rPr>
              <a:t>offset of the trunnion axis: </a:t>
            </a:r>
            <a:r>
              <a:rPr lang="hu-HU" altLang="hu-HU" dirty="0">
                <a:solidFill>
                  <a:srgbClr val="4E7A45"/>
                </a:solidFill>
                <a:latin typeface="Times New Roman" panose="02020603050405020304" pitchFamily="18" charset="0"/>
              </a:rPr>
              <a:t>accumulates in the height differences. The error is caused by a tilted standing axis. By turning the level toward the BS and the FS staves, the level of the line-of-sight changes. A vertical standing axis (accurately levelled instrument) minimize this effect.</a:t>
            </a:r>
          </a:p>
          <a:p>
            <a:pPr eaLnBrk="1" hangingPunct="1"/>
            <a:endParaRPr lang="hu-HU" altLang="hu-HU" dirty="0">
              <a:solidFill>
                <a:srgbClr val="4E7A45"/>
              </a:solidFill>
              <a:latin typeface="Times New Roman" panose="02020603050405020304" pitchFamily="18" charset="0"/>
            </a:endParaRPr>
          </a:p>
        </p:txBody>
      </p:sp>
      <p:pic>
        <p:nvPicPr>
          <p:cNvPr id="57348" name="Kép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069306"/>
            <a:ext cx="60483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179512" y="195486"/>
            <a:ext cx="7259513" cy="548235"/>
          </a:xfrm>
          <a:prstGeom prst="rect">
            <a:avLst/>
          </a:prstGeom>
        </p:spPr>
        <p:txBody>
          <a:bodyPr>
            <a:normAutofit fontScale="850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systematic error sources of levelling</a:t>
            </a:r>
          </a:p>
        </p:txBody>
      </p:sp>
      <p:sp>
        <p:nvSpPr>
          <p:cNvPr id="2" name="TextBox 1">
            <a:extLst>
              <a:ext uri="{FF2B5EF4-FFF2-40B4-BE49-F238E27FC236}">
                <a16:creationId xmlns:a16="http://schemas.microsoft.com/office/drawing/2014/main" id="{A156DFE1-8661-4A00-AE27-DA03CB5FEE6D}"/>
              </a:ext>
            </a:extLst>
          </p:cNvPr>
          <p:cNvSpPr txBox="1"/>
          <p:nvPr/>
        </p:nvSpPr>
        <p:spPr>
          <a:xfrm>
            <a:off x="7920632" y="915566"/>
            <a:ext cx="1043855" cy="307777"/>
          </a:xfrm>
          <a:prstGeom prst="rect">
            <a:avLst/>
          </a:prstGeom>
          <a:noFill/>
        </p:spPr>
        <p:txBody>
          <a:bodyPr wrap="square" rtlCol="0">
            <a:spAutoFit/>
          </a:bodyPr>
          <a:lstStyle/>
          <a:p>
            <a:pPr>
              <a:buClr>
                <a:srgbClr val="9E2D40"/>
              </a:buClr>
              <a:buSzPct val="85000"/>
            </a:pPr>
            <a:r>
              <a:rPr lang="hu-HU" sz="1400" dirty="0">
                <a:solidFill>
                  <a:srgbClr val="FF0000"/>
                </a:solidFill>
              </a:rPr>
              <a:t>Instrument</a:t>
            </a:r>
          </a:p>
        </p:txBody>
      </p:sp>
    </p:spTree>
    <p:extLst>
      <p:ext uri="{BB962C8B-B14F-4D97-AF65-F5344CB8AC3E}">
        <p14:creationId xmlns:p14="http://schemas.microsoft.com/office/powerpoint/2010/main" val="4485017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1820246" y="627535"/>
            <a:ext cx="685800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tabLst>
                <a:tab pos="228600" algn="l"/>
                <a:tab pos="455613" algn="l"/>
              </a:tabLst>
              <a:defRPr>
                <a:solidFill>
                  <a:schemeClr val="tx1"/>
                </a:solidFill>
                <a:latin typeface="Arial" panose="020B0604020202020204" pitchFamily="34" charset="0"/>
              </a:defRPr>
            </a:lvl1pPr>
            <a:lvl2pPr marL="800100" indent="-342900">
              <a:tabLst>
                <a:tab pos="228600" algn="l"/>
                <a:tab pos="455613" algn="l"/>
              </a:tabLst>
              <a:defRPr>
                <a:solidFill>
                  <a:schemeClr val="tx1"/>
                </a:solidFill>
                <a:latin typeface="Arial" panose="020B0604020202020204" pitchFamily="34" charset="0"/>
              </a:defRPr>
            </a:lvl2pPr>
            <a:lvl3pPr marL="1257300" indent="-342900">
              <a:tabLst>
                <a:tab pos="228600" algn="l"/>
                <a:tab pos="455613" algn="l"/>
              </a:tabLst>
              <a:defRPr>
                <a:solidFill>
                  <a:schemeClr val="tx1"/>
                </a:solidFill>
                <a:latin typeface="Arial" panose="020B0604020202020204" pitchFamily="34" charset="0"/>
              </a:defRPr>
            </a:lvl3pPr>
            <a:lvl4pPr marL="1714500" indent="-342900">
              <a:tabLst>
                <a:tab pos="228600" algn="l"/>
                <a:tab pos="455613" algn="l"/>
              </a:tabLst>
              <a:defRPr>
                <a:solidFill>
                  <a:schemeClr val="tx1"/>
                </a:solidFill>
                <a:latin typeface="Arial" panose="020B0604020202020204" pitchFamily="34" charset="0"/>
              </a:defRPr>
            </a:lvl4pPr>
            <a:lvl5pPr marL="2171700" indent="-342900">
              <a:tabLst>
                <a:tab pos="228600" algn="l"/>
                <a:tab pos="455613" algn="l"/>
              </a:tabLst>
              <a:defRPr>
                <a:solidFill>
                  <a:schemeClr val="tx1"/>
                </a:solidFill>
                <a:latin typeface="Arial" panose="020B0604020202020204" pitchFamily="34" charset="0"/>
              </a:defRPr>
            </a:lvl5pPr>
            <a:lvl6pPr marL="26289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6pPr>
            <a:lvl7pPr marL="30861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7pPr>
            <a:lvl8pPr marL="35433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8pPr>
            <a:lvl9pPr marL="40005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9pPr>
          </a:lstStyle>
          <a:p>
            <a:pPr eaLnBrk="1" hangingPunct="1">
              <a:defRPr/>
            </a:pPr>
            <a:r>
              <a:rPr lang="hu-HU" altLang="hu-HU" dirty="0">
                <a:solidFill>
                  <a:srgbClr val="4E7A45"/>
                </a:solidFill>
                <a:latin typeface="Times New Roman" panose="02020603050405020304" pitchFamily="18" charset="0"/>
              </a:rPr>
              <a:t>5.  The </a:t>
            </a:r>
            <a:r>
              <a:rPr lang="hu-HU" altLang="hu-HU" b="1" dirty="0">
                <a:solidFill>
                  <a:srgbClr val="4E7A45"/>
                </a:solidFill>
                <a:latin typeface="Times New Roman" panose="02020603050405020304" pitchFamily="18" charset="0"/>
              </a:rPr>
              <a:t>index error of the staff </a:t>
            </a:r>
            <a:r>
              <a:rPr lang="hu-HU" altLang="hu-HU" dirty="0">
                <a:solidFill>
                  <a:srgbClr val="4E7A45"/>
                </a:solidFill>
                <a:latin typeface="Times New Roman" panose="02020603050405020304" pitchFamily="18" charset="0"/>
              </a:rPr>
              <a:t>means that the index (0 graduation) does not coincide with the bottom of the staff. The error is eliminated using a single staff, or having an </a:t>
            </a:r>
            <a:r>
              <a:rPr lang="hu-HU" altLang="hu-HU" b="1" dirty="0">
                <a:solidFill>
                  <a:srgbClr val="4E7A45"/>
                </a:solidFill>
                <a:latin typeface="Times New Roman" panose="02020603050405020304" pitchFamily="18" charset="0"/>
              </a:rPr>
              <a:t>even number of stations</a:t>
            </a:r>
            <a:r>
              <a:rPr lang="hu-HU" altLang="hu-HU" dirty="0">
                <a:solidFill>
                  <a:srgbClr val="4E7A45"/>
                </a:solidFill>
                <a:latin typeface="Times New Roman" panose="02020603050405020304" pitchFamily="18" charset="0"/>
              </a:rPr>
              <a:t> in case two staves are used. </a:t>
            </a:r>
          </a:p>
          <a:p>
            <a:pPr marL="0" indent="0">
              <a:defRPr/>
            </a:pPr>
            <a:endParaRPr lang="hu-HU" altLang="hu-HU" dirty="0">
              <a:solidFill>
                <a:srgbClr val="4E7A45"/>
              </a:solidFill>
              <a:latin typeface="Times New Roman" panose="02020603050405020304" pitchFamily="18" charset="0"/>
            </a:endParaRPr>
          </a:p>
          <a:p>
            <a:pPr eaLnBrk="1" hangingPunct="1">
              <a:buFontTx/>
              <a:buChar char="•"/>
              <a:defRPr/>
            </a:pPr>
            <a:endParaRPr lang="hu-HU" altLang="hu-HU" dirty="0">
              <a:solidFill>
                <a:srgbClr val="4E7A45"/>
              </a:solidFill>
              <a:latin typeface="Times New Roman" panose="02020603050405020304" pitchFamily="18" charset="0"/>
            </a:endParaRPr>
          </a:p>
          <a:p>
            <a:pPr eaLnBrk="1" hangingPunct="1">
              <a:buFontTx/>
              <a:buChar char="•"/>
              <a:defRPr/>
            </a:pPr>
            <a:endParaRPr lang="hu-HU" altLang="hu-HU" sz="1500" dirty="0">
              <a:solidFill>
                <a:srgbClr val="4E7A45"/>
              </a:solidFill>
              <a:latin typeface="Times New Roman" panose="02020603050405020304" pitchFamily="18" charset="0"/>
            </a:endParaRPr>
          </a:p>
          <a:p>
            <a:pPr eaLnBrk="1" hangingPunct="1">
              <a:defRPr/>
            </a:pPr>
            <a:r>
              <a:rPr lang="hu-HU" altLang="hu-HU" sz="1500" dirty="0">
                <a:solidFill>
                  <a:srgbClr val="4E7A45"/>
                </a:solidFill>
                <a:latin typeface="Times New Roman" panose="02020603050405020304" pitchFamily="18" charset="0"/>
              </a:rPr>
              <a:t>	</a:t>
            </a:r>
          </a:p>
        </p:txBody>
      </p:sp>
      <p:sp>
        <p:nvSpPr>
          <p:cNvPr id="6" name="Rectangle 2"/>
          <p:cNvSpPr>
            <a:spLocks noChangeArrowheads="1"/>
          </p:cNvSpPr>
          <p:nvPr/>
        </p:nvSpPr>
        <p:spPr bwMode="auto">
          <a:xfrm>
            <a:off x="179512" y="195486"/>
            <a:ext cx="7259513" cy="548235"/>
          </a:xfrm>
          <a:prstGeom prst="rect">
            <a:avLst/>
          </a:prstGeom>
        </p:spPr>
        <p:txBody>
          <a:bodyPr>
            <a:normAutofit fontScale="850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systematic error sources of levelling</a:t>
            </a:r>
          </a:p>
        </p:txBody>
      </p:sp>
      <p:graphicFrame>
        <p:nvGraphicFramePr>
          <p:cNvPr id="7" name="Object 8"/>
          <p:cNvGraphicFramePr>
            <a:graphicFrameLocks noGrp="1" noChangeAspect="1"/>
          </p:cNvGraphicFramePr>
          <p:nvPr>
            <p:ph/>
            <p:extLst>
              <p:ext uri="{D42A27DB-BD31-4B8C-83A1-F6EECF244321}">
                <p14:modId xmlns:p14="http://schemas.microsoft.com/office/powerpoint/2010/main" val="2421905842"/>
              </p:ext>
            </p:extLst>
          </p:nvPr>
        </p:nvGraphicFramePr>
        <p:xfrm>
          <a:off x="179512" y="749394"/>
          <a:ext cx="1503362" cy="3822700"/>
        </p:xfrm>
        <a:graphic>
          <a:graphicData uri="http://schemas.openxmlformats.org/presentationml/2006/ole">
            <mc:AlternateContent xmlns:mc="http://schemas.openxmlformats.org/markup-compatibility/2006">
              <mc:Choice xmlns:v="urn:schemas-microsoft-com:vml" Requires="v">
                <p:oleObj spid="_x0000_s6150" name="CorelDRAW" r:id="rId3" imgW="3243986" imgH="8245145" progId="CorelDRAW.Graphic.11">
                  <p:embed/>
                </p:oleObj>
              </mc:Choice>
              <mc:Fallback>
                <p:oleObj name="CorelDRAW" r:id="rId3" imgW="3243986" imgH="8245145" progId="CorelDRAW.Graphic.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749394"/>
                        <a:ext cx="1503362"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11"/>
          <p:cNvSpPr txBox="1">
            <a:spLocks noChangeArrowheads="1"/>
          </p:cNvSpPr>
          <p:nvPr/>
        </p:nvSpPr>
        <p:spPr bwMode="auto">
          <a:xfrm>
            <a:off x="1541587" y="4351432"/>
            <a:ext cx="309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b="0">
                <a:latin typeface="Symbol" panose="05050102010706020507" pitchFamily="18" charset="2"/>
              </a:rPr>
              <a:t>d</a:t>
            </a:r>
          </a:p>
        </p:txBody>
      </p:sp>
      <p:grpSp>
        <p:nvGrpSpPr>
          <p:cNvPr id="9" name="Group 29"/>
          <p:cNvGrpSpPr>
            <a:grpSpLocks/>
          </p:cNvGrpSpPr>
          <p:nvPr/>
        </p:nvGrpSpPr>
        <p:grpSpPr bwMode="auto">
          <a:xfrm>
            <a:off x="2267744" y="2047970"/>
            <a:ext cx="5973762" cy="2303462"/>
            <a:chOff x="1879" y="1929"/>
            <a:chExt cx="3763" cy="1451"/>
          </a:xfrm>
        </p:grpSpPr>
        <p:grpSp>
          <p:nvGrpSpPr>
            <p:cNvPr id="10" name="Group 17"/>
            <p:cNvGrpSpPr>
              <a:grpSpLocks/>
            </p:cNvGrpSpPr>
            <p:nvPr/>
          </p:nvGrpSpPr>
          <p:grpSpPr bwMode="auto">
            <a:xfrm>
              <a:off x="1879" y="1929"/>
              <a:ext cx="1899" cy="949"/>
              <a:chOff x="1989" y="1243"/>
              <a:chExt cx="3224" cy="1736"/>
            </a:xfrm>
          </p:grpSpPr>
          <p:sp>
            <p:nvSpPr>
              <p:cNvPr id="20" name="Freeform 8"/>
              <p:cNvSpPr>
                <a:spLocks/>
              </p:cNvSpPr>
              <p:nvPr/>
            </p:nvSpPr>
            <p:spPr bwMode="auto">
              <a:xfrm>
                <a:off x="1989" y="2059"/>
                <a:ext cx="3224" cy="920"/>
              </a:xfrm>
              <a:custGeom>
                <a:avLst/>
                <a:gdLst>
                  <a:gd name="T0" fmla="*/ 0 w 3224"/>
                  <a:gd name="T1" fmla="*/ 0 h 920"/>
                  <a:gd name="T2" fmla="*/ 152 w 3224"/>
                  <a:gd name="T3" fmla="*/ 72 h 920"/>
                  <a:gd name="T4" fmla="*/ 392 w 3224"/>
                  <a:gd name="T5" fmla="*/ 152 h 920"/>
                  <a:gd name="T6" fmla="*/ 664 w 3224"/>
                  <a:gd name="T7" fmla="*/ 184 h 920"/>
                  <a:gd name="T8" fmla="*/ 848 w 3224"/>
                  <a:gd name="T9" fmla="*/ 184 h 920"/>
                  <a:gd name="T10" fmla="*/ 1040 w 3224"/>
                  <a:gd name="T11" fmla="*/ 296 h 920"/>
                  <a:gd name="T12" fmla="*/ 1256 w 3224"/>
                  <a:gd name="T13" fmla="*/ 432 h 920"/>
                  <a:gd name="T14" fmla="*/ 1440 w 3224"/>
                  <a:gd name="T15" fmla="*/ 448 h 920"/>
                  <a:gd name="T16" fmla="*/ 1608 w 3224"/>
                  <a:gd name="T17" fmla="*/ 488 h 920"/>
                  <a:gd name="T18" fmla="*/ 1736 w 3224"/>
                  <a:gd name="T19" fmla="*/ 544 h 920"/>
                  <a:gd name="T20" fmla="*/ 1944 w 3224"/>
                  <a:gd name="T21" fmla="*/ 656 h 920"/>
                  <a:gd name="T22" fmla="*/ 2144 w 3224"/>
                  <a:gd name="T23" fmla="*/ 720 h 920"/>
                  <a:gd name="T24" fmla="*/ 2448 w 3224"/>
                  <a:gd name="T25" fmla="*/ 792 h 920"/>
                  <a:gd name="T26" fmla="*/ 2664 w 3224"/>
                  <a:gd name="T27" fmla="*/ 816 h 920"/>
                  <a:gd name="T28" fmla="*/ 2864 w 3224"/>
                  <a:gd name="T29" fmla="*/ 864 h 920"/>
                  <a:gd name="T30" fmla="*/ 3080 w 3224"/>
                  <a:gd name="T31" fmla="*/ 904 h 920"/>
                  <a:gd name="T32" fmla="*/ 3224 w 3224"/>
                  <a:gd name="T33" fmla="*/ 920 h 9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24"/>
                  <a:gd name="T52" fmla="*/ 0 h 920"/>
                  <a:gd name="T53" fmla="*/ 3224 w 3224"/>
                  <a:gd name="T54" fmla="*/ 920 h 9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24" h="920">
                    <a:moveTo>
                      <a:pt x="0" y="0"/>
                    </a:moveTo>
                    <a:cubicBezTo>
                      <a:pt x="43" y="23"/>
                      <a:pt x="87" y="47"/>
                      <a:pt x="152" y="72"/>
                    </a:cubicBezTo>
                    <a:cubicBezTo>
                      <a:pt x="217" y="97"/>
                      <a:pt x="307" y="133"/>
                      <a:pt x="392" y="152"/>
                    </a:cubicBezTo>
                    <a:cubicBezTo>
                      <a:pt x="477" y="171"/>
                      <a:pt x="588" y="179"/>
                      <a:pt x="664" y="184"/>
                    </a:cubicBezTo>
                    <a:cubicBezTo>
                      <a:pt x="740" y="189"/>
                      <a:pt x="785" y="165"/>
                      <a:pt x="848" y="184"/>
                    </a:cubicBezTo>
                    <a:cubicBezTo>
                      <a:pt x="911" y="203"/>
                      <a:pt x="972" y="255"/>
                      <a:pt x="1040" y="296"/>
                    </a:cubicBezTo>
                    <a:cubicBezTo>
                      <a:pt x="1108" y="337"/>
                      <a:pt x="1189" y="407"/>
                      <a:pt x="1256" y="432"/>
                    </a:cubicBezTo>
                    <a:cubicBezTo>
                      <a:pt x="1323" y="457"/>
                      <a:pt x="1381" y="439"/>
                      <a:pt x="1440" y="448"/>
                    </a:cubicBezTo>
                    <a:cubicBezTo>
                      <a:pt x="1499" y="457"/>
                      <a:pt x="1559" y="472"/>
                      <a:pt x="1608" y="488"/>
                    </a:cubicBezTo>
                    <a:cubicBezTo>
                      <a:pt x="1657" y="504"/>
                      <a:pt x="1680" y="516"/>
                      <a:pt x="1736" y="544"/>
                    </a:cubicBezTo>
                    <a:cubicBezTo>
                      <a:pt x="1792" y="572"/>
                      <a:pt x="1876" y="627"/>
                      <a:pt x="1944" y="656"/>
                    </a:cubicBezTo>
                    <a:cubicBezTo>
                      <a:pt x="2012" y="685"/>
                      <a:pt x="2060" y="697"/>
                      <a:pt x="2144" y="720"/>
                    </a:cubicBezTo>
                    <a:cubicBezTo>
                      <a:pt x="2228" y="743"/>
                      <a:pt x="2361" y="776"/>
                      <a:pt x="2448" y="792"/>
                    </a:cubicBezTo>
                    <a:cubicBezTo>
                      <a:pt x="2535" y="808"/>
                      <a:pt x="2595" y="804"/>
                      <a:pt x="2664" y="816"/>
                    </a:cubicBezTo>
                    <a:cubicBezTo>
                      <a:pt x="2733" y="828"/>
                      <a:pt x="2795" y="849"/>
                      <a:pt x="2864" y="864"/>
                    </a:cubicBezTo>
                    <a:cubicBezTo>
                      <a:pt x="2933" y="879"/>
                      <a:pt x="3020" y="895"/>
                      <a:pt x="3080" y="904"/>
                    </a:cubicBezTo>
                    <a:cubicBezTo>
                      <a:pt x="3140" y="913"/>
                      <a:pt x="3196" y="917"/>
                      <a:pt x="3224" y="920"/>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21" name="Line 9"/>
              <p:cNvSpPr>
                <a:spLocks noChangeShapeType="1"/>
              </p:cNvSpPr>
              <p:nvPr/>
            </p:nvSpPr>
            <p:spPr bwMode="auto">
              <a:xfrm flipH="1">
                <a:off x="3197" y="1819"/>
                <a:ext cx="312" cy="6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22" name="Line 10"/>
              <p:cNvSpPr>
                <a:spLocks noChangeShapeType="1"/>
              </p:cNvSpPr>
              <p:nvPr/>
            </p:nvSpPr>
            <p:spPr bwMode="auto">
              <a:xfrm>
                <a:off x="3517" y="1819"/>
                <a:ext cx="320" cy="8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23" name="Line 11"/>
              <p:cNvSpPr>
                <a:spLocks noChangeShapeType="1"/>
              </p:cNvSpPr>
              <p:nvPr/>
            </p:nvSpPr>
            <p:spPr bwMode="auto">
              <a:xfrm flipH="1">
                <a:off x="3453" y="1811"/>
                <a:ext cx="64" cy="6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24" name="Line 12"/>
              <p:cNvSpPr>
                <a:spLocks noChangeShapeType="1"/>
              </p:cNvSpPr>
              <p:nvPr/>
            </p:nvSpPr>
            <p:spPr bwMode="auto">
              <a:xfrm>
                <a:off x="2421" y="1811"/>
                <a:ext cx="2248"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25" name="Line 13"/>
              <p:cNvSpPr>
                <a:spLocks noChangeShapeType="1"/>
              </p:cNvSpPr>
              <p:nvPr/>
            </p:nvSpPr>
            <p:spPr bwMode="auto">
              <a:xfrm flipV="1">
                <a:off x="2413" y="1243"/>
                <a:ext cx="0" cy="9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26" name="Line 14"/>
              <p:cNvSpPr>
                <a:spLocks noChangeShapeType="1"/>
              </p:cNvSpPr>
              <p:nvPr/>
            </p:nvSpPr>
            <p:spPr bwMode="auto">
              <a:xfrm flipV="1">
                <a:off x="4677" y="1299"/>
                <a:ext cx="0" cy="15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27" name="Line 15"/>
              <p:cNvSpPr>
                <a:spLocks noChangeShapeType="1"/>
              </p:cNvSpPr>
              <p:nvPr/>
            </p:nvSpPr>
            <p:spPr bwMode="auto">
              <a:xfrm flipH="1">
                <a:off x="2421" y="2883"/>
                <a:ext cx="2256" cy="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28" name="Line 16"/>
              <p:cNvSpPr>
                <a:spLocks noChangeShapeType="1"/>
              </p:cNvSpPr>
              <p:nvPr/>
            </p:nvSpPr>
            <p:spPr bwMode="auto">
              <a:xfrm>
                <a:off x="2413" y="2219"/>
                <a:ext cx="0" cy="664"/>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grpSp>
        <p:sp>
          <p:nvSpPr>
            <p:cNvPr id="11" name="Freeform 19"/>
            <p:cNvSpPr>
              <a:spLocks/>
            </p:cNvSpPr>
            <p:nvPr/>
          </p:nvSpPr>
          <p:spPr bwMode="auto">
            <a:xfrm>
              <a:off x="3743" y="2877"/>
              <a:ext cx="1899" cy="503"/>
            </a:xfrm>
            <a:custGeom>
              <a:avLst/>
              <a:gdLst>
                <a:gd name="T0" fmla="*/ 0 w 3224"/>
                <a:gd name="T1" fmla="*/ 0 h 920"/>
                <a:gd name="T2" fmla="*/ 18 w 3224"/>
                <a:gd name="T3" fmla="*/ 6 h 920"/>
                <a:gd name="T4" fmla="*/ 47 w 3224"/>
                <a:gd name="T5" fmla="*/ 14 h 920"/>
                <a:gd name="T6" fmla="*/ 80 w 3224"/>
                <a:gd name="T7" fmla="*/ 16 h 920"/>
                <a:gd name="T8" fmla="*/ 102 w 3224"/>
                <a:gd name="T9" fmla="*/ 16 h 920"/>
                <a:gd name="T10" fmla="*/ 125 w 3224"/>
                <a:gd name="T11" fmla="*/ 27 h 920"/>
                <a:gd name="T12" fmla="*/ 151 w 3224"/>
                <a:gd name="T13" fmla="*/ 39 h 920"/>
                <a:gd name="T14" fmla="*/ 173 w 3224"/>
                <a:gd name="T15" fmla="*/ 40 h 920"/>
                <a:gd name="T16" fmla="*/ 194 w 3224"/>
                <a:gd name="T17" fmla="*/ 44 h 920"/>
                <a:gd name="T18" fmla="*/ 209 w 3224"/>
                <a:gd name="T19" fmla="*/ 49 h 920"/>
                <a:gd name="T20" fmla="*/ 234 w 3224"/>
                <a:gd name="T21" fmla="*/ 59 h 920"/>
                <a:gd name="T22" fmla="*/ 258 w 3224"/>
                <a:gd name="T23" fmla="*/ 65 h 920"/>
                <a:gd name="T24" fmla="*/ 295 w 3224"/>
                <a:gd name="T25" fmla="*/ 71 h 920"/>
                <a:gd name="T26" fmla="*/ 320 w 3224"/>
                <a:gd name="T27" fmla="*/ 73 h 920"/>
                <a:gd name="T28" fmla="*/ 345 w 3224"/>
                <a:gd name="T29" fmla="*/ 77 h 920"/>
                <a:gd name="T30" fmla="*/ 370 w 3224"/>
                <a:gd name="T31" fmla="*/ 81 h 920"/>
                <a:gd name="T32" fmla="*/ 388 w 3224"/>
                <a:gd name="T33" fmla="*/ 82 h 9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24"/>
                <a:gd name="T52" fmla="*/ 0 h 920"/>
                <a:gd name="T53" fmla="*/ 3224 w 3224"/>
                <a:gd name="T54" fmla="*/ 920 h 9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24" h="920">
                  <a:moveTo>
                    <a:pt x="0" y="0"/>
                  </a:moveTo>
                  <a:cubicBezTo>
                    <a:pt x="43" y="23"/>
                    <a:pt x="87" y="47"/>
                    <a:pt x="152" y="72"/>
                  </a:cubicBezTo>
                  <a:cubicBezTo>
                    <a:pt x="217" y="97"/>
                    <a:pt x="307" y="133"/>
                    <a:pt x="392" y="152"/>
                  </a:cubicBezTo>
                  <a:cubicBezTo>
                    <a:pt x="477" y="171"/>
                    <a:pt x="588" y="179"/>
                    <a:pt x="664" y="184"/>
                  </a:cubicBezTo>
                  <a:cubicBezTo>
                    <a:pt x="740" y="189"/>
                    <a:pt x="785" y="165"/>
                    <a:pt x="848" y="184"/>
                  </a:cubicBezTo>
                  <a:cubicBezTo>
                    <a:pt x="911" y="203"/>
                    <a:pt x="972" y="255"/>
                    <a:pt x="1040" y="296"/>
                  </a:cubicBezTo>
                  <a:cubicBezTo>
                    <a:pt x="1108" y="337"/>
                    <a:pt x="1189" y="407"/>
                    <a:pt x="1256" y="432"/>
                  </a:cubicBezTo>
                  <a:cubicBezTo>
                    <a:pt x="1323" y="457"/>
                    <a:pt x="1381" y="439"/>
                    <a:pt x="1440" y="448"/>
                  </a:cubicBezTo>
                  <a:cubicBezTo>
                    <a:pt x="1499" y="457"/>
                    <a:pt x="1559" y="472"/>
                    <a:pt x="1608" y="488"/>
                  </a:cubicBezTo>
                  <a:cubicBezTo>
                    <a:pt x="1657" y="504"/>
                    <a:pt x="1680" y="516"/>
                    <a:pt x="1736" y="544"/>
                  </a:cubicBezTo>
                  <a:cubicBezTo>
                    <a:pt x="1792" y="572"/>
                    <a:pt x="1876" y="627"/>
                    <a:pt x="1944" y="656"/>
                  </a:cubicBezTo>
                  <a:cubicBezTo>
                    <a:pt x="2012" y="685"/>
                    <a:pt x="2060" y="697"/>
                    <a:pt x="2144" y="720"/>
                  </a:cubicBezTo>
                  <a:cubicBezTo>
                    <a:pt x="2228" y="743"/>
                    <a:pt x="2361" y="776"/>
                    <a:pt x="2448" y="792"/>
                  </a:cubicBezTo>
                  <a:cubicBezTo>
                    <a:pt x="2535" y="808"/>
                    <a:pt x="2595" y="804"/>
                    <a:pt x="2664" y="816"/>
                  </a:cubicBezTo>
                  <a:cubicBezTo>
                    <a:pt x="2733" y="828"/>
                    <a:pt x="2795" y="849"/>
                    <a:pt x="2864" y="864"/>
                  </a:cubicBezTo>
                  <a:cubicBezTo>
                    <a:pt x="2933" y="879"/>
                    <a:pt x="3020" y="895"/>
                    <a:pt x="3080" y="904"/>
                  </a:cubicBezTo>
                  <a:cubicBezTo>
                    <a:pt x="3140" y="913"/>
                    <a:pt x="3196" y="917"/>
                    <a:pt x="3224" y="920"/>
                  </a:cubicBezTo>
                </a:path>
              </a:pathLst>
            </a:custGeom>
            <a:noFill/>
            <a:ln w="28575"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12" name="Line 20"/>
            <p:cNvSpPr>
              <a:spLocks noChangeShapeType="1"/>
            </p:cNvSpPr>
            <p:nvPr/>
          </p:nvSpPr>
          <p:spPr bwMode="auto">
            <a:xfrm flipH="1">
              <a:off x="3925" y="2563"/>
              <a:ext cx="183" cy="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3" name="Line 21"/>
            <p:cNvSpPr>
              <a:spLocks noChangeShapeType="1"/>
            </p:cNvSpPr>
            <p:nvPr/>
          </p:nvSpPr>
          <p:spPr bwMode="auto">
            <a:xfrm>
              <a:off x="4113" y="2563"/>
              <a:ext cx="189" cy="4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4" name="Line 22"/>
            <p:cNvSpPr>
              <a:spLocks noChangeShapeType="1"/>
            </p:cNvSpPr>
            <p:nvPr/>
          </p:nvSpPr>
          <p:spPr bwMode="auto">
            <a:xfrm flipH="1">
              <a:off x="4075" y="2559"/>
              <a:ext cx="38" cy="3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5" name="Line 23"/>
            <p:cNvSpPr>
              <a:spLocks noChangeShapeType="1"/>
            </p:cNvSpPr>
            <p:nvPr/>
          </p:nvSpPr>
          <p:spPr bwMode="auto">
            <a:xfrm>
              <a:off x="3467" y="2559"/>
              <a:ext cx="132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6" name="Line 24"/>
            <p:cNvSpPr>
              <a:spLocks noChangeShapeType="1"/>
            </p:cNvSpPr>
            <p:nvPr/>
          </p:nvSpPr>
          <p:spPr bwMode="auto">
            <a:xfrm flipV="1">
              <a:off x="3463" y="2248"/>
              <a:ext cx="0" cy="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7" name="Line 25"/>
            <p:cNvSpPr>
              <a:spLocks noChangeShapeType="1"/>
            </p:cNvSpPr>
            <p:nvPr/>
          </p:nvSpPr>
          <p:spPr bwMode="auto">
            <a:xfrm flipV="1">
              <a:off x="4796" y="2279"/>
              <a:ext cx="0" cy="9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8" name="Line 26"/>
            <p:cNvSpPr>
              <a:spLocks noChangeShapeType="1"/>
            </p:cNvSpPr>
            <p:nvPr/>
          </p:nvSpPr>
          <p:spPr bwMode="auto">
            <a:xfrm flipH="1">
              <a:off x="3467" y="3182"/>
              <a:ext cx="1329"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hu-HU"/>
            </a:p>
          </p:txBody>
        </p:sp>
        <p:sp>
          <p:nvSpPr>
            <p:cNvPr id="19" name="Line 27"/>
            <p:cNvSpPr>
              <a:spLocks noChangeShapeType="1"/>
            </p:cNvSpPr>
            <p:nvPr/>
          </p:nvSpPr>
          <p:spPr bwMode="auto">
            <a:xfrm flipH="1">
              <a:off x="3454" y="2800"/>
              <a:ext cx="9" cy="391"/>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hu-HU"/>
            </a:p>
          </p:txBody>
        </p:sp>
      </p:grpSp>
      <p:sp>
        <p:nvSpPr>
          <p:cNvPr id="29" name="Szövegdoboz 35"/>
          <p:cNvSpPr txBox="1">
            <a:spLocks noChangeArrowheads="1"/>
          </p:cNvSpPr>
          <p:nvPr/>
        </p:nvSpPr>
        <p:spPr bwMode="auto">
          <a:xfrm rot="16200000">
            <a:off x="2191590" y="2049479"/>
            <a:ext cx="6142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sz="1000" dirty="0"/>
              <a:t>Staff 1</a:t>
            </a:r>
          </a:p>
        </p:txBody>
      </p:sp>
      <p:sp>
        <p:nvSpPr>
          <p:cNvPr id="30" name="Szövegdoboz 36"/>
          <p:cNvSpPr txBox="1">
            <a:spLocks noChangeArrowheads="1"/>
          </p:cNvSpPr>
          <p:nvPr/>
        </p:nvSpPr>
        <p:spPr bwMode="auto">
          <a:xfrm rot="16200000">
            <a:off x="4644279" y="2397934"/>
            <a:ext cx="6142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sz="1000" dirty="0"/>
              <a:t>Staff 2</a:t>
            </a:r>
          </a:p>
        </p:txBody>
      </p:sp>
      <p:sp>
        <p:nvSpPr>
          <p:cNvPr id="31" name="Szövegdoboz 37"/>
          <p:cNvSpPr txBox="1">
            <a:spLocks noChangeArrowheads="1"/>
          </p:cNvSpPr>
          <p:nvPr/>
        </p:nvSpPr>
        <p:spPr bwMode="auto">
          <a:xfrm rot="16200000">
            <a:off x="6728665" y="2928954"/>
            <a:ext cx="6142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sz="1000" dirty="0"/>
              <a:t>Staff 1</a:t>
            </a:r>
          </a:p>
        </p:txBody>
      </p:sp>
      <p:sp>
        <p:nvSpPr>
          <p:cNvPr id="32" name="Text Box 23"/>
          <p:cNvSpPr txBox="1">
            <a:spLocks noChangeArrowheads="1"/>
          </p:cNvSpPr>
          <p:nvPr/>
        </p:nvSpPr>
        <p:spPr bwMode="auto">
          <a:xfrm>
            <a:off x="2821781" y="4080366"/>
            <a:ext cx="5146675" cy="369332"/>
          </a:xfrm>
          <a:prstGeom prst="rect">
            <a:avLst/>
          </a:prstGeom>
          <a:noFill/>
          <a:ln w="9525">
            <a:noFill/>
            <a:miter lim="800000"/>
            <a:headEnd/>
            <a:tailEnd/>
          </a:ln>
        </p:spPr>
        <p:txBody>
          <a:bodyPr>
            <a:spAutoFit/>
          </a:bodyPr>
          <a:lstStyle/>
          <a:p>
            <a:pPr>
              <a:defRPr/>
            </a:pPr>
            <a:r>
              <a:rPr lang="hu-HU" i="1" dirty="0">
                <a:latin typeface="Symbol" pitchFamily="18" charset="2"/>
              </a:rPr>
              <a:t>D</a:t>
            </a:r>
            <a:r>
              <a:rPr lang="hu-HU" i="1" dirty="0">
                <a:latin typeface="+mj-lt"/>
              </a:rPr>
              <a:t>RL</a:t>
            </a:r>
            <a:r>
              <a:rPr lang="hu-HU" i="1" baseline="-25000" dirty="0">
                <a:latin typeface="+mj-lt"/>
              </a:rPr>
              <a:t>12</a:t>
            </a:r>
            <a:r>
              <a:rPr lang="hu-HU" i="1" dirty="0">
                <a:latin typeface="+mj-lt"/>
              </a:rPr>
              <a:t> = [(l</a:t>
            </a:r>
            <a:r>
              <a:rPr lang="hu-HU" i="1" baseline="-25000" dirty="0">
                <a:latin typeface="+mj-lt"/>
              </a:rPr>
              <a:t>BS1</a:t>
            </a:r>
            <a:r>
              <a:rPr lang="hu-HU" i="1" dirty="0">
                <a:latin typeface="+mj-lt"/>
              </a:rPr>
              <a:t>)+</a:t>
            </a:r>
            <a:r>
              <a:rPr lang="hu-HU" i="1" dirty="0">
                <a:latin typeface="Symbol" pitchFamily="18" charset="2"/>
              </a:rPr>
              <a:t>d</a:t>
            </a:r>
            <a:r>
              <a:rPr lang="hu-HU" i="1" baseline="-25000" dirty="0">
                <a:latin typeface="+mj-lt"/>
              </a:rPr>
              <a:t>1</a:t>
            </a:r>
            <a:r>
              <a:rPr lang="hu-HU" i="1" dirty="0">
                <a:latin typeface="+mj-lt"/>
              </a:rPr>
              <a:t>]-[(l</a:t>
            </a:r>
            <a:r>
              <a:rPr lang="hu-HU" i="1" baseline="-25000" dirty="0">
                <a:latin typeface="+mj-lt"/>
              </a:rPr>
              <a:t>FS2</a:t>
            </a:r>
            <a:r>
              <a:rPr lang="hu-HU" i="1" dirty="0">
                <a:latin typeface="+mj-lt"/>
              </a:rPr>
              <a:t>)+</a:t>
            </a:r>
            <a:r>
              <a:rPr lang="hu-HU" i="1" dirty="0">
                <a:latin typeface="Symbol" pitchFamily="18" charset="2"/>
              </a:rPr>
              <a:t>d</a:t>
            </a:r>
            <a:r>
              <a:rPr lang="hu-HU" i="1" baseline="-25000" dirty="0">
                <a:latin typeface="+mj-lt"/>
              </a:rPr>
              <a:t>2</a:t>
            </a:r>
            <a:r>
              <a:rPr lang="hu-HU" i="1" dirty="0">
                <a:latin typeface="+mj-lt"/>
              </a:rPr>
              <a:t>)]=l</a:t>
            </a:r>
            <a:r>
              <a:rPr lang="hu-HU" i="1" baseline="-25000" dirty="0">
                <a:latin typeface="+mj-lt"/>
              </a:rPr>
              <a:t>BS</a:t>
            </a:r>
            <a:r>
              <a:rPr lang="hu-HU" i="1" dirty="0">
                <a:latin typeface="+mj-lt"/>
              </a:rPr>
              <a:t>-l</a:t>
            </a:r>
            <a:r>
              <a:rPr lang="hu-HU" i="1" baseline="-25000" dirty="0">
                <a:latin typeface="+mj-lt"/>
              </a:rPr>
              <a:t>FS</a:t>
            </a:r>
            <a:r>
              <a:rPr lang="hu-HU" i="1" dirty="0">
                <a:latin typeface="+mj-lt"/>
              </a:rPr>
              <a:t>+</a:t>
            </a:r>
            <a:r>
              <a:rPr lang="hu-HU" i="1" dirty="0">
                <a:latin typeface="Symbol" pitchFamily="18" charset="2"/>
              </a:rPr>
              <a:t>d</a:t>
            </a:r>
            <a:r>
              <a:rPr lang="hu-HU" i="1" baseline="-25000" dirty="0">
                <a:latin typeface="+mj-lt"/>
              </a:rPr>
              <a:t>1</a:t>
            </a:r>
            <a:r>
              <a:rPr lang="hu-HU" i="1" dirty="0">
                <a:latin typeface="+mj-lt"/>
              </a:rPr>
              <a:t>-</a:t>
            </a:r>
            <a:r>
              <a:rPr lang="hu-HU" i="1" dirty="0">
                <a:latin typeface="Symbol" pitchFamily="18" charset="2"/>
              </a:rPr>
              <a:t>d</a:t>
            </a:r>
            <a:r>
              <a:rPr lang="hu-HU" i="1" baseline="-25000" dirty="0">
                <a:latin typeface="+mj-lt"/>
              </a:rPr>
              <a:t>2</a:t>
            </a:r>
          </a:p>
        </p:txBody>
      </p:sp>
      <p:sp>
        <p:nvSpPr>
          <p:cNvPr id="33" name="Text Box 23"/>
          <p:cNvSpPr txBox="1">
            <a:spLocks noChangeArrowheads="1"/>
          </p:cNvSpPr>
          <p:nvPr/>
        </p:nvSpPr>
        <p:spPr bwMode="auto">
          <a:xfrm>
            <a:off x="2791619" y="4467716"/>
            <a:ext cx="5145087" cy="369332"/>
          </a:xfrm>
          <a:prstGeom prst="rect">
            <a:avLst/>
          </a:prstGeom>
          <a:noFill/>
          <a:ln w="9525">
            <a:noFill/>
            <a:miter lim="800000"/>
            <a:headEnd/>
            <a:tailEnd/>
          </a:ln>
        </p:spPr>
        <p:txBody>
          <a:bodyPr>
            <a:spAutoFit/>
          </a:bodyPr>
          <a:lstStyle/>
          <a:p>
            <a:pPr>
              <a:defRPr/>
            </a:pPr>
            <a:r>
              <a:rPr lang="hu-HU" i="1" dirty="0">
                <a:latin typeface="Symbol" pitchFamily="18" charset="2"/>
              </a:rPr>
              <a:t>D</a:t>
            </a:r>
            <a:r>
              <a:rPr lang="hu-HU" i="1" dirty="0">
                <a:latin typeface="+mj-lt"/>
              </a:rPr>
              <a:t>RL</a:t>
            </a:r>
            <a:r>
              <a:rPr lang="hu-HU" i="1" baseline="-25000" dirty="0">
                <a:latin typeface="+mj-lt"/>
              </a:rPr>
              <a:t>23</a:t>
            </a:r>
            <a:r>
              <a:rPr lang="hu-HU" i="1" dirty="0">
                <a:latin typeface="+mj-lt"/>
              </a:rPr>
              <a:t> = [(l</a:t>
            </a:r>
            <a:r>
              <a:rPr lang="hu-HU" i="1" baseline="-25000" dirty="0">
                <a:latin typeface="+mj-lt"/>
              </a:rPr>
              <a:t>BS2</a:t>
            </a:r>
            <a:r>
              <a:rPr lang="hu-HU" i="1" dirty="0">
                <a:latin typeface="+mj-lt"/>
              </a:rPr>
              <a:t>)+</a:t>
            </a:r>
            <a:r>
              <a:rPr lang="hu-HU" i="1" dirty="0">
                <a:latin typeface="Symbol" pitchFamily="18" charset="2"/>
              </a:rPr>
              <a:t>d</a:t>
            </a:r>
            <a:r>
              <a:rPr lang="hu-HU" i="1" baseline="-25000" dirty="0">
                <a:latin typeface="+mj-lt"/>
              </a:rPr>
              <a:t>2</a:t>
            </a:r>
            <a:r>
              <a:rPr lang="hu-HU" i="1" dirty="0">
                <a:latin typeface="+mj-lt"/>
              </a:rPr>
              <a:t>]-[(l</a:t>
            </a:r>
            <a:r>
              <a:rPr lang="hu-HU" i="1" baseline="-25000" dirty="0">
                <a:latin typeface="+mj-lt"/>
              </a:rPr>
              <a:t>FS3</a:t>
            </a:r>
            <a:r>
              <a:rPr lang="hu-HU" i="1" dirty="0">
                <a:latin typeface="+mj-lt"/>
              </a:rPr>
              <a:t>)+</a:t>
            </a:r>
            <a:r>
              <a:rPr lang="hu-HU" i="1" dirty="0">
                <a:latin typeface="Symbol" pitchFamily="18" charset="2"/>
              </a:rPr>
              <a:t>d</a:t>
            </a:r>
            <a:r>
              <a:rPr lang="hu-HU" i="1" baseline="-25000" dirty="0">
                <a:latin typeface="+mj-lt"/>
              </a:rPr>
              <a:t>1</a:t>
            </a:r>
            <a:r>
              <a:rPr lang="hu-HU" i="1" dirty="0">
                <a:latin typeface="+mj-lt"/>
              </a:rPr>
              <a:t>)]=l</a:t>
            </a:r>
            <a:r>
              <a:rPr lang="hu-HU" i="1" baseline="-25000" dirty="0">
                <a:latin typeface="+mj-lt"/>
              </a:rPr>
              <a:t>BS</a:t>
            </a:r>
            <a:r>
              <a:rPr lang="hu-HU" i="1" dirty="0">
                <a:latin typeface="+mj-lt"/>
              </a:rPr>
              <a:t>-l</a:t>
            </a:r>
            <a:r>
              <a:rPr lang="hu-HU" i="1" baseline="-25000" dirty="0">
                <a:latin typeface="+mj-lt"/>
              </a:rPr>
              <a:t>FS</a:t>
            </a:r>
            <a:r>
              <a:rPr lang="hu-HU" i="1" dirty="0">
                <a:latin typeface="+mj-lt"/>
              </a:rPr>
              <a:t>+</a:t>
            </a:r>
            <a:r>
              <a:rPr lang="hu-HU" i="1" dirty="0">
                <a:latin typeface="Symbol" pitchFamily="18" charset="2"/>
              </a:rPr>
              <a:t>d</a:t>
            </a:r>
            <a:r>
              <a:rPr lang="hu-HU" i="1" baseline="-25000" dirty="0">
                <a:latin typeface="+mj-lt"/>
              </a:rPr>
              <a:t>2</a:t>
            </a:r>
            <a:r>
              <a:rPr lang="hu-HU" i="1" dirty="0">
                <a:latin typeface="+mj-lt"/>
              </a:rPr>
              <a:t>-</a:t>
            </a:r>
            <a:r>
              <a:rPr lang="hu-HU" i="1" dirty="0">
                <a:latin typeface="Symbol" pitchFamily="18" charset="2"/>
              </a:rPr>
              <a:t>d</a:t>
            </a:r>
            <a:r>
              <a:rPr lang="hu-HU" i="1" baseline="-25000" dirty="0">
                <a:latin typeface="+mj-lt"/>
              </a:rPr>
              <a:t>1</a:t>
            </a:r>
          </a:p>
        </p:txBody>
      </p:sp>
      <p:sp>
        <p:nvSpPr>
          <p:cNvPr id="2" name="TextBox 1">
            <a:extLst>
              <a:ext uri="{FF2B5EF4-FFF2-40B4-BE49-F238E27FC236}">
                <a16:creationId xmlns:a16="http://schemas.microsoft.com/office/drawing/2014/main" id="{9B088D4C-D3E0-41C0-AE5B-0190B639E125}"/>
              </a:ext>
            </a:extLst>
          </p:cNvPr>
          <p:cNvSpPr txBox="1"/>
          <p:nvPr/>
        </p:nvSpPr>
        <p:spPr>
          <a:xfrm>
            <a:off x="7920633" y="693802"/>
            <a:ext cx="1043855" cy="307777"/>
          </a:xfrm>
          <a:prstGeom prst="rect">
            <a:avLst/>
          </a:prstGeom>
          <a:noFill/>
        </p:spPr>
        <p:txBody>
          <a:bodyPr wrap="square" rtlCol="0">
            <a:spAutoFit/>
          </a:bodyPr>
          <a:lstStyle/>
          <a:p>
            <a:pPr algn="r">
              <a:buClr>
                <a:srgbClr val="9E2D40"/>
              </a:buClr>
              <a:buSzPct val="85000"/>
            </a:pPr>
            <a:r>
              <a:rPr lang="hu-HU" sz="1400" dirty="0">
                <a:solidFill>
                  <a:srgbClr val="FF0000"/>
                </a:solidFill>
              </a:rPr>
              <a:t>Staff</a:t>
            </a:r>
          </a:p>
        </p:txBody>
      </p:sp>
    </p:spTree>
    <p:extLst>
      <p:ext uri="{BB962C8B-B14F-4D97-AF65-F5344CB8AC3E}">
        <p14:creationId xmlns:p14="http://schemas.microsoft.com/office/powerpoint/2010/main" val="3405545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ChangeArrowheads="1"/>
          </p:cNvSpPr>
          <p:nvPr/>
        </p:nvSpPr>
        <p:spPr bwMode="auto">
          <a:xfrm>
            <a:off x="395536" y="904536"/>
            <a:ext cx="504056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tabLst>
                <a:tab pos="228600" algn="l"/>
                <a:tab pos="455613" algn="l"/>
              </a:tabLst>
              <a:defRPr>
                <a:solidFill>
                  <a:schemeClr val="tx1"/>
                </a:solidFill>
                <a:latin typeface="Arial" panose="020B0604020202020204" pitchFamily="34" charset="0"/>
              </a:defRPr>
            </a:lvl1pPr>
            <a:lvl2pPr marL="800100" indent="-342900">
              <a:tabLst>
                <a:tab pos="228600" algn="l"/>
                <a:tab pos="455613" algn="l"/>
              </a:tabLst>
              <a:defRPr>
                <a:solidFill>
                  <a:schemeClr val="tx1"/>
                </a:solidFill>
                <a:latin typeface="Arial" panose="020B0604020202020204" pitchFamily="34" charset="0"/>
              </a:defRPr>
            </a:lvl2pPr>
            <a:lvl3pPr marL="1257300" indent="-342900">
              <a:tabLst>
                <a:tab pos="228600" algn="l"/>
                <a:tab pos="455613" algn="l"/>
              </a:tabLst>
              <a:defRPr>
                <a:solidFill>
                  <a:schemeClr val="tx1"/>
                </a:solidFill>
                <a:latin typeface="Arial" panose="020B0604020202020204" pitchFamily="34" charset="0"/>
              </a:defRPr>
            </a:lvl3pPr>
            <a:lvl4pPr marL="1714500" indent="-342900">
              <a:tabLst>
                <a:tab pos="228600" algn="l"/>
                <a:tab pos="455613" algn="l"/>
              </a:tabLst>
              <a:defRPr>
                <a:solidFill>
                  <a:schemeClr val="tx1"/>
                </a:solidFill>
                <a:latin typeface="Arial" panose="020B0604020202020204" pitchFamily="34" charset="0"/>
              </a:defRPr>
            </a:lvl4pPr>
            <a:lvl5pPr marL="2171700" indent="-342900">
              <a:tabLst>
                <a:tab pos="228600" algn="l"/>
                <a:tab pos="455613" algn="l"/>
              </a:tabLst>
              <a:defRPr>
                <a:solidFill>
                  <a:schemeClr val="tx1"/>
                </a:solidFill>
                <a:latin typeface="Arial" panose="020B0604020202020204" pitchFamily="34" charset="0"/>
              </a:defRPr>
            </a:lvl5pPr>
            <a:lvl6pPr marL="26289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6pPr>
            <a:lvl7pPr marL="30861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7pPr>
            <a:lvl8pPr marL="35433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8pPr>
            <a:lvl9pPr marL="40005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9pPr>
          </a:lstStyle>
          <a:p>
            <a:pPr eaLnBrk="1" hangingPunct="1"/>
            <a:r>
              <a:rPr lang="hu-HU" altLang="hu-HU" dirty="0">
                <a:solidFill>
                  <a:srgbClr val="4E7A45"/>
                </a:solidFill>
                <a:latin typeface="Times New Roman" panose="02020603050405020304" pitchFamily="18" charset="0"/>
              </a:rPr>
              <a:t> </a:t>
            </a:r>
          </a:p>
          <a:p>
            <a:pPr eaLnBrk="1" hangingPunct="1">
              <a:buFontTx/>
              <a:buAutoNum type="arabicPeriod" startAt="6"/>
            </a:pPr>
            <a:r>
              <a:rPr lang="hu-HU" altLang="hu-HU" dirty="0">
                <a:solidFill>
                  <a:srgbClr val="4E7A45"/>
                </a:solidFill>
                <a:latin typeface="Times New Roman" panose="02020603050405020304" pitchFamily="18" charset="0"/>
              </a:rPr>
              <a:t>The</a:t>
            </a:r>
            <a:r>
              <a:rPr lang="hu-HU" altLang="hu-HU" b="1" dirty="0">
                <a:solidFill>
                  <a:srgbClr val="4E7A45"/>
                </a:solidFill>
                <a:latin typeface="Times New Roman" panose="02020603050405020304" pitchFamily="18" charset="0"/>
              </a:rPr>
              <a:t> graduation error of the staff </a:t>
            </a:r>
            <a:r>
              <a:rPr lang="hu-HU" altLang="hu-HU" dirty="0">
                <a:solidFill>
                  <a:srgbClr val="4E7A45"/>
                </a:solidFill>
                <a:latin typeface="Times New Roman" panose="02020603050405020304" pitchFamily="18" charset="0"/>
              </a:rPr>
              <a:t>can accumulate in case of large height differences. It can not be eliminated by observation procedures. The graduation must be </a:t>
            </a:r>
            <a:r>
              <a:rPr lang="hu-HU" altLang="hu-HU" b="1" dirty="0">
                <a:solidFill>
                  <a:srgbClr val="4E7A45"/>
                </a:solidFill>
                <a:latin typeface="Times New Roman" panose="02020603050405020304" pitchFamily="18" charset="0"/>
              </a:rPr>
              <a:t>standardized </a:t>
            </a:r>
            <a:r>
              <a:rPr lang="hu-HU" altLang="hu-HU" dirty="0">
                <a:solidFill>
                  <a:srgbClr val="4E7A45"/>
                </a:solidFill>
                <a:latin typeface="Times New Roman" panose="02020603050405020304" pitchFamily="18" charset="0"/>
              </a:rPr>
              <a:t>using an etalon length.</a:t>
            </a:r>
          </a:p>
          <a:p>
            <a:pPr eaLnBrk="1" hangingPunct="1">
              <a:buFontTx/>
              <a:buChar char="•"/>
            </a:pPr>
            <a:endParaRPr lang="hu-HU" altLang="hu-HU" sz="1500" dirty="0">
              <a:solidFill>
                <a:srgbClr val="4E7A45"/>
              </a:solidFill>
              <a:latin typeface="Times New Roman" panose="02020603050405020304" pitchFamily="18" charset="0"/>
            </a:endParaRPr>
          </a:p>
          <a:p>
            <a:pPr eaLnBrk="1" hangingPunct="1"/>
            <a:r>
              <a:rPr lang="hu-HU" altLang="hu-HU" sz="1500" dirty="0">
                <a:solidFill>
                  <a:srgbClr val="4E7A45"/>
                </a:solidFill>
                <a:latin typeface="Times New Roman" panose="02020603050405020304" pitchFamily="18" charset="0"/>
              </a:rPr>
              <a:t>	</a:t>
            </a:r>
          </a:p>
        </p:txBody>
      </p:sp>
      <p:sp>
        <p:nvSpPr>
          <p:cNvPr id="6" name="Rectangle 2"/>
          <p:cNvSpPr>
            <a:spLocks noChangeArrowheads="1"/>
          </p:cNvSpPr>
          <p:nvPr/>
        </p:nvSpPr>
        <p:spPr bwMode="auto">
          <a:xfrm>
            <a:off x="179512" y="195486"/>
            <a:ext cx="7259513" cy="548235"/>
          </a:xfrm>
          <a:prstGeom prst="rect">
            <a:avLst/>
          </a:prstGeom>
        </p:spPr>
        <p:txBody>
          <a:bodyPr>
            <a:normAutofit fontScale="850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systematic error sources of levelling</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3024643"/>
            <a:ext cx="2448272" cy="1691240"/>
          </a:xfrm>
          <a:prstGeom prst="rect">
            <a:avLst/>
          </a:prstGeom>
        </p:spPr>
      </p:pic>
      <p:pic>
        <p:nvPicPr>
          <p:cNvPr id="8" name="Kép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1015765"/>
            <a:ext cx="2968456" cy="3700118"/>
          </a:xfrm>
          <a:prstGeom prst="rect">
            <a:avLst/>
          </a:prstGeom>
        </p:spPr>
      </p:pic>
      <p:sp>
        <p:nvSpPr>
          <p:cNvPr id="2" name="TextBox 1">
            <a:extLst>
              <a:ext uri="{FF2B5EF4-FFF2-40B4-BE49-F238E27FC236}">
                <a16:creationId xmlns:a16="http://schemas.microsoft.com/office/drawing/2014/main" id="{8C5D0725-2914-44F8-9975-43F9CEB3B12F}"/>
              </a:ext>
            </a:extLst>
          </p:cNvPr>
          <p:cNvSpPr txBox="1"/>
          <p:nvPr/>
        </p:nvSpPr>
        <p:spPr>
          <a:xfrm>
            <a:off x="4783648" y="859050"/>
            <a:ext cx="1043855" cy="307777"/>
          </a:xfrm>
          <a:prstGeom prst="rect">
            <a:avLst/>
          </a:prstGeom>
          <a:noFill/>
        </p:spPr>
        <p:txBody>
          <a:bodyPr wrap="square" rtlCol="0">
            <a:spAutoFit/>
          </a:bodyPr>
          <a:lstStyle/>
          <a:p>
            <a:pPr algn="r">
              <a:buClr>
                <a:srgbClr val="9E2D40"/>
              </a:buClr>
              <a:buSzPct val="85000"/>
            </a:pPr>
            <a:r>
              <a:rPr lang="hu-HU" sz="1400" dirty="0">
                <a:solidFill>
                  <a:srgbClr val="FF0000"/>
                </a:solidFill>
              </a:rPr>
              <a:t>Staff</a:t>
            </a:r>
          </a:p>
        </p:txBody>
      </p:sp>
    </p:spTree>
    <p:extLst>
      <p:ext uri="{BB962C8B-B14F-4D97-AF65-F5344CB8AC3E}">
        <p14:creationId xmlns:p14="http://schemas.microsoft.com/office/powerpoint/2010/main" val="2612427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1259632" y="902887"/>
            <a:ext cx="685800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tabLst>
                <a:tab pos="228600" algn="l"/>
                <a:tab pos="455613" algn="l"/>
              </a:tabLst>
              <a:defRPr>
                <a:solidFill>
                  <a:schemeClr val="tx1"/>
                </a:solidFill>
                <a:latin typeface="Arial" panose="020B0604020202020204" pitchFamily="34" charset="0"/>
              </a:defRPr>
            </a:lvl1pPr>
            <a:lvl2pPr marL="800100" indent="-342900">
              <a:tabLst>
                <a:tab pos="228600" algn="l"/>
                <a:tab pos="455613" algn="l"/>
              </a:tabLst>
              <a:defRPr>
                <a:solidFill>
                  <a:schemeClr val="tx1"/>
                </a:solidFill>
                <a:latin typeface="Arial" panose="020B0604020202020204" pitchFamily="34" charset="0"/>
              </a:defRPr>
            </a:lvl2pPr>
            <a:lvl3pPr marL="1257300" indent="-342900">
              <a:tabLst>
                <a:tab pos="228600" algn="l"/>
                <a:tab pos="455613" algn="l"/>
              </a:tabLst>
              <a:defRPr>
                <a:solidFill>
                  <a:schemeClr val="tx1"/>
                </a:solidFill>
                <a:latin typeface="Arial" panose="020B0604020202020204" pitchFamily="34" charset="0"/>
              </a:defRPr>
            </a:lvl3pPr>
            <a:lvl4pPr marL="1714500" indent="-342900">
              <a:tabLst>
                <a:tab pos="228600" algn="l"/>
                <a:tab pos="455613" algn="l"/>
              </a:tabLst>
              <a:defRPr>
                <a:solidFill>
                  <a:schemeClr val="tx1"/>
                </a:solidFill>
                <a:latin typeface="Arial" panose="020B0604020202020204" pitchFamily="34" charset="0"/>
              </a:defRPr>
            </a:lvl4pPr>
            <a:lvl5pPr marL="2171700" indent="-342900">
              <a:tabLst>
                <a:tab pos="228600" algn="l"/>
                <a:tab pos="455613" algn="l"/>
              </a:tabLst>
              <a:defRPr>
                <a:solidFill>
                  <a:schemeClr val="tx1"/>
                </a:solidFill>
                <a:latin typeface="Arial" panose="020B0604020202020204" pitchFamily="34" charset="0"/>
              </a:defRPr>
            </a:lvl5pPr>
            <a:lvl6pPr marL="26289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6pPr>
            <a:lvl7pPr marL="30861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7pPr>
            <a:lvl8pPr marL="35433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8pPr>
            <a:lvl9pPr marL="4000500" indent="-342900" eaLnBrk="0" fontAlgn="base" hangingPunct="0">
              <a:spcBef>
                <a:spcPct val="0"/>
              </a:spcBef>
              <a:spcAft>
                <a:spcPct val="0"/>
              </a:spcAft>
              <a:tabLst>
                <a:tab pos="228600" algn="l"/>
                <a:tab pos="455613" algn="l"/>
              </a:tabLst>
              <a:defRPr>
                <a:solidFill>
                  <a:schemeClr val="tx1"/>
                </a:solidFill>
                <a:latin typeface="Arial" panose="020B0604020202020204" pitchFamily="34" charset="0"/>
              </a:defRPr>
            </a:lvl9pPr>
          </a:lstStyle>
          <a:p>
            <a:pPr eaLnBrk="1" hangingPunct="1"/>
            <a:r>
              <a:rPr lang="hu-HU" altLang="hu-HU" dirty="0">
                <a:solidFill>
                  <a:srgbClr val="4E7A45"/>
                </a:solidFill>
                <a:latin typeface="Times New Roman" panose="02020603050405020304" pitchFamily="18" charset="0"/>
              </a:rPr>
              <a:t> </a:t>
            </a:r>
          </a:p>
          <a:p>
            <a:pPr eaLnBrk="1" hangingPunct="1"/>
            <a:r>
              <a:rPr lang="hu-HU" altLang="hu-HU" dirty="0">
                <a:solidFill>
                  <a:srgbClr val="4E7A45"/>
                </a:solidFill>
                <a:latin typeface="Times New Roman" panose="02020603050405020304" pitchFamily="18" charset="0"/>
              </a:rPr>
              <a:t>7.  The </a:t>
            </a:r>
            <a:r>
              <a:rPr lang="en-US" altLang="hu-HU" dirty="0">
                <a:solidFill>
                  <a:srgbClr val="4E7A45"/>
                </a:solidFill>
                <a:latin typeface="Times New Roman" panose="02020603050405020304" pitchFamily="18" charset="0"/>
              </a:rPr>
              <a:t> </a:t>
            </a:r>
            <a:r>
              <a:rPr lang="hu-HU" altLang="hu-HU" b="1" dirty="0">
                <a:solidFill>
                  <a:srgbClr val="4E7A45"/>
                </a:solidFill>
                <a:latin typeface="Times New Roman" panose="02020603050405020304" pitchFamily="18" charset="0"/>
              </a:rPr>
              <a:t>tilting of the staff </a:t>
            </a:r>
            <a:r>
              <a:rPr lang="hu-HU" altLang="hu-HU" dirty="0">
                <a:solidFill>
                  <a:srgbClr val="4E7A45"/>
                </a:solidFill>
                <a:latin typeface="Times New Roman" panose="02020603050405020304" pitchFamily="18" charset="0"/>
              </a:rPr>
              <a:t>can accumulate as well in case of large height differences when the round bubble of the staff is unadjusted. The round bubble of the staff must be adjusted.</a:t>
            </a:r>
          </a:p>
          <a:p>
            <a:pPr eaLnBrk="1" hangingPunct="1">
              <a:buFontTx/>
              <a:buChar char="•"/>
            </a:pPr>
            <a:endParaRPr lang="hu-HU" altLang="hu-HU" dirty="0">
              <a:solidFill>
                <a:srgbClr val="4E7A45"/>
              </a:solidFill>
              <a:latin typeface="Times New Roman" panose="02020603050405020304" pitchFamily="18" charset="0"/>
            </a:endParaRPr>
          </a:p>
          <a:p>
            <a:pPr eaLnBrk="1" hangingPunct="1">
              <a:buFontTx/>
              <a:buChar char="•"/>
            </a:pPr>
            <a:endParaRPr lang="hu-HU" altLang="hu-HU" dirty="0">
              <a:solidFill>
                <a:srgbClr val="4E7A45"/>
              </a:solidFill>
              <a:latin typeface="Times New Roman" panose="02020603050405020304" pitchFamily="18" charset="0"/>
            </a:endParaRPr>
          </a:p>
          <a:p>
            <a:pPr eaLnBrk="1" hangingPunct="1">
              <a:buFontTx/>
              <a:buChar char="•"/>
            </a:pPr>
            <a:endParaRPr lang="hu-HU" altLang="hu-HU" sz="1500" dirty="0">
              <a:solidFill>
                <a:srgbClr val="4E7A45"/>
              </a:solidFill>
              <a:latin typeface="Times New Roman" panose="02020603050405020304" pitchFamily="18" charset="0"/>
            </a:endParaRPr>
          </a:p>
          <a:p>
            <a:pPr eaLnBrk="1" hangingPunct="1"/>
            <a:r>
              <a:rPr lang="hu-HU" altLang="hu-HU" sz="1500" dirty="0">
                <a:solidFill>
                  <a:srgbClr val="4E7A45"/>
                </a:solidFill>
                <a:latin typeface="Times New Roman" panose="02020603050405020304" pitchFamily="18" charset="0"/>
              </a:rPr>
              <a:t>	</a:t>
            </a:r>
          </a:p>
        </p:txBody>
      </p:sp>
      <p:sp>
        <p:nvSpPr>
          <p:cNvPr id="6" name="Rectangle 2"/>
          <p:cNvSpPr>
            <a:spLocks noChangeArrowheads="1"/>
          </p:cNvSpPr>
          <p:nvPr/>
        </p:nvSpPr>
        <p:spPr bwMode="auto">
          <a:xfrm>
            <a:off x="179512" y="195486"/>
            <a:ext cx="7259513" cy="548235"/>
          </a:xfrm>
          <a:prstGeom prst="rect">
            <a:avLst/>
          </a:prstGeom>
        </p:spPr>
        <p:txBody>
          <a:bodyPr>
            <a:normAutofit fontScale="850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systematic error sources of levelling</a:t>
            </a:r>
          </a:p>
        </p:txBody>
      </p:sp>
      <p:sp>
        <p:nvSpPr>
          <p:cNvPr id="7" name="Szabadkézi sokszög 11"/>
          <p:cNvSpPr>
            <a:spLocks/>
          </p:cNvSpPr>
          <p:nvPr/>
        </p:nvSpPr>
        <p:spPr bwMode="auto">
          <a:xfrm>
            <a:off x="1259632" y="4299942"/>
            <a:ext cx="6648450" cy="488950"/>
          </a:xfrm>
          <a:custGeom>
            <a:avLst/>
            <a:gdLst>
              <a:gd name="T0" fmla="*/ 0 w 6230983"/>
              <a:gd name="T1" fmla="*/ 184031 h 489857"/>
              <a:gd name="T2" fmla="*/ 1134501 w 6230983"/>
              <a:gd name="T3" fmla="*/ 2165 h 489857"/>
              <a:gd name="T4" fmla="*/ 2489128 w 6230983"/>
              <a:gd name="T5" fmla="*/ 171042 h 489857"/>
              <a:gd name="T6" fmla="*/ 4013079 w 6230983"/>
              <a:gd name="T7" fmla="*/ 469820 h 489857"/>
              <a:gd name="T8" fmla="*/ 5029053 w 6230983"/>
              <a:gd name="T9" fmla="*/ 274964 h 489857"/>
              <a:gd name="T10" fmla="*/ 5994226 w 6230983"/>
              <a:gd name="T11" fmla="*/ 210012 h 489857"/>
              <a:gd name="T12" fmla="*/ 6959391 w 6230983"/>
              <a:gd name="T13" fmla="*/ 197022 h 489857"/>
              <a:gd name="T14" fmla="*/ 8076956 w 6230983"/>
              <a:gd name="T15" fmla="*/ 482811 h 489857"/>
              <a:gd name="T16" fmla="*/ 0 60000 65536"/>
              <a:gd name="T17" fmla="*/ 0 60000 65536"/>
              <a:gd name="T18" fmla="*/ 0 60000 65536"/>
              <a:gd name="T19" fmla="*/ 0 60000 65536"/>
              <a:gd name="T20" fmla="*/ 0 60000 65536"/>
              <a:gd name="T21" fmla="*/ 0 60000 65536"/>
              <a:gd name="T22" fmla="*/ 0 60000 65536"/>
              <a:gd name="T23" fmla="*/ 0 60000 65536"/>
              <a:gd name="T24" fmla="*/ 0 w 6230983"/>
              <a:gd name="T25" fmla="*/ 0 h 489857"/>
              <a:gd name="T26" fmla="*/ 6230983 w 6230983"/>
              <a:gd name="T27" fmla="*/ 489857 h 4898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230983" h="489857">
                <a:moveTo>
                  <a:pt x="0" y="185057"/>
                </a:moveTo>
                <a:cubicBezTo>
                  <a:pt x="277586" y="94705"/>
                  <a:pt x="555172" y="4354"/>
                  <a:pt x="875212" y="2177"/>
                </a:cubicBezTo>
                <a:cubicBezTo>
                  <a:pt x="1195252" y="0"/>
                  <a:pt x="1550126" y="93618"/>
                  <a:pt x="1920240" y="171995"/>
                </a:cubicBezTo>
                <a:cubicBezTo>
                  <a:pt x="2290354" y="250372"/>
                  <a:pt x="2769326" y="455023"/>
                  <a:pt x="3095897" y="472440"/>
                </a:cubicBezTo>
                <a:cubicBezTo>
                  <a:pt x="3422469" y="489857"/>
                  <a:pt x="3624943" y="320040"/>
                  <a:pt x="3879669" y="276497"/>
                </a:cubicBezTo>
                <a:cubicBezTo>
                  <a:pt x="4134395" y="232954"/>
                  <a:pt x="4376058" y="224246"/>
                  <a:pt x="4624252" y="211183"/>
                </a:cubicBezTo>
                <a:cubicBezTo>
                  <a:pt x="4872446" y="198120"/>
                  <a:pt x="5101047" y="152400"/>
                  <a:pt x="5368835" y="198120"/>
                </a:cubicBezTo>
                <a:cubicBezTo>
                  <a:pt x="5636623" y="243840"/>
                  <a:pt x="6058989" y="446314"/>
                  <a:pt x="6230983" y="485503"/>
                </a:cubicBezTo>
              </a:path>
            </a:pathLst>
          </a:custGeom>
          <a:noFill/>
          <a:ln w="38100" cap="flat" cmpd="sng" algn="ctr">
            <a:solidFill>
              <a:srgbClr val="AC7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hu-HU"/>
          </a:p>
        </p:txBody>
      </p:sp>
      <p:cxnSp>
        <p:nvCxnSpPr>
          <p:cNvPr id="8" name="Egyenes összekötő 13"/>
          <p:cNvCxnSpPr>
            <a:cxnSpLocks noChangeShapeType="1"/>
            <a:endCxn id="7" idx="2"/>
          </p:cNvCxnSpPr>
          <p:nvPr/>
        </p:nvCxnSpPr>
        <p:spPr bwMode="auto">
          <a:xfrm rot="16200000" flipH="1">
            <a:off x="2434383" y="3596679"/>
            <a:ext cx="1096962" cy="6524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9" name="Egyenes összekötő 16"/>
          <p:cNvCxnSpPr>
            <a:cxnSpLocks noChangeShapeType="1"/>
          </p:cNvCxnSpPr>
          <p:nvPr/>
        </p:nvCxnSpPr>
        <p:spPr bwMode="auto">
          <a:xfrm rot="16200000" flipH="1">
            <a:off x="2193082" y="3823692"/>
            <a:ext cx="993775" cy="66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 name="Egyenes összekötő 18"/>
          <p:cNvCxnSpPr>
            <a:cxnSpLocks noChangeShapeType="1"/>
            <a:endCxn id="7" idx="1"/>
          </p:cNvCxnSpPr>
          <p:nvPr/>
        </p:nvCxnSpPr>
        <p:spPr bwMode="auto">
          <a:xfrm rot="5400000">
            <a:off x="1941463" y="3599061"/>
            <a:ext cx="954088" cy="4508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1" name="Téglalap 19"/>
          <p:cNvSpPr>
            <a:spLocks noChangeArrowheads="1"/>
          </p:cNvSpPr>
          <p:nvPr/>
        </p:nvSpPr>
        <p:spPr bwMode="auto">
          <a:xfrm>
            <a:off x="2266107" y="3139480"/>
            <a:ext cx="769938" cy="195262"/>
          </a:xfrm>
          <a:prstGeom prst="rect">
            <a:avLst/>
          </a:prstGeom>
          <a:solidFill>
            <a:srgbClr val="FFC000"/>
          </a:solidFill>
          <a:ln w="9525" algn="ctr">
            <a:solidFill>
              <a:srgbClr val="FFC000"/>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cxnSp>
        <p:nvCxnSpPr>
          <p:cNvPr id="12" name="Egyenes összekötő 21"/>
          <p:cNvCxnSpPr>
            <a:cxnSpLocks noChangeShapeType="1"/>
            <a:stCxn id="11" idx="3"/>
          </p:cNvCxnSpPr>
          <p:nvPr/>
        </p:nvCxnSpPr>
        <p:spPr bwMode="auto">
          <a:xfrm flipV="1">
            <a:off x="3036045" y="3229967"/>
            <a:ext cx="3867150" cy="6350"/>
          </a:xfrm>
          <a:prstGeom prst="line">
            <a:avLst/>
          </a:prstGeom>
          <a:noFill/>
          <a:ln w="28575" algn="ctr">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13" name="Egyenes összekötő 26"/>
          <p:cNvCxnSpPr>
            <a:cxnSpLocks noChangeShapeType="1"/>
            <a:stCxn id="7" idx="5"/>
          </p:cNvCxnSpPr>
          <p:nvPr/>
        </p:nvCxnSpPr>
        <p:spPr bwMode="auto">
          <a:xfrm flipV="1">
            <a:off x="6193582" y="1975842"/>
            <a:ext cx="3175" cy="25352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4" name="Egyenes összekötő 30"/>
          <p:cNvCxnSpPr>
            <a:cxnSpLocks noChangeShapeType="1"/>
            <a:stCxn id="7" idx="5"/>
          </p:cNvCxnSpPr>
          <p:nvPr/>
        </p:nvCxnSpPr>
        <p:spPr bwMode="auto">
          <a:xfrm flipV="1">
            <a:off x="6193582" y="2263180"/>
            <a:ext cx="957263" cy="224790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15" name="Szabadkézi sokszög 31"/>
          <p:cNvSpPr>
            <a:spLocks/>
          </p:cNvSpPr>
          <p:nvPr/>
        </p:nvSpPr>
        <p:spPr bwMode="auto">
          <a:xfrm>
            <a:off x="6184057" y="3229967"/>
            <a:ext cx="509588" cy="130175"/>
          </a:xfrm>
          <a:custGeom>
            <a:avLst/>
            <a:gdLst>
              <a:gd name="T0" fmla="*/ 0 w 509452"/>
              <a:gd name="T1" fmla="*/ 0 h 130629"/>
              <a:gd name="T2" fmla="*/ 287614 w 509452"/>
              <a:gd name="T3" fmla="*/ 38782 h 130629"/>
              <a:gd name="T4" fmla="*/ 509860 w 509452"/>
              <a:gd name="T5" fmla="*/ 129272 h 130629"/>
              <a:gd name="T6" fmla="*/ 0 60000 65536"/>
              <a:gd name="T7" fmla="*/ 0 60000 65536"/>
              <a:gd name="T8" fmla="*/ 0 60000 65536"/>
              <a:gd name="T9" fmla="*/ 0 w 509452"/>
              <a:gd name="T10" fmla="*/ 0 h 130629"/>
              <a:gd name="T11" fmla="*/ 509452 w 509452"/>
              <a:gd name="T12" fmla="*/ 130629 h 130629"/>
            </a:gdLst>
            <a:ahLst/>
            <a:cxnLst>
              <a:cxn ang="T6">
                <a:pos x="T0" y="T1"/>
              </a:cxn>
              <a:cxn ang="T7">
                <a:pos x="T2" y="T3"/>
              </a:cxn>
              <a:cxn ang="T8">
                <a:pos x="T4" y="T5"/>
              </a:cxn>
            </a:cxnLst>
            <a:rect l="T9" t="T10" r="T11" b="T12"/>
            <a:pathLst>
              <a:path w="509452" h="130629">
                <a:moveTo>
                  <a:pt x="0" y="0"/>
                </a:moveTo>
                <a:cubicBezTo>
                  <a:pt x="101237" y="8709"/>
                  <a:pt x="202474" y="17418"/>
                  <a:pt x="287383" y="39189"/>
                </a:cubicBezTo>
                <a:cubicBezTo>
                  <a:pt x="372292" y="60960"/>
                  <a:pt x="461555" y="111035"/>
                  <a:pt x="509452" y="130629"/>
                </a:cubicBezTo>
              </a:path>
            </a:pathLst>
          </a:custGeom>
          <a:noFill/>
          <a:ln w="9525" cap="flat" cmpd="sng" algn="ctr">
            <a:solidFill>
              <a:schemeClr val="tx1"/>
            </a:solidFill>
            <a:prstDash val="sysDash"/>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16" name="Jobb oldali kapcsos zárójel 32"/>
          <p:cNvSpPr>
            <a:spLocks/>
          </p:cNvSpPr>
          <p:nvPr/>
        </p:nvSpPr>
        <p:spPr bwMode="auto">
          <a:xfrm rot="1260000">
            <a:off x="6839695" y="3287117"/>
            <a:ext cx="82550" cy="169863"/>
          </a:xfrm>
          <a:prstGeom prst="rightBrace">
            <a:avLst>
              <a:gd name="adj1" fmla="val 8345"/>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17" name="Szövegdoboz 16"/>
          <p:cNvSpPr txBox="1"/>
          <p:nvPr/>
        </p:nvSpPr>
        <p:spPr>
          <a:xfrm>
            <a:off x="6876207" y="3177580"/>
            <a:ext cx="360363" cy="400050"/>
          </a:xfrm>
          <a:prstGeom prst="rect">
            <a:avLst/>
          </a:prstGeom>
          <a:noFill/>
        </p:spPr>
        <p:txBody>
          <a:bodyPr wrap="none">
            <a:spAutoFit/>
          </a:bodyPr>
          <a:lstStyle/>
          <a:p>
            <a:pPr>
              <a:defRPr/>
            </a:pPr>
            <a:r>
              <a:rPr lang="hu-HU" i="1" dirty="0">
                <a:latin typeface="Symbol" pitchFamily="18" charset="2"/>
              </a:rPr>
              <a:t>d</a:t>
            </a:r>
            <a:r>
              <a:rPr lang="hu-HU" i="1" baseline="-25000" dirty="0">
                <a:latin typeface="+mj-lt"/>
              </a:rPr>
              <a:t>i</a:t>
            </a:r>
          </a:p>
        </p:txBody>
      </p:sp>
      <p:sp>
        <p:nvSpPr>
          <p:cNvPr id="18" name="Szövegdoboz 35"/>
          <p:cNvSpPr txBox="1">
            <a:spLocks noChangeArrowheads="1"/>
          </p:cNvSpPr>
          <p:nvPr/>
        </p:nvSpPr>
        <p:spPr bwMode="auto">
          <a:xfrm>
            <a:off x="6184057" y="3491905"/>
            <a:ext cx="34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i="1">
                <a:latin typeface="Symbol" panose="05050102010706020507" pitchFamily="18" charset="2"/>
              </a:rPr>
              <a:t>a</a:t>
            </a:r>
          </a:p>
        </p:txBody>
      </p:sp>
      <p:sp>
        <p:nvSpPr>
          <p:cNvPr id="2" name="TextBox 1">
            <a:extLst>
              <a:ext uri="{FF2B5EF4-FFF2-40B4-BE49-F238E27FC236}">
                <a16:creationId xmlns:a16="http://schemas.microsoft.com/office/drawing/2014/main" id="{4E2302DD-BA1E-4E58-9606-126F7EA1EA26}"/>
              </a:ext>
            </a:extLst>
          </p:cNvPr>
          <p:cNvSpPr txBox="1"/>
          <p:nvPr/>
        </p:nvSpPr>
        <p:spPr>
          <a:xfrm>
            <a:off x="7595704" y="1275606"/>
            <a:ext cx="1043855" cy="307777"/>
          </a:xfrm>
          <a:prstGeom prst="rect">
            <a:avLst/>
          </a:prstGeom>
          <a:noFill/>
        </p:spPr>
        <p:txBody>
          <a:bodyPr wrap="square" rtlCol="0">
            <a:spAutoFit/>
          </a:bodyPr>
          <a:lstStyle/>
          <a:p>
            <a:pPr algn="r">
              <a:buClr>
                <a:srgbClr val="9E2D40"/>
              </a:buClr>
              <a:buSzPct val="85000"/>
            </a:pPr>
            <a:r>
              <a:rPr lang="hu-HU" sz="1400" dirty="0">
                <a:solidFill>
                  <a:srgbClr val="FF0000"/>
                </a:solidFill>
              </a:rPr>
              <a:t>Staff</a:t>
            </a:r>
          </a:p>
        </p:txBody>
      </p:sp>
    </p:spTree>
    <p:extLst>
      <p:ext uri="{BB962C8B-B14F-4D97-AF65-F5344CB8AC3E}">
        <p14:creationId xmlns:p14="http://schemas.microsoft.com/office/powerpoint/2010/main" val="3184237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72941" y="730479"/>
            <a:ext cx="892899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a:solidFill>
                  <a:srgbClr val="4E7A45"/>
                </a:solidFill>
                <a:latin typeface="Times New Roman" panose="02020603050405020304" pitchFamily="18" charset="0"/>
              </a:rPr>
              <a:t>8.</a:t>
            </a:r>
            <a:r>
              <a:rPr lang="hu-HU" altLang="hu-HU" sz="1500" dirty="0">
                <a:solidFill>
                  <a:srgbClr val="4E7A45"/>
                </a:solidFill>
                <a:latin typeface="Times New Roman" panose="02020603050405020304" pitchFamily="18" charset="0"/>
              </a:rPr>
              <a:t> </a:t>
            </a:r>
            <a:r>
              <a:rPr lang="hu-HU" altLang="hu-HU" sz="1800" dirty="0">
                <a:solidFill>
                  <a:srgbClr val="4E7A45"/>
                </a:solidFill>
                <a:latin typeface="Times New Roman" panose="02020603050405020304" pitchFamily="18" charset="0"/>
              </a:rPr>
              <a:t>The</a:t>
            </a:r>
            <a:r>
              <a:rPr lang="hu-HU" altLang="hu-HU" sz="1800" b="1" dirty="0">
                <a:solidFill>
                  <a:srgbClr val="4E7A45"/>
                </a:solidFill>
                <a:latin typeface="Times New Roman" panose="02020603050405020304" pitchFamily="18" charset="0"/>
              </a:rPr>
              <a:t> subsidence of the instrument </a:t>
            </a:r>
            <a:r>
              <a:rPr lang="hu-HU" altLang="hu-HU" sz="1800" dirty="0">
                <a:solidFill>
                  <a:srgbClr val="4E7A45"/>
                </a:solidFill>
                <a:latin typeface="Times New Roman" panose="02020603050405020304" pitchFamily="18" charset="0"/>
              </a:rPr>
              <a:t>is caused by </a:t>
            </a:r>
            <a:r>
              <a:rPr lang="hu-HU" altLang="hu-HU" sz="1800" b="1" dirty="0">
                <a:solidFill>
                  <a:srgbClr val="4E7A45"/>
                </a:solidFill>
                <a:latin typeface="Times New Roman" panose="02020603050405020304" pitchFamily="18" charset="0"/>
              </a:rPr>
              <a:t>external effects. </a:t>
            </a:r>
            <a:r>
              <a:rPr lang="hu-HU" altLang="hu-HU" sz="1800" dirty="0">
                <a:solidFill>
                  <a:srgbClr val="4E7A45"/>
                </a:solidFill>
                <a:latin typeface="Times New Roman" panose="02020603050405020304" pitchFamily="18" charset="0"/>
              </a:rPr>
              <a:t>It accumulates in the observed elevation difference. The effect can be minimized by symmetric observation technique (B-F-F-B) or double-run line levelling.</a:t>
            </a:r>
          </a:p>
        </p:txBody>
      </p:sp>
      <p:sp>
        <p:nvSpPr>
          <p:cNvPr id="61444" name="Szövegdoboz 1"/>
          <p:cNvSpPr txBox="1">
            <a:spLocks noChangeArrowheads="1"/>
          </p:cNvSpPr>
          <p:nvPr/>
        </p:nvSpPr>
        <p:spPr bwMode="auto">
          <a:xfrm>
            <a:off x="114258" y="3964245"/>
            <a:ext cx="86245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hu-HU" dirty="0">
                <a:solidFill>
                  <a:srgbClr val="4E7A45"/>
                </a:solidFill>
                <a:latin typeface="Times New Roman" panose="02020603050405020304" pitchFamily="18" charset="0"/>
              </a:rPr>
              <a:t>9. </a:t>
            </a:r>
            <a:r>
              <a:rPr lang="hu-HU" altLang="hu-HU" dirty="0">
                <a:solidFill>
                  <a:srgbClr val="4E7A45"/>
                </a:solidFill>
                <a:latin typeface="Times New Roman" panose="02020603050405020304" pitchFamily="18" charset="0"/>
              </a:rPr>
              <a:t>The</a:t>
            </a:r>
            <a:r>
              <a:rPr lang="hu-HU" altLang="hu-HU" b="1" dirty="0">
                <a:solidFill>
                  <a:srgbClr val="4E7A45"/>
                </a:solidFill>
                <a:latin typeface="Times New Roman" panose="02020603050405020304" pitchFamily="18" charset="0"/>
              </a:rPr>
              <a:t> subsidence of the staff </a:t>
            </a:r>
            <a:r>
              <a:rPr lang="hu-HU" altLang="hu-HU" dirty="0">
                <a:solidFill>
                  <a:srgbClr val="4E7A45"/>
                </a:solidFill>
                <a:latin typeface="Times New Roman" panose="02020603050405020304" pitchFamily="18" charset="0"/>
              </a:rPr>
              <a:t>accumulates in the observed </a:t>
            </a:r>
            <a:r>
              <a:rPr lang="hu-HU" altLang="hu-HU" dirty="0">
                <a:solidFill>
                  <a:srgbClr val="4E7A45"/>
                </a:solidFill>
                <a:latin typeface="Symbol" panose="05050102010706020507" pitchFamily="18" charset="2"/>
              </a:rPr>
              <a:t>D</a:t>
            </a:r>
            <a:r>
              <a:rPr lang="hu-HU" altLang="hu-HU" dirty="0">
                <a:solidFill>
                  <a:srgbClr val="4E7A45"/>
                </a:solidFill>
                <a:latin typeface="Times New Roman" panose="02020603050405020304" pitchFamily="18" charset="0"/>
              </a:rPr>
              <a:t>RL, too. The effect can be minimized by applying fixed change points (change plates, pegs, HILTI nails) or doing double-run line levelling.</a:t>
            </a:r>
            <a:endParaRPr lang="hu-HU" altLang="hu-HU" sz="1350" dirty="0">
              <a:solidFill>
                <a:srgbClr val="4E7A45"/>
              </a:solidFill>
            </a:endParaRPr>
          </a:p>
        </p:txBody>
      </p:sp>
      <p:sp>
        <p:nvSpPr>
          <p:cNvPr id="7" name="Rectangle 2"/>
          <p:cNvSpPr>
            <a:spLocks noChangeArrowheads="1"/>
          </p:cNvSpPr>
          <p:nvPr/>
        </p:nvSpPr>
        <p:spPr bwMode="auto">
          <a:xfrm>
            <a:off x="179512" y="195486"/>
            <a:ext cx="7259513" cy="548235"/>
          </a:xfrm>
          <a:prstGeom prst="rect">
            <a:avLst/>
          </a:prstGeom>
        </p:spPr>
        <p:txBody>
          <a:bodyPr>
            <a:normAutofit fontScale="850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systematic error sources of levelling</a:t>
            </a:r>
          </a:p>
        </p:txBody>
      </p:sp>
      <p:sp>
        <p:nvSpPr>
          <p:cNvPr id="10" name="Szabadkézi sokszög 9"/>
          <p:cNvSpPr>
            <a:spLocks/>
          </p:cNvSpPr>
          <p:nvPr/>
        </p:nvSpPr>
        <p:spPr bwMode="auto">
          <a:xfrm>
            <a:off x="200644" y="3218305"/>
            <a:ext cx="4427538" cy="236537"/>
          </a:xfrm>
          <a:custGeom>
            <a:avLst/>
            <a:gdLst>
              <a:gd name="T0" fmla="*/ 0 w 4428308"/>
              <a:gd name="T1" fmla="*/ 105643 h 237308"/>
              <a:gd name="T2" fmla="*/ 953090 w 4428308"/>
              <a:gd name="T3" fmla="*/ 2156 h 237308"/>
              <a:gd name="T4" fmla="*/ 2102022 w 4428308"/>
              <a:gd name="T5" fmla="*/ 92708 h 237308"/>
              <a:gd name="T6" fmla="*/ 3081226 w 4428308"/>
              <a:gd name="T7" fmla="*/ 40963 h 237308"/>
              <a:gd name="T8" fmla="*/ 3995144 w 4428308"/>
              <a:gd name="T9" fmla="*/ 196194 h 237308"/>
              <a:gd name="T10" fmla="*/ 4425994 w 4428308"/>
              <a:gd name="T11" fmla="*/ 235003 h 237308"/>
              <a:gd name="T12" fmla="*/ 0 60000 65536"/>
              <a:gd name="T13" fmla="*/ 0 60000 65536"/>
              <a:gd name="T14" fmla="*/ 0 60000 65536"/>
              <a:gd name="T15" fmla="*/ 0 60000 65536"/>
              <a:gd name="T16" fmla="*/ 0 60000 65536"/>
              <a:gd name="T17" fmla="*/ 0 60000 65536"/>
              <a:gd name="T18" fmla="*/ 0 w 4428308"/>
              <a:gd name="T19" fmla="*/ 0 h 237308"/>
              <a:gd name="T20" fmla="*/ 4428308 w 4428308"/>
              <a:gd name="T21" fmla="*/ 237308 h 237308"/>
            </a:gdLst>
            <a:ahLst/>
            <a:cxnLst>
              <a:cxn ang="T12">
                <a:pos x="T0" y="T1"/>
              </a:cxn>
              <a:cxn ang="T13">
                <a:pos x="T2" y="T3"/>
              </a:cxn>
              <a:cxn ang="T14">
                <a:pos x="T4" y="T5"/>
              </a:cxn>
              <a:cxn ang="T15">
                <a:pos x="T6" y="T7"/>
              </a:cxn>
              <a:cxn ang="T16">
                <a:pos x="T8" y="T9"/>
              </a:cxn>
              <a:cxn ang="T17">
                <a:pos x="T10" y="T11"/>
              </a:cxn>
            </a:cxnLst>
            <a:rect l="T18" t="T19" r="T20" b="T21"/>
            <a:pathLst>
              <a:path w="4428308" h="237308">
                <a:moveTo>
                  <a:pt x="0" y="106679"/>
                </a:moveTo>
                <a:cubicBezTo>
                  <a:pt x="301534" y="55516"/>
                  <a:pt x="603068" y="4354"/>
                  <a:pt x="953588" y="2177"/>
                </a:cubicBezTo>
                <a:cubicBezTo>
                  <a:pt x="1304108" y="0"/>
                  <a:pt x="1748246" y="87086"/>
                  <a:pt x="2103120" y="93617"/>
                </a:cubicBezTo>
                <a:cubicBezTo>
                  <a:pt x="2457994" y="100148"/>
                  <a:pt x="2767149" y="23948"/>
                  <a:pt x="3082834" y="41365"/>
                </a:cubicBezTo>
                <a:cubicBezTo>
                  <a:pt x="3398519" y="58782"/>
                  <a:pt x="3772988" y="165462"/>
                  <a:pt x="3997234" y="198119"/>
                </a:cubicBezTo>
                <a:cubicBezTo>
                  <a:pt x="4221480" y="230776"/>
                  <a:pt x="4415245" y="180702"/>
                  <a:pt x="4428308" y="237308"/>
                </a:cubicBezTo>
              </a:path>
            </a:pathLst>
          </a:custGeom>
          <a:noFill/>
          <a:ln w="28575" cap="flat" cmpd="sng" algn="ctr">
            <a:solidFill>
              <a:srgbClr val="AC7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hu-HU"/>
          </a:p>
        </p:txBody>
      </p:sp>
      <p:cxnSp>
        <p:nvCxnSpPr>
          <p:cNvPr id="11" name="Egyenes összekötő 10"/>
          <p:cNvCxnSpPr>
            <a:cxnSpLocks noChangeShapeType="1"/>
          </p:cNvCxnSpPr>
          <p:nvPr/>
        </p:nvCxnSpPr>
        <p:spPr bwMode="auto">
          <a:xfrm rot="16200000" flipH="1">
            <a:off x="2015157" y="2632517"/>
            <a:ext cx="928687" cy="4048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2" name="Egyenes összekötő 11"/>
          <p:cNvCxnSpPr>
            <a:cxnSpLocks noChangeShapeType="1"/>
          </p:cNvCxnSpPr>
          <p:nvPr/>
        </p:nvCxnSpPr>
        <p:spPr bwMode="auto">
          <a:xfrm rot="5400000">
            <a:off x="1545257" y="2527742"/>
            <a:ext cx="889000" cy="574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Egyenes összekötő 12"/>
          <p:cNvCxnSpPr>
            <a:cxnSpLocks noChangeShapeType="1"/>
          </p:cNvCxnSpPr>
          <p:nvPr/>
        </p:nvCxnSpPr>
        <p:spPr bwMode="auto">
          <a:xfrm rot="5400000">
            <a:off x="1741313" y="2763486"/>
            <a:ext cx="901700" cy="1698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 name="Téglalap 13"/>
          <p:cNvSpPr>
            <a:spLocks noChangeArrowheads="1"/>
          </p:cNvSpPr>
          <p:nvPr/>
        </p:nvSpPr>
        <p:spPr bwMode="auto">
          <a:xfrm>
            <a:off x="1480169" y="2410267"/>
            <a:ext cx="1358900" cy="966788"/>
          </a:xfrm>
          <a:prstGeom prst="rect">
            <a:avLst/>
          </a:prstGeom>
          <a:solidFill>
            <a:schemeClr val="bg1"/>
          </a:solidFill>
          <a:ln w="9525" algn="ctr">
            <a:solidFill>
              <a:schemeClr val="bg1"/>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15" name="Téglalap 14"/>
          <p:cNvSpPr>
            <a:spLocks noChangeArrowheads="1"/>
          </p:cNvSpPr>
          <p:nvPr/>
        </p:nvSpPr>
        <p:spPr bwMode="auto">
          <a:xfrm>
            <a:off x="2042144" y="2253105"/>
            <a:ext cx="457200" cy="104775"/>
          </a:xfrm>
          <a:prstGeom prst="rect">
            <a:avLst/>
          </a:prstGeom>
          <a:solidFill>
            <a:srgbClr val="FFC000"/>
          </a:solidFill>
          <a:ln w="9525" algn="ctr">
            <a:solidFill>
              <a:srgbClr val="FFC000"/>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16" name="Ellipszis 15"/>
          <p:cNvSpPr>
            <a:spLocks noChangeArrowheads="1"/>
          </p:cNvSpPr>
          <p:nvPr/>
        </p:nvSpPr>
        <p:spPr bwMode="auto">
          <a:xfrm>
            <a:off x="605457" y="3194492"/>
            <a:ext cx="104775" cy="104775"/>
          </a:xfrm>
          <a:prstGeom prst="ellipse">
            <a:avLst/>
          </a:prstGeom>
          <a:solidFill>
            <a:srgbClr val="FFC000"/>
          </a:solidFill>
          <a:ln w="9525" algn="ctr">
            <a:solidFill>
              <a:schemeClr val="tx1"/>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17" name="Ellipszis 16"/>
          <p:cNvSpPr>
            <a:spLocks noChangeArrowheads="1"/>
          </p:cNvSpPr>
          <p:nvPr/>
        </p:nvSpPr>
        <p:spPr bwMode="auto">
          <a:xfrm>
            <a:off x="3870944" y="3311967"/>
            <a:ext cx="95250" cy="95250"/>
          </a:xfrm>
          <a:prstGeom prst="ellipse">
            <a:avLst/>
          </a:prstGeom>
          <a:solidFill>
            <a:srgbClr val="FFC000"/>
          </a:solidFill>
          <a:ln w="9525" algn="ctr">
            <a:solidFill>
              <a:schemeClr val="tx1"/>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cxnSp>
        <p:nvCxnSpPr>
          <p:cNvPr id="18" name="Egyenes összekötő 17"/>
          <p:cNvCxnSpPr>
            <a:cxnSpLocks noChangeShapeType="1"/>
            <a:stCxn id="16" idx="0"/>
          </p:cNvCxnSpPr>
          <p:nvPr/>
        </p:nvCxnSpPr>
        <p:spPr bwMode="auto">
          <a:xfrm rot="16200000" flipV="1">
            <a:off x="-126381" y="2410267"/>
            <a:ext cx="156845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9" name="Egyenes összekötő 18"/>
          <p:cNvCxnSpPr>
            <a:cxnSpLocks noChangeShapeType="1"/>
            <a:stCxn id="15" idx="1"/>
          </p:cNvCxnSpPr>
          <p:nvPr/>
        </p:nvCxnSpPr>
        <p:spPr bwMode="auto">
          <a:xfrm rot="10800000">
            <a:off x="670544" y="2305492"/>
            <a:ext cx="1371600" cy="0"/>
          </a:xfrm>
          <a:prstGeom prst="line">
            <a:avLst/>
          </a:prstGeom>
          <a:noFill/>
          <a:ln w="2857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20" name="Téglalap 19"/>
          <p:cNvSpPr>
            <a:spLocks noChangeArrowheads="1"/>
          </p:cNvSpPr>
          <p:nvPr/>
        </p:nvSpPr>
        <p:spPr bwMode="auto">
          <a:xfrm>
            <a:off x="2037382" y="2445192"/>
            <a:ext cx="457200" cy="104775"/>
          </a:xfrm>
          <a:prstGeom prst="rect">
            <a:avLst/>
          </a:prstGeom>
          <a:solidFill>
            <a:srgbClr val="FFC000"/>
          </a:solidFill>
          <a:ln w="9525" algn="ctr">
            <a:solidFill>
              <a:srgbClr val="FFC000"/>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cxnSp>
        <p:nvCxnSpPr>
          <p:cNvPr id="21" name="Egyenes összekötő 20"/>
          <p:cNvCxnSpPr>
            <a:cxnSpLocks noChangeShapeType="1"/>
            <a:stCxn id="17" idx="0"/>
          </p:cNvCxnSpPr>
          <p:nvPr/>
        </p:nvCxnSpPr>
        <p:spPr bwMode="auto">
          <a:xfrm rot="16200000" flipV="1">
            <a:off x="3085132" y="2478530"/>
            <a:ext cx="1658937" cy="7937"/>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22" name="Egyenes összekötő 21"/>
          <p:cNvCxnSpPr>
            <a:cxnSpLocks noChangeShapeType="1"/>
            <a:stCxn id="20" idx="3"/>
          </p:cNvCxnSpPr>
          <p:nvPr/>
        </p:nvCxnSpPr>
        <p:spPr bwMode="auto">
          <a:xfrm>
            <a:off x="2494582" y="2497580"/>
            <a:ext cx="1403350" cy="4762"/>
          </a:xfrm>
          <a:prstGeom prst="line">
            <a:avLst/>
          </a:prstGeom>
          <a:noFill/>
          <a:ln w="2857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23" name="Szövegdoboz 22"/>
          <p:cNvSpPr txBox="1">
            <a:spLocks noChangeArrowheads="1"/>
          </p:cNvSpPr>
          <p:nvPr/>
        </p:nvSpPr>
        <p:spPr bwMode="auto">
          <a:xfrm>
            <a:off x="475282" y="3246880"/>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a:t>A</a:t>
            </a:r>
          </a:p>
        </p:txBody>
      </p:sp>
      <p:sp>
        <p:nvSpPr>
          <p:cNvPr id="24" name="Szövegdoboz 23"/>
          <p:cNvSpPr txBox="1">
            <a:spLocks noChangeArrowheads="1"/>
          </p:cNvSpPr>
          <p:nvPr/>
        </p:nvSpPr>
        <p:spPr bwMode="auto">
          <a:xfrm>
            <a:off x="3723307" y="3359592"/>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a:t>B</a:t>
            </a:r>
          </a:p>
        </p:txBody>
      </p:sp>
      <p:sp>
        <p:nvSpPr>
          <p:cNvPr id="25" name="Jobb oldali kapcsos zárójel 24"/>
          <p:cNvSpPr>
            <a:spLocks/>
          </p:cNvSpPr>
          <p:nvPr/>
        </p:nvSpPr>
        <p:spPr bwMode="auto">
          <a:xfrm>
            <a:off x="2564432" y="2305492"/>
            <a:ext cx="65087" cy="184150"/>
          </a:xfrm>
          <a:prstGeom prst="rightBrace">
            <a:avLst>
              <a:gd name="adj1" fmla="val 8422"/>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26" name="Szövegdoboz 25"/>
          <p:cNvSpPr txBox="1"/>
          <p:nvPr/>
        </p:nvSpPr>
        <p:spPr>
          <a:xfrm>
            <a:off x="2564432" y="2149917"/>
            <a:ext cx="455612" cy="400050"/>
          </a:xfrm>
          <a:prstGeom prst="rect">
            <a:avLst/>
          </a:prstGeom>
          <a:noFill/>
        </p:spPr>
        <p:txBody>
          <a:bodyPr wrap="none">
            <a:spAutoFit/>
          </a:bodyPr>
          <a:lstStyle/>
          <a:p>
            <a:pPr>
              <a:defRPr/>
            </a:pPr>
            <a:r>
              <a:rPr lang="hu-HU" i="1" dirty="0" err="1">
                <a:latin typeface="Symbol" pitchFamily="18" charset="2"/>
              </a:rPr>
              <a:t>d</a:t>
            </a:r>
            <a:r>
              <a:rPr lang="hu-HU" i="1" dirty="0" err="1">
                <a:latin typeface="+mj-lt"/>
              </a:rPr>
              <a:t>h</a:t>
            </a:r>
            <a:endParaRPr lang="hu-HU" i="1" dirty="0">
              <a:latin typeface="+mj-lt"/>
            </a:endParaRPr>
          </a:p>
        </p:txBody>
      </p:sp>
      <p:cxnSp>
        <p:nvCxnSpPr>
          <p:cNvPr id="27" name="Egyenes összekötő 26"/>
          <p:cNvCxnSpPr>
            <a:cxnSpLocks noChangeShapeType="1"/>
            <a:stCxn id="20" idx="2"/>
          </p:cNvCxnSpPr>
          <p:nvPr/>
        </p:nvCxnSpPr>
        <p:spPr bwMode="auto">
          <a:xfrm rot="16200000" flipH="1">
            <a:off x="2178669" y="2637280"/>
            <a:ext cx="722313" cy="54768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28" name="Téglalap 27"/>
          <p:cNvSpPr>
            <a:spLocks noChangeArrowheads="1"/>
          </p:cNvSpPr>
          <p:nvPr/>
        </p:nvSpPr>
        <p:spPr bwMode="auto">
          <a:xfrm>
            <a:off x="2016744" y="2162617"/>
            <a:ext cx="522288" cy="234950"/>
          </a:xfrm>
          <a:prstGeom prst="rect">
            <a:avLst/>
          </a:prstGeom>
          <a:solidFill>
            <a:schemeClr val="bg1"/>
          </a:solidFill>
          <a:ln w="9525" algn="ctr">
            <a:solidFill>
              <a:schemeClr val="bg1"/>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cxnSp>
        <p:nvCxnSpPr>
          <p:cNvPr id="29" name="Egyenes összekötő 28"/>
          <p:cNvCxnSpPr>
            <a:cxnSpLocks noChangeShapeType="1"/>
            <a:stCxn id="20" idx="2"/>
          </p:cNvCxnSpPr>
          <p:nvPr/>
        </p:nvCxnSpPr>
        <p:spPr bwMode="auto">
          <a:xfrm rot="5400000">
            <a:off x="1714325" y="2720624"/>
            <a:ext cx="722313" cy="381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0" name="Egyenes összekötő 29"/>
          <p:cNvCxnSpPr>
            <a:cxnSpLocks noChangeShapeType="1"/>
            <a:stCxn id="20" idx="2"/>
          </p:cNvCxnSpPr>
          <p:nvPr/>
        </p:nvCxnSpPr>
        <p:spPr bwMode="auto">
          <a:xfrm rot="5400000">
            <a:off x="1570656" y="2538855"/>
            <a:ext cx="684213" cy="70643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1" name="Szabadkézi sokszög 30"/>
          <p:cNvSpPr>
            <a:spLocks/>
          </p:cNvSpPr>
          <p:nvPr/>
        </p:nvSpPr>
        <p:spPr bwMode="auto">
          <a:xfrm>
            <a:off x="195882" y="3213542"/>
            <a:ext cx="4429125" cy="238125"/>
          </a:xfrm>
          <a:custGeom>
            <a:avLst/>
            <a:gdLst>
              <a:gd name="T0" fmla="*/ 0 w 4428308"/>
              <a:gd name="T1" fmla="*/ 107785 h 237308"/>
              <a:gd name="T2" fmla="*/ 954116 w 4428308"/>
              <a:gd name="T3" fmla="*/ 2200 h 237308"/>
              <a:gd name="T4" fmla="*/ 2104284 w 4428308"/>
              <a:gd name="T5" fmla="*/ 94587 h 237308"/>
              <a:gd name="T6" fmla="*/ 3084539 w 4428308"/>
              <a:gd name="T7" fmla="*/ 41793 h 237308"/>
              <a:gd name="T8" fmla="*/ 3999441 w 4428308"/>
              <a:gd name="T9" fmla="*/ 200172 h 237308"/>
              <a:gd name="T10" fmla="*/ 4430757 w 4428308"/>
              <a:gd name="T11" fmla="*/ 239768 h 237308"/>
              <a:gd name="T12" fmla="*/ 0 60000 65536"/>
              <a:gd name="T13" fmla="*/ 0 60000 65536"/>
              <a:gd name="T14" fmla="*/ 0 60000 65536"/>
              <a:gd name="T15" fmla="*/ 0 60000 65536"/>
              <a:gd name="T16" fmla="*/ 0 60000 65536"/>
              <a:gd name="T17" fmla="*/ 0 60000 65536"/>
              <a:gd name="T18" fmla="*/ 0 w 4428308"/>
              <a:gd name="T19" fmla="*/ 0 h 237308"/>
              <a:gd name="T20" fmla="*/ 4428308 w 4428308"/>
              <a:gd name="T21" fmla="*/ 237308 h 237308"/>
            </a:gdLst>
            <a:ahLst/>
            <a:cxnLst>
              <a:cxn ang="T12">
                <a:pos x="T0" y="T1"/>
              </a:cxn>
              <a:cxn ang="T13">
                <a:pos x="T2" y="T3"/>
              </a:cxn>
              <a:cxn ang="T14">
                <a:pos x="T4" y="T5"/>
              </a:cxn>
              <a:cxn ang="T15">
                <a:pos x="T6" y="T7"/>
              </a:cxn>
              <a:cxn ang="T16">
                <a:pos x="T8" y="T9"/>
              </a:cxn>
              <a:cxn ang="T17">
                <a:pos x="T10" y="T11"/>
              </a:cxn>
            </a:cxnLst>
            <a:rect l="T18" t="T19" r="T20" b="T21"/>
            <a:pathLst>
              <a:path w="4428308" h="237308">
                <a:moveTo>
                  <a:pt x="0" y="106679"/>
                </a:moveTo>
                <a:cubicBezTo>
                  <a:pt x="301534" y="55516"/>
                  <a:pt x="603068" y="4354"/>
                  <a:pt x="953588" y="2177"/>
                </a:cubicBezTo>
                <a:cubicBezTo>
                  <a:pt x="1304108" y="0"/>
                  <a:pt x="1748246" y="87086"/>
                  <a:pt x="2103120" y="93617"/>
                </a:cubicBezTo>
                <a:cubicBezTo>
                  <a:pt x="2457994" y="100148"/>
                  <a:pt x="2767149" y="23948"/>
                  <a:pt x="3082834" y="41365"/>
                </a:cubicBezTo>
                <a:cubicBezTo>
                  <a:pt x="3398519" y="58782"/>
                  <a:pt x="3772988" y="165462"/>
                  <a:pt x="3997234" y="198119"/>
                </a:cubicBezTo>
                <a:cubicBezTo>
                  <a:pt x="4221480" y="230776"/>
                  <a:pt x="4415245" y="180702"/>
                  <a:pt x="4428308" y="237308"/>
                </a:cubicBezTo>
              </a:path>
            </a:pathLst>
          </a:custGeom>
          <a:noFill/>
          <a:ln w="28575" cap="flat" cmpd="sng" algn="ctr">
            <a:solidFill>
              <a:srgbClr val="AC7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32" name="Szövegdoboz 31"/>
          <p:cNvSpPr txBox="1"/>
          <p:nvPr/>
        </p:nvSpPr>
        <p:spPr>
          <a:xfrm>
            <a:off x="800719" y="2515042"/>
            <a:ext cx="502766" cy="369332"/>
          </a:xfrm>
          <a:prstGeom prst="rect">
            <a:avLst/>
          </a:prstGeom>
          <a:noFill/>
        </p:spPr>
        <p:txBody>
          <a:bodyPr wrap="none">
            <a:spAutoFit/>
          </a:bodyPr>
          <a:lstStyle/>
          <a:p>
            <a:pPr>
              <a:defRPr/>
            </a:pPr>
            <a:r>
              <a:rPr lang="hu-HU" i="1" dirty="0">
                <a:latin typeface="+mj-lt"/>
              </a:rPr>
              <a:t>l</a:t>
            </a:r>
            <a:r>
              <a:rPr lang="hu-HU" i="1" baseline="-25000" dirty="0">
                <a:latin typeface="+mj-lt"/>
              </a:rPr>
              <a:t>bs A</a:t>
            </a:r>
          </a:p>
        </p:txBody>
      </p:sp>
      <p:sp>
        <p:nvSpPr>
          <p:cNvPr id="33" name="Szövegdoboz 32"/>
          <p:cNvSpPr txBox="1"/>
          <p:nvPr/>
        </p:nvSpPr>
        <p:spPr>
          <a:xfrm>
            <a:off x="3288608" y="2678967"/>
            <a:ext cx="474169" cy="369332"/>
          </a:xfrm>
          <a:prstGeom prst="rect">
            <a:avLst/>
          </a:prstGeom>
          <a:noFill/>
        </p:spPr>
        <p:txBody>
          <a:bodyPr wrap="none">
            <a:spAutoFit/>
          </a:bodyPr>
          <a:lstStyle/>
          <a:p>
            <a:pPr>
              <a:defRPr/>
            </a:pPr>
            <a:r>
              <a:rPr lang="hu-HU" i="1" dirty="0">
                <a:latin typeface="+mj-lt"/>
              </a:rPr>
              <a:t>l</a:t>
            </a:r>
            <a:r>
              <a:rPr lang="hu-HU" i="1" baseline="-25000" dirty="0">
                <a:latin typeface="+mj-lt"/>
              </a:rPr>
              <a:t>fs</a:t>
            </a:r>
            <a:r>
              <a:rPr lang="hu-HU" i="1" dirty="0">
                <a:latin typeface="+mj-lt"/>
              </a:rPr>
              <a:t> </a:t>
            </a:r>
            <a:r>
              <a:rPr lang="hu-HU" i="1" baseline="-25000" dirty="0">
                <a:latin typeface="+mj-lt"/>
              </a:rPr>
              <a:t>B</a:t>
            </a:r>
          </a:p>
        </p:txBody>
      </p:sp>
      <p:sp>
        <p:nvSpPr>
          <p:cNvPr id="34" name="Jobb oldali kapcsos zárójel 33"/>
          <p:cNvSpPr>
            <a:spLocks/>
          </p:cNvSpPr>
          <p:nvPr/>
        </p:nvSpPr>
        <p:spPr bwMode="auto">
          <a:xfrm>
            <a:off x="722932" y="2319780"/>
            <a:ext cx="92075" cy="927100"/>
          </a:xfrm>
          <a:prstGeom prst="rightBrace">
            <a:avLst>
              <a:gd name="adj1" fmla="val 8251"/>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35" name="Bal oldali kapcsos zárójel 34"/>
          <p:cNvSpPr>
            <a:spLocks/>
          </p:cNvSpPr>
          <p:nvPr/>
        </p:nvSpPr>
        <p:spPr bwMode="auto">
          <a:xfrm>
            <a:off x="3793157" y="2527742"/>
            <a:ext cx="77787" cy="796925"/>
          </a:xfrm>
          <a:prstGeom prst="leftBrace">
            <a:avLst>
              <a:gd name="adj1" fmla="val 8395"/>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36" name="Szabadkézi sokszög 35"/>
          <p:cNvSpPr>
            <a:spLocks/>
          </p:cNvSpPr>
          <p:nvPr/>
        </p:nvSpPr>
        <p:spPr bwMode="auto">
          <a:xfrm>
            <a:off x="4694857" y="3292917"/>
            <a:ext cx="4427537" cy="236538"/>
          </a:xfrm>
          <a:custGeom>
            <a:avLst/>
            <a:gdLst>
              <a:gd name="T0" fmla="*/ 0 w 4428308"/>
              <a:gd name="T1" fmla="*/ 105644 h 237308"/>
              <a:gd name="T2" fmla="*/ 953090 w 4428308"/>
              <a:gd name="T3" fmla="*/ 2156 h 237308"/>
              <a:gd name="T4" fmla="*/ 2102022 w 4428308"/>
              <a:gd name="T5" fmla="*/ 92708 h 237308"/>
              <a:gd name="T6" fmla="*/ 3081221 w 4428308"/>
              <a:gd name="T7" fmla="*/ 40964 h 237308"/>
              <a:gd name="T8" fmla="*/ 3995139 w 4428308"/>
              <a:gd name="T9" fmla="*/ 196196 h 237308"/>
              <a:gd name="T10" fmla="*/ 4425993 w 4428308"/>
              <a:gd name="T11" fmla="*/ 235005 h 237308"/>
              <a:gd name="T12" fmla="*/ 0 60000 65536"/>
              <a:gd name="T13" fmla="*/ 0 60000 65536"/>
              <a:gd name="T14" fmla="*/ 0 60000 65536"/>
              <a:gd name="T15" fmla="*/ 0 60000 65536"/>
              <a:gd name="T16" fmla="*/ 0 60000 65536"/>
              <a:gd name="T17" fmla="*/ 0 60000 65536"/>
              <a:gd name="T18" fmla="*/ 0 w 4428308"/>
              <a:gd name="T19" fmla="*/ 0 h 237308"/>
              <a:gd name="T20" fmla="*/ 4428308 w 4428308"/>
              <a:gd name="T21" fmla="*/ 237308 h 237308"/>
            </a:gdLst>
            <a:ahLst/>
            <a:cxnLst>
              <a:cxn ang="T12">
                <a:pos x="T0" y="T1"/>
              </a:cxn>
              <a:cxn ang="T13">
                <a:pos x="T2" y="T3"/>
              </a:cxn>
              <a:cxn ang="T14">
                <a:pos x="T4" y="T5"/>
              </a:cxn>
              <a:cxn ang="T15">
                <a:pos x="T6" y="T7"/>
              </a:cxn>
              <a:cxn ang="T16">
                <a:pos x="T8" y="T9"/>
              </a:cxn>
              <a:cxn ang="T17">
                <a:pos x="T10" y="T11"/>
              </a:cxn>
            </a:cxnLst>
            <a:rect l="T18" t="T19" r="T20" b="T21"/>
            <a:pathLst>
              <a:path w="4428308" h="237308">
                <a:moveTo>
                  <a:pt x="0" y="106679"/>
                </a:moveTo>
                <a:cubicBezTo>
                  <a:pt x="301534" y="55516"/>
                  <a:pt x="603068" y="4354"/>
                  <a:pt x="953588" y="2177"/>
                </a:cubicBezTo>
                <a:cubicBezTo>
                  <a:pt x="1304108" y="0"/>
                  <a:pt x="1748246" y="87086"/>
                  <a:pt x="2103120" y="93617"/>
                </a:cubicBezTo>
                <a:cubicBezTo>
                  <a:pt x="2457994" y="100148"/>
                  <a:pt x="2767149" y="23948"/>
                  <a:pt x="3082834" y="41365"/>
                </a:cubicBezTo>
                <a:cubicBezTo>
                  <a:pt x="3398519" y="58782"/>
                  <a:pt x="3772988" y="165462"/>
                  <a:pt x="3997234" y="198119"/>
                </a:cubicBezTo>
                <a:cubicBezTo>
                  <a:pt x="4221480" y="230776"/>
                  <a:pt x="4415245" y="180702"/>
                  <a:pt x="4428308" y="237308"/>
                </a:cubicBezTo>
              </a:path>
            </a:pathLst>
          </a:custGeom>
          <a:noFill/>
          <a:ln w="28575" cap="flat" cmpd="sng" algn="ctr">
            <a:solidFill>
              <a:srgbClr val="AC7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hu-HU"/>
          </a:p>
        </p:txBody>
      </p:sp>
      <p:cxnSp>
        <p:nvCxnSpPr>
          <p:cNvPr id="37" name="Egyenes összekötő 36"/>
          <p:cNvCxnSpPr>
            <a:cxnSpLocks noChangeShapeType="1"/>
          </p:cNvCxnSpPr>
          <p:nvPr/>
        </p:nvCxnSpPr>
        <p:spPr bwMode="auto">
          <a:xfrm rot="16200000" flipH="1">
            <a:off x="6510163" y="2706336"/>
            <a:ext cx="927100" cy="4048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 name="Egyenes összekötő 37"/>
          <p:cNvCxnSpPr>
            <a:cxnSpLocks noChangeShapeType="1"/>
          </p:cNvCxnSpPr>
          <p:nvPr/>
        </p:nvCxnSpPr>
        <p:spPr bwMode="auto">
          <a:xfrm rot="5400000">
            <a:off x="6039470" y="2602354"/>
            <a:ext cx="889000" cy="574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9" name="Egyenes összekötő 38"/>
          <p:cNvCxnSpPr>
            <a:cxnSpLocks noChangeShapeType="1"/>
          </p:cNvCxnSpPr>
          <p:nvPr/>
        </p:nvCxnSpPr>
        <p:spPr bwMode="auto">
          <a:xfrm rot="5400000">
            <a:off x="6236320" y="2837304"/>
            <a:ext cx="900112" cy="1698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0" name="Téglalap 39"/>
          <p:cNvSpPr>
            <a:spLocks noChangeArrowheads="1"/>
          </p:cNvSpPr>
          <p:nvPr/>
        </p:nvSpPr>
        <p:spPr bwMode="auto">
          <a:xfrm>
            <a:off x="5974382" y="2484880"/>
            <a:ext cx="1358900" cy="966787"/>
          </a:xfrm>
          <a:prstGeom prst="rect">
            <a:avLst/>
          </a:prstGeom>
          <a:solidFill>
            <a:schemeClr val="bg1"/>
          </a:solidFill>
          <a:ln w="9525" algn="ctr">
            <a:solidFill>
              <a:schemeClr val="bg1"/>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41" name="Téglalap 40"/>
          <p:cNvSpPr>
            <a:spLocks noChangeArrowheads="1"/>
          </p:cNvSpPr>
          <p:nvPr/>
        </p:nvSpPr>
        <p:spPr bwMode="auto">
          <a:xfrm>
            <a:off x="6536357" y="2327717"/>
            <a:ext cx="457200" cy="104775"/>
          </a:xfrm>
          <a:prstGeom prst="rect">
            <a:avLst/>
          </a:prstGeom>
          <a:solidFill>
            <a:srgbClr val="FFC000"/>
          </a:solidFill>
          <a:ln w="9525" algn="ctr">
            <a:solidFill>
              <a:srgbClr val="FFC000"/>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42" name="Ellipszis 41"/>
          <p:cNvSpPr>
            <a:spLocks noChangeArrowheads="1"/>
          </p:cNvSpPr>
          <p:nvPr/>
        </p:nvSpPr>
        <p:spPr bwMode="auto">
          <a:xfrm>
            <a:off x="5099669" y="3269105"/>
            <a:ext cx="103188" cy="103187"/>
          </a:xfrm>
          <a:prstGeom prst="ellipse">
            <a:avLst/>
          </a:prstGeom>
          <a:solidFill>
            <a:srgbClr val="FFC000"/>
          </a:solidFill>
          <a:ln w="9525" algn="ctr">
            <a:solidFill>
              <a:schemeClr val="tx1"/>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43" name="Ellipszis 42"/>
          <p:cNvSpPr>
            <a:spLocks noChangeArrowheads="1"/>
          </p:cNvSpPr>
          <p:nvPr/>
        </p:nvSpPr>
        <p:spPr bwMode="auto">
          <a:xfrm>
            <a:off x="8365157" y="3386580"/>
            <a:ext cx="95250" cy="95250"/>
          </a:xfrm>
          <a:prstGeom prst="ellipse">
            <a:avLst/>
          </a:prstGeom>
          <a:solidFill>
            <a:srgbClr val="FFC000"/>
          </a:solidFill>
          <a:ln w="9525" algn="ctr">
            <a:solidFill>
              <a:schemeClr val="tx1"/>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cxnSp>
        <p:nvCxnSpPr>
          <p:cNvPr id="44" name="Egyenes összekötő 43"/>
          <p:cNvCxnSpPr>
            <a:cxnSpLocks noChangeShapeType="1"/>
            <a:stCxn id="42" idx="0"/>
          </p:cNvCxnSpPr>
          <p:nvPr/>
        </p:nvCxnSpPr>
        <p:spPr bwMode="auto">
          <a:xfrm rot="16200000" flipV="1">
            <a:off x="4367832" y="2484880"/>
            <a:ext cx="156845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5" name="Egyenes összekötő 44"/>
          <p:cNvCxnSpPr>
            <a:cxnSpLocks noChangeShapeType="1"/>
            <a:stCxn id="54" idx="3"/>
          </p:cNvCxnSpPr>
          <p:nvPr/>
        </p:nvCxnSpPr>
        <p:spPr bwMode="auto">
          <a:xfrm>
            <a:off x="7031657" y="2354705"/>
            <a:ext cx="1371600" cy="3175"/>
          </a:xfrm>
          <a:prstGeom prst="line">
            <a:avLst/>
          </a:prstGeom>
          <a:noFill/>
          <a:ln w="2857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46" name="Téglalap 45"/>
          <p:cNvSpPr>
            <a:spLocks noChangeArrowheads="1"/>
          </p:cNvSpPr>
          <p:nvPr/>
        </p:nvSpPr>
        <p:spPr bwMode="auto">
          <a:xfrm>
            <a:off x="6531594" y="2519805"/>
            <a:ext cx="457200" cy="104775"/>
          </a:xfrm>
          <a:prstGeom prst="rect">
            <a:avLst/>
          </a:prstGeom>
          <a:solidFill>
            <a:srgbClr val="FFC000"/>
          </a:solidFill>
          <a:ln w="9525" algn="ctr">
            <a:solidFill>
              <a:srgbClr val="FFC000"/>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cxnSp>
        <p:nvCxnSpPr>
          <p:cNvPr id="47" name="Egyenes összekötő 46"/>
          <p:cNvCxnSpPr>
            <a:cxnSpLocks noChangeShapeType="1"/>
            <a:stCxn id="43" idx="0"/>
          </p:cNvCxnSpPr>
          <p:nvPr/>
        </p:nvCxnSpPr>
        <p:spPr bwMode="auto">
          <a:xfrm rot="16200000" flipV="1">
            <a:off x="7578551" y="2552348"/>
            <a:ext cx="1658938" cy="95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48" name="Egyenes összekötő 47"/>
          <p:cNvCxnSpPr>
            <a:cxnSpLocks noChangeShapeType="1"/>
            <a:stCxn id="46" idx="1"/>
          </p:cNvCxnSpPr>
          <p:nvPr/>
        </p:nvCxnSpPr>
        <p:spPr bwMode="auto">
          <a:xfrm rot="10800000" flipV="1">
            <a:off x="5152057" y="2572192"/>
            <a:ext cx="1379537" cy="7938"/>
          </a:xfrm>
          <a:prstGeom prst="line">
            <a:avLst/>
          </a:prstGeom>
          <a:noFill/>
          <a:ln w="28575"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49" name="Szövegdoboz 48"/>
          <p:cNvSpPr txBox="1">
            <a:spLocks noChangeArrowheads="1"/>
          </p:cNvSpPr>
          <p:nvPr/>
        </p:nvSpPr>
        <p:spPr bwMode="auto">
          <a:xfrm>
            <a:off x="4967907" y="3319905"/>
            <a:ext cx="36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a:t>A</a:t>
            </a:r>
          </a:p>
        </p:txBody>
      </p:sp>
      <p:sp>
        <p:nvSpPr>
          <p:cNvPr id="50" name="Szövegdoboz 49"/>
          <p:cNvSpPr txBox="1">
            <a:spLocks noChangeArrowheads="1"/>
          </p:cNvSpPr>
          <p:nvPr/>
        </p:nvSpPr>
        <p:spPr bwMode="auto">
          <a:xfrm>
            <a:off x="8215932" y="3434205"/>
            <a:ext cx="361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a:t>B</a:t>
            </a:r>
          </a:p>
        </p:txBody>
      </p:sp>
      <p:sp>
        <p:nvSpPr>
          <p:cNvPr id="51" name="Jobb oldali kapcsos zárójel 50"/>
          <p:cNvSpPr>
            <a:spLocks/>
          </p:cNvSpPr>
          <p:nvPr/>
        </p:nvSpPr>
        <p:spPr bwMode="auto">
          <a:xfrm>
            <a:off x="7058644" y="2380105"/>
            <a:ext cx="65088" cy="182562"/>
          </a:xfrm>
          <a:prstGeom prst="rightBrace">
            <a:avLst>
              <a:gd name="adj1" fmla="val 8350"/>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52" name="Szövegdoboz 51"/>
          <p:cNvSpPr txBox="1"/>
          <p:nvPr/>
        </p:nvSpPr>
        <p:spPr>
          <a:xfrm>
            <a:off x="7058644" y="2222942"/>
            <a:ext cx="455613" cy="400050"/>
          </a:xfrm>
          <a:prstGeom prst="rect">
            <a:avLst/>
          </a:prstGeom>
          <a:noFill/>
        </p:spPr>
        <p:txBody>
          <a:bodyPr wrap="none">
            <a:spAutoFit/>
          </a:bodyPr>
          <a:lstStyle/>
          <a:p>
            <a:pPr>
              <a:defRPr/>
            </a:pPr>
            <a:r>
              <a:rPr lang="hu-HU" i="1" dirty="0" err="1">
                <a:latin typeface="Symbol" pitchFamily="18" charset="2"/>
              </a:rPr>
              <a:t>d</a:t>
            </a:r>
            <a:r>
              <a:rPr lang="hu-HU" i="1" dirty="0" err="1">
                <a:latin typeface="+mj-lt"/>
              </a:rPr>
              <a:t>h</a:t>
            </a:r>
            <a:endParaRPr lang="hu-HU" i="1" dirty="0">
              <a:latin typeface="+mj-lt"/>
            </a:endParaRPr>
          </a:p>
        </p:txBody>
      </p:sp>
      <p:cxnSp>
        <p:nvCxnSpPr>
          <p:cNvPr id="53" name="Egyenes összekötő 52"/>
          <p:cNvCxnSpPr>
            <a:cxnSpLocks noChangeShapeType="1"/>
            <a:stCxn id="46" idx="2"/>
          </p:cNvCxnSpPr>
          <p:nvPr/>
        </p:nvCxnSpPr>
        <p:spPr bwMode="auto">
          <a:xfrm rot="16200000" flipH="1">
            <a:off x="6672088" y="2712686"/>
            <a:ext cx="722312" cy="5461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4" name="Téglalap 53"/>
          <p:cNvSpPr>
            <a:spLocks noChangeArrowheads="1"/>
          </p:cNvSpPr>
          <p:nvPr/>
        </p:nvSpPr>
        <p:spPr bwMode="auto">
          <a:xfrm>
            <a:off x="6509369" y="2235642"/>
            <a:ext cx="522288" cy="236538"/>
          </a:xfrm>
          <a:prstGeom prst="rect">
            <a:avLst/>
          </a:prstGeom>
          <a:solidFill>
            <a:schemeClr val="bg1"/>
          </a:solidFill>
          <a:ln w="9525" algn="ctr">
            <a:solidFill>
              <a:schemeClr val="bg1"/>
            </a:solidFill>
            <a:round/>
            <a:headEnd/>
            <a:tailEnd/>
          </a:ln>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cxnSp>
        <p:nvCxnSpPr>
          <p:cNvPr id="55" name="Egyenes összekötő 54"/>
          <p:cNvCxnSpPr>
            <a:cxnSpLocks noChangeShapeType="1"/>
            <a:stCxn id="46" idx="2"/>
          </p:cNvCxnSpPr>
          <p:nvPr/>
        </p:nvCxnSpPr>
        <p:spPr bwMode="auto">
          <a:xfrm rot="5400000">
            <a:off x="6208538" y="2795236"/>
            <a:ext cx="722312" cy="381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6" name="Egyenes összekötő 55"/>
          <p:cNvCxnSpPr>
            <a:cxnSpLocks noChangeShapeType="1"/>
            <a:stCxn id="46" idx="2"/>
          </p:cNvCxnSpPr>
          <p:nvPr/>
        </p:nvCxnSpPr>
        <p:spPr bwMode="auto">
          <a:xfrm rot="5400000">
            <a:off x="6064869" y="2611880"/>
            <a:ext cx="682625" cy="7080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57" name="Szabadkézi sokszög 56"/>
          <p:cNvSpPr>
            <a:spLocks/>
          </p:cNvSpPr>
          <p:nvPr/>
        </p:nvSpPr>
        <p:spPr bwMode="auto">
          <a:xfrm>
            <a:off x="4690094" y="3288155"/>
            <a:ext cx="4427538" cy="236537"/>
          </a:xfrm>
          <a:custGeom>
            <a:avLst/>
            <a:gdLst>
              <a:gd name="T0" fmla="*/ 0 w 4428308"/>
              <a:gd name="T1" fmla="*/ 105643 h 237308"/>
              <a:gd name="T2" fmla="*/ 953090 w 4428308"/>
              <a:gd name="T3" fmla="*/ 2156 h 237308"/>
              <a:gd name="T4" fmla="*/ 2102022 w 4428308"/>
              <a:gd name="T5" fmla="*/ 92708 h 237308"/>
              <a:gd name="T6" fmla="*/ 3081226 w 4428308"/>
              <a:gd name="T7" fmla="*/ 40963 h 237308"/>
              <a:gd name="T8" fmla="*/ 3995144 w 4428308"/>
              <a:gd name="T9" fmla="*/ 196194 h 237308"/>
              <a:gd name="T10" fmla="*/ 4425994 w 4428308"/>
              <a:gd name="T11" fmla="*/ 235003 h 237308"/>
              <a:gd name="T12" fmla="*/ 0 60000 65536"/>
              <a:gd name="T13" fmla="*/ 0 60000 65536"/>
              <a:gd name="T14" fmla="*/ 0 60000 65536"/>
              <a:gd name="T15" fmla="*/ 0 60000 65536"/>
              <a:gd name="T16" fmla="*/ 0 60000 65536"/>
              <a:gd name="T17" fmla="*/ 0 60000 65536"/>
              <a:gd name="T18" fmla="*/ 0 w 4428308"/>
              <a:gd name="T19" fmla="*/ 0 h 237308"/>
              <a:gd name="T20" fmla="*/ 4428308 w 4428308"/>
              <a:gd name="T21" fmla="*/ 237308 h 237308"/>
            </a:gdLst>
            <a:ahLst/>
            <a:cxnLst>
              <a:cxn ang="T12">
                <a:pos x="T0" y="T1"/>
              </a:cxn>
              <a:cxn ang="T13">
                <a:pos x="T2" y="T3"/>
              </a:cxn>
              <a:cxn ang="T14">
                <a:pos x="T4" y="T5"/>
              </a:cxn>
              <a:cxn ang="T15">
                <a:pos x="T6" y="T7"/>
              </a:cxn>
              <a:cxn ang="T16">
                <a:pos x="T8" y="T9"/>
              </a:cxn>
              <a:cxn ang="T17">
                <a:pos x="T10" y="T11"/>
              </a:cxn>
            </a:cxnLst>
            <a:rect l="T18" t="T19" r="T20" b="T21"/>
            <a:pathLst>
              <a:path w="4428308" h="237308">
                <a:moveTo>
                  <a:pt x="0" y="106679"/>
                </a:moveTo>
                <a:cubicBezTo>
                  <a:pt x="301534" y="55516"/>
                  <a:pt x="603068" y="4354"/>
                  <a:pt x="953588" y="2177"/>
                </a:cubicBezTo>
                <a:cubicBezTo>
                  <a:pt x="1304108" y="0"/>
                  <a:pt x="1748246" y="87086"/>
                  <a:pt x="2103120" y="93617"/>
                </a:cubicBezTo>
                <a:cubicBezTo>
                  <a:pt x="2457994" y="100148"/>
                  <a:pt x="2767149" y="23948"/>
                  <a:pt x="3082834" y="41365"/>
                </a:cubicBezTo>
                <a:cubicBezTo>
                  <a:pt x="3398519" y="58782"/>
                  <a:pt x="3772988" y="165462"/>
                  <a:pt x="3997234" y="198119"/>
                </a:cubicBezTo>
                <a:cubicBezTo>
                  <a:pt x="4221480" y="230776"/>
                  <a:pt x="4415245" y="180702"/>
                  <a:pt x="4428308" y="237308"/>
                </a:cubicBezTo>
              </a:path>
            </a:pathLst>
          </a:custGeom>
          <a:noFill/>
          <a:ln w="28575" cap="flat" cmpd="sng" algn="ctr">
            <a:solidFill>
              <a:srgbClr val="AC7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hu-HU"/>
          </a:p>
        </p:txBody>
      </p:sp>
      <p:sp>
        <p:nvSpPr>
          <p:cNvPr id="58" name="Szövegdoboz 57"/>
          <p:cNvSpPr txBox="1"/>
          <p:nvPr/>
        </p:nvSpPr>
        <p:spPr>
          <a:xfrm>
            <a:off x="5255244" y="2692842"/>
            <a:ext cx="502766" cy="369332"/>
          </a:xfrm>
          <a:prstGeom prst="rect">
            <a:avLst/>
          </a:prstGeom>
          <a:noFill/>
        </p:spPr>
        <p:txBody>
          <a:bodyPr wrap="none">
            <a:spAutoFit/>
          </a:bodyPr>
          <a:lstStyle/>
          <a:p>
            <a:pPr>
              <a:defRPr/>
            </a:pPr>
            <a:r>
              <a:rPr lang="hu-HU" i="1" dirty="0">
                <a:latin typeface="+mj-lt"/>
              </a:rPr>
              <a:t>l</a:t>
            </a:r>
            <a:r>
              <a:rPr lang="hu-HU" i="1" baseline="-25000" dirty="0">
                <a:latin typeface="+mj-lt"/>
              </a:rPr>
              <a:t>bs A</a:t>
            </a:r>
          </a:p>
        </p:txBody>
      </p:sp>
      <p:sp>
        <p:nvSpPr>
          <p:cNvPr id="59" name="Szövegdoboz 58"/>
          <p:cNvSpPr txBox="1"/>
          <p:nvPr/>
        </p:nvSpPr>
        <p:spPr>
          <a:xfrm>
            <a:off x="7802611" y="2678967"/>
            <a:ext cx="456535" cy="369332"/>
          </a:xfrm>
          <a:prstGeom prst="rect">
            <a:avLst/>
          </a:prstGeom>
          <a:noFill/>
        </p:spPr>
        <p:txBody>
          <a:bodyPr wrap="none">
            <a:spAutoFit/>
          </a:bodyPr>
          <a:lstStyle/>
          <a:p>
            <a:pPr>
              <a:defRPr/>
            </a:pPr>
            <a:r>
              <a:rPr lang="hu-HU" i="1" dirty="0">
                <a:latin typeface="+mj-lt"/>
              </a:rPr>
              <a:t>l</a:t>
            </a:r>
            <a:r>
              <a:rPr lang="hu-HU" i="1" baseline="-25000" dirty="0">
                <a:latin typeface="+mj-lt"/>
              </a:rPr>
              <a:t>fs B</a:t>
            </a:r>
          </a:p>
        </p:txBody>
      </p:sp>
      <p:sp>
        <p:nvSpPr>
          <p:cNvPr id="60" name="Jobb oldali kapcsos zárójel 59"/>
          <p:cNvSpPr>
            <a:spLocks/>
          </p:cNvSpPr>
          <p:nvPr/>
        </p:nvSpPr>
        <p:spPr bwMode="auto">
          <a:xfrm>
            <a:off x="5217144" y="2580130"/>
            <a:ext cx="90488" cy="739775"/>
          </a:xfrm>
          <a:prstGeom prst="rightBrace">
            <a:avLst>
              <a:gd name="adj1" fmla="val 8402"/>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61" name="Bal oldali kapcsos zárójel 60"/>
          <p:cNvSpPr>
            <a:spLocks/>
          </p:cNvSpPr>
          <p:nvPr/>
        </p:nvSpPr>
        <p:spPr bwMode="auto">
          <a:xfrm>
            <a:off x="8285782" y="2384867"/>
            <a:ext cx="79375" cy="1014413"/>
          </a:xfrm>
          <a:prstGeom prst="leftBrace">
            <a:avLst>
              <a:gd name="adj1" fmla="val 822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endParaRPr lang="hu-HU" altLang="hu-HU"/>
          </a:p>
        </p:txBody>
      </p:sp>
      <p:sp>
        <p:nvSpPr>
          <p:cNvPr id="4" name="Szövegdoboz 3"/>
          <p:cNvSpPr txBox="1"/>
          <p:nvPr/>
        </p:nvSpPr>
        <p:spPr>
          <a:xfrm>
            <a:off x="1132422" y="3421798"/>
            <a:ext cx="2591350" cy="461665"/>
          </a:xfrm>
          <a:prstGeom prst="rect">
            <a:avLst/>
          </a:prstGeom>
          <a:noFill/>
        </p:spPr>
        <p:txBody>
          <a:bodyPr wrap="none" rtlCol="0">
            <a:spAutoFit/>
          </a:bodyPr>
          <a:lstStyle/>
          <a:p>
            <a:pPr>
              <a:buClr>
                <a:srgbClr val="9E2D40"/>
              </a:buClr>
              <a:buSzPct val="85000"/>
            </a:pPr>
            <a:r>
              <a:rPr lang="hu-HU" sz="2400" dirty="0">
                <a:latin typeface="Symbol" panose="05050102010706020507" pitchFamily="18" charset="2"/>
              </a:rPr>
              <a:t>D</a:t>
            </a:r>
            <a:r>
              <a:rPr lang="hu-HU" sz="2400" i="1" dirty="0"/>
              <a:t>RL</a:t>
            </a:r>
            <a:r>
              <a:rPr lang="hu-HU" sz="2400" i="1" baseline="-25000" dirty="0"/>
              <a:t>AB</a:t>
            </a:r>
            <a:r>
              <a:rPr lang="hu-HU" sz="2400" i="1" dirty="0"/>
              <a:t>=l</a:t>
            </a:r>
            <a:r>
              <a:rPr lang="hu-HU" sz="2400" i="1" baseline="-25000" dirty="0"/>
              <a:t>BS A</a:t>
            </a:r>
            <a:r>
              <a:rPr lang="hu-HU" sz="2400" i="1" dirty="0"/>
              <a:t>-l</a:t>
            </a:r>
            <a:r>
              <a:rPr lang="hu-HU" sz="2400" i="1" baseline="-25000" dirty="0"/>
              <a:t>FS B</a:t>
            </a:r>
            <a:r>
              <a:rPr lang="hu-HU" sz="2400" i="1" dirty="0"/>
              <a:t>-</a:t>
            </a:r>
            <a:r>
              <a:rPr lang="hu-HU" sz="2400" i="1" dirty="0">
                <a:latin typeface="Symbol" panose="05050102010706020507" pitchFamily="18" charset="2"/>
              </a:rPr>
              <a:t>d</a:t>
            </a:r>
            <a:r>
              <a:rPr lang="hu-HU" sz="2400" i="1" dirty="0"/>
              <a:t>h</a:t>
            </a:r>
          </a:p>
        </p:txBody>
      </p:sp>
      <p:sp>
        <p:nvSpPr>
          <p:cNvPr id="63" name="Szövegdoboz 62"/>
          <p:cNvSpPr txBox="1"/>
          <p:nvPr/>
        </p:nvSpPr>
        <p:spPr>
          <a:xfrm>
            <a:off x="5656882" y="3421798"/>
            <a:ext cx="2671501" cy="461665"/>
          </a:xfrm>
          <a:prstGeom prst="rect">
            <a:avLst/>
          </a:prstGeom>
          <a:noFill/>
        </p:spPr>
        <p:txBody>
          <a:bodyPr wrap="none" rtlCol="0">
            <a:spAutoFit/>
          </a:bodyPr>
          <a:lstStyle/>
          <a:p>
            <a:pPr>
              <a:buClr>
                <a:srgbClr val="9E2D40"/>
              </a:buClr>
              <a:buSzPct val="85000"/>
            </a:pPr>
            <a:r>
              <a:rPr lang="hu-HU" sz="2400" dirty="0">
                <a:latin typeface="Symbol" panose="05050102010706020507" pitchFamily="18" charset="2"/>
              </a:rPr>
              <a:t>D</a:t>
            </a:r>
            <a:r>
              <a:rPr lang="hu-HU" sz="2400" i="1" dirty="0"/>
              <a:t>RL</a:t>
            </a:r>
            <a:r>
              <a:rPr lang="hu-HU" sz="2400" i="1" baseline="-25000" dirty="0"/>
              <a:t>AB</a:t>
            </a:r>
            <a:r>
              <a:rPr lang="hu-HU" sz="2400" i="1" dirty="0"/>
              <a:t>=l</a:t>
            </a:r>
            <a:r>
              <a:rPr lang="hu-HU" sz="2400" i="1" baseline="-25000" dirty="0"/>
              <a:t>BS A</a:t>
            </a:r>
            <a:r>
              <a:rPr lang="hu-HU" sz="2400" i="1" dirty="0"/>
              <a:t>-l</a:t>
            </a:r>
            <a:r>
              <a:rPr lang="hu-HU" sz="2400" i="1" baseline="-25000" dirty="0"/>
              <a:t>FS B</a:t>
            </a:r>
            <a:r>
              <a:rPr lang="hu-HU" sz="2400" i="1" dirty="0"/>
              <a:t>+</a:t>
            </a:r>
            <a:r>
              <a:rPr lang="hu-HU" sz="2400" i="1" dirty="0">
                <a:latin typeface="Symbol" panose="05050102010706020507" pitchFamily="18" charset="2"/>
              </a:rPr>
              <a:t>d</a:t>
            </a:r>
            <a:r>
              <a:rPr lang="hu-HU" sz="2400" i="1" dirty="0"/>
              <a:t>h</a:t>
            </a:r>
          </a:p>
        </p:txBody>
      </p:sp>
      <p:sp>
        <p:nvSpPr>
          <p:cNvPr id="5" name="Szövegdoboz 4"/>
          <p:cNvSpPr txBox="1"/>
          <p:nvPr/>
        </p:nvSpPr>
        <p:spPr>
          <a:xfrm>
            <a:off x="2006266" y="1703462"/>
            <a:ext cx="558166" cy="276999"/>
          </a:xfrm>
          <a:prstGeom prst="rect">
            <a:avLst/>
          </a:prstGeom>
          <a:noFill/>
          <a:ln>
            <a:solidFill>
              <a:srgbClr val="4E7A45"/>
            </a:solidFill>
          </a:ln>
        </p:spPr>
        <p:txBody>
          <a:bodyPr wrap="none" rtlCol="0">
            <a:spAutoFit/>
          </a:bodyPr>
          <a:lstStyle/>
          <a:p>
            <a:pPr>
              <a:buClr>
                <a:srgbClr val="9E2D40"/>
              </a:buClr>
              <a:buSzPct val="85000"/>
            </a:pPr>
            <a:r>
              <a:rPr lang="hu-HU" sz="1200" dirty="0">
                <a:solidFill>
                  <a:srgbClr val="4E7A45"/>
                </a:solidFill>
              </a:rPr>
              <a:t>BS-FS</a:t>
            </a:r>
          </a:p>
        </p:txBody>
      </p:sp>
      <p:sp>
        <p:nvSpPr>
          <p:cNvPr id="65" name="Szövegdoboz 64"/>
          <p:cNvSpPr txBox="1"/>
          <p:nvPr/>
        </p:nvSpPr>
        <p:spPr>
          <a:xfrm>
            <a:off x="6469219" y="1681607"/>
            <a:ext cx="558166" cy="276999"/>
          </a:xfrm>
          <a:prstGeom prst="rect">
            <a:avLst/>
          </a:prstGeom>
          <a:noFill/>
          <a:ln>
            <a:solidFill>
              <a:srgbClr val="4E7A45"/>
            </a:solidFill>
          </a:ln>
        </p:spPr>
        <p:txBody>
          <a:bodyPr wrap="none" rtlCol="0">
            <a:spAutoFit/>
          </a:bodyPr>
          <a:lstStyle/>
          <a:p>
            <a:pPr>
              <a:buClr>
                <a:srgbClr val="9E2D40"/>
              </a:buClr>
              <a:buSzPct val="85000"/>
            </a:pPr>
            <a:r>
              <a:rPr lang="hu-HU" sz="1200" dirty="0">
                <a:solidFill>
                  <a:srgbClr val="4E7A45"/>
                </a:solidFill>
              </a:rPr>
              <a:t>FS-BS</a:t>
            </a:r>
          </a:p>
        </p:txBody>
      </p:sp>
      <p:sp>
        <p:nvSpPr>
          <p:cNvPr id="2" name="TextBox 1">
            <a:extLst>
              <a:ext uri="{FF2B5EF4-FFF2-40B4-BE49-F238E27FC236}">
                <a16:creationId xmlns:a16="http://schemas.microsoft.com/office/drawing/2014/main" id="{FD9756D8-7743-40DD-B441-98C05FAE7830}"/>
              </a:ext>
            </a:extLst>
          </p:cNvPr>
          <p:cNvSpPr txBox="1"/>
          <p:nvPr/>
        </p:nvSpPr>
        <p:spPr>
          <a:xfrm>
            <a:off x="8027204" y="786946"/>
            <a:ext cx="1043855" cy="307777"/>
          </a:xfrm>
          <a:prstGeom prst="rect">
            <a:avLst/>
          </a:prstGeom>
          <a:noFill/>
        </p:spPr>
        <p:txBody>
          <a:bodyPr wrap="square" rtlCol="0">
            <a:spAutoFit/>
          </a:bodyPr>
          <a:lstStyle/>
          <a:p>
            <a:pPr algn="r">
              <a:buClr>
                <a:srgbClr val="9E2D40"/>
              </a:buClr>
              <a:buSzPct val="85000"/>
            </a:pPr>
            <a:r>
              <a:rPr lang="hu-HU" sz="1400">
                <a:solidFill>
                  <a:srgbClr val="FF0000"/>
                </a:solidFill>
              </a:rPr>
              <a:t>External</a:t>
            </a:r>
            <a:endParaRPr lang="hu-HU" sz="1400" dirty="0">
              <a:solidFill>
                <a:srgbClr val="FF0000"/>
              </a:solidFill>
            </a:endParaRPr>
          </a:p>
        </p:txBody>
      </p:sp>
    </p:spTree>
    <p:extLst>
      <p:ext uri="{BB962C8B-B14F-4D97-AF65-F5344CB8AC3E}">
        <p14:creationId xmlns:p14="http://schemas.microsoft.com/office/powerpoint/2010/main" val="94201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20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0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20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2000"/>
                                        <p:tgtEl>
                                          <p:spTgt spid="3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par>
                                <p:cTn id="62" presetID="10" presetClass="entr" presetSubtype="0" fill="hold"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2000"/>
                                        <p:tgtEl>
                                          <p:spTgt spid="27"/>
                                        </p:tgtEl>
                                      </p:cBhvr>
                                    </p:animEffect>
                                  </p:childTnLst>
                                </p:cTn>
                              </p:par>
                              <p:par>
                                <p:cTn id="65" presetID="10"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2000"/>
                                        <p:tgtEl>
                                          <p:spTgt spid="29"/>
                                        </p:tgtEl>
                                      </p:cBhvr>
                                    </p:animEffect>
                                  </p:childTnLst>
                                </p:cTn>
                              </p:par>
                              <p:par>
                                <p:cTn id="68" presetID="10"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2000"/>
                                        <p:tgtEl>
                                          <p:spTgt spid="3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20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fade">
                                      <p:cBhvr>
                                        <p:cTn id="78" dur="2000"/>
                                        <p:tgtEl>
                                          <p:spTgt spid="21"/>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200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2000"/>
                                        <p:tgtEl>
                                          <p:spTgt spid="3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fade">
                                      <p:cBhvr>
                                        <p:cTn id="91" dur="2000"/>
                                        <p:tgtEl>
                                          <p:spTgt spid="3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2000"/>
                                        <p:tgtEl>
                                          <p:spTgt spid="25"/>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fade">
                                      <p:cBhvr>
                                        <p:cTn id="99" dur="2000"/>
                                        <p:tgtEl>
                                          <p:spTgt spid="26"/>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20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2000"/>
                                        <p:tgtEl>
                                          <p:spTgt spid="4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2000"/>
                                        <p:tgtEl>
                                          <p:spTgt spid="4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2000"/>
                                        <p:tgtEl>
                                          <p:spTgt spid="4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fade">
                                      <p:cBhvr>
                                        <p:cTn id="118" dur="2000"/>
                                        <p:tgtEl>
                                          <p:spTgt spid="5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37"/>
                                        </p:tgtEl>
                                        <p:attrNameLst>
                                          <p:attrName>style.visibility</p:attrName>
                                        </p:attrNameLst>
                                      </p:cBhvr>
                                      <p:to>
                                        <p:strVal val="visible"/>
                                      </p:to>
                                    </p:set>
                                    <p:animEffect transition="in" filter="fade">
                                      <p:cBhvr>
                                        <p:cTn id="123" dur="2000"/>
                                        <p:tgtEl>
                                          <p:spTgt spid="37"/>
                                        </p:tgtEl>
                                      </p:cBhvr>
                                    </p:animEffect>
                                  </p:childTnLst>
                                </p:cTn>
                              </p:par>
                              <p:par>
                                <p:cTn id="124" presetID="10" presetClass="entr" presetSubtype="0" fill="hold" nodeType="withEffect">
                                  <p:stCondLst>
                                    <p:cond delay="0"/>
                                  </p:stCondLst>
                                  <p:childTnLst>
                                    <p:set>
                                      <p:cBhvr>
                                        <p:cTn id="125" dur="1" fill="hold">
                                          <p:stCondLst>
                                            <p:cond delay="0"/>
                                          </p:stCondLst>
                                        </p:cTn>
                                        <p:tgtEl>
                                          <p:spTgt spid="39"/>
                                        </p:tgtEl>
                                        <p:attrNameLst>
                                          <p:attrName>style.visibility</p:attrName>
                                        </p:attrNameLst>
                                      </p:cBhvr>
                                      <p:to>
                                        <p:strVal val="visible"/>
                                      </p:to>
                                    </p:set>
                                    <p:animEffect transition="in" filter="fade">
                                      <p:cBhvr>
                                        <p:cTn id="126" dur="2000"/>
                                        <p:tgtEl>
                                          <p:spTgt spid="39"/>
                                        </p:tgtEl>
                                      </p:cBhvr>
                                    </p:animEffect>
                                  </p:childTnLst>
                                </p:cTn>
                              </p:par>
                              <p:par>
                                <p:cTn id="127" presetID="10" presetClass="entr" presetSubtype="0" fill="hold" nodeType="withEffect">
                                  <p:stCondLst>
                                    <p:cond delay="0"/>
                                  </p:stCondLst>
                                  <p:childTnLst>
                                    <p:set>
                                      <p:cBhvr>
                                        <p:cTn id="128" dur="1" fill="hold">
                                          <p:stCondLst>
                                            <p:cond delay="0"/>
                                          </p:stCondLst>
                                        </p:cTn>
                                        <p:tgtEl>
                                          <p:spTgt spid="38"/>
                                        </p:tgtEl>
                                        <p:attrNameLst>
                                          <p:attrName>style.visibility</p:attrName>
                                        </p:attrNameLst>
                                      </p:cBhvr>
                                      <p:to>
                                        <p:strVal val="visible"/>
                                      </p:to>
                                    </p:set>
                                    <p:animEffect transition="in" filter="fade">
                                      <p:cBhvr>
                                        <p:cTn id="129" dur="2000"/>
                                        <p:tgtEl>
                                          <p:spTgt spid="38"/>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fade">
                                      <p:cBhvr>
                                        <p:cTn id="132" dur="2000"/>
                                        <p:tgtEl>
                                          <p:spTgt spid="4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nodeType="clickEffect">
                                  <p:stCondLst>
                                    <p:cond delay="0"/>
                                  </p:stCondLst>
                                  <p:childTnLst>
                                    <p:set>
                                      <p:cBhvr>
                                        <p:cTn id="136" dur="1" fill="hold">
                                          <p:stCondLst>
                                            <p:cond delay="0"/>
                                          </p:stCondLst>
                                        </p:cTn>
                                        <p:tgtEl>
                                          <p:spTgt spid="47"/>
                                        </p:tgtEl>
                                        <p:attrNameLst>
                                          <p:attrName>style.visibility</p:attrName>
                                        </p:attrNameLst>
                                      </p:cBhvr>
                                      <p:to>
                                        <p:strVal val="visible"/>
                                      </p:to>
                                    </p:set>
                                    <p:animEffect transition="in" filter="fade">
                                      <p:cBhvr>
                                        <p:cTn id="137" dur="2000"/>
                                        <p:tgtEl>
                                          <p:spTgt spid="47"/>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45"/>
                                        </p:tgtEl>
                                        <p:attrNameLst>
                                          <p:attrName>style.visibility</p:attrName>
                                        </p:attrNameLst>
                                      </p:cBhvr>
                                      <p:to>
                                        <p:strVal val="visible"/>
                                      </p:to>
                                    </p:set>
                                    <p:animEffect transition="in" filter="fade">
                                      <p:cBhvr>
                                        <p:cTn id="142" dur="2000"/>
                                        <p:tgtEl>
                                          <p:spTgt spid="4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1"/>
                                        </p:tgtEl>
                                        <p:attrNameLst>
                                          <p:attrName>style.visibility</p:attrName>
                                        </p:attrNameLst>
                                      </p:cBhvr>
                                      <p:to>
                                        <p:strVal val="visible"/>
                                      </p:to>
                                    </p:set>
                                    <p:animEffect transition="in" filter="fade">
                                      <p:cBhvr>
                                        <p:cTn id="147" dur="2000"/>
                                        <p:tgtEl>
                                          <p:spTgt spid="61"/>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59"/>
                                        </p:tgtEl>
                                        <p:attrNameLst>
                                          <p:attrName>style.visibility</p:attrName>
                                        </p:attrNameLst>
                                      </p:cBhvr>
                                      <p:to>
                                        <p:strVal val="visible"/>
                                      </p:to>
                                    </p:set>
                                    <p:animEffect transition="in" filter="fade">
                                      <p:cBhvr>
                                        <p:cTn id="150" dur="2000"/>
                                        <p:tgtEl>
                                          <p:spTgt spid="59"/>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4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57"/>
                                        </p:tgtEl>
                                        <p:attrNameLst>
                                          <p:attrName>style.visibility</p:attrName>
                                        </p:attrNameLst>
                                      </p:cBhvr>
                                      <p:to>
                                        <p:strVal val="visible"/>
                                      </p:to>
                                    </p:set>
                                  </p:childTnLst>
                                </p:cTn>
                              </p:par>
                              <p:par>
                                <p:cTn id="159" presetID="10" presetClass="entr" presetSubtype="0" fill="hold" nodeType="with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2000"/>
                                        <p:tgtEl>
                                          <p:spTgt spid="53"/>
                                        </p:tgtEl>
                                      </p:cBhvr>
                                    </p:animEffect>
                                  </p:childTnLst>
                                </p:cTn>
                              </p:par>
                              <p:par>
                                <p:cTn id="162" presetID="10" presetClass="entr" presetSubtype="0" fill="hold" nodeType="withEffect">
                                  <p:stCondLst>
                                    <p:cond delay="0"/>
                                  </p:stCondLst>
                                  <p:childTnLst>
                                    <p:set>
                                      <p:cBhvr>
                                        <p:cTn id="163" dur="1" fill="hold">
                                          <p:stCondLst>
                                            <p:cond delay="0"/>
                                          </p:stCondLst>
                                        </p:cTn>
                                        <p:tgtEl>
                                          <p:spTgt spid="55"/>
                                        </p:tgtEl>
                                        <p:attrNameLst>
                                          <p:attrName>style.visibility</p:attrName>
                                        </p:attrNameLst>
                                      </p:cBhvr>
                                      <p:to>
                                        <p:strVal val="visible"/>
                                      </p:to>
                                    </p:set>
                                    <p:animEffect transition="in" filter="fade">
                                      <p:cBhvr>
                                        <p:cTn id="164" dur="2000"/>
                                        <p:tgtEl>
                                          <p:spTgt spid="55"/>
                                        </p:tgtEl>
                                      </p:cBhvr>
                                    </p:animEffect>
                                  </p:childTnLst>
                                </p:cTn>
                              </p:par>
                              <p:par>
                                <p:cTn id="165" presetID="10" presetClass="entr" presetSubtype="0" fill="hold" nodeType="withEffect">
                                  <p:stCondLst>
                                    <p:cond delay="0"/>
                                  </p:stCondLst>
                                  <p:childTnLst>
                                    <p:set>
                                      <p:cBhvr>
                                        <p:cTn id="166" dur="1" fill="hold">
                                          <p:stCondLst>
                                            <p:cond delay="0"/>
                                          </p:stCondLst>
                                        </p:cTn>
                                        <p:tgtEl>
                                          <p:spTgt spid="56"/>
                                        </p:tgtEl>
                                        <p:attrNameLst>
                                          <p:attrName>style.visibility</p:attrName>
                                        </p:attrNameLst>
                                      </p:cBhvr>
                                      <p:to>
                                        <p:strVal val="visible"/>
                                      </p:to>
                                    </p:set>
                                    <p:animEffect transition="in" filter="fade">
                                      <p:cBhvr>
                                        <p:cTn id="167" dur="2000"/>
                                        <p:tgtEl>
                                          <p:spTgt spid="56"/>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46"/>
                                        </p:tgtEl>
                                        <p:attrNameLst>
                                          <p:attrName>style.visibility</p:attrName>
                                        </p:attrNameLst>
                                      </p:cBhvr>
                                      <p:to>
                                        <p:strVal val="visible"/>
                                      </p:to>
                                    </p:set>
                                    <p:animEffect transition="in" filter="fade">
                                      <p:cBhvr>
                                        <p:cTn id="170" dur="2000"/>
                                        <p:tgtEl>
                                          <p:spTgt spid="46"/>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ntr" presetSubtype="0" fill="hold" nodeType="clickEffect">
                                  <p:stCondLst>
                                    <p:cond delay="0"/>
                                  </p:stCondLst>
                                  <p:childTnLst>
                                    <p:set>
                                      <p:cBhvr>
                                        <p:cTn id="174" dur="1" fill="hold">
                                          <p:stCondLst>
                                            <p:cond delay="0"/>
                                          </p:stCondLst>
                                        </p:cTn>
                                        <p:tgtEl>
                                          <p:spTgt spid="44"/>
                                        </p:tgtEl>
                                        <p:attrNameLst>
                                          <p:attrName>style.visibility</p:attrName>
                                        </p:attrNameLst>
                                      </p:cBhvr>
                                      <p:to>
                                        <p:strVal val="visible"/>
                                      </p:to>
                                    </p:set>
                                    <p:animEffect transition="in" filter="fade">
                                      <p:cBhvr>
                                        <p:cTn id="175" dur="2000"/>
                                        <p:tgtEl>
                                          <p:spTgt spid="44"/>
                                        </p:tgtEl>
                                      </p:cBhvr>
                                    </p:animEffect>
                                  </p:childTnLst>
                                </p:cTn>
                              </p:par>
                            </p:childTnLst>
                          </p:cTn>
                        </p:par>
                      </p:childTnLst>
                    </p:cTn>
                  </p:par>
                  <p:par>
                    <p:cTn id="176" fill="hold">
                      <p:stCondLst>
                        <p:cond delay="indefinite"/>
                      </p:stCondLst>
                      <p:childTnLst>
                        <p:par>
                          <p:cTn id="177" fill="hold">
                            <p:stCondLst>
                              <p:cond delay="0"/>
                            </p:stCondLst>
                            <p:childTnLst>
                              <p:par>
                                <p:cTn id="178" presetID="10" presetClass="entr" presetSubtype="0" fill="hold" nodeType="clickEffect">
                                  <p:stCondLst>
                                    <p:cond delay="0"/>
                                  </p:stCondLst>
                                  <p:childTnLst>
                                    <p:set>
                                      <p:cBhvr>
                                        <p:cTn id="179" dur="1" fill="hold">
                                          <p:stCondLst>
                                            <p:cond delay="0"/>
                                          </p:stCondLst>
                                        </p:cTn>
                                        <p:tgtEl>
                                          <p:spTgt spid="48"/>
                                        </p:tgtEl>
                                        <p:attrNameLst>
                                          <p:attrName>style.visibility</p:attrName>
                                        </p:attrNameLst>
                                      </p:cBhvr>
                                      <p:to>
                                        <p:strVal val="visible"/>
                                      </p:to>
                                    </p:set>
                                    <p:animEffect transition="in" filter="fade">
                                      <p:cBhvr>
                                        <p:cTn id="180" dur="2000"/>
                                        <p:tgtEl>
                                          <p:spTgt spid="48"/>
                                        </p:tgtEl>
                                      </p:cBhvr>
                                    </p:animEffect>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60"/>
                                        </p:tgtEl>
                                        <p:attrNameLst>
                                          <p:attrName>style.visibility</p:attrName>
                                        </p:attrNameLst>
                                      </p:cBhvr>
                                      <p:to>
                                        <p:strVal val="visible"/>
                                      </p:to>
                                    </p:set>
                                    <p:animEffect transition="in" filter="fade">
                                      <p:cBhvr>
                                        <p:cTn id="185" dur="2000"/>
                                        <p:tgtEl>
                                          <p:spTgt spid="60"/>
                                        </p:tgtEl>
                                      </p:cBhvr>
                                    </p:animEffect>
                                  </p:childTnLst>
                                </p:cTn>
                              </p:par>
                              <p:par>
                                <p:cTn id="186" presetID="10" presetClass="entr" presetSubtype="0" fill="hold" grpId="0" nodeType="withEffect">
                                  <p:stCondLst>
                                    <p:cond delay="0"/>
                                  </p:stCondLst>
                                  <p:childTnLst>
                                    <p:set>
                                      <p:cBhvr>
                                        <p:cTn id="187" dur="1" fill="hold">
                                          <p:stCondLst>
                                            <p:cond delay="0"/>
                                          </p:stCondLst>
                                        </p:cTn>
                                        <p:tgtEl>
                                          <p:spTgt spid="58"/>
                                        </p:tgtEl>
                                        <p:attrNameLst>
                                          <p:attrName>style.visibility</p:attrName>
                                        </p:attrNameLst>
                                      </p:cBhvr>
                                      <p:to>
                                        <p:strVal val="visible"/>
                                      </p:to>
                                    </p:set>
                                    <p:animEffect transition="in" filter="fade">
                                      <p:cBhvr>
                                        <p:cTn id="188" dur="2000"/>
                                        <p:tgtEl>
                                          <p:spTgt spid="58"/>
                                        </p:tgtEl>
                                      </p:cBhvr>
                                    </p:animEffect>
                                  </p:childTnLst>
                                </p:cTn>
                              </p:par>
                            </p:childTnLst>
                          </p:cTn>
                        </p:par>
                      </p:childTnLst>
                    </p:cTn>
                  </p:par>
                  <p:par>
                    <p:cTn id="189" fill="hold">
                      <p:stCondLst>
                        <p:cond delay="indefinite"/>
                      </p:stCondLst>
                      <p:childTnLst>
                        <p:par>
                          <p:cTn id="190" fill="hold">
                            <p:stCondLst>
                              <p:cond delay="0"/>
                            </p:stCondLst>
                            <p:childTnLst>
                              <p:par>
                                <p:cTn id="191" presetID="10" presetClass="entr" presetSubtype="0" fill="hold" grpId="0" nodeType="clickEffect">
                                  <p:stCondLst>
                                    <p:cond delay="0"/>
                                  </p:stCondLst>
                                  <p:childTnLst>
                                    <p:set>
                                      <p:cBhvr>
                                        <p:cTn id="192" dur="1" fill="hold">
                                          <p:stCondLst>
                                            <p:cond delay="0"/>
                                          </p:stCondLst>
                                        </p:cTn>
                                        <p:tgtEl>
                                          <p:spTgt spid="51"/>
                                        </p:tgtEl>
                                        <p:attrNameLst>
                                          <p:attrName>style.visibility</p:attrName>
                                        </p:attrNameLst>
                                      </p:cBhvr>
                                      <p:to>
                                        <p:strVal val="visible"/>
                                      </p:to>
                                    </p:set>
                                    <p:animEffect transition="in" filter="fade">
                                      <p:cBhvr>
                                        <p:cTn id="193" dur="2000"/>
                                        <p:tgtEl>
                                          <p:spTgt spid="51"/>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52"/>
                                        </p:tgtEl>
                                        <p:attrNameLst>
                                          <p:attrName>style.visibility</p:attrName>
                                        </p:attrNameLst>
                                      </p:cBhvr>
                                      <p:to>
                                        <p:strVal val="visible"/>
                                      </p:to>
                                    </p:set>
                                    <p:animEffect transition="in" filter="fade">
                                      <p:cBhvr>
                                        <p:cTn id="196"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animBg="1"/>
      <p:bldP spid="17" grpId="0" animBg="1"/>
      <p:bldP spid="20" grpId="0" animBg="1"/>
      <p:bldP spid="23" grpId="0"/>
      <p:bldP spid="24" grpId="0"/>
      <p:bldP spid="25" grpId="0" animBg="1"/>
      <p:bldP spid="26" grpId="0"/>
      <p:bldP spid="28" grpId="0" animBg="1"/>
      <p:bldP spid="31" grpId="0" animBg="1"/>
      <p:bldP spid="32" grpId="0"/>
      <p:bldP spid="33" grpId="0"/>
      <p:bldP spid="34" grpId="0" animBg="1"/>
      <p:bldP spid="35" grpId="0" animBg="1"/>
      <p:bldP spid="36" grpId="0" animBg="1"/>
      <p:bldP spid="40" grpId="0" animBg="1"/>
      <p:bldP spid="41" grpId="0" animBg="1"/>
      <p:bldP spid="42" grpId="0" animBg="1"/>
      <p:bldP spid="43" grpId="0" animBg="1"/>
      <p:bldP spid="46" grpId="0" animBg="1"/>
      <p:bldP spid="49" grpId="0"/>
      <p:bldP spid="50" grpId="0"/>
      <p:bldP spid="51" grpId="0" animBg="1"/>
      <p:bldP spid="52" grpId="0"/>
      <p:bldP spid="54" grpId="0" animBg="1"/>
      <p:bldP spid="57" grpId="0" animBg="1"/>
      <p:bldP spid="58" grpId="0"/>
      <p:bldP spid="59" grpId="0"/>
      <p:bldP spid="60" grpId="0" animBg="1"/>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539552" y="954081"/>
            <a:ext cx="828092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a:solidFill>
                  <a:srgbClr val="4E7A45"/>
                </a:solidFill>
                <a:latin typeface="Times New Roman" panose="02020603050405020304" pitchFamily="18" charset="0"/>
              </a:rPr>
              <a:t>10. The </a:t>
            </a:r>
            <a:r>
              <a:rPr lang="hu-HU" altLang="hu-HU" sz="1800" b="1" dirty="0">
                <a:solidFill>
                  <a:srgbClr val="4E7A45"/>
                </a:solidFill>
                <a:latin typeface="Times New Roman" panose="02020603050405020304" pitchFamily="18" charset="0"/>
              </a:rPr>
              <a:t> refraction </a:t>
            </a:r>
            <a:r>
              <a:rPr lang="hu-HU" altLang="hu-HU" sz="1800" dirty="0">
                <a:solidFill>
                  <a:srgbClr val="4E7A45"/>
                </a:solidFill>
                <a:latin typeface="Times New Roman" panose="02020603050405020304" pitchFamily="18" charset="0"/>
              </a:rPr>
              <a:t>has a random part, when the the mirage effect causes uncertain staff reading. The </a:t>
            </a:r>
            <a:r>
              <a:rPr lang="hu-HU" altLang="hu-HU" sz="1800" b="1" dirty="0">
                <a:solidFill>
                  <a:srgbClr val="4E7A45"/>
                </a:solidFill>
                <a:latin typeface="Times New Roman" panose="02020603050405020304" pitchFamily="18" charset="0"/>
              </a:rPr>
              <a:t>near-ground refraction </a:t>
            </a:r>
            <a:r>
              <a:rPr lang="hu-HU" altLang="hu-HU" sz="1800" dirty="0">
                <a:solidFill>
                  <a:srgbClr val="4E7A45"/>
                </a:solidFill>
                <a:latin typeface="Times New Roman" panose="02020603050405020304" pitchFamily="18" charset="0"/>
              </a:rPr>
              <a:t>can cause a systematic error affecting the observed height difference in case of large elevation differences. By following appropriate procedures, both effect can be minimized.</a:t>
            </a:r>
          </a:p>
          <a:p>
            <a:pPr eaLnBrk="1" hangingPunct="1">
              <a:spcBef>
                <a:spcPct val="0"/>
              </a:spcBef>
              <a:buFontTx/>
              <a:buNone/>
            </a:pPr>
            <a:endParaRPr lang="hu-HU" altLang="hu-HU" sz="1800" dirty="0">
              <a:solidFill>
                <a:srgbClr val="4E7A45"/>
              </a:solidFill>
              <a:latin typeface="Times New Roman" panose="02020603050405020304" pitchFamily="18" charset="0"/>
            </a:endParaRPr>
          </a:p>
          <a:p>
            <a:pPr eaLnBrk="1" hangingPunct="1">
              <a:spcBef>
                <a:spcPct val="0"/>
              </a:spcBef>
              <a:buFontTx/>
              <a:buNone/>
            </a:pPr>
            <a:r>
              <a:rPr lang="hu-HU" altLang="hu-HU" sz="1800" dirty="0">
                <a:solidFill>
                  <a:srgbClr val="4E7A45"/>
                </a:solidFill>
                <a:latin typeface="Times New Roman" panose="02020603050405020304" pitchFamily="18" charset="0"/>
              </a:rPr>
              <a:t>During levelling one </a:t>
            </a:r>
            <a:r>
              <a:rPr lang="hu-HU" altLang="hu-HU" sz="1800" b="1" dirty="0">
                <a:solidFill>
                  <a:srgbClr val="4E7A45"/>
                </a:solidFill>
                <a:latin typeface="Times New Roman" panose="02020603050405020304" pitchFamily="18" charset="0"/>
              </a:rPr>
              <a:t>must avoid the mirage effect </a:t>
            </a:r>
            <a:r>
              <a:rPr lang="hu-HU" altLang="hu-HU" sz="1800" dirty="0">
                <a:solidFill>
                  <a:srgbClr val="4E7A45"/>
                </a:solidFill>
                <a:latin typeface="Times New Roman" panose="02020603050405020304" pitchFamily="18" charset="0"/>
              </a:rPr>
              <a:t>of the atmospheric layers. Levellings are usually done in the </a:t>
            </a:r>
            <a:r>
              <a:rPr lang="hu-HU" altLang="hu-HU" sz="1800" b="1" dirty="0">
                <a:solidFill>
                  <a:srgbClr val="4E7A45"/>
                </a:solidFill>
                <a:latin typeface="Times New Roman" panose="02020603050405020304" pitchFamily="18" charset="0"/>
              </a:rPr>
              <a:t>2-hour-period of either starting half an hour after sunrise or ending half an hour before sunset</a:t>
            </a:r>
            <a:r>
              <a:rPr lang="hu-HU" altLang="hu-HU" sz="1800" dirty="0">
                <a:solidFill>
                  <a:srgbClr val="4E7A45"/>
                </a:solidFill>
                <a:latin typeface="Times New Roman" panose="02020603050405020304" pitchFamily="18" charset="0"/>
              </a:rPr>
              <a:t>.</a:t>
            </a:r>
          </a:p>
          <a:p>
            <a:pPr eaLnBrk="1" hangingPunct="1">
              <a:spcBef>
                <a:spcPct val="0"/>
              </a:spcBef>
              <a:buFontTx/>
              <a:buNone/>
            </a:pPr>
            <a:endParaRPr lang="hu-HU" altLang="hu-HU" sz="1800" dirty="0">
              <a:solidFill>
                <a:srgbClr val="4E7A45"/>
              </a:solidFill>
              <a:latin typeface="Times New Roman" panose="02020603050405020304" pitchFamily="18" charset="0"/>
            </a:endParaRPr>
          </a:p>
          <a:p>
            <a:pPr eaLnBrk="1" hangingPunct="1">
              <a:spcBef>
                <a:spcPct val="0"/>
              </a:spcBef>
              <a:buFontTx/>
              <a:buNone/>
            </a:pPr>
            <a:r>
              <a:rPr lang="hu-HU" altLang="hu-HU" sz="1800" dirty="0">
                <a:solidFill>
                  <a:srgbClr val="4E7A45"/>
                </a:solidFill>
                <a:latin typeface="Times New Roman" panose="02020603050405020304" pitchFamily="18" charset="0"/>
              </a:rPr>
              <a:t>Near-ground refraction is minimized by </a:t>
            </a:r>
            <a:r>
              <a:rPr lang="hu-HU" altLang="hu-HU" sz="1800" b="1" dirty="0">
                <a:solidFill>
                  <a:srgbClr val="4E7A45"/>
                </a:solidFill>
                <a:latin typeface="Times New Roman" panose="02020603050405020304" pitchFamily="18" charset="0"/>
              </a:rPr>
              <a:t>limiting the lowest staff reading </a:t>
            </a:r>
            <a:r>
              <a:rPr lang="hu-HU" altLang="hu-HU" sz="1800" dirty="0">
                <a:solidFill>
                  <a:srgbClr val="4E7A45"/>
                </a:solidFill>
                <a:latin typeface="Times New Roman" panose="02020603050405020304" pitchFamily="18" charset="0"/>
              </a:rPr>
              <a:t>(min. 30-50cm) and </a:t>
            </a:r>
            <a:r>
              <a:rPr lang="hu-HU" altLang="hu-HU" sz="1800" b="1" dirty="0">
                <a:solidFill>
                  <a:srgbClr val="4E7A45"/>
                </a:solidFill>
                <a:latin typeface="Times New Roman" panose="02020603050405020304" pitchFamily="18" charset="0"/>
              </a:rPr>
              <a:t>the maximum</a:t>
            </a:r>
            <a:r>
              <a:rPr lang="hu-HU" altLang="hu-HU" sz="1800" dirty="0">
                <a:solidFill>
                  <a:srgbClr val="4E7A45"/>
                </a:solidFill>
                <a:latin typeface="Times New Roman" panose="02020603050405020304" pitchFamily="18" charset="0"/>
              </a:rPr>
              <a:t> </a:t>
            </a:r>
            <a:r>
              <a:rPr lang="hu-HU" altLang="hu-HU" sz="1800" b="1" dirty="0">
                <a:solidFill>
                  <a:srgbClr val="4E7A45"/>
                </a:solidFill>
                <a:latin typeface="Times New Roman" panose="02020603050405020304" pitchFamily="18" charset="0"/>
              </a:rPr>
              <a:t>instrument-staff distance </a:t>
            </a:r>
            <a:r>
              <a:rPr lang="hu-HU" altLang="hu-HU" sz="1800" dirty="0">
                <a:solidFill>
                  <a:srgbClr val="4E7A45"/>
                </a:solidFill>
                <a:latin typeface="Times New Roman" panose="02020603050405020304" pitchFamily="18" charset="0"/>
              </a:rPr>
              <a:t>(35-20 m) depending on the order of the levelling. </a:t>
            </a:r>
          </a:p>
        </p:txBody>
      </p:sp>
      <p:sp>
        <p:nvSpPr>
          <p:cNvPr id="6" name="Rectangle 2"/>
          <p:cNvSpPr>
            <a:spLocks noChangeArrowheads="1"/>
          </p:cNvSpPr>
          <p:nvPr/>
        </p:nvSpPr>
        <p:spPr bwMode="auto">
          <a:xfrm>
            <a:off x="179512" y="195486"/>
            <a:ext cx="7259513" cy="548235"/>
          </a:xfrm>
          <a:prstGeom prst="rect">
            <a:avLst/>
          </a:prstGeom>
        </p:spPr>
        <p:txBody>
          <a:bodyPr>
            <a:normAutofit fontScale="850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systematic error sources of Levelling</a:t>
            </a:r>
          </a:p>
        </p:txBody>
      </p:sp>
    </p:spTree>
    <p:extLst>
      <p:ext uri="{BB962C8B-B14F-4D97-AF65-F5344CB8AC3E}">
        <p14:creationId xmlns:p14="http://schemas.microsoft.com/office/powerpoint/2010/main" val="22586619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467544" y="940445"/>
            <a:ext cx="8136904" cy="3366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buFontTx/>
              <a:buAutoNum type="arabicPeriod"/>
            </a:pPr>
            <a:r>
              <a:rPr lang="hu-HU" altLang="hu-HU" dirty="0">
                <a:solidFill>
                  <a:srgbClr val="4E7A45"/>
                </a:solidFill>
                <a:latin typeface="Times New Roman" panose="02020603050405020304" pitchFamily="18" charset="0"/>
              </a:rPr>
              <a:t>The level must be set up </a:t>
            </a:r>
            <a:r>
              <a:rPr lang="hu-HU" altLang="hu-HU" b="1" dirty="0">
                <a:solidFill>
                  <a:srgbClr val="4E7A45"/>
                </a:solidFill>
                <a:latin typeface="Times New Roman" panose="02020603050405020304" pitchFamily="18" charset="0"/>
              </a:rPr>
              <a:t>equidistantly </a:t>
            </a:r>
            <a:r>
              <a:rPr lang="hu-HU" altLang="hu-HU" dirty="0">
                <a:solidFill>
                  <a:srgbClr val="4E7A45"/>
                </a:solidFill>
                <a:latin typeface="Times New Roman" panose="02020603050405020304" pitchFamily="18" charset="0"/>
              </a:rPr>
              <a:t>between the two staves. </a:t>
            </a:r>
            <a:endParaRPr lang="hu-HU" altLang="hu-HU" b="1" dirty="0">
              <a:solidFill>
                <a:srgbClr val="4E7A45"/>
              </a:solidFill>
              <a:latin typeface="Times New Roman" panose="02020603050405020304" pitchFamily="18" charset="0"/>
            </a:endParaRPr>
          </a:p>
          <a:p>
            <a:pPr eaLnBrk="1" hangingPunct="1">
              <a:lnSpc>
                <a:spcPct val="150000"/>
              </a:lnSpc>
              <a:buFontTx/>
              <a:buAutoNum type="arabicPeriod"/>
            </a:pPr>
            <a:r>
              <a:rPr lang="hu-HU" altLang="hu-HU" dirty="0">
                <a:solidFill>
                  <a:srgbClr val="4E7A45"/>
                </a:solidFill>
                <a:latin typeface="Times New Roman" panose="02020603050405020304" pitchFamily="18" charset="0"/>
              </a:rPr>
              <a:t>The instrument must be </a:t>
            </a:r>
            <a:r>
              <a:rPr lang="hu-HU" altLang="hu-HU" b="1" dirty="0">
                <a:solidFill>
                  <a:srgbClr val="4E7A45"/>
                </a:solidFill>
                <a:latin typeface="Times New Roman" panose="02020603050405020304" pitchFamily="18" charset="0"/>
              </a:rPr>
              <a:t>protect</a:t>
            </a:r>
            <a:r>
              <a:rPr lang="hu-HU" altLang="hu-HU" dirty="0">
                <a:solidFill>
                  <a:srgbClr val="4E7A45"/>
                </a:solidFill>
                <a:latin typeface="Times New Roman" panose="02020603050405020304" pitchFamily="18" charset="0"/>
              </a:rPr>
              <a:t>ed</a:t>
            </a:r>
            <a:r>
              <a:rPr lang="hu-HU" altLang="hu-HU" b="1" dirty="0">
                <a:solidFill>
                  <a:srgbClr val="4E7A45"/>
                </a:solidFill>
                <a:latin typeface="Times New Roman" panose="02020603050405020304" pitchFamily="18" charset="0"/>
              </a:rPr>
              <a:t> from direct sunlight</a:t>
            </a:r>
            <a:r>
              <a:rPr lang="hu-HU" altLang="hu-HU" dirty="0">
                <a:solidFill>
                  <a:srgbClr val="4E7A45"/>
                </a:solidFill>
                <a:latin typeface="Times New Roman" panose="02020603050405020304" pitchFamily="18" charset="0"/>
              </a:rPr>
              <a:t>. </a:t>
            </a:r>
          </a:p>
          <a:p>
            <a:pPr eaLnBrk="1" hangingPunct="1">
              <a:lnSpc>
                <a:spcPct val="150000"/>
              </a:lnSpc>
              <a:buFontTx/>
              <a:buAutoNum type="arabicPeriod"/>
            </a:pPr>
            <a:r>
              <a:rPr lang="hu-HU" altLang="hu-HU" dirty="0">
                <a:solidFill>
                  <a:srgbClr val="4E7A45"/>
                </a:solidFill>
                <a:latin typeface="Times New Roman" panose="02020603050405020304" pitchFamily="18" charset="0"/>
              </a:rPr>
              <a:t>In case of a tilting level: the </a:t>
            </a:r>
            <a:r>
              <a:rPr lang="hu-HU" altLang="hu-HU" b="1" dirty="0">
                <a:solidFill>
                  <a:srgbClr val="4E7A45"/>
                </a:solidFill>
                <a:latin typeface="Times New Roman" panose="02020603050405020304" pitchFamily="18" charset="0"/>
              </a:rPr>
              <a:t>levelling bubble must be set before each staff reading</a:t>
            </a:r>
            <a:r>
              <a:rPr lang="hu-HU" altLang="hu-HU" dirty="0">
                <a:solidFill>
                  <a:srgbClr val="4E7A45"/>
                </a:solidFill>
                <a:latin typeface="Times New Roman" panose="02020603050405020304" pitchFamily="18" charset="0"/>
              </a:rPr>
              <a:t>, and checked after the reading is taken! </a:t>
            </a:r>
          </a:p>
          <a:p>
            <a:pPr eaLnBrk="1" hangingPunct="1">
              <a:lnSpc>
                <a:spcPct val="150000"/>
              </a:lnSpc>
              <a:buFontTx/>
              <a:buAutoNum type="arabicPeriod"/>
            </a:pPr>
            <a:r>
              <a:rPr lang="hu-HU" altLang="hu-HU" dirty="0">
                <a:solidFill>
                  <a:srgbClr val="4E7A45"/>
                </a:solidFill>
                <a:latin typeface="Times New Roman" panose="02020603050405020304" pitchFamily="18" charset="0"/>
              </a:rPr>
              <a:t>Keep </a:t>
            </a:r>
            <a:r>
              <a:rPr lang="hu-HU" altLang="hu-HU" b="1" dirty="0">
                <a:solidFill>
                  <a:srgbClr val="4E7A45"/>
                </a:solidFill>
                <a:latin typeface="Times New Roman" panose="02020603050405020304" pitchFamily="18" charset="0"/>
              </a:rPr>
              <a:t>the staff </a:t>
            </a:r>
            <a:r>
              <a:rPr lang="hu-HU" altLang="hu-HU" dirty="0">
                <a:solidFill>
                  <a:srgbClr val="4E7A45"/>
                </a:solidFill>
                <a:latin typeface="Times New Roman" panose="02020603050405020304" pitchFamily="18" charset="0"/>
              </a:rPr>
              <a:t>firmly </a:t>
            </a:r>
            <a:r>
              <a:rPr lang="hu-HU" altLang="hu-HU" b="1" dirty="0">
                <a:solidFill>
                  <a:srgbClr val="4E7A45"/>
                </a:solidFill>
                <a:latin typeface="Times New Roman" panose="02020603050405020304" pitchFamily="18" charset="0"/>
              </a:rPr>
              <a:t>in a vertical position </a:t>
            </a:r>
            <a:r>
              <a:rPr lang="hu-HU" altLang="hu-HU" dirty="0">
                <a:solidFill>
                  <a:srgbClr val="4E7A45"/>
                </a:solidFill>
                <a:latin typeface="Times New Roman" panose="02020603050405020304" pitchFamily="18" charset="0"/>
              </a:rPr>
              <a:t>(use a round bubble)!</a:t>
            </a:r>
          </a:p>
          <a:p>
            <a:pPr eaLnBrk="1" hangingPunct="1">
              <a:lnSpc>
                <a:spcPct val="150000"/>
              </a:lnSpc>
            </a:pPr>
            <a:r>
              <a:rPr lang="hu-HU" altLang="hu-HU" dirty="0">
                <a:solidFill>
                  <a:srgbClr val="4E7A45"/>
                </a:solidFill>
                <a:latin typeface="Times New Roman" panose="02020603050405020304" pitchFamily="18" charset="0"/>
              </a:rPr>
              <a:t>5.  The </a:t>
            </a:r>
            <a:r>
              <a:rPr lang="hu-HU" altLang="hu-HU" b="1" dirty="0">
                <a:solidFill>
                  <a:srgbClr val="4E7A45"/>
                </a:solidFill>
                <a:latin typeface="Times New Roman" panose="02020603050405020304" pitchFamily="18" charset="0"/>
              </a:rPr>
              <a:t>graduation </a:t>
            </a:r>
            <a:r>
              <a:rPr lang="hu-HU" altLang="hu-HU" dirty="0">
                <a:solidFill>
                  <a:srgbClr val="4E7A45"/>
                </a:solidFill>
                <a:latin typeface="Times New Roman" panose="02020603050405020304" pitchFamily="18" charset="0"/>
              </a:rPr>
              <a:t>of the levelling staff </a:t>
            </a:r>
            <a:r>
              <a:rPr lang="hu-HU" altLang="hu-HU" b="1" dirty="0">
                <a:solidFill>
                  <a:srgbClr val="4E7A45"/>
                </a:solidFill>
                <a:latin typeface="Times New Roman" panose="02020603050405020304" pitchFamily="18" charset="0"/>
              </a:rPr>
              <a:t>must be standardized </a:t>
            </a:r>
            <a:r>
              <a:rPr lang="hu-HU" altLang="hu-HU" dirty="0">
                <a:solidFill>
                  <a:srgbClr val="4E7A45"/>
                </a:solidFill>
                <a:latin typeface="Times New Roman" panose="02020603050405020304" pitchFamily="18" charset="0"/>
              </a:rPr>
              <a:t>regularly! </a:t>
            </a:r>
          </a:p>
          <a:p>
            <a:pPr eaLnBrk="1" hangingPunct="1">
              <a:lnSpc>
                <a:spcPct val="150000"/>
              </a:lnSpc>
            </a:pPr>
            <a:r>
              <a:rPr lang="hu-HU" altLang="hu-HU" dirty="0">
                <a:solidFill>
                  <a:srgbClr val="4E7A45"/>
                </a:solidFill>
                <a:latin typeface="Times New Roman" panose="02020603050405020304" pitchFamily="18" charset="0"/>
              </a:rPr>
              <a:t>6.  Always </a:t>
            </a:r>
            <a:r>
              <a:rPr lang="hu-HU" altLang="hu-HU" b="1" dirty="0">
                <a:solidFill>
                  <a:srgbClr val="4E7A45"/>
                </a:solidFill>
                <a:latin typeface="Times New Roman" panose="02020603050405020304" pitchFamily="18" charset="0"/>
              </a:rPr>
              <a:t>do </a:t>
            </a:r>
            <a:r>
              <a:rPr lang="hu-HU" altLang="hu-HU" dirty="0">
                <a:solidFill>
                  <a:srgbClr val="4E7A45"/>
                </a:solidFill>
                <a:latin typeface="Times New Roman" panose="02020603050405020304" pitchFamily="18" charset="0"/>
              </a:rPr>
              <a:t>a </a:t>
            </a:r>
            <a:r>
              <a:rPr lang="hu-HU" altLang="hu-HU" b="1" dirty="0">
                <a:solidFill>
                  <a:srgbClr val="4E7A45"/>
                </a:solidFill>
                <a:latin typeface="Times New Roman" panose="02020603050405020304" pitchFamily="18" charset="0"/>
              </a:rPr>
              <a:t>double-run levelling </a:t>
            </a:r>
            <a:r>
              <a:rPr lang="hu-HU" altLang="hu-HU" dirty="0">
                <a:solidFill>
                  <a:srgbClr val="4E7A45"/>
                </a:solidFill>
                <a:latin typeface="Times New Roman" panose="02020603050405020304" pitchFamily="18" charset="0"/>
              </a:rPr>
              <a:t>using an </a:t>
            </a:r>
            <a:r>
              <a:rPr lang="hu-HU" altLang="hu-HU" b="1" dirty="0">
                <a:solidFill>
                  <a:srgbClr val="4E7A45"/>
                </a:solidFill>
                <a:latin typeface="Times New Roman" panose="02020603050405020304" pitchFamily="18" charset="0"/>
              </a:rPr>
              <a:t>even number of stations</a:t>
            </a:r>
            <a:r>
              <a:rPr lang="hu-HU" altLang="hu-HU" dirty="0">
                <a:solidFill>
                  <a:srgbClr val="4E7A45"/>
                </a:solidFill>
                <a:latin typeface="Times New Roman" panose="02020603050405020304" pitchFamily="18" charset="0"/>
              </a:rPr>
              <a:t>! </a:t>
            </a:r>
            <a:endParaRPr lang="hu-HU" altLang="hu-HU" b="1" dirty="0">
              <a:solidFill>
                <a:srgbClr val="4E7A45"/>
              </a:solidFill>
              <a:latin typeface="Times New Roman" panose="02020603050405020304" pitchFamily="18" charset="0"/>
            </a:endParaRPr>
          </a:p>
          <a:p>
            <a:pPr eaLnBrk="1" hangingPunct="1">
              <a:lnSpc>
                <a:spcPct val="150000"/>
              </a:lnSpc>
            </a:pPr>
            <a:r>
              <a:rPr lang="hu-HU" altLang="hu-HU" dirty="0">
                <a:solidFill>
                  <a:srgbClr val="4E7A45"/>
                </a:solidFill>
                <a:latin typeface="Times New Roman" panose="02020603050405020304" pitchFamily="18" charset="0"/>
              </a:rPr>
              <a:t>7. Do the levelling when the </a:t>
            </a:r>
            <a:r>
              <a:rPr lang="hu-HU" altLang="hu-HU" b="1" dirty="0">
                <a:solidFill>
                  <a:srgbClr val="4E7A45"/>
                </a:solidFill>
                <a:latin typeface="Times New Roman" panose="02020603050405020304" pitchFamily="18" charset="0"/>
              </a:rPr>
              <a:t>atmosphere is stable</a:t>
            </a:r>
            <a:r>
              <a:rPr lang="hu-HU" altLang="hu-HU" dirty="0">
                <a:solidFill>
                  <a:srgbClr val="4E7A45"/>
                </a:solidFill>
                <a:latin typeface="Times New Roman" panose="02020603050405020304" pitchFamily="18" charset="0"/>
              </a:rPr>
              <a:t>! </a:t>
            </a:r>
          </a:p>
        </p:txBody>
      </p:sp>
      <p:sp>
        <p:nvSpPr>
          <p:cNvPr id="63491" name="Rectangle 3"/>
          <p:cNvSpPr>
            <a:spLocks noChangeArrowheads="1"/>
          </p:cNvSpPr>
          <p:nvPr/>
        </p:nvSpPr>
        <p:spPr bwMode="auto">
          <a:xfrm>
            <a:off x="179512" y="123478"/>
            <a:ext cx="7097588" cy="601417"/>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Procedure of Levelling</a:t>
            </a:r>
          </a:p>
        </p:txBody>
      </p:sp>
    </p:spTree>
    <p:extLst>
      <p:ext uri="{BB962C8B-B14F-4D97-AF65-F5344CB8AC3E}">
        <p14:creationId xmlns:p14="http://schemas.microsoft.com/office/powerpoint/2010/main" val="30107240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ChangeArrowheads="1"/>
          </p:cNvSpPr>
          <p:nvPr/>
        </p:nvSpPr>
        <p:spPr bwMode="auto">
          <a:xfrm>
            <a:off x="179512" y="123478"/>
            <a:ext cx="8712968" cy="1569660"/>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Measuring the level difference between two points</a:t>
            </a:r>
          </a:p>
        </p:txBody>
      </p:sp>
      <p:pic>
        <p:nvPicPr>
          <p:cNvPr id="2" name="Picture 1" descr="A close up of a map&#10;&#10;Description automatically generated">
            <a:extLst>
              <a:ext uri="{FF2B5EF4-FFF2-40B4-BE49-F238E27FC236}">
                <a16:creationId xmlns:a16="http://schemas.microsoft.com/office/drawing/2014/main" id="{1EBE9879-F4AC-40F8-B90C-E890762ACF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97544"/>
            <a:ext cx="3969556" cy="3995636"/>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BD97DAF-C574-4299-AA7C-412C0AB90063}"/>
                  </a:ext>
                </a:extLst>
              </p:cNvPr>
              <p:cNvSpPr txBox="1"/>
              <p:nvPr/>
            </p:nvSpPr>
            <p:spPr>
              <a:xfrm>
                <a:off x="860820" y="2663687"/>
                <a:ext cx="3373616" cy="369332"/>
              </a:xfrm>
              <a:prstGeom prst="rect">
                <a:avLst/>
              </a:prstGeom>
              <a:noFill/>
            </p:spPr>
            <p:txBody>
              <a:bodyPr wrap="none" lIns="0" tIns="0" rIns="0" bIns="0" rtlCol="0">
                <a:spAutoFit/>
              </a:bodyPr>
              <a:lstStyle/>
              <a:p>
                <a:pPr>
                  <a:buClr>
                    <a:srgbClr val="9E2D40"/>
                  </a:buClr>
                  <a:buSzPct val="85000"/>
                </a:pPr>
                <a14:m>
                  <m:oMathPara xmlns:m="http://schemas.openxmlformats.org/officeDocument/2006/math">
                    <m:oMathParaPr>
                      <m:jc m:val="centerGroup"/>
                    </m:oMathParaPr>
                    <m:oMath xmlns:m="http://schemas.openxmlformats.org/officeDocument/2006/math">
                      <m:sSub>
                        <m:sSubPr>
                          <m:ctrlPr>
                            <a:rPr lang="hu-HU" sz="2400" b="0" i="1" smtClean="0">
                              <a:solidFill>
                                <a:srgbClr val="4E7A45"/>
                              </a:solidFill>
                              <a:latin typeface="Cambria Math" panose="02040503050406030204" pitchFamily="18" charset="0"/>
                            </a:rPr>
                          </m:ctrlPr>
                        </m:sSubPr>
                        <m:e>
                          <m:r>
                            <a:rPr lang="hu-HU" sz="2400" b="0" i="1" smtClean="0">
                              <a:solidFill>
                                <a:srgbClr val="4E7A45"/>
                              </a:solidFill>
                              <a:latin typeface="Cambria Math" panose="02040503050406030204" pitchFamily="18" charset="0"/>
                            </a:rPr>
                            <m:t>𝑅𝐿</m:t>
                          </m:r>
                        </m:e>
                        <m:sub>
                          <m:r>
                            <a:rPr lang="hu-HU" sz="2400" b="0" i="1" smtClean="0">
                              <a:solidFill>
                                <a:srgbClr val="4E7A45"/>
                              </a:solidFill>
                              <a:latin typeface="Cambria Math" panose="02040503050406030204" pitchFamily="18" charset="0"/>
                            </a:rPr>
                            <m:t>𝐵</m:t>
                          </m:r>
                        </m:sub>
                      </m:sSub>
                      <m:r>
                        <a:rPr lang="hu-HU" sz="2400" b="0" i="1" smtClean="0">
                          <a:solidFill>
                            <a:srgbClr val="4E7A45"/>
                          </a:solidFill>
                          <a:latin typeface="Cambria Math" panose="02040503050406030204" pitchFamily="18" charset="0"/>
                        </a:rPr>
                        <m:t>=</m:t>
                      </m:r>
                      <m:sSub>
                        <m:sSubPr>
                          <m:ctrlPr>
                            <a:rPr lang="hu-HU" sz="2400" b="0" i="1" smtClean="0">
                              <a:solidFill>
                                <a:srgbClr val="4E7A45"/>
                              </a:solidFill>
                              <a:latin typeface="Cambria Math" panose="02040503050406030204" pitchFamily="18" charset="0"/>
                            </a:rPr>
                          </m:ctrlPr>
                        </m:sSubPr>
                        <m:e>
                          <m:r>
                            <a:rPr lang="hu-HU" sz="2400" b="0" i="1" smtClean="0">
                              <a:solidFill>
                                <a:srgbClr val="4E7A45"/>
                              </a:solidFill>
                              <a:latin typeface="Cambria Math" panose="02040503050406030204" pitchFamily="18" charset="0"/>
                            </a:rPr>
                            <m:t>𝑅𝐿</m:t>
                          </m:r>
                        </m:e>
                        <m:sub>
                          <m:r>
                            <a:rPr lang="hu-HU" sz="2400" b="0" i="1" smtClean="0">
                              <a:solidFill>
                                <a:srgbClr val="4E7A45"/>
                              </a:solidFill>
                              <a:latin typeface="Cambria Math" panose="02040503050406030204" pitchFamily="18" charset="0"/>
                            </a:rPr>
                            <m:t>𝐴</m:t>
                          </m:r>
                        </m:sub>
                      </m:sSub>
                      <m:r>
                        <a:rPr lang="hu-HU" sz="2400" b="0" i="1" smtClean="0">
                          <a:solidFill>
                            <a:srgbClr val="4E7A45"/>
                          </a:solidFill>
                          <a:latin typeface="Cambria Math" panose="02040503050406030204" pitchFamily="18" charset="0"/>
                        </a:rPr>
                        <m:t>+</m:t>
                      </m:r>
                      <m:d>
                        <m:dPr>
                          <m:ctrlPr>
                            <a:rPr lang="hu-HU" sz="2400" b="0" i="1" smtClean="0">
                              <a:solidFill>
                                <a:srgbClr val="4E7A45"/>
                              </a:solidFill>
                              <a:latin typeface="Cambria Math" panose="02040503050406030204" pitchFamily="18" charset="0"/>
                            </a:rPr>
                          </m:ctrlPr>
                        </m:dPr>
                        <m:e>
                          <m:sSub>
                            <m:sSubPr>
                              <m:ctrlPr>
                                <a:rPr lang="hu-HU" sz="2400" b="0" i="1" smtClean="0">
                                  <a:solidFill>
                                    <a:srgbClr val="4E7A45"/>
                                  </a:solidFill>
                                  <a:latin typeface="Cambria Math" panose="02040503050406030204" pitchFamily="18" charset="0"/>
                                </a:rPr>
                              </m:ctrlPr>
                            </m:sSubPr>
                            <m:e>
                              <m:r>
                                <a:rPr lang="hu-HU" sz="2400" b="0" i="1" smtClean="0">
                                  <a:solidFill>
                                    <a:srgbClr val="4E7A45"/>
                                  </a:solidFill>
                                  <a:latin typeface="Cambria Math" panose="02040503050406030204" pitchFamily="18" charset="0"/>
                                </a:rPr>
                                <m:t>𝑙</m:t>
                              </m:r>
                            </m:e>
                            <m:sub>
                              <m:r>
                                <a:rPr lang="hu-HU" sz="2400" b="0" i="1" smtClean="0">
                                  <a:solidFill>
                                    <a:srgbClr val="4E7A45"/>
                                  </a:solidFill>
                                  <a:latin typeface="Cambria Math" panose="02040503050406030204" pitchFamily="18" charset="0"/>
                                </a:rPr>
                                <m:t>𝐵𝑆</m:t>
                              </m:r>
                            </m:sub>
                          </m:sSub>
                          <m:r>
                            <a:rPr lang="hu-HU" sz="2400" b="0" i="1" smtClean="0">
                              <a:solidFill>
                                <a:srgbClr val="4E7A45"/>
                              </a:solidFill>
                              <a:latin typeface="Cambria Math" panose="02040503050406030204" pitchFamily="18" charset="0"/>
                            </a:rPr>
                            <m:t>−</m:t>
                          </m:r>
                          <m:sSub>
                            <m:sSubPr>
                              <m:ctrlPr>
                                <a:rPr lang="hu-HU" sz="2400" b="0" i="1" smtClean="0">
                                  <a:solidFill>
                                    <a:srgbClr val="4E7A45"/>
                                  </a:solidFill>
                                  <a:latin typeface="Cambria Math" panose="02040503050406030204" pitchFamily="18" charset="0"/>
                                </a:rPr>
                              </m:ctrlPr>
                            </m:sSubPr>
                            <m:e>
                              <m:r>
                                <a:rPr lang="hu-HU" sz="2400" b="0" i="1" smtClean="0">
                                  <a:solidFill>
                                    <a:srgbClr val="4E7A45"/>
                                  </a:solidFill>
                                  <a:latin typeface="Cambria Math" panose="02040503050406030204" pitchFamily="18" charset="0"/>
                                </a:rPr>
                                <m:t>𝑙</m:t>
                              </m:r>
                            </m:e>
                            <m:sub>
                              <m:r>
                                <a:rPr lang="hu-HU" sz="2400" b="0" i="1" smtClean="0">
                                  <a:solidFill>
                                    <a:srgbClr val="4E7A45"/>
                                  </a:solidFill>
                                  <a:latin typeface="Cambria Math" panose="02040503050406030204" pitchFamily="18" charset="0"/>
                                </a:rPr>
                                <m:t>𝐹𝑆</m:t>
                              </m:r>
                            </m:sub>
                          </m:sSub>
                        </m:e>
                      </m:d>
                    </m:oMath>
                  </m:oMathPara>
                </a14:m>
                <a:endParaRPr lang="hu-HU" sz="2400" dirty="0" err="1">
                  <a:solidFill>
                    <a:srgbClr val="4E7A45"/>
                  </a:solidFill>
                </a:endParaRPr>
              </a:p>
            </p:txBody>
          </p:sp>
        </mc:Choice>
        <mc:Fallback xmlns="">
          <p:sp>
            <p:nvSpPr>
              <p:cNvPr id="3" name="TextBox 2">
                <a:extLst>
                  <a:ext uri="{FF2B5EF4-FFF2-40B4-BE49-F238E27FC236}">
                    <a16:creationId xmlns:a16="http://schemas.microsoft.com/office/drawing/2014/main" id="{ABD97DAF-C574-4299-AA7C-412C0AB90063}"/>
                  </a:ext>
                </a:extLst>
              </p:cNvPr>
              <p:cNvSpPr txBox="1">
                <a:spLocks noRot="1" noChangeAspect="1" noMove="1" noResize="1" noEditPoints="1" noAdjustHandles="1" noChangeArrowheads="1" noChangeShapeType="1" noTextEdit="1"/>
              </p:cNvSpPr>
              <p:nvPr/>
            </p:nvSpPr>
            <p:spPr>
              <a:xfrm>
                <a:off x="860820" y="2663687"/>
                <a:ext cx="3373616" cy="369332"/>
              </a:xfrm>
              <a:prstGeom prst="rect">
                <a:avLst/>
              </a:prstGeom>
              <a:blipFill>
                <a:blip r:embed="rId3"/>
                <a:stretch>
                  <a:fillRect b="-9836"/>
                </a:stretch>
              </a:blipFill>
            </p:spPr>
            <p:txBody>
              <a:bodyPr/>
              <a:lstStyle/>
              <a:p>
                <a:r>
                  <a:rPr lang="hu-HU">
                    <a:noFill/>
                  </a:rPr>
                  <a:t> </a:t>
                </a:r>
              </a:p>
            </p:txBody>
          </p:sp>
        </mc:Fallback>
      </mc:AlternateContent>
    </p:spTree>
    <p:extLst>
      <p:ext uri="{BB962C8B-B14F-4D97-AF65-F5344CB8AC3E}">
        <p14:creationId xmlns:p14="http://schemas.microsoft.com/office/powerpoint/2010/main" val="38750795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3315" name="Rectangle 4"/>
          <p:cNvSpPr>
            <a:spLocks noChangeArrowheads="1"/>
          </p:cNvSpPr>
          <p:nvPr/>
        </p:nvSpPr>
        <p:spPr bwMode="auto">
          <a:xfrm>
            <a:off x="215856" y="6709"/>
            <a:ext cx="6588214"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Levelling the instruments</a:t>
            </a:r>
          </a:p>
        </p:txBody>
      </p:sp>
      <p:sp>
        <p:nvSpPr>
          <p:cNvPr id="13316" name="Rectangle 5"/>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3317" name="Rectangle 6"/>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3318" name="Rectangle 7"/>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3319" name="Rectangle 8"/>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pic>
        <p:nvPicPr>
          <p:cNvPr id="15" name="Kép 14" descr="bubbletube_sc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15223"/>
            <a:ext cx="5836444" cy="3542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Kép 15" descr="circular_bubble_sc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1501" y="2786278"/>
            <a:ext cx="2366963" cy="176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D0B7BBA-355D-4C6C-94F3-08741BAE07AF}"/>
              </a:ext>
            </a:extLst>
          </p:cNvPr>
          <p:cNvSpPr txBox="1"/>
          <p:nvPr/>
        </p:nvSpPr>
        <p:spPr>
          <a:xfrm>
            <a:off x="324635" y="621592"/>
            <a:ext cx="1636730" cy="461665"/>
          </a:xfrm>
          <a:prstGeom prst="rect">
            <a:avLst/>
          </a:prstGeom>
          <a:noFill/>
        </p:spPr>
        <p:txBody>
          <a:bodyPr wrap="none" rtlCol="0">
            <a:spAutoFit/>
          </a:bodyPr>
          <a:lstStyle/>
          <a:p>
            <a:pPr>
              <a:buClr>
                <a:srgbClr val="9E2D40"/>
              </a:buClr>
              <a:buSzPct val="85000"/>
            </a:pPr>
            <a:r>
              <a:rPr lang="hu-HU" sz="2400" dirty="0">
                <a:solidFill>
                  <a:srgbClr val="4E7A45"/>
                </a:solidFill>
              </a:rPr>
              <a:t>bubble tube</a:t>
            </a:r>
          </a:p>
        </p:txBody>
      </p:sp>
      <p:sp>
        <p:nvSpPr>
          <p:cNvPr id="3" name="TextBox 2">
            <a:extLst>
              <a:ext uri="{FF2B5EF4-FFF2-40B4-BE49-F238E27FC236}">
                <a16:creationId xmlns:a16="http://schemas.microsoft.com/office/drawing/2014/main" id="{18FE7A96-C13B-4652-B899-E83439A41B85}"/>
              </a:ext>
            </a:extLst>
          </p:cNvPr>
          <p:cNvSpPr txBox="1"/>
          <p:nvPr/>
        </p:nvSpPr>
        <p:spPr>
          <a:xfrm>
            <a:off x="6692077" y="2414588"/>
            <a:ext cx="2212657" cy="461665"/>
          </a:xfrm>
          <a:prstGeom prst="rect">
            <a:avLst/>
          </a:prstGeom>
          <a:noFill/>
        </p:spPr>
        <p:txBody>
          <a:bodyPr wrap="none" rtlCol="0">
            <a:spAutoFit/>
          </a:bodyPr>
          <a:lstStyle/>
          <a:p>
            <a:pPr>
              <a:buClr>
                <a:srgbClr val="9E2D40"/>
              </a:buClr>
              <a:buSzPct val="85000"/>
            </a:pPr>
            <a:r>
              <a:rPr lang="hu-HU" sz="2400" dirty="0">
                <a:solidFill>
                  <a:srgbClr val="4E7A45"/>
                </a:solidFill>
              </a:rPr>
              <a:t>bull’s eye bubble</a:t>
            </a:r>
          </a:p>
        </p:txBody>
      </p:sp>
    </p:spTree>
    <p:extLst>
      <p:ext uri="{BB962C8B-B14F-4D97-AF65-F5344CB8AC3E}">
        <p14:creationId xmlns:p14="http://schemas.microsoft.com/office/powerpoint/2010/main" val="2839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descr="szintezosaruk"/>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824356" y="3576709"/>
            <a:ext cx="5012816" cy="11347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Rectangle 8"/>
          <p:cNvSpPr>
            <a:spLocks noChangeArrowheads="1"/>
          </p:cNvSpPr>
          <p:nvPr/>
        </p:nvSpPr>
        <p:spPr bwMode="auto">
          <a:xfrm>
            <a:off x="35496" y="250031"/>
            <a:ext cx="8928992" cy="593527"/>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In case of larger distances: Line Levelling</a:t>
            </a:r>
          </a:p>
        </p:txBody>
      </p:sp>
      <p:sp>
        <p:nvSpPr>
          <p:cNvPr id="21509" name="Rectangle 9"/>
          <p:cNvSpPr>
            <a:spLocks noChangeArrowheads="1"/>
          </p:cNvSpPr>
          <p:nvPr/>
        </p:nvSpPr>
        <p:spPr bwMode="auto">
          <a:xfrm>
            <a:off x="6589191" y="3959414"/>
            <a:ext cx="23752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hu-HU" altLang="hu-HU" sz="1800" b="1" dirty="0">
                <a:solidFill>
                  <a:schemeClr val="accent2"/>
                </a:solidFill>
                <a:latin typeface="Times New Roman" panose="02020603050405020304" pitchFamily="18" charset="0"/>
              </a:rPr>
              <a:t>change plates</a:t>
            </a:r>
          </a:p>
        </p:txBody>
      </p:sp>
      <p:pic>
        <p:nvPicPr>
          <p:cNvPr id="21510" name="Picture 10" descr="0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02" y="1319013"/>
            <a:ext cx="1674019"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
            <a:extLst>
              <a:ext uri="{FF2B5EF4-FFF2-40B4-BE49-F238E27FC236}">
                <a16:creationId xmlns:a16="http://schemas.microsoft.com/office/drawing/2014/main" id="{4E0484CB-32B8-4B92-BF33-D00D8C6DDE38}"/>
              </a:ext>
            </a:extLst>
          </p:cNvPr>
          <p:cNvSpPr>
            <a:spLocks noChangeArrowheads="1"/>
          </p:cNvSpPr>
          <p:nvPr/>
        </p:nvSpPr>
        <p:spPr bwMode="auto">
          <a:xfrm>
            <a:off x="1143001" y="23252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 name="Rectangle 12">
            <a:extLst>
              <a:ext uri="{FF2B5EF4-FFF2-40B4-BE49-F238E27FC236}">
                <a16:creationId xmlns:a16="http://schemas.microsoft.com/office/drawing/2014/main" id="{A34C67C7-BBDA-4A14-BCBD-FBB83B93C93B}"/>
              </a:ext>
            </a:extLst>
          </p:cNvPr>
          <p:cNvSpPr>
            <a:spLocks noChangeArrowheads="1"/>
          </p:cNvSpPr>
          <p:nvPr/>
        </p:nvSpPr>
        <p:spPr bwMode="auto">
          <a:xfrm>
            <a:off x="1143001" y="233241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4" name="Rectangle 14">
            <a:extLst>
              <a:ext uri="{FF2B5EF4-FFF2-40B4-BE49-F238E27FC236}">
                <a16:creationId xmlns:a16="http://schemas.microsoft.com/office/drawing/2014/main" id="{14860FEC-20EA-4403-80C3-1B81812C6BFA}"/>
              </a:ext>
            </a:extLst>
          </p:cNvPr>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5" name="Rectangle 16">
            <a:extLst>
              <a:ext uri="{FF2B5EF4-FFF2-40B4-BE49-F238E27FC236}">
                <a16:creationId xmlns:a16="http://schemas.microsoft.com/office/drawing/2014/main" id="{B3BCA99F-47A1-4962-90E4-59E90D6DDED9}"/>
              </a:ext>
            </a:extLst>
          </p:cNvPr>
          <p:cNvSpPr>
            <a:spLocks noChangeArrowheads="1"/>
          </p:cNvSpPr>
          <p:nvPr/>
        </p:nvSpPr>
        <p:spPr bwMode="auto">
          <a:xfrm>
            <a:off x="1143001" y="23133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6" name="Rectangle 4">
            <a:extLst>
              <a:ext uri="{FF2B5EF4-FFF2-40B4-BE49-F238E27FC236}">
                <a16:creationId xmlns:a16="http://schemas.microsoft.com/office/drawing/2014/main" id="{B546F936-308D-4BB5-B6C9-037C4B34855E}"/>
              </a:ext>
            </a:extLst>
          </p:cNvPr>
          <p:cNvSpPr>
            <a:spLocks noChangeArrowheads="1"/>
          </p:cNvSpPr>
          <p:nvPr/>
        </p:nvSpPr>
        <p:spPr bwMode="auto">
          <a:xfrm>
            <a:off x="2876129" y="2525093"/>
            <a:ext cx="1782365" cy="59412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graphicFrame>
        <p:nvGraphicFramePr>
          <p:cNvPr id="8" name="Object 7">
            <a:extLst>
              <a:ext uri="{FF2B5EF4-FFF2-40B4-BE49-F238E27FC236}">
                <a16:creationId xmlns:a16="http://schemas.microsoft.com/office/drawing/2014/main" id="{FC8F7EDF-C9EC-42B3-BA45-61BA6F7C270C}"/>
              </a:ext>
            </a:extLst>
          </p:cNvPr>
          <p:cNvGraphicFramePr>
            <a:graphicFrameLocks noChangeAspect="1"/>
          </p:cNvGraphicFramePr>
          <p:nvPr>
            <p:extLst>
              <p:ext uri="{D42A27DB-BD31-4B8C-83A1-F6EECF244321}">
                <p14:modId xmlns:p14="http://schemas.microsoft.com/office/powerpoint/2010/main" val="1392232700"/>
              </p:ext>
            </p:extLst>
          </p:nvPr>
        </p:nvGraphicFramePr>
        <p:xfrm>
          <a:off x="1763688" y="1491630"/>
          <a:ext cx="5413375" cy="1971675"/>
        </p:xfrm>
        <a:graphic>
          <a:graphicData uri="http://schemas.openxmlformats.org/presentationml/2006/ole">
            <mc:AlternateContent xmlns:mc="http://schemas.openxmlformats.org/markup-compatibility/2006">
              <mc:Choice xmlns:v="urn:schemas-microsoft-com:vml" Requires="v">
                <p:oleObj spid="_x0000_s7174" name="CorelDRAW" r:id="rId5" imgW="5412638" imgH="1972056" progId="CorelDRAW.Graphic.11">
                  <p:embed/>
                </p:oleObj>
              </mc:Choice>
              <mc:Fallback>
                <p:oleObj name="CorelDRAW" r:id="rId5" imgW="5412638" imgH="1972056" progId="CorelDRAW.Graphic.11">
                  <p:embed/>
                  <p:pic>
                    <p:nvPicPr>
                      <p:cNvPr id="8" name="Object 7">
                        <a:extLst>
                          <a:ext uri="{FF2B5EF4-FFF2-40B4-BE49-F238E27FC236}">
                            <a16:creationId xmlns:a16="http://schemas.microsoft.com/office/drawing/2014/main" id="{BA199925-BF8E-4E2C-AF21-97C7776008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1491630"/>
                        <a:ext cx="541337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AutoShape 10">
            <a:extLst>
              <a:ext uri="{FF2B5EF4-FFF2-40B4-BE49-F238E27FC236}">
                <a16:creationId xmlns:a16="http://schemas.microsoft.com/office/drawing/2014/main" id="{2B6D97CB-420E-41A9-A56F-CC1CE39DC879}"/>
              </a:ext>
            </a:extLst>
          </p:cNvPr>
          <p:cNvSpPr>
            <a:spLocks noChangeArrowheads="1"/>
          </p:cNvSpPr>
          <p:nvPr/>
        </p:nvSpPr>
        <p:spPr bwMode="auto">
          <a:xfrm>
            <a:off x="3670275" y="1283667"/>
            <a:ext cx="1752600" cy="139700"/>
          </a:xfrm>
          <a:prstGeom prst="rightArrow">
            <a:avLst>
              <a:gd name="adj1" fmla="val 50000"/>
              <a:gd name="adj2" fmla="val 313636"/>
            </a:avLst>
          </a:prstGeom>
          <a:solidFill>
            <a:srgbClr val="FF0000"/>
          </a:solidFill>
          <a:ln w="9525">
            <a:solidFill>
              <a:schemeClr val="tx1"/>
            </a:solidFill>
            <a:miter lim="800000"/>
            <a:headEnd/>
            <a:tailEnd/>
          </a:ln>
        </p:spPr>
        <p:txBody>
          <a:bodyPr wrap="none" anchor="ctr"/>
          <a:lstStyle/>
          <a:p>
            <a:endParaRPr lang="hu-HU"/>
          </a:p>
        </p:txBody>
      </p:sp>
      <p:sp>
        <p:nvSpPr>
          <p:cNvPr id="12" name="Text Box 11">
            <a:extLst>
              <a:ext uri="{FF2B5EF4-FFF2-40B4-BE49-F238E27FC236}">
                <a16:creationId xmlns:a16="http://schemas.microsoft.com/office/drawing/2014/main" id="{D2C421E5-0AF7-44BE-9288-2CD09C2E5800}"/>
              </a:ext>
            </a:extLst>
          </p:cNvPr>
          <p:cNvSpPr txBox="1">
            <a:spLocks noChangeArrowheads="1"/>
          </p:cNvSpPr>
          <p:nvPr/>
        </p:nvSpPr>
        <p:spPr bwMode="auto">
          <a:xfrm>
            <a:off x="3428975" y="826467"/>
            <a:ext cx="2209800" cy="274638"/>
          </a:xfrm>
          <a:prstGeom prst="rect">
            <a:avLst/>
          </a:prstGeom>
          <a:noFill/>
          <a:ln w="9525">
            <a:noFill/>
            <a:miter lim="800000"/>
            <a:headEnd/>
            <a:tailEnd/>
          </a:ln>
        </p:spPr>
        <p:txBody>
          <a:bodyPr>
            <a:spAutoFit/>
          </a:bodyPr>
          <a:lstStyle/>
          <a:p>
            <a:pPr algn="ctr">
              <a:spcBef>
                <a:spcPct val="50000"/>
              </a:spcBef>
            </a:pPr>
            <a:r>
              <a:rPr lang="hu-HU" sz="1200" b="0"/>
              <a:t>The direction of levelling</a:t>
            </a:r>
          </a:p>
        </p:txBody>
      </p:sp>
      <p:sp>
        <p:nvSpPr>
          <p:cNvPr id="14" name="Text Box 12">
            <a:extLst>
              <a:ext uri="{FF2B5EF4-FFF2-40B4-BE49-F238E27FC236}">
                <a16:creationId xmlns:a16="http://schemas.microsoft.com/office/drawing/2014/main" id="{1E091BC9-9BE9-4CBD-8F09-17AFF03BD0A0}"/>
              </a:ext>
            </a:extLst>
          </p:cNvPr>
          <p:cNvSpPr txBox="1">
            <a:spLocks noChangeArrowheads="1"/>
          </p:cNvSpPr>
          <p:nvPr/>
        </p:nvSpPr>
        <p:spPr bwMode="auto">
          <a:xfrm>
            <a:off x="1511275" y="2579067"/>
            <a:ext cx="609600" cy="396875"/>
          </a:xfrm>
          <a:prstGeom prst="rect">
            <a:avLst/>
          </a:prstGeom>
          <a:noFill/>
          <a:ln w="9525">
            <a:noFill/>
            <a:miter lim="800000"/>
            <a:headEnd/>
            <a:tailEnd/>
          </a:ln>
        </p:spPr>
        <p:txBody>
          <a:bodyPr>
            <a:spAutoFit/>
          </a:bodyPr>
          <a:lstStyle/>
          <a:p>
            <a:pPr>
              <a:spcBef>
                <a:spcPct val="50000"/>
              </a:spcBef>
              <a:defRPr/>
            </a:pPr>
            <a:r>
              <a:rPr lang="hu-HU" i="1" dirty="0">
                <a:solidFill>
                  <a:srgbClr val="009900"/>
                </a:solidFill>
                <a:latin typeface="Symbol" pitchFamily="18" charset="2"/>
              </a:rPr>
              <a:t>D</a:t>
            </a:r>
            <a:r>
              <a:rPr lang="hu-HU" i="1" dirty="0">
                <a:solidFill>
                  <a:srgbClr val="009900"/>
                </a:solidFill>
                <a:latin typeface="+mj-lt"/>
              </a:rPr>
              <a:t>H</a:t>
            </a:r>
          </a:p>
        </p:txBody>
      </p:sp>
      <p:sp>
        <p:nvSpPr>
          <p:cNvPr id="16" name="Text Box 13">
            <a:extLst>
              <a:ext uri="{FF2B5EF4-FFF2-40B4-BE49-F238E27FC236}">
                <a16:creationId xmlns:a16="http://schemas.microsoft.com/office/drawing/2014/main" id="{7A9259CD-7C9E-430E-8425-3F20083B1A62}"/>
              </a:ext>
            </a:extLst>
          </p:cNvPr>
          <p:cNvSpPr txBox="1">
            <a:spLocks noChangeArrowheads="1"/>
          </p:cNvSpPr>
          <p:nvPr/>
        </p:nvSpPr>
        <p:spPr bwMode="auto">
          <a:xfrm>
            <a:off x="1892275" y="2248867"/>
            <a:ext cx="812800" cy="304800"/>
          </a:xfrm>
          <a:prstGeom prst="rect">
            <a:avLst/>
          </a:prstGeom>
          <a:noFill/>
          <a:ln w="9525">
            <a:noFill/>
            <a:miter lim="800000"/>
            <a:headEnd/>
            <a:tailEnd/>
          </a:ln>
        </p:spPr>
        <p:txBody>
          <a:bodyPr>
            <a:spAutoFit/>
          </a:bodyPr>
          <a:lstStyle/>
          <a:p>
            <a:pPr algn="ctr">
              <a:spcBef>
                <a:spcPct val="50000"/>
              </a:spcBef>
              <a:defRPr/>
            </a:pPr>
            <a:r>
              <a:rPr lang="hu-HU" sz="1400" i="1" dirty="0">
                <a:solidFill>
                  <a:srgbClr val="FF0000"/>
                </a:solidFill>
                <a:latin typeface="Symbol" pitchFamily="18" charset="2"/>
              </a:rPr>
              <a:t>D</a:t>
            </a:r>
            <a:r>
              <a:rPr lang="hu-HU" sz="1400" i="1" dirty="0">
                <a:solidFill>
                  <a:srgbClr val="FF0000"/>
                </a:solidFill>
                <a:latin typeface="+mj-lt"/>
              </a:rPr>
              <a:t>h</a:t>
            </a:r>
            <a:r>
              <a:rPr lang="hu-HU" sz="1400" i="1" baseline="-25000" dirty="0">
                <a:solidFill>
                  <a:srgbClr val="FF0000"/>
                </a:solidFill>
                <a:latin typeface="+mj-lt"/>
              </a:rPr>
              <a:t>1</a:t>
            </a:r>
          </a:p>
        </p:txBody>
      </p:sp>
      <p:sp>
        <p:nvSpPr>
          <p:cNvPr id="18" name="Text Box 14">
            <a:extLst>
              <a:ext uri="{FF2B5EF4-FFF2-40B4-BE49-F238E27FC236}">
                <a16:creationId xmlns:a16="http://schemas.microsoft.com/office/drawing/2014/main" id="{EE3CF26D-BF60-434C-87FD-8A734CDDDC3E}"/>
              </a:ext>
            </a:extLst>
          </p:cNvPr>
          <p:cNvSpPr txBox="1">
            <a:spLocks noChangeArrowheads="1"/>
          </p:cNvSpPr>
          <p:nvPr/>
        </p:nvSpPr>
        <p:spPr bwMode="auto">
          <a:xfrm>
            <a:off x="2984475" y="2553667"/>
            <a:ext cx="812800" cy="304800"/>
          </a:xfrm>
          <a:prstGeom prst="rect">
            <a:avLst/>
          </a:prstGeom>
          <a:noFill/>
          <a:ln w="9525">
            <a:noFill/>
            <a:miter lim="800000"/>
            <a:headEnd/>
            <a:tailEnd/>
          </a:ln>
        </p:spPr>
        <p:txBody>
          <a:bodyPr>
            <a:spAutoFit/>
          </a:bodyPr>
          <a:lstStyle/>
          <a:p>
            <a:pPr algn="ctr">
              <a:spcBef>
                <a:spcPct val="50000"/>
              </a:spcBef>
              <a:defRPr/>
            </a:pPr>
            <a:r>
              <a:rPr lang="hu-HU" sz="1400" i="1" dirty="0">
                <a:solidFill>
                  <a:srgbClr val="FF0000"/>
                </a:solidFill>
                <a:latin typeface="Symbol" pitchFamily="18" charset="2"/>
              </a:rPr>
              <a:t>D</a:t>
            </a:r>
            <a:r>
              <a:rPr lang="hu-HU" sz="1400" i="1" dirty="0">
                <a:solidFill>
                  <a:srgbClr val="FF0000"/>
                </a:solidFill>
                <a:latin typeface="+mj-lt"/>
              </a:rPr>
              <a:t>h</a:t>
            </a:r>
            <a:r>
              <a:rPr lang="hu-HU" sz="1400" i="1" baseline="-25000" dirty="0">
                <a:solidFill>
                  <a:srgbClr val="FF0000"/>
                </a:solidFill>
                <a:latin typeface="+mj-lt"/>
              </a:rPr>
              <a:t>2</a:t>
            </a:r>
          </a:p>
        </p:txBody>
      </p:sp>
      <p:sp>
        <p:nvSpPr>
          <p:cNvPr id="20" name="Text Box 15">
            <a:extLst>
              <a:ext uri="{FF2B5EF4-FFF2-40B4-BE49-F238E27FC236}">
                <a16:creationId xmlns:a16="http://schemas.microsoft.com/office/drawing/2014/main" id="{241B8A61-8A52-4DFD-A1E7-DE28CEC017B7}"/>
              </a:ext>
            </a:extLst>
          </p:cNvPr>
          <p:cNvSpPr txBox="1">
            <a:spLocks noChangeArrowheads="1"/>
          </p:cNvSpPr>
          <p:nvPr/>
        </p:nvSpPr>
        <p:spPr bwMode="auto">
          <a:xfrm>
            <a:off x="4089375" y="2883867"/>
            <a:ext cx="812800" cy="304800"/>
          </a:xfrm>
          <a:prstGeom prst="rect">
            <a:avLst/>
          </a:prstGeom>
          <a:noFill/>
          <a:ln w="9525">
            <a:noFill/>
            <a:miter lim="800000"/>
            <a:headEnd/>
            <a:tailEnd/>
          </a:ln>
        </p:spPr>
        <p:txBody>
          <a:bodyPr>
            <a:spAutoFit/>
          </a:bodyPr>
          <a:lstStyle/>
          <a:p>
            <a:pPr algn="ctr">
              <a:spcBef>
                <a:spcPct val="50000"/>
              </a:spcBef>
              <a:defRPr/>
            </a:pPr>
            <a:r>
              <a:rPr lang="hu-HU" sz="1400" i="1" dirty="0">
                <a:solidFill>
                  <a:srgbClr val="FF0000"/>
                </a:solidFill>
                <a:latin typeface="Symbol" pitchFamily="18" charset="2"/>
              </a:rPr>
              <a:t>D</a:t>
            </a:r>
            <a:r>
              <a:rPr lang="hu-HU" sz="1400" i="1" dirty="0">
                <a:solidFill>
                  <a:srgbClr val="FF0000"/>
                </a:solidFill>
                <a:latin typeface="+mj-lt"/>
              </a:rPr>
              <a:t>h</a:t>
            </a:r>
            <a:r>
              <a:rPr lang="hu-HU" sz="1400" i="1" baseline="-25000" dirty="0">
                <a:solidFill>
                  <a:srgbClr val="FF0000"/>
                </a:solidFill>
                <a:latin typeface="+mj-lt"/>
              </a:rPr>
              <a:t>3</a:t>
            </a:r>
          </a:p>
        </p:txBody>
      </p:sp>
      <p:sp>
        <p:nvSpPr>
          <p:cNvPr id="22" name="Text Box 16">
            <a:extLst>
              <a:ext uri="{FF2B5EF4-FFF2-40B4-BE49-F238E27FC236}">
                <a16:creationId xmlns:a16="http://schemas.microsoft.com/office/drawing/2014/main" id="{169B9EF0-F247-4785-8BE9-676D3D6831D0}"/>
              </a:ext>
            </a:extLst>
          </p:cNvPr>
          <p:cNvSpPr txBox="1">
            <a:spLocks noChangeArrowheads="1"/>
          </p:cNvSpPr>
          <p:nvPr/>
        </p:nvSpPr>
        <p:spPr bwMode="auto">
          <a:xfrm>
            <a:off x="5613375" y="3175967"/>
            <a:ext cx="812800" cy="304800"/>
          </a:xfrm>
          <a:prstGeom prst="rect">
            <a:avLst/>
          </a:prstGeom>
          <a:noFill/>
          <a:ln w="9525">
            <a:noFill/>
            <a:miter lim="800000"/>
            <a:headEnd/>
            <a:tailEnd/>
          </a:ln>
        </p:spPr>
        <p:txBody>
          <a:bodyPr>
            <a:spAutoFit/>
          </a:bodyPr>
          <a:lstStyle/>
          <a:p>
            <a:pPr algn="ctr">
              <a:spcBef>
                <a:spcPct val="50000"/>
              </a:spcBef>
              <a:defRPr/>
            </a:pPr>
            <a:r>
              <a:rPr lang="hu-HU" sz="1400" i="1" dirty="0">
                <a:solidFill>
                  <a:srgbClr val="FF0000"/>
                </a:solidFill>
                <a:latin typeface="Symbol" pitchFamily="18" charset="2"/>
              </a:rPr>
              <a:t>D</a:t>
            </a:r>
            <a:r>
              <a:rPr lang="hu-HU" sz="1400" i="1" dirty="0">
                <a:solidFill>
                  <a:srgbClr val="FF0000"/>
                </a:solidFill>
                <a:latin typeface="+mj-lt"/>
              </a:rPr>
              <a:t>h</a:t>
            </a:r>
            <a:r>
              <a:rPr lang="hu-HU" sz="1400" i="1" baseline="-25000" dirty="0">
                <a:solidFill>
                  <a:srgbClr val="FF0000"/>
                </a:solidFill>
                <a:latin typeface="+mj-lt"/>
              </a:rPr>
              <a:t>4</a:t>
            </a:r>
          </a:p>
        </p:txBody>
      </p:sp>
    </p:spTree>
    <p:extLst>
      <p:ext uri="{BB962C8B-B14F-4D97-AF65-F5344CB8AC3E}">
        <p14:creationId xmlns:p14="http://schemas.microsoft.com/office/powerpoint/2010/main" val="251155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9"/>
          <p:cNvSpPr>
            <a:spLocks noChangeArrowheads="1"/>
          </p:cNvSpPr>
          <p:nvPr/>
        </p:nvSpPr>
        <p:spPr bwMode="auto">
          <a:xfrm>
            <a:off x="-2758099" y="3709467"/>
            <a:ext cx="21672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hu-HU" altLang="hu-HU" sz="900">
                <a:cs typeface="Times New Roman" panose="02020603050405020304" pitchFamily="18" charset="0"/>
              </a:rPr>
              <a:t>.</a:t>
            </a:r>
            <a:endParaRPr lang="hu-HU" altLang="hu-HU" sz="1350"/>
          </a:p>
        </p:txBody>
      </p:sp>
      <p:sp>
        <p:nvSpPr>
          <p:cNvPr id="22531" name="Rectangle 10"/>
          <p:cNvSpPr>
            <a:spLocks noChangeArrowheads="1"/>
          </p:cNvSpPr>
          <p:nvPr/>
        </p:nvSpPr>
        <p:spPr bwMode="auto">
          <a:xfrm>
            <a:off x="1143001" y="232526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22533" name="Rectangle 12"/>
          <p:cNvSpPr>
            <a:spLocks noChangeArrowheads="1"/>
          </p:cNvSpPr>
          <p:nvPr/>
        </p:nvSpPr>
        <p:spPr bwMode="auto">
          <a:xfrm>
            <a:off x="1143001" y="233241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22535" name="Rectangle 14"/>
          <p:cNvSpPr>
            <a:spLocks noChangeArrowheads="1"/>
          </p:cNvSpPr>
          <p:nvPr/>
        </p:nvSpPr>
        <p:spPr bwMode="auto">
          <a:xfrm>
            <a:off x="1143001" y="233598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22537" name="Rectangle 16"/>
          <p:cNvSpPr>
            <a:spLocks noChangeArrowheads="1"/>
          </p:cNvSpPr>
          <p:nvPr/>
        </p:nvSpPr>
        <p:spPr bwMode="auto">
          <a:xfrm>
            <a:off x="1143001" y="2313363"/>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22539" name="Rectangle 18"/>
          <p:cNvSpPr>
            <a:spLocks noChangeArrowheads="1"/>
          </p:cNvSpPr>
          <p:nvPr/>
        </p:nvSpPr>
        <p:spPr bwMode="auto">
          <a:xfrm>
            <a:off x="107504" y="100519"/>
            <a:ext cx="7664342"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Line Levelling</a:t>
            </a:r>
          </a:p>
        </p:txBody>
      </p:sp>
      <p:sp>
        <p:nvSpPr>
          <p:cNvPr id="7" name="Rectangle 4">
            <a:extLst>
              <a:ext uri="{FF2B5EF4-FFF2-40B4-BE49-F238E27FC236}">
                <a16:creationId xmlns:a16="http://schemas.microsoft.com/office/drawing/2014/main" id="{1F051F3F-AEFD-4B6E-B3EF-8DB45B8676CD}"/>
              </a:ext>
            </a:extLst>
          </p:cNvPr>
          <p:cNvSpPr>
            <a:spLocks noChangeArrowheads="1"/>
          </p:cNvSpPr>
          <p:nvPr/>
        </p:nvSpPr>
        <p:spPr bwMode="auto">
          <a:xfrm>
            <a:off x="2876129" y="2525093"/>
            <a:ext cx="1782365" cy="59412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graphicFrame>
        <p:nvGraphicFramePr>
          <p:cNvPr id="8" name="Object 7">
            <a:extLst>
              <a:ext uri="{FF2B5EF4-FFF2-40B4-BE49-F238E27FC236}">
                <a16:creationId xmlns:a16="http://schemas.microsoft.com/office/drawing/2014/main" id="{BA199925-BF8E-4E2C-AF21-97C777600879}"/>
              </a:ext>
            </a:extLst>
          </p:cNvPr>
          <p:cNvGraphicFramePr>
            <a:graphicFrameLocks noChangeAspect="1"/>
          </p:cNvGraphicFramePr>
          <p:nvPr>
            <p:extLst>
              <p:ext uri="{D42A27DB-BD31-4B8C-83A1-F6EECF244321}">
                <p14:modId xmlns:p14="http://schemas.microsoft.com/office/powerpoint/2010/main" val="890802529"/>
              </p:ext>
            </p:extLst>
          </p:nvPr>
        </p:nvGraphicFramePr>
        <p:xfrm>
          <a:off x="1763688" y="1491630"/>
          <a:ext cx="5413375" cy="1971675"/>
        </p:xfrm>
        <a:graphic>
          <a:graphicData uri="http://schemas.openxmlformats.org/presentationml/2006/ole">
            <mc:AlternateContent xmlns:mc="http://schemas.openxmlformats.org/markup-compatibility/2006">
              <mc:Choice xmlns:v="urn:schemas-microsoft-com:vml" Requires="v">
                <p:oleObj spid="_x0000_s8198" name="CorelDRAW" r:id="rId4" imgW="5412638" imgH="1972056" progId="CorelDRAW.Graphic.11">
                  <p:embed/>
                </p:oleObj>
              </mc:Choice>
              <mc:Fallback>
                <p:oleObj name="CorelDRAW" r:id="rId4" imgW="5412638" imgH="1972056" progId="CorelDRAW.Graphic.11">
                  <p:embed/>
                  <p:pic>
                    <p:nvPicPr>
                      <p:cNvPr id="4" name="Object 7">
                        <a:extLst>
                          <a:ext uri="{FF2B5EF4-FFF2-40B4-BE49-F238E27FC236}">
                            <a16:creationId xmlns:a16="http://schemas.microsoft.com/office/drawing/2014/main" id="{47D196AB-6F10-4D8A-ABE6-CA485619A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1491630"/>
                        <a:ext cx="541337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9">
            <a:extLst>
              <a:ext uri="{FF2B5EF4-FFF2-40B4-BE49-F238E27FC236}">
                <a16:creationId xmlns:a16="http://schemas.microsoft.com/office/drawing/2014/main" id="{197CA073-2216-4309-BA96-4C7C1BE2FA05}"/>
              </a:ext>
            </a:extLst>
          </p:cNvPr>
          <p:cNvSpPr txBox="1">
            <a:spLocks noChangeArrowheads="1"/>
          </p:cNvSpPr>
          <p:nvPr/>
        </p:nvSpPr>
        <p:spPr bwMode="auto">
          <a:xfrm>
            <a:off x="2412975" y="3712542"/>
            <a:ext cx="4241800" cy="396875"/>
          </a:xfrm>
          <a:prstGeom prst="rect">
            <a:avLst/>
          </a:prstGeom>
          <a:noFill/>
          <a:ln w="9525">
            <a:noFill/>
            <a:miter lim="800000"/>
            <a:headEnd/>
            <a:tailEnd/>
          </a:ln>
        </p:spPr>
        <p:txBody>
          <a:bodyPr>
            <a:spAutoFit/>
          </a:bodyPr>
          <a:lstStyle/>
          <a:p>
            <a:pPr algn="ctr">
              <a:spcBef>
                <a:spcPct val="50000"/>
              </a:spcBef>
              <a:defRPr/>
            </a:pPr>
            <a:r>
              <a:rPr lang="hu-HU" i="1" dirty="0">
                <a:solidFill>
                  <a:srgbClr val="009900"/>
                </a:solidFill>
                <a:latin typeface="Symbol" pitchFamily="18" charset="2"/>
              </a:rPr>
              <a:t>D</a:t>
            </a:r>
            <a:r>
              <a:rPr lang="hu-HU" i="1" dirty="0">
                <a:solidFill>
                  <a:srgbClr val="009900"/>
                </a:solidFill>
                <a:latin typeface="+mj-lt"/>
              </a:rPr>
              <a:t>H</a:t>
            </a:r>
            <a:r>
              <a:rPr lang="hu-HU" i="1" dirty="0"/>
              <a:t>=</a:t>
            </a:r>
            <a:r>
              <a:rPr lang="hu-HU" i="1" dirty="0">
                <a:solidFill>
                  <a:srgbClr val="FF0000"/>
                </a:solidFill>
                <a:latin typeface="Symbol" pitchFamily="18" charset="2"/>
              </a:rPr>
              <a:t>D</a:t>
            </a:r>
            <a:r>
              <a:rPr lang="hu-HU" i="1" dirty="0">
                <a:solidFill>
                  <a:srgbClr val="FF0000"/>
                </a:solidFill>
                <a:latin typeface="+mj-lt"/>
              </a:rPr>
              <a:t>h</a:t>
            </a:r>
            <a:r>
              <a:rPr lang="hu-HU" i="1" baseline="-25000" dirty="0">
                <a:solidFill>
                  <a:srgbClr val="FF0000"/>
                </a:solidFill>
                <a:latin typeface="+mj-lt"/>
              </a:rPr>
              <a:t>1</a:t>
            </a:r>
            <a:r>
              <a:rPr lang="hu-HU" i="1" dirty="0"/>
              <a:t>+</a:t>
            </a:r>
            <a:r>
              <a:rPr lang="hu-HU" i="1" dirty="0">
                <a:solidFill>
                  <a:srgbClr val="FF0000"/>
                </a:solidFill>
                <a:latin typeface="Symbol" pitchFamily="18" charset="2"/>
              </a:rPr>
              <a:t>D</a:t>
            </a:r>
            <a:r>
              <a:rPr lang="hu-HU" i="1" dirty="0">
                <a:solidFill>
                  <a:srgbClr val="FF0000"/>
                </a:solidFill>
                <a:latin typeface="+mj-lt"/>
              </a:rPr>
              <a:t>h</a:t>
            </a:r>
            <a:r>
              <a:rPr lang="hu-HU" i="1" baseline="-25000" dirty="0">
                <a:solidFill>
                  <a:srgbClr val="FF0000"/>
                </a:solidFill>
                <a:latin typeface="+mj-lt"/>
              </a:rPr>
              <a:t>2</a:t>
            </a:r>
            <a:r>
              <a:rPr lang="hu-HU" i="1" dirty="0"/>
              <a:t>+</a:t>
            </a:r>
            <a:r>
              <a:rPr lang="hu-HU" i="1" dirty="0">
                <a:solidFill>
                  <a:srgbClr val="FF0000"/>
                </a:solidFill>
                <a:latin typeface="Symbol" pitchFamily="18" charset="2"/>
              </a:rPr>
              <a:t>D</a:t>
            </a:r>
            <a:r>
              <a:rPr lang="hu-HU" i="1" dirty="0">
                <a:solidFill>
                  <a:srgbClr val="FF0000"/>
                </a:solidFill>
                <a:latin typeface="+mj-lt"/>
              </a:rPr>
              <a:t>h</a:t>
            </a:r>
            <a:r>
              <a:rPr lang="hu-HU" i="1" baseline="-25000" dirty="0">
                <a:solidFill>
                  <a:srgbClr val="FF0000"/>
                </a:solidFill>
                <a:latin typeface="+mj-lt"/>
              </a:rPr>
              <a:t>3</a:t>
            </a:r>
            <a:r>
              <a:rPr lang="hu-HU" i="1" dirty="0"/>
              <a:t>+</a:t>
            </a:r>
            <a:r>
              <a:rPr lang="hu-HU" i="1" dirty="0">
                <a:solidFill>
                  <a:srgbClr val="FF0000"/>
                </a:solidFill>
                <a:latin typeface="Symbol" pitchFamily="18" charset="2"/>
              </a:rPr>
              <a:t>D</a:t>
            </a:r>
            <a:r>
              <a:rPr lang="hu-HU" i="1" dirty="0">
                <a:solidFill>
                  <a:srgbClr val="FF0000"/>
                </a:solidFill>
                <a:latin typeface="+mj-lt"/>
              </a:rPr>
              <a:t>h</a:t>
            </a:r>
            <a:r>
              <a:rPr lang="hu-HU" i="1" baseline="-25000" dirty="0">
                <a:solidFill>
                  <a:srgbClr val="FF0000"/>
                </a:solidFill>
                <a:latin typeface="+mj-lt"/>
              </a:rPr>
              <a:t>4</a:t>
            </a:r>
          </a:p>
        </p:txBody>
      </p:sp>
      <p:sp>
        <p:nvSpPr>
          <p:cNvPr id="10" name="AutoShape 10">
            <a:extLst>
              <a:ext uri="{FF2B5EF4-FFF2-40B4-BE49-F238E27FC236}">
                <a16:creationId xmlns:a16="http://schemas.microsoft.com/office/drawing/2014/main" id="{C1BF70C5-CC2B-40D1-8640-2943AC9B92A7}"/>
              </a:ext>
            </a:extLst>
          </p:cNvPr>
          <p:cNvSpPr>
            <a:spLocks noChangeArrowheads="1"/>
          </p:cNvSpPr>
          <p:nvPr/>
        </p:nvSpPr>
        <p:spPr bwMode="auto">
          <a:xfrm>
            <a:off x="3670275" y="1283667"/>
            <a:ext cx="1752600" cy="139700"/>
          </a:xfrm>
          <a:prstGeom prst="rightArrow">
            <a:avLst>
              <a:gd name="adj1" fmla="val 50000"/>
              <a:gd name="adj2" fmla="val 313636"/>
            </a:avLst>
          </a:prstGeom>
          <a:solidFill>
            <a:srgbClr val="FF0000"/>
          </a:solidFill>
          <a:ln w="9525">
            <a:solidFill>
              <a:schemeClr val="tx1"/>
            </a:solidFill>
            <a:miter lim="800000"/>
            <a:headEnd/>
            <a:tailEnd/>
          </a:ln>
        </p:spPr>
        <p:txBody>
          <a:bodyPr wrap="none" anchor="ctr"/>
          <a:lstStyle/>
          <a:p>
            <a:endParaRPr lang="hu-HU"/>
          </a:p>
        </p:txBody>
      </p:sp>
      <p:sp>
        <p:nvSpPr>
          <p:cNvPr id="11" name="Text Box 11">
            <a:extLst>
              <a:ext uri="{FF2B5EF4-FFF2-40B4-BE49-F238E27FC236}">
                <a16:creationId xmlns:a16="http://schemas.microsoft.com/office/drawing/2014/main" id="{F9471582-A9FE-4130-8957-727FFD711708}"/>
              </a:ext>
            </a:extLst>
          </p:cNvPr>
          <p:cNvSpPr txBox="1">
            <a:spLocks noChangeArrowheads="1"/>
          </p:cNvSpPr>
          <p:nvPr/>
        </p:nvSpPr>
        <p:spPr bwMode="auto">
          <a:xfrm>
            <a:off x="3428975" y="826467"/>
            <a:ext cx="2209800" cy="274638"/>
          </a:xfrm>
          <a:prstGeom prst="rect">
            <a:avLst/>
          </a:prstGeom>
          <a:noFill/>
          <a:ln w="9525">
            <a:noFill/>
            <a:miter lim="800000"/>
            <a:headEnd/>
            <a:tailEnd/>
          </a:ln>
        </p:spPr>
        <p:txBody>
          <a:bodyPr>
            <a:spAutoFit/>
          </a:bodyPr>
          <a:lstStyle/>
          <a:p>
            <a:pPr algn="ctr">
              <a:spcBef>
                <a:spcPct val="50000"/>
              </a:spcBef>
            </a:pPr>
            <a:r>
              <a:rPr lang="hu-HU" sz="1200" b="0"/>
              <a:t>The direction of levelling</a:t>
            </a:r>
          </a:p>
        </p:txBody>
      </p:sp>
      <p:sp>
        <p:nvSpPr>
          <p:cNvPr id="12" name="Text Box 12">
            <a:extLst>
              <a:ext uri="{FF2B5EF4-FFF2-40B4-BE49-F238E27FC236}">
                <a16:creationId xmlns:a16="http://schemas.microsoft.com/office/drawing/2014/main" id="{4358FA8A-8440-421B-A259-56BEE0A0C4F1}"/>
              </a:ext>
            </a:extLst>
          </p:cNvPr>
          <p:cNvSpPr txBox="1">
            <a:spLocks noChangeArrowheads="1"/>
          </p:cNvSpPr>
          <p:nvPr/>
        </p:nvSpPr>
        <p:spPr bwMode="auto">
          <a:xfrm>
            <a:off x="1511275" y="2579067"/>
            <a:ext cx="609600" cy="396875"/>
          </a:xfrm>
          <a:prstGeom prst="rect">
            <a:avLst/>
          </a:prstGeom>
          <a:noFill/>
          <a:ln w="9525">
            <a:noFill/>
            <a:miter lim="800000"/>
            <a:headEnd/>
            <a:tailEnd/>
          </a:ln>
        </p:spPr>
        <p:txBody>
          <a:bodyPr>
            <a:spAutoFit/>
          </a:bodyPr>
          <a:lstStyle/>
          <a:p>
            <a:pPr>
              <a:spcBef>
                <a:spcPct val="50000"/>
              </a:spcBef>
              <a:defRPr/>
            </a:pPr>
            <a:r>
              <a:rPr lang="hu-HU" i="1" dirty="0">
                <a:solidFill>
                  <a:srgbClr val="009900"/>
                </a:solidFill>
                <a:latin typeface="Symbol" pitchFamily="18" charset="2"/>
              </a:rPr>
              <a:t>D</a:t>
            </a:r>
            <a:r>
              <a:rPr lang="hu-HU" i="1" dirty="0">
                <a:solidFill>
                  <a:srgbClr val="009900"/>
                </a:solidFill>
                <a:latin typeface="+mj-lt"/>
              </a:rPr>
              <a:t>H</a:t>
            </a:r>
          </a:p>
        </p:txBody>
      </p:sp>
      <p:sp>
        <p:nvSpPr>
          <p:cNvPr id="13" name="Text Box 13">
            <a:extLst>
              <a:ext uri="{FF2B5EF4-FFF2-40B4-BE49-F238E27FC236}">
                <a16:creationId xmlns:a16="http://schemas.microsoft.com/office/drawing/2014/main" id="{55A29468-0D04-45FF-95D1-CDFCED44E526}"/>
              </a:ext>
            </a:extLst>
          </p:cNvPr>
          <p:cNvSpPr txBox="1">
            <a:spLocks noChangeArrowheads="1"/>
          </p:cNvSpPr>
          <p:nvPr/>
        </p:nvSpPr>
        <p:spPr bwMode="auto">
          <a:xfrm>
            <a:off x="1892275" y="2248867"/>
            <a:ext cx="812800" cy="304800"/>
          </a:xfrm>
          <a:prstGeom prst="rect">
            <a:avLst/>
          </a:prstGeom>
          <a:noFill/>
          <a:ln w="9525">
            <a:noFill/>
            <a:miter lim="800000"/>
            <a:headEnd/>
            <a:tailEnd/>
          </a:ln>
        </p:spPr>
        <p:txBody>
          <a:bodyPr>
            <a:spAutoFit/>
          </a:bodyPr>
          <a:lstStyle/>
          <a:p>
            <a:pPr algn="ctr">
              <a:spcBef>
                <a:spcPct val="50000"/>
              </a:spcBef>
              <a:defRPr/>
            </a:pPr>
            <a:r>
              <a:rPr lang="hu-HU" sz="1400" i="1" dirty="0">
                <a:solidFill>
                  <a:srgbClr val="FF0000"/>
                </a:solidFill>
                <a:latin typeface="Symbol" pitchFamily="18" charset="2"/>
              </a:rPr>
              <a:t>D</a:t>
            </a:r>
            <a:r>
              <a:rPr lang="hu-HU" sz="1400" i="1" dirty="0">
                <a:solidFill>
                  <a:srgbClr val="FF0000"/>
                </a:solidFill>
                <a:latin typeface="+mj-lt"/>
              </a:rPr>
              <a:t>h</a:t>
            </a:r>
            <a:r>
              <a:rPr lang="hu-HU" sz="1400" i="1" baseline="-25000" dirty="0">
                <a:solidFill>
                  <a:srgbClr val="FF0000"/>
                </a:solidFill>
                <a:latin typeface="+mj-lt"/>
              </a:rPr>
              <a:t>1</a:t>
            </a:r>
          </a:p>
        </p:txBody>
      </p:sp>
      <p:sp>
        <p:nvSpPr>
          <p:cNvPr id="14" name="Text Box 14">
            <a:extLst>
              <a:ext uri="{FF2B5EF4-FFF2-40B4-BE49-F238E27FC236}">
                <a16:creationId xmlns:a16="http://schemas.microsoft.com/office/drawing/2014/main" id="{7BAC1503-15BA-4B71-B7DA-7B781112EA5D}"/>
              </a:ext>
            </a:extLst>
          </p:cNvPr>
          <p:cNvSpPr txBox="1">
            <a:spLocks noChangeArrowheads="1"/>
          </p:cNvSpPr>
          <p:nvPr/>
        </p:nvSpPr>
        <p:spPr bwMode="auto">
          <a:xfrm>
            <a:off x="2984475" y="2553667"/>
            <a:ext cx="812800" cy="304800"/>
          </a:xfrm>
          <a:prstGeom prst="rect">
            <a:avLst/>
          </a:prstGeom>
          <a:noFill/>
          <a:ln w="9525">
            <a:noFill/>
            <a:miter lim="800000"/>
            <a:headEnd/>
            <a:tailEnd/>
          </a:ln>
        </p:spPr>
        <p:txBody>
          <a:bodyPr>
            <a:spAutoFit/>
          </a:bodyPr>
          <a:lstStyle/>
          <a:p>
            <a:pPr algn="ctr">
              <a:spcBef>
                <a:spcPct val="50000"/>
              </a:spcBef>
              <a:defRPr/>
            </a:pPr>
            <a:r>
              <a:rPr lang="hu-HU" sz="1400" i="1" dirty="0">
                <a:solidFill>
                  <a:srgbClr val="FF0000"/>
                </a:solidFill>
                <a:latin typeface="Symbol" pitchFamily="18" charset="2"/>
              </a:rPr>
              <a:t>D</a:t>
            </a:r>
            <a:r>
              <a:rPr lang="hu-HU" sz="1400" i="1" dirty="0">
                <a:solidFill>
                  <a:srgbClr val="FF0000"/>
                </a:solidFill>
                <a:latin typeface="+mj-lt"/>
              </a:rPr>
              <a:t>h</a:t>
            </a:r>
            <a:r>
              <a:rPr lang="hu-HU" sz="1400" i="1" baseline="-25000" dirty="0">
                <a:solidFill>
                  <a:srgbClr val="FF0000"/>
                </a:solidFill>
                <a:latin typeface="+mj-lt"/>
              </a:rPr>
              <a:t>2</a:t>
            </a:r>
          </a:p>
        </p:txBody>
      </p:sp>
      <p:sp>
        <p:nvSpPr>
          <p:cNvPr id="15" name="Text Box 15">
            <a:extLst>
              <a:ext uri="{FF2B5EF4-FFF2-40B4-BE49-F238E27FC236}">
                <a16:creationId xmlns:a16="http://schemas.microsoft.com/office/drawing/2014/main" id="{625536D0-39AE-4974-A5C0-AB3B8B95178F}"/>
              </a:ext>
            </a:extLst>
          </p:cNvPr>
          <p:cNvSpPr txBox="1">
            <a:spLocks noChangeArrowheads="1"/>
          </p:cNvSpPr>
          <p:nvPr/>
        </p:nvSpPr>
        <p:spPr bwMode="auto">
          <a:xfrm>
            <a:off x="4089375" y="2883867"/>
            <a:ext cx="812800" cy="304800"/>
          </a:xfrm>
          <a:prstGeom prst="rect">
            <a:avLst/>
          </a:prstGeom>
          <a:noFill/>
          <a:ln w="9525">
            <a:noFill/>
            <a:miter lim="800000"/>
            <a:headEnd/>
            <a:tailEnd/>
          </a:ln>
        </p:spPr>
        <p:txBody>
          <a:bodyPr>
            <a:spAutoFit/>
          </a:bodyPr>
          <a:lstStyle/>
          <a:p>
            <a:pPr algn="ctr">
              <a:spcBef>
                <a:spcPct val="50000"/>
              </a:spcBef>
              <a:defRPr/>
            </a:pPr>
            <a:r>
              <a:rPr lang="hu-HU" sz="1400" i="1" dirty="0">
                <a:solidFill>
                  <a:srgbClr val="FF0000"/>
                </a:solidFill>
                <a:latin typeface="Symbol" pitchFamily="18" charset="2"/>
              </a:rPr>
              <a:t>D</a:t>
            </a:r>
            <a:r>
              <a:rPr lang="hu-HU" sz="1400" i="1" dirty="0">
                <a:solidFill>
                  <a:srgbClr val="FF0000"/>
                </a:solidFill>
                <a:latin typeface="+mj-lt"/>
              </a:rPr>
              <a:t>h</a:t>
            </a:r>
            <a:r>
              <a:rPr lang="hu-HU" sz="1400" i="1" baseline="-25000" dirty="0">
                <a:solidFill>
                  <a:srgbClr val="FF0000"/>
                </a:solidFill>
                <a:latin typeface="+mj-lt"/>
              </a:rPr>
              <a:t>3</a:t>
            </a:r>
          </a:p>
        </p:txBody>
      </p:sp>
      <p:sp>
        <p:nvSpPr>
          <p:cNvPr id="16" name="Text Box 16">
            <a:extLst>
              <a:ext uri="{FF2B5EF4-FFF2-40B4-BE49-F238E27FC236}">
                <a16:creationId xmlns:a16="http://schemas.microsoft.com/office/drawing/2014/main" id="{CAF9C365-E67B-4CC2-9878-294C35C41FF3}"/>
              </a:ext>
            </a:extLst>
          </p:cNvPr>
          <p:cNvSpPr txBox="1">
            <a:spLocks noChangeArrowheads="1"/>
          </p:cNvSpPr>
          <p:nvPr/>
        </p:nvSpPr>
        <p:spPr bwMode="auto">
          <a:xfrm>
            <a:off x="5613375" y="3175967"/>
            <a:ext cx="812800" cy="304800"/>
          </a:xfrm>
          <a:prstGeom prst="rect">
            <a:avLst/>
          </a:prstGeom>
          <a:noFill/>
          <a:ln w="9525">
            <a:noFill/>
            <a:miter lim="800000"/>
            <a:headEnd/>
            <a:tailEnd/>
          </a:ln>
        </p:spPr>
        <p:txBody>
          <a:bodyPr>
            <a:spAutoFit/>
          </a:bodyPr>
          <a:lstStyle/>
          <a:p>
            <a:pPr algn="ctr">
              <a:spcBef>
                <a:spcPct val="50000"/>
              </a:spcBef>
              <a:defRPr/>
            </a:pPr>
            <a:r>
              <a:rPr lang="hu-HU" sz="1400" i="1" dirty="0">
                <a:solidFill>
                  <a:srgbClr val="FF0000"/>
                </a:solidFill>
                <a:latin typeface="Symbol" pitchFamily="18" charset="2"/>
              </a:rPr>
              <a:t>D</a:t>
            </a:r>
            <a:r>
              <a:rPr lang="hu-HU" sz="1400" i="1" dirty="0">
                <a:solidFill>
                  <a:srgbClr val="FF0000"/>
                </a:solidFill>
                <a:latin typeface="+mj-lt"/>
              </a:rPr>
              <a:t>h</a:t>
            </a:r>
            <a:r>
              <a:rPr lang="hu-HU" sz="1400" i="1" baseline="-25000" dirty="0">
                <a:solidFill>
                  <a:srgbClr val="FF0000"/>
                </a:solidFill>
                <a:latin typeface="+mj-lt"/>
              </a:rPr>
              <a:t>4</a:t>
            </a:r>
          </a:p>
        </p:txBody>
      </p:sp>
      <p:sp>
        <p:nvSpPr>
          <p:cNvPr id="17" name="Text Box 9">
            <a:extLst>
              <a:ext uri="{FF2B5EF4-FFF2-40B4-BE49-F238E27FC236}">
                <a16:creationId xmlns:a16="http://schemas.microsoft.com/office/drawing/2014/main" id="{7762AB67-D81F-4FD4-A099-3121427BEADA}"/>
              </a:ext>
            </a:extLst>
          </p:cNvPr>
          <p:cNvSpPr txBox="1">
            <a:spLocks noChangeArrowheads="1"/>
          </p:cNvSpPr>
          <p:nvPr/>
        </p:nvSpPr>
        <p:spPr bwMode="auto">
          <a:xfrm>
            <a:off x="2368525" y="4334842"/>
            <a:ext cx="4241800" cy="396875"/>
          </a:xfrm>
          <a:prstGeom prst="rect">
            <a:avLst/>
          </a:prstGeom>
          <a:noFill/>
          <a:ln w="9525">
            <a:noFill/>
            <a:miter lim="800000"/>
            <a:headEnd/>
            <a:tailEnd/>
          </a:ln>
        </p:spPr>
        <p:txBody>
          <a:bodyPr>
            <a:spAutoFit/>
          </a:bodyPr>
          <a:lstStyle/>
          <a:p>
            <a:pPr algn="ctr">
              <a:spcBef>
                <a:spcPct val="50000"/>
              </a:spcBef>
              <a:defRPr/>
            </a:pPr>
            <a:r>
              <a:rPr lang="hu-HU" i="1" dirty="0">
                <a:solidFill>
                  <a:srgbClr val="009900"/>
                </a:solidFill>
                <a:latin typeface="Symbol" pitchFamily="18" charset="2"/>
              </a:rPr>
              <a:t>D</a:t>
            </a:r>
            <a:r>
              <a:rPr lang="hu-HU" i="1" dirty="0">
                <a:solidFill>
                  <a:srgbClr val="009900"/>
                </a:solidFill>
                <a:latin typeface="+mj-lt"/>
              </a:rPr>
              <a:t>H</a:t>
            </a:r>
            <a:r>
              <a:rPr lang="hu-HU" dirty="0"/>
              <a:t>=</a:t>
            </a:r>
            <a:r>
              <a:rPr lang="hu-HU" dirty="0">
                <a:solidFill>
                  <a:srgbClr val="FF0000"/>
                </a:solidFill>
                <a:latin typeface="Symbol" pitchFamily="18" charset="2"/>
              </a:rPr>
              <a:t>S</a:t>
            </a:r>
            <a:r>
              <a:rPr lang="hu-HU" i="1" dirty="0">
                <a:solidFill>
                  <a:srgbClr val="FF0000"/>
                </a:solidFill>
                <a:latin typeface="+mj-lt"/>
              </a:rPr>
              <a:t>l</a:t>
            </a:r>
            <a:r>
              <a:rPr lang="hu-HU" i="1" baseline="-25000" dirty="0">
                <a:solidFill>
                  <a:srgbClr val="FF0000"/>
                </a:solidFill>
                <a:latin typeface="+mj-lt"/>
              </a:rPr>
              <a:t>BS</a:t>
            </a:r>
            <a:r>
              <a:rPr lang="hu-HU" dirty="0">
                <a:solidFill>
                  <a:srgbClr val="FF0000"/>
                </a:solidFill>
                <a:latin typeface="Symbol" pitchFamily="18" charset="2"/>
              </a:rPr>
              <a:t>-S</a:t>
            </a:r>
            <a:r>
              <a:rPr lang="hu-HU" i="1" dirty="0">
                <a:solidFill>
                  <a:srgbClr val="FF0000"/>
                </a:solidFill>
                <a:latin typeface="+mj-lt"/>
              </a:rPr>
              <a:t>l</a:t>
            </a:r>
            <a:r>
              <a:rPr lang="hu-HU" i="1" baseline="-25000" dirty="0">
                <a:solidFill>
                  <a:srgbClr val="FF0000"/>
                </a:solidFill>
                <a:latin typeface="+mj-lt"/>
              </a:rPr>
              <a:t>FS</a:t>
            </a:r>
          </a:p>
        </p:txBody>
      </p:sp>
    </p:spTree>
    <p:extLst>
      <p:ext uri="{BB962C8B-B14F-4D97-AF65-F5344CB8AC3E}">
        <p14:creationId xmlns:p14="http://schemas.microsoft.com/office/powerpoint/2010/main" val="3668981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A1A774-8074-4B3F-ADF0-7A9514D36F84}"/>
              </a:ext>
            </a:extLst>
          </p:cNvPr>
          <p:cNvSpPr>
            <a:spLocks noGrp="1"/>
          </p:cNvSpPr>
          <p:nvPr>
            <p:ph type="ftr" sz="quarter" idx="11"/>
          </p:nvPr>
        </p:nvSpPr>
        <p:spPr>
          <a:xfrm>
            <a:off x="4892662" y="3871147"/>
            <a:ext cx="3854044" cy="180000"/>
          </a:xfrm>
        </p:spPr>
        <p:txBody>
          <a:bodyPr/>
          <a:lstStyle/>
          <a:p>
            <a:endParaRPr lang="hu-HU" dirty="0"/>
          </a:p>
        </p:txBody>
      </p:sp>
      <p:sp>
        <p:nvSpPr>
          <p:cNvPr id="5" name="Slide Number Placeholder 4">
            <a:extLst>
              <a:ext uri="{FF2B5EF4-FFF2-40B4-BE49-F238E27FC236}">
                <a16:creationId xmlns:a16="http://schemas.microsoft.com/office/drawing/2014/main" id="{1A45D5DC-38F0-43E8-8F07-79CD7D3B5D75}"/>
              </a:ext>
            </a:extLst>
          </p:cNvPr>
          <p:cNvSpPr>
            <a:spLocks noGrp="1"/>
          </p:cNvSpPr>
          <p:nvPr>
            <p:ph type="sldNum" sz="quarter" idx="12"/>
          </p:nvPr>
        </p:nvSpPr>
        <p:spPr>
          <a:xfrm>
            <a:off x="8746706" y="3871155"/>
            <a:ext cx="432048" cy="252000"/>
          </a:xfrm>
        </p:spPr>
        <p:txBody>
          <a:bodyPr/>
          <a:lstStyle/>
          <a:p>
            <a:fld id="{D230E87D-923B-421E-AB84-5914CE08F8D3}" type="slidenum">
              <a:rPr lang="hu-HU" smtClean="0"/>
              <a:pPr/>
              <a:t>32</a:t>
            </a:fld>
            <a:endParaRPr lang="hu-HU" dirty="0"/>
          </a:p>
        </p:txBody>
      </p:sp>
      <p:sp>
        <p:nvSpPr>
          <p:cNvPr id="6" name="Szabadkézi sokszög 4">
            <a:extLst>
              <a:ext uri="{FF2B5EF4-FFF2-40B4-BE49-F238E27FC236}">
                <a16:creationId xmlns:a16="http://schemas.microsoft.com/office/drawing/2014/main" id="{BE8F40C7-6697-4BAC-B223-3623F99B8359}"/>
              </a:ext>
            </a:extLst>
          </p:cNvPr>
          <p:cNvSpPr/>
          <p:nvPr/>
        </p:nvSpPr>
        <p:spPr bwMode="auto">
          <a:xfrm>
            <a:off x="525272" y="1121444"/>
            <a:ext cx="4238521" cy="501319"/>
          </a:xfrm>
          <a:custGeom>
            <a:avLst/>
            <a:gdLst>
              <a:gd name="connsiteX0" fmla="*/ 0 w 6962503"/>
              <a:gd name="connsiteY0" fmla="*/ 178526 h 674915"/>
              <a:gd name="connsiteX1" fmla="*/ 888274 w 6962503"/>
              <a:gd name="connsiteY1" fmla="*/ 8709 h 674915"/>
              <a:gd name="connsiteX2" fmla="*/ 2155371 w 6962503"/>
              <a:gd name="connsiteY2" fmla="*/ 230778 h 674915"/>
              <a:gd name="connsiteX3" fmla="*/ 3291840 w 6962503"/>
              <a:gd name="connsiteY3" fmla="*/ 465909 h 674915"/>
              <a:gd name="connsiteX4" fmla="*/ 4545874 w 6962503"/>
              <a:gd name="connsiteY4" fmla="*/ 505098 h 674915"/>
              <a:gd name="connsiteX5" fmla="*/ 5617028 w 6962503"/>
              <a:gd name="connsiteY5" fmla="*/ 426721 h 674915"/>
              <a:gd name="connsiteX6" fmla="*/ 6962503 w 6962503"/>
              <a:gd name="connsiteY6" fmla="*/ 674915 h 6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2503" h="674915">
                <a:moveTo>
                  <a:pt x="0" y="178526"/>
                </a:moveTo>
                <a:cubicBezTo>
                  <a:pt x="264523" y="89263"/>
                  <a:pt x="529046" y="0"/>
                  <a:pt x="888274" y="8709"/>
                </a:cubicBezTo>
                <a:cubicBezTo>
                  <a:pt x="1247502" y="17418"/>
                  <a:pt x="1754777" y="154578"/>
                  <a:pt x="2155371" y="230778"/>
                </a:cubicBezTo>
                <a:cubicBezTo>
                  <a:pt x="2555965" y="306978"/>
                  <a:pt x="2893423" y="420189"/>
                  <a:pt x="3291840" y="465909"/>
                </a:cubicBezTo>
                <a:cubicBezTo>
                  <a:pt x="3690257" y="511629"/>
                  <a:pt x="4158343" y="511629"/>
                  <a:pt x="4545874" y="505098"/>
                </a:cubicBezTo>
                <a:cubicBezTo>
                  <a:pt x="4933405" y="498567"/>
                  <a:pt x="5214256" y="398418"/>
                  <a:pt x="5617028" y="426721"/>
                </a:cubicBezTo>
                <a:cubicBezTo>
                  <a:pt x="6019800" y="455024"/>
                  <a:pt x="6729549" y="637904"/>
                  <a:pt x="6962503" y="674915"/>
                </a:cubicBezTo>
              </a:path>
            </a:pathLst>
          </a:custGeom>
          <a:noFill/>
          <a:ln w="28575"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7" name="Ellipszis 5">
            <a:extLst>
              <a:ext uri="{FF2B5EF4-FFF2-40B4-BE49-F238E27FC236}">
                <a16:creationId xmlns:a16="http://schemas.microsoft.com/office/drawing/2014/main" id="{EEF981B2-435E-468D-9A63-CE970E8FA016}"/>
              </a:ext>
            </a:extLst>
          </p:cNvPr>
          <p:cNvSpPr/>
          <p:nvPr/>
        </p:nvSpPr>
        <p:spPr bwMode="auto">
          <a:xfrm>
            <a:off x="588890" y="1166725"/>
            <a:ext cx="63618" cy="77624"/>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8" name="Ellipszis 6">
            <a:extLst>
              <a:ext uri="{FF2B5EF4-FFF2-40B4-BE49-F238E27FC236}">
                <a16:creationId xmlns:a16="http://schemas.microsoft.com/office/drawing/2014/main" id="{115F42A0-1678-4850-8A64-EC6EEADA3C9A}"/>
              </a:ext>
            </a:extLst>
          </p:cNvPr>
          <p:cNvSpPr/>
          <p:nvPr/>
        </p:nvSpPr>
        <p:spPr bwMode="auto">
          <a:xfrm>
            <a:off x="4628606" y="1545139"/>
            <a:ext cx="58317" cy="71156"/>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9" name="Szövegdoboz 7">
            <a:extLst>
              <a:ext uri="{FF2B5EF4-FFF2-40B4-BE49-F238E27FC236}">
                <a16:creationId xmlns:a16="http://schemas.microsoft.com/office/drawing/2014/main" id="{5985E1E2-3132-4AF6-95CD-4F47492B8969}"/>
              </a:ext>
            </a:extLst>
          </p:cNvPr>
          <p:cNvSpPr txBox="1"/>
          <p:nvPr/>
        </p:nvSpPr>
        <p:spPr>
          <a:xfrm>
            <a:off x="318516" y="933855"/>
            <a:ext cx="219761" cy="297197"/>
          </a:xfrm>
          <a:prstGeom prst="rect">
            <a:avLst/>
          </a:prstGeom>
          <a:noFill/>
        </p:spPr>
        <p:txBody>
          <a:bodyPr wrap="none" rtlCol="0">
            <a:spAutoFit/>
          </a:bodyPr>
          <a:lstStyle/>
          <a:p>
            <a:r>
              <a:rPr lang="hu-HU" dirty="0"/>
              <a:t>A</a:t>
            </a:r>
          </a:p>
        </p:txBody>
      </p:sp>
      <p:sp>
        <p:nvSpPr>
          <p:cNvPr id="10" name="Szövegdoboz 8">
            <a:extLst>
              <a:ext uri="{FF2B5EF4-FFF2-40B4-BE49-F238E27FC236}">
                <a16:creationId xmlns:a16="http://schemas.microsoft.com/office/drawing/2014/main" id="{6E861A6B-AA25-4233-BBEA-26E64A53009C}"/>
              </a:ext>
            </a:extLst>
          </p:cNvPr>
          <p:cNvSpPr txBox="1"/>
          <p:nvPr/>
        </p:nvSpPr>
        <p:spPr>
          <a:xfrm>
            <a:off x="4554385" y="1668043"/>
            <a:ext cx="219761" cy="297197"/>
          </a:xfrm>
          <a:prstGeom prst="rect">
            <a:avLst/>
          </a:prstGeom>
          <a:noFill/>
        </p:spPr>
        <p:txBody>
          <a:bodyPr wrap="none" rtlCol="0">
            <a:spAutoFit/>
          </a:bodyPr>
          <a:lstStyle/>
          <a:p>
            <a:r>
              <a:rPr lang="hu-HU" dirty="0"/>
              <a:t>B</a:t>
            </a:r>
          </a:p>
        </p:txBody>
      </p:sp>
      <p:sp>
        <p:nvSpPr>
          <p:cNvPr id="11" name="Szövegdoboz 12">
            <a:extLst>
              <a:ext uri="{FF2B5EF4-FFF2-40B4-BE49-F238E27FC236}">
                <a16:creationId xmlns:a16="http://schemas.microsoft.com/office/drawing/2014/main" id="{F3361C2E-759F-45BC-A30B-C386F8DB7196}"/>
              </a:ext>
            </a:extLst>
          </p:cNvPr>
          <p:cNvSpPr txBox="1"/>
          <p:nvPr/>
        </p:nvSpPr>
        <p:spPr>
          <a:xfrm>
            <a:off x="140173" y="1302127"/>
            <a:ext cx="302709" cy="297197"/>
          </a:xfrm>
          <a:prstGeom prst="rect">
            <a:avLst/>
          </a:prstGeom>
          <a:noFill/>
        </p:spPr>
        <p:txBody>
          <a:bodyPr wrap="none" rtlCol="0">
            <a:spAutoFit/>
          </a:bodyPr>
          <a:lstStyle/>
          <a:p>
            <a:r>
              <a:rPr lang="hu-HU" i="1" dirty="0">
                <a:latin typeface="+mj-lt"/>
              </a:rPr>
              <a:t>H</a:t>
            </a:r>
            <a:r>
              <a:rPr lang="hu-HU" i="1" baseline="-25000" dirty="0">
                <a:latin typeface="+mj-lt"/>
              </a:rPr>
              <a:t>A</a:t>
            </a:r>
          </a:p>
        </p:txBody>
      </p:sp>
      <p:sp>
        <p:nvSpPr>
          <p:cNvPr id="12" name="Szövegdoboz 14">
            <a:extLst>
              <a:ext uri="{FF2B5EF4-FFF2-40B4-BE49-F238E27FC236}">
                <a16:creationId xmlns:a16="http://schemas.microsoft.com/office/drawing/2014/main" id="{C5CD625A-33CC-4C32-9F5E-03715A68F193}"/>
              </a:ext>
            </a:extLst>
          </p:cNvPr>
          <p:cNvSpPr txBox="1"/>
          <p:nvPr/>
        </p:nvSpPr>
        <p:spPr>
          <a:xfrm>
            <a:off x="4895737" y="1395923"/>
            <a:ext cx="469579" cy="297197"/>
          </a:xfrm>
          <a:prstGeom prst="rect">
            <a:avLst/>
          </a:prstGeom>
          <a:noFill/>
        </p:spPr>
        <p:txBody>
          <a:bodyPr wrap="none" rtlCol="0">
            <a:spAutoFit/>
          </a:bodyPr>
          <a:lstStyle/>
          <a:p>
            <a:r>
              <a:rPr lang="hu-HU" i="1" dirty="0">
                <a:latin typeface="+mj-lt"/>
              </a:rPr>
              <a:t>H</a:t>
            </a:r>
            <a:r>
              <a:rPr lang="hu-HU" i="1" baseline="-25000" dirty="0">
                <a:latin typeface="+mj-lt"/>
              </a:rPr>
              <a:t>B</a:t>
            </a:r>
            <a:r>
              <a:rPr lang="hu-HU" i="1" dirty="0">
                <a:latin typeface="+mj-lt"/>
              </a:rPr>
              <a:t>=?</a:t>
            </a:r>
          </a:p>
        </p:txBody>
      </p:sp>
      <p:cxnSp>
        <p:nvCxnSpPr>
          <p:cNvPr id="13" name="Egyenes összekötő 15">
            <a:extLst>
              <a:ext uri="{FF2B5EF4-FFF2-40B4-BE49-F238E27FC236}">
                <a16:creationId xmlns:a16="http://schemas.microsoft.com/office/drawing/2014/main" id="{CC384A4F-73BB-43A6-8A0A-7B76C6A5B0AC}"/>
              </a:ext>
            </a:extLst>
          </p:cNvPr>
          <p:cNvCxnSpPr>
            <a:stCxn id="7" idx="0"/>
          </p:cNvCxnSpPr>
          <p:nvPr/>
        </p:nvCxnSpPr>
        <p:spPr bwMode="auto">
          <a:xfrm rot="16200000" flipV="1">
            <a:off x="169512" y="715538"/>
            <a:ext cx="902373"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sp>
        <p:nvSpPr>
          <p:cNvPr id="14" name="Kör 16">
            <a:extLst>
              <a:ext uri="{FF2B5EF4-FFF2-40B4-BE49-F238E27FC236}">
                <a16:creationId xmlns:a16="http://schemas.microsoft.com/office/drawing/2014/main" id="{F74CE5FE-744C-4773-B1EA-DCE9FE31183E}"/>
              </a:ext>
            </a:extLst>
          </p:cNvPr>
          <p:cNvSpPr/>
          <p:nvPr/>
        </p:nvSpPr>
        <p:spPr bwMode="auto">
          <a:xfrm flipH="1">
            <a:off x="1646531" y="1186131"/>
            <a:ext cx="87475" cy="106733"/>
          </a:xfrm>
          <a:prstGeom prst="pie">
            <a:avLst>
              <a:gd name="adj1" fmla="val 10800000"/>
              <a:gd name="adj2" fmla="val 21485458"/>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15" name="Kör 17">
            <a:extLst>
              <a:ext uri="{FF2B5EF4-FFF2-40B4-BE49-F238E27FC236}">
                <a16:creationId xmlns:a16="http://schemas.microsoft.com/office/drawing/2014/main" id="{E287763E-6573-45AF-B8DE-91B6D7E2C724}"/>
              </a:ext>
            </a:extLst>
          </p:cNvPr>
          <p:cNvSpPr/>
          <p:nvPr/>
        </p:nvSpPr>
        <p:spPr bwMode="auto">
          <a:xfrm flipH="1">
            <a:off x="2916232" y="1435172"/>
            <a:ext cx="87475" cy="106733"/>
          </a:xfrm>
          <a:prstGeom prst="pie">
            <a:avLst>
              <a:gd name="adj1" fmla="val 10800000"/>
              <a:gd name="adj2" fmla="val 21485458"/>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16" name="Kör 18">
            <a:extLst>
              <a:ext uri="{FF2B5EF4-FFF2-40B4-BE49-F238E27FC236}">
                <a16:creationId xmlns:a16="http://schemas.microsoft.com/office/drawing/2014/main" id="{663B051C-0B2D-42FD-B1E2-E89BB8841A45}"/>
              </a:ext>
            </a:extLst>
          </p:cNvPr>
          <p:cNvSpPr/>
          <p:nvPr/>
        </p:nvSpPr>
        <p:spPr bwMode="auto">
          <a:xfrm flipH="1">
            <a:off x="3780371" y="1373720"/>
            <a:ext cx="87475" cy="106733"/>
          </a:xfrm>
          <a:prstGeom prst="pie">
            <a:avLst>
              <a:gd name="adj1" fmla="val 10800000"/>
              <a:gd name="adj2" fmla="val 21485458"/>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17" name="Egyenes összekötő 19">
            <a:extLst>
              <a:ext uri="{FF2B5EF4-FFF2-40B4-BE49-F238E27FC236}">
                <a16:creationId xmlns:a16="http://schemas.microsoft.com/office/drawing/2014/main" id="{C906B9ED-5587-42ED-998E-24E0BFDE5C53}"/>
              </a:ext>
            </a:extLst>
          </p:cNvPr>
          <p:cNvCxnSpPr/>
          <p:nvPr/>
        </p:nvCxnSpPr>
        <p:spPr bwMode="auto">
          <a:xfrm rot="16200000" flipV="1">
            <a:off x="1240408" y="731709"/>
            <a:ext cx="902373"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grpSp>
        <p:nvGrpSpPr>
          <p:cNvPr id="18" name="Csoportba foglalás 20">
            <a:extLst>
              <a:ext uri="{FF2B5EF4-FFF2-40B4-BE49-F238E27FC236}">
                <a16:creationId xmlns:a16="http://schemas.microsoft.com/office/drawing/2014/main" id="{86013AB7-569B-4118-9A5D-37AE4994315C}"/>
              </a:ext>
            </a:extLst>
          </p:cNvPr>
          <p:cNvGrpSpPr/>
          <p:nvPr/>
        </p:nvGrpSpPr>
        <p:grpSpPr>
          <a:xfrm>
            <a:off x="620699" y="642766"/>
            <a:ext cx="1065594" cy="523958"/>
            <a:chOff x="1358538" y="1802674"/>
            <a:chExt cx="1750422" cy="705394"/>
          </a:xfrm>
        </p:grpSpPr>
        <p:cxnSp>
          <p:nvCxnSpPr>
            <p:cNvPr id="19" name="Egyenes összekötő 21">
              <a:extLst>
                <a:ext uri="{FF2B5EF4-FFF2-40B4-BE49-F238E27FC236}">
                  <a16:creationId xmlns:a16="http://schemas.microsoft.com/office/drawing/2014/main" id="{EAFDB0FC-7F03-4001-BA92-5FC306A6F6EE}"/>
                </a:ext>
              </a:extLst>
            </p:cNvPr>
            <p:cNvCxnSpPr/>
            <p:nvPr/>
          </p:nvCxnSpPr>
          <p:spPr bwMode="auto">
            <a:xfrm rot="5400000">
              <a:off x="1848395" y="2109653"/>
              <a:ext cx="587828" cy="10450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Egyenes összekötő 22">
              <a:extLst>
                <a:ext uri="{FF2B5EF4-FFF2-40B4-BE49-F238E27FC236}">
                  <a16:creationId xmlns:a16="http://schemas.microsoft.com/office/drawing/2014/main" id="{EE637528-BAC1-4E0E-B570-DAAD922533B7}"/>
                </a:ext>
              </a:extLst>
            </p:cNvPr>
            <p:cNvCxnSpPr/>
            <p:nvPr/>
          </p:nvCxnSpPr>
          <p:spPr bwMode="auto">
            <a:xfrm rot="5400000">
              <a:off x="1750423" y="1998617"/>
              <a:ext cx="587828" cy="326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Egyenes összekötő 23">
              <a:extLst>
                <a:ext uri="{FF2B5EF4-FFF2-40B4-BE49-F238E27FC236}">
                  <a16:creationId xmlns:a16="http://schemas.microsoft.com/office/drawing/2014/main" id="{E95CE75B-2077-419D-AFE5-87B8B28937E1}"/>
                </a:ext>
              </a:extLst>
            </p:cNvPr>
            <p:cNvCxnSpPr/>
            <p:nvPr/>
          </p:nvCxnSpPr>
          <p:spPr bwMode="auto">
            <a:xfrm rot="16200000" flipH="1">
              <a:off x="2076994" y="2037805"/>
              <a:ext cx="613955" cy="32657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2" name="Téglalap 24">
              <a:extLst>
                <a:ext uri="{FF2B5EF4-FFF2-40B4-BE49-F238E27FC236}">
                  <a16:creationId xmlns:a16="http://schemas.microsoft.com/office/drawing/2014/main" id="{712C86C5-CEE4-44B2-82DC-CB379E68B11F}"/>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23" name="Egyenes összekötő 25">
              <a:extLst>
                <a:ext uri="{FF2B5EF4-FFF2-40B4-BE49-F238E27FC236}">
                  <a16:creationId xmlns:a16="http://schemas.microsoft.com/office/drawing/2014/main" id="{C7DBF940-88B5-4838-8CF0-89D3A51B29C4}"/>
                </a:ext>
              </a:extLst>
            </p:cNvPr>
            <p:cNvCxnSpPr>
              <a:stCxn id="22" idx="1"/>
            </p:cNvCxnSpPr>
            <p:nvPr/>
          </p:nvCxnSpPr>
          <p:spPr bwMode="auto">
            <a:xfrm rot="10800000" flipV="1">
              <a:off x="1358538" y="1848394"/>
              <a:ext cx="679269" cy="6532"/>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24" name="Egyenes összekötő 26">
              <a:extLst>
                <a:ext uri="{FF2B5EF4-FFF2-40B4-BE49-F238E27FC236}">
                  <a16:creationId xmlns:a16="http://schemas.microsoft.com/office/drawing/2014/main" id="{88AC5984-9422-4A82-B8CD-DDDF682044C2}"/>
                </a:ext>
              </a:extLst>
            </p:cNvPr>
            <p:cNvCxnSpPr/>
            <p:nvPr/>
          </p:nvCxnSpPr>
          <p:spPr bwMode="auto">
            <a:xfrm rot="10800000" flipV="1">
              <a:off x="2346962" y="1828800"/>
              <a:ext cx="761998" cy="21772"/>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cxnSp>
        <p:nvCxnSpPr>
          <p:cNvPr id="25" name="Egyenes összekötő 27">
            <a:extLst>
              <a:ext uri="{FF2B5EF4-FFF2-40B4-BE49-F238E27FC236}">
                <a16:creationId xmlns:a16="http://schemas.microsoft.com/office/drawing/2014/main" id="{9B118C8A-B694-484E-B3AE-6D326524BAFB}"/>
              </a:ext>
            </a:extLst>
          </p:cNvPr>
          <p:cNvCxnSpPr/>
          <p:nvPr/>
        </p:nvCxnSpPr>
        <p:spPr bwMode="auto">
          <a:xfrm rot="16200000" flipV="1">
            <a:off x="2512760" y="993689"/>
            <a:ext cx="902373"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cxnSp>
        <p:nvCxnSpPr>
          <p:cNvPr id="26" name="Egyenes összekötő 28">
            <a:extLst>
              <a:ext uri="{FF2B5EF4-FFF2-40B4-BE49-F238E27FC236}">
                <a16:creationId xmlns:a16="http://schemas.microsoft.com/office/drawing/2014/main" id="{B2F73F62-D4F9-48CA-A5D7-88B9BDEBF93D}"/>
              </a:ext>
            </a:extLst>
          </p:cNvPr>
          <p:cNvCxnSpPr/>
          <p:nvPr/>
        </p:nvCxnSpPr>
        <p:spPr bwMode="auto">
          <a:xfrm rot="16200000" flipV="1">
            <a:off x="4206578" y="1090719"/>
            <a:ext cx="902373"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cxnSp>
        <p:nvCxnSpPr>
          <p:cNvPr id="27" name="Egyenes összekötő 29">
            <a:extLst>
              <a:ext uri="{FF2B5EF4-FFF2-40B4-BE49-F238E27FC236}">
                <a16:creationId xmlns:a16="http://schemas.microsoft.com/office/drawing/2014/main" id="{01E20B14-267E-41C4-B680-EDE82F7B774A}"/>
              </a:ext>
            </a:extLst>
          </p:cNvPr>
          <p:cNvCxnSpPr/>
          <p:nvPr/>
        </p:nvCxnSpPr>
        <p:spPr bwMode="auto">
          <a:xfrm rot="16200000" flipV="1">
            <a:off x="3376899" y="922535"/>
            <a:ext cx="902373"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grpSp>
        <p:nvGrpSpPr>
          <p:cNvPr id="28" name="Csoportba foglalás 30">
            <a:extLst>
              <a:ext uri="{FF2B5EF4-FFF2-40B4-BE49-F238E27FC236}">
                <a16:creationId xmlns:a16="http://schemas.microsoft.com/office/drawing/2014/main" id="{200C8BF6-6829-4D36-8DB1-31805F58106A}"/>
              </a:ext>
            </a:extLst>
          </p:cNvPr>
          <p:cNvGrpSpPr/>
          <p:nvPr/>
        </p:nvGrpSpPr>
        <p:grpSpPr>
          <a:xfrm>
            <a:off x="1686293" y="920917"/>
            <a:ext cx="1264399" cy="523958"/>
            <a:chOff x="1088572" y="1802674"/>
            <a:chExt cx="2076994" cy="705394"/>
          </a:xfrm>
        </p:grpSpPr>
        <p:cxnSp>
          <p:nvCxnSpPr>
            <p:cNvPr id="29" name="Egyenes összekötő 31">
              <a:extLst>
                <a:ext uri="{FF2B5EF4-FFF2-40B4-BE49-F238E27FC236}">
                  <a16:creationId xmlns:a16="http://schemas.microsoft.com/office/drawing/2014/main" id="{A0593B2E-A381-4F59-BE42-902C33DFB252}"/>
                </a:ext>
              </a:extLst>
            </p:cNvPr>
            <p:cNvCxnSpPr/>
            <p:nvPr/>
          </p:nvCxnSpPr>
          <p:spPr bwMode="auto">
            <a:xfrm rot="5400000">
              <a:off x="1848395" y="2109652"/>
              <a:ext cx="587828" cy="1045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Egyenes összekötő 32">
              <a:extLst>
                <a:ext uri="{FF2B5EF4-FFF2-40B4-BE49-F238E27FC236}">
                  <a16:creationId xmlns:a16="http://schemas.microsoft.com/office/drawing/2014/main" id="{C2ED41B0-9A44-4D4C-8019-D46FF4AB4102}"/>
                </a:ext>
              </a:extLst>
            </p:cNvPr>
            <p:cNvCxnSpPr/>
            <p:nvPr/>
          </p:nvCxnSpPr>
          <p:spPr bwMode="auto">
            <a:xfrm rot="5400000">
              <a:off x="1756954" y="1931126"/>
              <a:ext cx="513806" cy="3875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Egyenes összekötő 33">
              <a:extLst>
                <a:ext uri="{FF2B5EF4-FFF2-40B4-BE49-F238E27FC236}">
                  <a16:creationId xmlns:a16="http://schemas.microsoft.com/office/drawing/2014/main" id="{87D4E7CA-AB82-4CB7-9C4E-043F22B87085}"/>
                </a:ext>
              </a:extLst>
            </p:cNvPr>
            <p:cNvCxnSpPr/>
            <p:nvPr/>
          </p:nvCxnSpPr>
          <p:spPr bwMode="auto">
            <a:xfrm rot="16200000" flipH="1">
              <a:off x="2076994" y="2037805"/>
              <a:ext cx="613955" cy="32657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2" name="Téglalap 34">
              <a:extLst>
                <a:ext uri="{FF2B5EF4-FFF2-40B4-BE49-F238E27FC236}">
                  <a16:creationId xmlns:a16="http://schemas.microsoft.com/office/drawing/2014/main" id="{12DE17A6-0324-452D-A0AE-5C95ED5D0109}"/>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33" name="Egyenes összekötő 35">
              <a:extLst>
                <a:ext uri="{FF2B5EF4-FFF2-40B4-BE49-F238E27FC236}">
                  <a16:creationId xmlns:a16="http://schemas.microsoft.com/office/drawing/2014/main" id="{CB2B3046-3294-4D32-B71D-0706E302EBB1}"/>
                </a:ext>
              </a:extLst>
            </p:cNvPr>
            <p:cNvCxnSpPr>
              <a:stCxn id="32" idx="1"/>
            </p:cNvCxnSpPr>
            <p:nvPr/>
          </p:nvCxnSpPr>
          <p:spPr bwMode="auto">
            <a:xfrm rot="10800000">
              <a:off x="1088572" y="1846218"/>
              <a:ext cx="949235" cy="2176"/>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34" name="Egyenes összekötő 36">
              <a:extLst>
                <a:ext uri="{FF2B5EF4-FFF2-40B4-BE49-F238E27FC236}">
                  <a16:creationId xmlns:a16="http://schemas.microsoft.com/office/drawing/2014/main" id="{76133363-5449-4C97-85F0-68B4DDA32643}"/>
                </a:ext>
              </a:extLst>
            </p:cNvPr>
            <p:cNvCxnSpPr/>
            <p:nvPr/>
          </p:nvCxnSpPr>
          <p:spPr bwMode="auto">
            <a:xfrm rot="10800000" flipV="1">
              <a:off x="2346963" y="1846218"/>
              <a:ext cx="818603" cy="4354"/>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grpSp>
        <p:nvGrpSpPr>
          <p:cNvPr id="35" name="Csoportba foglalás 37">
            <a:extLst>
              <a:ext uri="{FF2B5EF4-FFF2-40B4-BE49-F238E27FC236}">
                <a16:creationId xmlns:a16="http://schemas.microsoft.com/office/drawing/2014/main" id="{039C297A-F064-4A72-8F05-89CB7E38D824}"/>
              </a:ext>
            </a:extLst>
          </p:cNvPr>
          <p:cNvGrpSpPr/>
          <p:nvPr/>
        </p:nvGrpSpPr>
        <p:grpSpPr>
          <a:xfrm>
            <a:off x="2966596" y="988838"/>
            <a:ext cx="842934" cy="485148"/>
            <a:chOff x="1493520" y="1802674"/>
            <a:chExt cx="1384664" cy="653144"/>
          </a:xfrm>
        </p:grpSpPr>
        <p:cxnSp>
          <p:nvCxnSpPr>
            <p:cNvPr id="36" name="Egyenes összekötő 38">
              <a:extLst>
                <a:ext uri="{FF2B5EF4-FFF2-40B4-BE49-F238E27FC236}">
                  <a16:creationId xmlns:a16="http://schemas.microsoft.com/office/drawing/2014/main" id="{238F40FD-96B0-4978-814B-3E59C9881555}"/>
                </a:ext>
              </a:extLst>
            </p:cNvPr>
            <p:cNvCxnSpPr/>
            <p:nvPr/>
          </p:nvCxnSpPr>
          <p:spPr bwMode="auto">
            <a:xfrm rot="5400000">
              <a:off x="1848395" y="2109652"/>
              <a:ext cx="587828" cy="1045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Egyenes összekötő 39">
              <a:extLst>
                <a:ext uri="{FF2B5EF4-FFF2-40B4-BE49-F238E27FC236}">
                  <a16:creationId xmlns:a16="http://schemas.microsoft.com/office/drawing/2014/main" id="{D64586EA-8E95-43B3-B29B-49DEC9C1A0DB}"/>
                </a:ext>
              </a:extLst>
            </p:cNvPr>
            <p:cNvCxnSpPr/>
            <p:nvPr/>
          </p:nvCxnSpPr>
          <p:spPr bwMode="auto">
            <a:xfrm rot="5400000">
              <a:off x="1750423" y="1998617"/>
              <a:ext cx="587828" cy="326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8" name="Egyenes összekötő 40">
              <a:extLst>
                <a:ext uri="{FF2B5EF4-FFF2-40B4-BE49-F238E27FC236}">
                  <a16:creationId xmlns:a16="http://schemas.microsoft.com/office/drawing/2014/main" id="{BCB43297-79D7-44B8-8D4C-484E6DAB0A29}"/>
                </a:ext>
              </a:extLst>
            </p:cNvPr>
            <p:cNvCxnSpPr/>
            <p:nvPr/>
          </p:nvCxnSpPr>
          <p:spPr bwMode="auto">
            <a:xfrm rot="16200000" flipH="1">
              <a:off x="2103120" y="2011678"/>
              <a:ext cx="526869" cy="29173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9" name="Téglalap 41">
              <a:extLst>
                <a:ext uri="{FF2B5EF4-FFF2-40B4-BE49-F238E27FC236}">
                  <a16:creationId xmlns:a16="http://schemas.microsoft.com/office/drawing/2014/main" id="{58999027-B455-4F0D-B507-29A3A7F5E352}"/>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40" name="Egyenes összekötő 42">
              <a:extLst>
                <a:ext uri="{FF2B5EF4-FFF2-40B4-BE49-F238E27FC236}">
                  <a16:creationId xmlns:a16="http://schemas.microsoft.com/office/drawing/2014/main" id="{CAE5955C-57BD-4382-97EC-4501F158750C}"/>
                </a:ext>
              </a:extLst>
            </p:cNvPr>
            <p:cNvCxnSpPr>
              <a:stCxn id="39" idx="1"/>
            </p:cNvCxnSpPr>
            <p:nvPr/>
          </p:nvCxnSpPr>
          <p:spPr bwMode="auto">
            <a:xfrm rot="10800000" flipV="1">
              <a:off x="1493520" y="1848394"/>
              <a:ext cx="544286" cy="10886"/>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41" name="Egyenes összekötő 43">
              <a:extLst>
                <a:ext uri="{FF2B5EF4-FFF2-40B4-BE49-F238E27FC236}">
                  <a16:creationId xmlns:a16="http://schemas.microsoft.com/office/drawing/2014/main" id="{3389F7FD-8F0C-42B4-B1EA-7A823D10080D}"/>
                </a:ext>
              </a:extLst>
            </p:cNvPr>
            <p:cNvCxnSpPr/>
            <p:nvPr/>
          </p:nvCxnSpPr>
          <p:spPr bwMode="auto">
            <a:xfrm rot="10800000">
              <a:off x="2346963" y="1850572"/>
              <a:ext cx="531221" cy="8708"/>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grpSp>
        <p:nvGrpSpPr>
          <p:cNvPr id="42" name="Csoportba foglalás 44">
            <a:extLst>
              <a:ext uri="{FF2B5EF4-FFF2-40B4-BE49-F238E27FC236}">
                <a16:creationId xmlns:a16="http://schemas.microsoft.com/office/drawing/2014/main" id="{F4A13AB5-52FA-4DAD-BF4F-1021AB0ECDAA}"/>
              </a:ext>
            </a:extLst>
          </p:cNvPr>
          <p:cNvGrpSpPr/>
          <p:nvPr/>
        </p:nvGrpSpPr>
        <p:grpSpPr>
          <a:xfrm>
            <a:off x="3825434" y="1085867"/>
            <a:ext cx="819076" cy="439867"/>
            <a:chOff x="1519646" y="1802674"/>
            <a:chExt cx="1345474" cy="592183"/>
          </a:xfrm>
        </p:grpSpPr>
        <p:cxnSp>
          <p:nvCxnSpPr>
            <p:cNvPr id="43" name="Egyenes összekötő 45">
              <a:extLst>
                <a:ext uri="{FF2B5EF4-FFF2-40B4-BE49-F238E27FC236}">
                  <a16:creationId xmlns:a16="http://schemas.microsoft.com/office/drawing/2014/main" id="{FC3414B7-90E5-488A-B53D-1ADDFA9BAE6B}"/>
                </a:ext>
              </a:extLst>
            </p:cNvPr>
            <p:cNvCxnSpPr/>
            <p:nvPr/>
          </p:nvCxnSpPr>
          <p:spPr bwMode="auto">
            <a:xfrm rot="5400000">
              <a:off x="1939835" y="2061756"/>
              <a:ext cx="448493" cy="6096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Egyenes összekötő 46">
              <a:extLst>
                <a:ext uri="{FF2B5EF4-FFF2-40B4-BE49-F238E27FC236}">
                  <a16:creationId xmlns:a16="http://schemas.microsoft.com/office/drawing/2014/main" id="{53782F19-FD1E-45A5-8C19-C19888545CFF}"/>
                </a:ext>
              </a:extLst>
            </p:cNvPr>
            <p:cNvCxnSpPr/>
            <p:nvPr/>
          </p:nvCxnSpPr>
          <p:spPr bwMode="auto">
            <a:xfrm rot="5400000">
              <a:off x="1848395" y="1931125"/>
              <a:ext cx="422365" cy="29609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Egyenes összekötő 47">
              <a:extLst>
                <a:ext uri="{FF2B5EF4-FFF2-40B4-BE49-F238E27FC236}">
                  <a16:creationId xmlns:a16="http://schemas.microsoft.com/office/drawing/2014/main" id="{71A9EDD5-4C13-432E-876B-94922E034EF7}"/>
                </a:ext>
              </a:extLst>
            </p:cNvPr>
            <p:cNvCxnSpPr/>
            <p:nvPr/>
          </p:nvCxnSpPr>
          <p:spPr bwMode="auto">
            <a:xfrm rot="16200000" flipH="1">
              <a:off x="2103119" y="2011679"/>
              <a:ext cx="500744" cy="26561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6" name="Téglalap 48">
              <a:extLst>
                <a:ext uri="{FF2B5EF4-FFF2-40B4-BE49-F238E27FC236}">
                  <a16:creationId xmlns:a16="http://schemas.microsoft.com/office/drawing/2014/main" id="{88336263-892C-43AC-AA47-8F11964E5F7D}"/>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47" name="Egyenes összekötő 49">
              <a:extLst>
                <a:ext uri="{FF2B5EF4-FFF2-40B4-BE49-F238E27FC236}">
                  <a16:creationId xmlns:a16="http://schemas.microsoft.com/office/drawing/2014/main" id="{FE82B669-0E70-4464-9FEF-7FC184138077}"/>
                </a:ext>
              </a:extLst>
            </p:cNvPr>
            <p:cNvCxnSpPr>
              <a:stCxn id="46" idx="1"/>
            </p:cNvCxnSpPr>
            <p:nvPr/>
          </p:nvCxnSpPr>
          <p:spPr bwMode="auto">
            <a:xfrm rot="10800000">
              <a:off x="1519646" y="1846218"/>
              <a:ext cx="518160" cy="2177"/>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48" name="Egyenes összekötő 50">
              <a:extLst>
                <a:ext uri="{FF2B5EF4-FFF2-40B4-BE49-F238E27FC236}">
                  <a16:creationId xmlns:a16="http://schemas.microsoft.com/office/drawing/2014/main" id="{DBBE1836-58A7-4B1C-AF84-529C8F095479}"/>
                </a:ext>
              </a:extLst>
            </p:cNvPr>
            <p:cNvCxnSpPr/>
            <p:nvPr/>
          </p:nvCxnSpPr>
          <p:spPr bwMode="auto">
            <a:xfrm rot="10800000">
              <a:off x="2346962" y="1850572"/>
              <a:ext cx="518158" cy="8708"/>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graphicFrame>
        <p:nvGraphicFramePr>
          <p:cNvPr id="49" name="Táblázat 60">
            <a:extLst>
              <a:ext uri="{FF2B5EF4-FFF2-40B4-BE49-F238E27FC236}">
                <a16:creationId xmlns:a16="http://schemas.microsoft.com/office/drawing/2014/main" id="{FE2372B4-09DA-4F28-90AE-6E4623C87139}"/>
              </a:ext>
            </a:extLst>
          </p:cNvPr>
          <p:cNvGraphicFramePr>
            <a:graphicFrameLocks noGrp="1"/>
          </p:cNvGraphicFramePr>
          <p:nvPr>
            <p:extLst>
              <p:ext uri="{D42A27DB-BD31-4B8C-83A1-F6EECF244321}">
                <p14:modId xmlns:p14="http://schemas.microsoft.com/office/powerpoint/2010/main" val="85884211"/>
              </p:ext>
            </p:extLst>
          </p:nvPr>
        </p:nvGraphicFramePr>
        <p:xfrm>
          <a:off x="1547415" y="1924386"/>
          <a:ext cx="6220697" cy="3252650"/>
        </p:xfrm>
        <a:graphic>
          <a:graphicData uri="http://schemas.openxmlformats.org/drawingml/2006/table">
            <a:tbl>
              <a:tblPr/>
              <a:tblGrid>
                <a:gridCol w="681024">
                  <a:extLst>
                    <a:ext uri="{9D8B030D-6E8A-4147-A177-3AD203B41FA5}">
                      <a16:colId xmlns:a16="http://schemas.microsoft.com/office/drawing/2014/main" val="20000"/>
                    </a:ext>
                  </a:extLst>
                </a:gridCol>
                <a:gridCol w="515003">
                  <a:extLst>
                    <a:ext uri="{9D8B030D-6E8A-4147-A177-3AD203B41FA5}">
                      <a16:colId xmlns:a16="http://schemas.microsoft.com/office/drawing/2014/main" val="20001"/>
                    </a:ext>
                  </a:extLst>
                </a:gridCol>
                <a:gridCol w="552273">
                  <a:extLst>
                    <a:ext uri="{9D8B030D-6E8A-4147-A177-3AD203B41FA5}">
                      <a16:colId xmlns:a16="http://schemas.microsoft.com/office/drawing/2014/main" val="20002"/>
                    </a:ext>
                  </a:extLst>
                </a:gridCol>
                <a:gridCol w="545497">
                  <a:extLst>
                    <a:ext uri="{9D8B030D-6E8A-4147-A177-3AD203B41FA5}">
                      <a16:colId xmlns:a16="http://schemas.microsoft.com/office/drawing/2014/main" val="20003"/>
                    </a:ext>
                  </a:extLst>
                </a:gridCol>
                <a:gridCol w="674248">
                  <a:extLst>
                    <a:ext uri="{9D8B030D-6E8A-4147-A177-3AD203B41FA5}">
                      <a16:colId xmlns:a16="http://schemas.microsoft.com/office/drawing/2014/main" val="20004"/>
                    </a:ext>
                  </a:extLst>
                </a:gridCol>
                <a:gridCol w="609872">
                  <a:extLst>
                    <a:ext uri="{9D8B030D-6E8A-4147-A177-3AD203B41FA5}">
                      <a16:colId xmlns:a16="http://schemas.microsoft.com/office/drawing/2014/main" val="20005"/>
                    </a:ext>
                  </a:extLst>
                </a:gridCol>
                <a:gridCol w="813163">
                  <a:extLst>
                    <a:ext uri="{9D8B030D-6E8A-4147-A177-3AD203B41FA5}">
                      <a16:colId xmlns:a16="http://schemas.microsoft.com/office/drawing/2014/main" val="20006"/>
                    </a:ext>
                  </a:extLst>
                </a:gridCol>
                <a:gridCol w="813163">
                  <a:extLst>
                    <a:ext uri="{9D8B030D-6E8A-4147-A177-3AD203B41FA5}">
                      <a16:colId xmlns:a16="http://schemas.microsoft.com/office/drawing/2014/main" val="20007"/>
                    </a:ext>
                  </a:extLst>
                </a:gridCol>
                <a:gridCol w="1016454">
                  <a:extLst>
                    <a:ext uri="{9D8B030D-6E8A-4147-A177-3AD203B41FA5}">
                      <a16:colId xmlns:a16="http://schemas.microsoft.com/office/drawing/2014/main" val="20008"/>
                    </a:ext>
                  </a:extLst>
                </a:gridCol>
              </a:tblGrid>
              <a:tr h="325265">
                <a:tc>
                  <a:txBody>
                    <a:bodyPr/>
                    <a:lstStyle/>
                    <a:p>
                      <a:pPr algn="ctr">
                        <a:spcAft>
                          <a:spcPts val="0"/>
                        </a:spcAft>
                      </a:pPr>
                      <a:r>
                        <a:rPr lang="hu-HU" sz="2100" dirty="0">
                          <a:latin typeface="Times New Roman"/>
                          <a:ea typeface="Times New Roman"/>
                        </a:rPr>
                        <a:t>PID</a:t>
                      </a: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2100">
                          <a:latin typeface="Times New Roman"/>
                          <a:ea typeface="Times New Roman"/>
                        </a:rPr>
                        <a:t>d</a:t>
                      </a: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hu-HU" sz="2100">
                          <a:latin typeface="Times New Roman"/>
                          <a:ea typeface="Times New Roman"/>
                        </a:rPr>
                        <a:t>BS</a:t>
                      </a: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u-HU"/>
                    </a:p>
                  </a:txBody>
                  <a:tcPr/>
                </a:tc>
                <a:tc gridSpan="2">
                  <a:txBody>
                    <a:bodyPr/>
                    <a:lstStyle/>
                    <a:p>
                      <a:pPr algn="ctr">
                        <a:spcAft>
                          <a:spcPts val="0"/>
                        </a:spcAft>
                      </a:pPr>
                      <a:r>
                        <a:rPr lang="hu-HU" sz="2100">
                          <a:latin typeface="Times New Roman"/>
                          <a:ea typeface="Times New Roman"/>
                        </a:rPr>
                        <a:t>FS</a:t>
                      </a: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u-HU"/>
                    </a:p>
                  </a:txBody>
                  <a:tcPr/>
                </a:tc>
                <a:tc>
                  <a:txBody>
                    <a:bodyPr/>
                    <a:lstStyle/>
                    <a:p>
                      <a:pPr algn="ctr">
                        <a:spcAft>
                          <a:spcPts val="0"/>
                        </a:spcAft>
                      </a:pPr>
                      <a:r>
                        <a:rPr lang="hu-HU" sz="2100">
                          <a:latin typeface="Times New Roman"/>
                          <a:ea typeface="Times New Roman"/>
                        </a:rPr>
                        <a:t>Rise</a:t>
                      </a: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2100">
                          <a:latin typeface="Times New Roman"/>
                          <a:ea typeface="Times New Roman"/>
                        </a:rPr>
                        <a:t>Fall</a:t>
                      </a: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2100">
                          <a:latin typeface="Times New Roman"/>
                          <a:ea typeface="Times New Roman"/>
                        </a:rPr>
                        <a:t>H</a:t>
                      </a: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5265">
                <a:tc>
                  <a:txBody>
                    <a:bodyPr/>
                    <a:lstStyle/>
                    <a:p>
                      <a:pPr algn="ctr">
                        <a:spcAft>
                          <a:spcPts val="0"/>
                        </a:spcAft>
                      </a:pPr>
                      <a:endParaRPr lang="hu-HU" sz="2100" dirty="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5265">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5265">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5265">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5265">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25265">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25265">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25265">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25265">
                <a:tc>
                  <a:txBody>
                    <a:bodyPr/>
                    <a:lstStyle/>
                    <a:p>
                      <a:pPr algn="ctr">
                        <a:spcAft>
                          <a:spcPts val="0"/>
                        </a:spcAft>
                      </a:pPr>
                      <a:endParaRPr lang="hu-HU" sz="2100" dirty="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dirty="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2100" dirty="0">
                        <a:latin typeface="Times New Roman"/>
                        <a:ea typeface="Times New Roman"/>
                      </a:endParaRPr>
                    </a:p>
                  </a:txBody>
                  <a:tcPr marL="121974" marR="1219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50" name="Szövegdoboz 61">
            <a:extLst>
              <a:ext uri="{FF2B5EF4-FFF2-40B4-BE49-F238E27FC236}">
                <a16:creationId xmlns:a16="http://schemas.microsoft.com/office/drawing/2014/main" id="{1B94EE79-A7E8-43D3-A6D3-EC0DB8EE1435}"/>
              </a:ext>
            </a:extLst>
          </p:cNvPr>
          <p:cNvSpPr txBox="1"/>
          <p:nvPr/>
        </p:nvSpPr>
        <p:spPr>
          <a:xfrm>
            <a:off x="1722539" y="2250956"/>
            <a:ext cx="413179" cy="338554"/>
          </a:xfrm>
          <a:prstGeom prst="rect">
            <a:avLst/>
          </a:prstGeom>
          <a:noFill/>
        </p:spPr>
        <p:txBody>
          <a:bodyPr wrap="square" rtlCol="0">
            <a:spAutoFit/>
          </a:bodyPr>
          <a:lstStyle/>
          <a:p>
            <a:r>
              <a:rPr lang="hu-HU" sz="1600" dirty="0">
                <a:latin typeface="+mj-lt"/>
              </a:rPr>
              <a:t>A</a:t>
            </a:r>
          </a:p>
        </p:txBody>
      </p:sp>
      <p:sp>
        <p:nvSpPr>
          <p:cNvPr id="51" name="Szövegdoboz 62">
            <a:extLst>
              <a:ext uri="{FF2B5EF4-FFF2-40B4-BE49-F238E27FC236}">
                <a16:creationId xmlns:a16="http://schemas.microsoft.com/office/drawing/2014/main" id="{B42F2A34-6471-4DC5-8155-E1497B55303D}"/>
              </a:ext>
            </a:extLst>
          </p:cNvPr>
          <p:cNvSpPr txBox="1"/>
          <p:nvPr/>
        </p:nvSpPr>
        <p:spPr>
          <a:xfrm>
            <a:off x="1524835" y="1201728"/>
            <a:ext cx="298480" cy="307777"/>
          </a:xfrm>
          <a:prstGeom prst="rect">
            <a:avLst/>
          </a:prstGeom>
          <a:noFill/>
        </p:spPr>
        <p:txBody>
          <a:bodyPr wrap="none" rtlCol="0">
            <a:spAutoFit/>
          </a:bodyPr>
          <a:lstStyle/>
          <a:p>
            <a:r>
              <a:rPr lang="hu-HU" sz="1400" dirty="0"/>
              <a:t>1</a:t>
            </a:r>
          </a:p>
        </p:txBody>
      </p:sp>
      <p:sp>
        <p:nvSpPr>
          <p:cNvPr id="52" name="Szövegdoboz 63">
            <a:extLst>
              <a:ext uri="{FF2B5EF4-FFF2-40B4-BE49-F238E27FC236}">
                <a16:creationId xmlns:a16="http://schemas.microsoft.com/office/drawing/2014/main" id="{80BAFD57-8104-44D6-9559-AD1327E9ACCB}"/>
              </a:ext>
            </a:extLst>
          </p:cNvPr>
          <p:cNvSpPr txBox="1"/>
          <p:nvPr/>
        </p:nvSpPr>
        <p:spPr>
          <a:xfrm>
            <a:off x="1718185" y="2560110"/>
            <a:ext cx="413179" cy="338554"/>
          </a:xfrm>
          <a:prstGeom prst="rect">
            <a:avLst/>
          </a:prstGeom>
          <a:noFill/>
        </p:spPr>
        <p:txBody>
          <a:bodyPr wrap="square" rtlCol="0">
            <a:spAutoFit/>
          </a:bodyPr>
          <a:lstStyle/>
          <a:p>
            <a:r>
              <a:rPr lang="hu-HU" sz="1600" dirty="0">
                <a:latin typeface="+mj-lt"/>
              </a:rPr>
              <a:t>1</a:t>
            </a:r>
          </a:p>
        </p:txBody>
      </p:sp>
      <p:cxnSp>
        <p:nvCxnSpPr>
          <p:cNvPr id="53" name="Egyenes összekötő nyíllal 65">
            <a:extLst>
              <a:ext uri="{FF2B5EF4-FFF2-40B4-BE49-F238E27FC236}">
                <a16:creationId xmlns:a16="http://schemas.microsoft.com/office/drawing/2014/main" id="{1F4EE0A1-E5C6-4E66-A611-1BA155DAF6E6}"/>
              </a:ext>
            </a:extLst>
          </p:cNvPr>
          <p:cNvCxnSpPr/>
          <p:nvPr/>
        </p:nvCxnSpPr>
        <p:spPr bwMode="auto">
          <a:xfrm>
            <a:off x="636562" y="417956"/>
            <a:ext cx="1058091"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54" name="Szövegdoboz 66">
            <a:extLst>
              <a:ext uri="{FF2B5EF4-FFF2-40B4-BE49-F238E27FC236}">
                <a16:creationId xmlns:a16="http://schemas.microsoft.com/office/drawing/2014/main" id="{C949B995-C578-464D-9095-B7F5F3A68FBF}"/>
              </a:ext>
            </a:extLst>
          </p:cNvPr>
          <p:cNvSpPr txBox="1"/>
          <p:nvPr/>
        </p:nvSpPr>
        <p:spPr>
          <a:xfrm>
            <a:off x="701874" y="65258"/>
            <a:ext cx="942887" cy="400110"/>
          </a:xfrm>
          <a:prstGeom prst="rect">
            <a:avLst/>
          </a:prstGeom>
          <a:noFill/>
        </p:spPr>
        <p:txBody>
          <a:bodyPr wrap="none" rtlCol="0">
            <a:spAutoFit/>
          </a:bodyPr>
          <a:lstStyle/>
          <a:p>
            <a:r>
              <a:rPr lang="hu-HU" i="1" dirty="0">
                <a:latin typeface="Times New Roman" pitchFamily="18" charset="0"/>
                <a:cs typeface="Times New Roman" pitchFamily="18" charset="0"/>
              </a:rPr>
              <a:t>d=20m</a:t>
            </a:r>
          </a:p>
        </p:txBody>
      </p:sp>
      <p:sp>
        <p:nvSpPr>
          <p:cNvPr id="55" name="Szövegdoboz 67">
            <a:extLst>
              <a:ext uri="{FF2B5EF4-FFF2-40B4-BE49-F238E27FC236}">
                <a16:creationId xmlns:a16="http://schemas.microsoft.com/office/drawing/2014/main" id="{5B64CC75-D94E-41AB-B1E1-A20A5B2911AF}"/>
              </a:ext>
            </a:extLst>
          </p:cNvPr>
          <p:cNvSpPr txBox="1"/>
          <p:nvPr/>
        </p:nvSpPr>
        <p:spPr>
          <a:xfrm>
            <a:off x="2310367" y="2577528"/>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20</a:t>
            </a:r>
          </a:p>
        </p:txBody>
      </p:sp>
      <p:sp>
        <p:nvSpPr>
          <p:cNvPr id="56" name="Szövegdoboz 69">
            <a:extLst>
              <a:ext uri="{FF2B5EF4-FFF2-40B4-BE49-F238E27FC236}">
                <a16:creationId xmlns:a16="http://schemas.microsoft.com/office/drawing/2014/main" id="{6FB15D7B-47B5-4919-8432-99C4ED26A18F}"/>
              </a:ext>
            </a:extLst>
          </p:cNvPr>
          <p:cNvSpPr txBox="1"/>
          <p:nvPr/>
        </p:nvSpPr>
        <p:spPr>
          <a:xfrm>
            <a:off x="2828528" y="2259665"/>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12</a:t>
            </a:r>
          </a:p>
        </p:txBody>
      </p:sp>
      <p:sp>
        <p:nvSpPr>
          <p:cNvPr id="57" name="Szövegdoboz 70">
            <a:extLst>
              <a:ext uri="{FF2B5EF4-FFF2-40B4-BE49-F238E27FC236}">
                <a16:creationId xmlns:a16="http://schemas.microsoft.com/office/drawing/2014/main" id="{F88A859A-BFE3-4192-A52F-A4875BF1F330}"/>
              </a:ext>
            </a:extLst>
          </p:cNvPr>
          <p:cNvSpPr txBox="1"/>
          <p:nvPr/>
        </p:nvSpPr>
        <p:spPr>
          <a:xfrm>
            <a:off x="3359751" y="2255310"/>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14</a:t>
            </a:r>
          </a:p>
        </p:txBody>
      </p:sp>
      <p:sp>
        <p:nvSpPr>
          <p:cNvPr id="58" name="Szövegdoboz 71">
            <a:extLst>
              <a:ext uri="{FF2B5EF4-FFF2-40B4-BE49-F238E27FC236}">
                <a16:creationId xmlns:a16="http://schemas.microsoft.com/office/drawing/2014/main" id="{3670B8E2-C8E6-48B0-AA60-13152B69D835}"/>
              </a:ext>
            </a:extLst>
          </p:cNvPr>
          <p:cNvSpPr txBox="1"/>
          <p:nvPr/>
        </p:nvSpPr>
        <p:spPr>
          <a:xfrm>
            <a:off x="3986768" y="2594945"/>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14</a:t>
            </a:r>
          </a:p>
        </p:txBody>
      </p:sp>
      <p:sp>
        <p:nvSpPr>
          <p:cNvPr id="59" name="Szövegdoboz 72">
            <a:extLst>
              <a:ext uri="{FF2B5EF4-FFF2-40B4-BE49-F238E27FC236}">
                <a16:creationId xmlns:a16="http://schemas.microsoft.com/office/drawing/2014/main" id="{3AD8F729-7E24-407F-9D84-B6BE31E0C283}"/>
              </a:ext>
            </a:extLst>
          </p:cNvPr>
          <p:cNvSpPr txBox="1"/>
          <p:nvPr/>
        </p:nvSpPr>
        <p:spPr>
          <a:xfrm>
            <a:off x="4626848" y="2594945"/>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58</a:t>
            </a:r>
          </a:p>
        </p:txBody>
      </p:sp>
      <p:sp>
        <p:nvSpPr>
          <p:cNvPr id="60" name="Szövegdoboz 73">
            <a:extLst>
              <a:ext uri="{FF2B5EF4-FFF2-40B4-BE49-F238E27FC236}">
                <a16:creationId xmlns:a16="http://schemas.microsoft.com/office/drawing/2014/main" id="{77EFB2C3-8E87-479D-A465-C47D7ADE5C12}"/>
              </a:ext>
            </a:extLst>
          </p:cNvPr>
          <p:cNvSpPr txBox="1"/>
          <p:nvPr/>
        </p:nvSpPr>
        <p:spPr>
          <a:xfrm>
            <a:off x="5967967" y="2581882"/>
            <a:ext cx="757645" cy="307777"/>
          </a:xfrm>
          <a:prstGeom prst="rect">
            <a:avLst/>
          </a:prstGeom>
          <a:noFill/>
        </p:spPr>
        <p:txBody>
          <a:bodyPr wrap="square" rtlCol="0">
            <a:spAutoFit/>
          </a:bodyPr>
          <a:lstStyle/>
          <a:p>
            <a:pPr algn="ctr"/>
            <a:r>
              <a:rPr lang="hu-HU" sz="1400" dirty="0">
                <a:latin typeface="Times New Roman" pitchFamily="18" charset="0"/>
                <a:cs typeface="Times New Roman" pitchFamily="18" charset="0"/>
              </a:rPr>
              <a:t>0.244</a:t>
            </a:r>
          </a:p>
        </p:txBody>
      </p:sp>
      <p:sp>
        <p:nvSpPr>
          <p:cNvPr id="61" name="Szövegdoboz 74">
            <a:extLst>
              <a:ext uri="{FF2B5EF4-FFF2-40B4-BE49-F238E27FC236}">
                <a16:creationId xmlns:a16="http://schemas.microsoft.com/office/drawing/2014/main" id="{41A288CB-476D-4BB8-82AC-C3F5D549F800}"/>
              </a:ext>
            </a:extLst>
          </p:cNvPr>
          <p:cNvSpPr txBox="1"/>
          <p:nvPr/>
        </p:nvSpPr>
        <p:spPr>
          <a:xfrm>
            <a:off x="6777864" y="2268374"/>
            <a:ext cx="966651" cy="307777"/>
          </a:xfrm>
          <a:prstGeom prst="rect">
            <a:avLst/>
          </a:prstGeom>
          <a:noFill/>
        </p:spPr>
        <p:txBody>
          <a:bodyPr wrap="square" rtlCol="0">
            <a:spAutoFit/>
          </a:bodyPr>
          <a:lstStyle/>
          <a:p>
            <a:pPr algn="ctr"/>
            <a:r>
              <a:rPr lang="hu-HU" sz="1400" dirty="0">
                <a:latin typeface="Times New Roman" pitchFamily="18" charset="0"/>
                <a:cs typeface="Times New Roman" pitchFamily="18" charset="0"/>
              </a:rPr>
              <a:t>103.455</a:t>
            </a:r>
          </a:p>
        </p:txBody>
      </p:sp>
      <p:grpSp>
        <p:nvGrpSpPr>
          <p:cNvPr id="62" name="Csoportba foglalás 75">
            <a:extLst>
              <a:ext uri="{FF2B5EF4-FFF2-40B4-BE49-F238E27FC236}">
                <a16:creationId xmlns:a16="http://schemas.microsoft.com/office/drawing/2014/main" id="{DFE12700-DF46-471F-BE74-7D63F370D3E1}"/>
              </a:ext>
            </a:extLst>
          </p:cNvPr>
          <p:cNvGrpSpPr/>
          <p:nvPr/>
        </p:nvGrpSpPr>
        <p:grpSpPr>
          <a:xfrm>
            <a:off x="642470" y="664539"/>
            <a:ext cx="1065594" cy="523958"/>
            <a:chOff x="1358538" y="1802674"/>
            <a:chExt cx="1750422" cy="705394"/>
          </a:xfrm>
          <a:solidFill>
            <a:schemeClr val="bg1"/>
          </a:solidFill>
        </p:grpSpPr>
        <p:cxnSp>
          <p:nvCxnSpPr>
            <p:cNvPr id="63" name="Egyenes összekötő 76">
              <a:extLst>
                <a:ext uri="{FF2B5EF4-FFF2-40B4-BE49-F238E27FC236}">
                  <a16:creationId xmlns:a16="http://schemas.microsoft.com/office/drawing/2014/main" id="{E45F3CC0-93D8-4BF6-91FD-D1EA89B83EEA}"/>
                </a:ext>
              </a:extLst>
            </p:cNvPr>
            <p:cNvCxnSpPr/>
            <p:nvPr/>
          </p:nvCxnSpPr>
          <p:spPr bwMode="auto">
            <a:xfrm rot="5400000">
              <a:off x="1848395" y="2109653"/>
              <a:ext cx="587828" cy="104504"/>
            </a:xfrm>
            <a:prstGeom prst="line">
              <a:avLst/>
            </a:prstGeom>
            <a:grpFill/>
            <a:ln w="76200" cap="flat" cmpd="sng" algn="ctr">
              <a:solidFill>
                <a:schemeClr val="bg1"/>
              </a:solidFill>
              <a:prstDash val="solid"/>
              <a:round/>
              <a:headEnd type="none" w="med" len="med"/>
              <a:tailEnd type="none" w="med" len="med"/>
            </a:ln>
            <a:effectLst/>
          </p:spPr>
        </p:cxnSp>
        <p:cxnSp>
          <p:nvCxnSpPr>
            <p:cNvPr id="64" name="Egyenes összekötő 77">
              <a:extLst>
                <a:ext uri="{FF2B5EF4-FFF2-40B4-BE49-F238E27FC236}">
                  <a16:creationId xmlns:a16="http://schemas.microsoft.com/office/drawing/2014/main" id="{A6C6D474-BE63-4B2B-9A94-1C619A9C8B95}"/>
                </a:ext>
              </a:extLst>
            </p:cNvPr>
            <p:cNvCxnSpPr/>
            <p:nvPr/>
          </p:nvCxnSpPr>
          <p:spPr bwMode="auto">
            <a:xfrm rot="5400000">
              <a:off x="1750423" y="1998617"/>
              <a:ext cx="587828" cy="326572"/>
            </a:xfrm>
            <a:prstGeom prst="line">
              <a:avLst/>
            </a:prstGeom>
            <a:grpFill/>
            <a:ln w="76200" cap="flat" cmpd="sng" algn="ctr">
              <a:solidFill>
                <a:schemeClr val="bg1"/>
              </a:solidFill>
              <a:prstDash val="solid"/>
              <a:round/>
              <a:headEnd type="none" w="med" len="med"/>
              <a:tailEnd type="none" w="med" len="med"/>
            </a:ln>
            <a:effectLst/>
          </p:spPr>
        </p:cxnSp>
        <p:cxnSp>
          <p:nvCxnSpPr>
            <p:cNvPr id="65" name="Egyenes összekötő 78">
              <a:extLst>
                <a:ext uri="{FF2B5EF4-FFF2-40B4-BE49-F238E27FC236}">
                  <a16:creationId xmlns:a16="http://schemas.microsoft.com/office/drawing/2014/main" id="{25518EF2-777E-472A-BE24-5716C4D7561F}"/>
                </a:ext>
              </a:extLst>
            </p:cNvPr>
            <p:cNvCxnSpPr/>
            <p:nvPr/>
          </p:nvCxnSpPr>
          <p:spPr bwMode="auto">
            <a:xfrm rot="16200000" flipH="1">
              <a:off x="2076994" y="2037805"/>
              <a:ext cx="613955" cy="326571"/>
            </a:xfrm>
            <a:prstGeom prst="line">
              <a:avLst/>
            </a:prstGeom>
            <a:grpFill/>
            <a:ln w="76200" cap="flat" cmpd="sng" algn="ctr">
              <a:solidFill>
                <a:schemeClr val="bg1"/>
              </a:solidFill>
              <a:prstDash val="solid"/>
              <a:round/>
              <a:headEnd type="none" w="med" len="med"/>
              <a:tailEnd type="none" w="med" len="med"/>
            </a:ln>
            <a:effectLst/>
          </p:spPr>
        </p:cxnSp>
        <p:sp>
          <p:nvSpPr>
            <p:cNvPr id="66" name="Téglalap 79">
              <a:extLst>
                <a:ext uri="{FF2B5EF4-FFF2-40B4-BE49-F238E27FC236}">
                  <a16:creationId xmlns:a16="http://schemas.microsoft.com/office/drawing/2014/main" id="{B2655659-8584-418B-B052-859F333BAD27}"/>
                </a:ext>
              </a:extLst>
            </p:cNvPr>
            <p:cNvSpPr/>
            <p:nvPr/>
          </p:nvSpPr>
          <p:spPr bwMode="auto">
            <a:xfrm>
              <a:off x="2037806" y="1802674"/>
              <a:ext cx="300445" cy="91440"/>
            </a:xfrm>
            <a:prstGeom prst="rect">
              <a:avLst/>
            </a:prstGeom>
            <a:grp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67" name="Egyenes összekötő 80">
              <a:extLst>
                <a:ext uri="{FF2B5EF4-FFF2-40B4-BE49-F238E27FC236}">
                  <a16:creationId xmlns:a16="http://schemas.microsoft.com/office/drawing/2014/main" id="{5A993EAE-1E62-443A-B4B5-293958D1806E}"/>
                </a:ext>
              </a:extLst>
            </p:cNvPr>
            <p:cNvCxnSpPr>
              <a:stCxn id="66" idx="1"/>
            </p:cNvCxnSpPr>
            <p:nvPr/>
          </p:nvCxnSpPr>
          <p:spPr bwMode="auto">
            <a:xfrm rot="10800000" flipV="1">
              <a:off x="1358538" y="1848394"/>
              <a:ext cx="679269" cy="6532"/>
            </a:xfrm>
            <a:prstGeom prst="line">
              <a:avLst/>
            </a:prstGeom>
            <a:grpFill/>
            <a:ln w="76200" cap="flat" cmpd="sng" algn="ctr">
              <a:solidFill>
                <a:schemeClr val="bg1"/>
              </a:solidFill>
              <a:prstDash val="solid"/>
              <a:round/>
              <a:headEnd type="none" w="med" len="med"/>
              <a:tailEnd type="none" w="med" len="med"/>
            </a:ln>
            <a:effectLst/>
          </p:spPr>
        </p:cxnSp>
        <p:cxnSp>
          <p:nvCxnSpPr>
            <p:cNvPr id="68" name="Egyenes összekötő 81">
              <a:extLst>
                <a:ext uri="{FF2B5EF4-FFF2-40B4-BE49-F238E27FC236}">
                  <a16:creationId xmlns:a16="http://schemas.microsoft.com/office/drawing/2014/main" id="{4B9D19A8-46D8-4642-8B81-F1429C2D59CB}"/>
                </a:ext>
              </a:extLst>
            </p:cNvPr>
            <p:cNvCxnSpPr/>
            <p:nvPr/>
          </p:nvCxnSpPr>
          <p:spPr bwMode="auto">
            <a:xfrm rot="10800000" flipV="1">
              <a:off x="2346962" y="1828800"/>
              <a:ext cx="761998" cy="21772"/>
            </a:xfrm>
            <a:prstGeom prst="line">
              <a:avLst/>
            </a:prstGeom>
            <a:grpFill/>
            <a:ln w="76200" cap="flat" cmpd="sng" algn="ctr">
              <a:solidFill>
                <a:schemeClr val="bg1"/>
              </a:solidFill>
              <a:prstDash val="solid"/>
              <a:round/>
              <a:headEnd type="none" w="med" len="med"/>
              <a:tailEnd type="none" w="med" len="med"/>
            </a:ln>
            <a:effectLst/>
          </p:spPr>
        </p:cxnSp>
      </p:grpSp>
      <p:sp>
        <p:nvSpPr>
          <p:cNvPr id="69" name="Szabadkézi sokszög 82">
            <a:extLst>
              <a:ext uri="{FF2B5EF4-FFF2-40B4-BE49-F238E27FC236}">
                <a16:creationId xmlns:a16="http://schemas.microsoft.com/office/drawing/2014/main" id="{A6669BF1-D77B-404A-83B3-FE3AE1711AD8}"/>
              </a:ext>
            </a:extLst>
          </p:cNvPr>
          <p:cNvSpPr/>
          <p:nvPr/>
        </p:nvSpPr>
        <p:spPr bwMode="auto">
          <a:xfrm>
            <a:off x="507855" y="1117090"/>
            <a:ext cx="4238521" cy="501319"/>
          </a:xfrm>
          <a:custGeom>
            <a:avLst/>
            <a:gdLst>
              <a:gd name="connsiteX0" fmla="*/ 0 w 6962503"/>
              <a:gd name="connsiteY0" fmla="*/ 178526 h 674915"/>
              <a:gd name="connsiteX1" fmla="*/ 888274 w 6962503"/>
              <a:gd name="connsiteY1" fmla="*/ 8709 h 674915"/>
              <a:gd name="connsiteX2" fmla="*/ 2155371 w 6962503"/>
              <a:gd name="connsiteY2" fmla="*/ 230778 h 674915"/>
              <a:gd name="connsiteX3" fmla="*/ 3291840 w 6962503"/>
              <a:gd name="connsiteY3" fmla="*/ 465909 h 674915"/>
              <a:gd name="connsiteX4" fmla="*/ 4545874 w 6962503"/>
              <a:gd name="connsiteY4" fmla="*/ 505098 h 674915"/>
              <a:gd name="connsiteX5" fmla="*/ 5617028 w 6962503"/>
              <a:gd name="connsiteY5" fmla="*/ 426721 h 674915"/>
              <a:gd name="connsiteX6" fmla="*/ 6962503 w 6962503"/>
              <a:gd name="connsiteY6" fmla="*/ 674915 h 6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62503" h="674915">
                <a:moveTo>
                  <a:pt x="0" y="178526"/>
                </a:moveTo>
                <a:cubicBezTo>
                  <a:pt x="264523" y="89263"/>
                  <a:pt x="529046" y="0"/>
                  <a:pt x="888274" y="8709"/>
                </a:cubicBezTo>
                <a:cubicBezTo>
                  <a:pt x="1247502" y="17418"/>
                  <a:pt x="1754777" y="154578"/>
                  <a:pt x="2155371" y="230778"/>
                </a:cubicBezTo>
                <a:cubicBezTo>
                  <a:pt x="2555965" y="306978"/>
                  <a:pt x="2893423" y="420189"/>
                  <a:pt x="3291840" y="465909"/>
                </a:cubicBezTo>
                <a:cubicBezTo>
                  <a:pt x="3690257" y="511629"/>
                  <a:pt x="4158343" y="511629"/>
                  <a:pt x="4545874" y="505098"/>
                </a:cubicBezTo>
                <a:cubicBezTo>
                  <a:pt x="4933405" y="498567"/>
                  <a:pt x="5214256" y="398418"/>
                  <a:pt x="5617028" y="426721"/>
                </a:cubicBezTo>
                <a:cubicBezTo>
                  <a:pt x="6019800" y="455024"/>
                  <a:pt x="6729549" y="637904"/>
                  <a:pt x="6962503" y="674915"/>
                </a:cubicBezTo>
              </a:path>
            </a:pathLst>
          </a:custGeom>
          <a:noFill/>
          <a:ln w="28575"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70" name="Egyenes összekötő 83">
            <a:extLst>
              <a:ext uri="{FF2B5EF4-FFF2-40B4-BE49-F238E27FC236}">
                <a16:creationId xmlns:a16="http://schemas.microsoft.com/office/drawing/2014/main" id="{597C52BA-37CF-462A-A254-225D13E5C7AC}"/>
              </a:ext>
            </a:extLst>
          </p:cNvPr>
          <p:cNvCxnSpPr/>
          <p:nvPr/>
        </p:nvCxnSpPr>
        <p:spPr bwMode="auto">
          <a:xfrm rot="16200000" flipV="1">
            <a:off x="178221" y="737309"/>
            <a:ext cx="902373" cy="1"/>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71" name="Szövegdoboz 84">
            <a:extLst>
              <a:ext uri="{FF2B5EF4-FFF2-40B4-BE49-F238E27FC236}">
                <a16:creationId xmlns:a16="http://schemas.microsoft.com/office/drawing/2014/main" id="{5E814D26-F3F7-4D7A-9097-4E7605888E88}"/>
              </a:ext>
            </a:extLst>
          </p:cNvPr>
          <p:cNvSpPr txBox="1"/>
          <p:nvPr/>
        </p:nvSpPr>
        <p:spPr>
          <a:xfrm>
            <a:off x="2879018" y="1523946"/>
            <a:ext cx="298480" cy="307777"/>
          </a:xfrm>
          <a:prstGeom prst="rect">
            <a:avLst/>
          </a:prstGeom>
          <a:noFill/>
        </p:spPr>
        <p:txBody>
          <a:bodyPr wrap="none" rtlCol="0">
            <a:spAutoFit/>
          </a:bodyPr>
          <a:lstStyle/>
          <a:p>
            <a:r>
              <a:rPr lang="hu-HU" sz="1400" dirty="0"/>
              <a:t>2</a:t>
            </a:r>
          </a:p>
        </p:txBody>
      </p:sp>
      <p:sp>
        <p:nvSpPr>
          <p:cNvPr id="72" name="Szövegdoboz 85">
            <a:extLst>
              <a:ext uri="{FF2B5EF4-FFF2-40B4-BE49-F238E27FC236}">
                <a16:creationId xmlns:a16="http://schemas.microsoft.com/office/drawing/2014/main" id="{E911B676-4A12-4EAF-8A6E-8B38D4367251}"/>
              </a:ext>
            </a:extLst>
          </p:cNvPr>
          <p:cNvSpPr txBox="1"/>
          <p:nvPr/>
        </p:nvSpPr>
        <p:spPr>
          <a:xfrm>
            <a:off x="1726894" y="2908453"/>
            <a:ext cx="413179" cy="338554"/>
          </a:xfrm>
          <a:prstGeom prst="rect">
            <a:avLst/>
          </a:prstGeom>
          <a:noFill/>
        </p:spPr>
        <p:txBody>
          <a:bodyPr wrap="square" rtlCol="0">
            <a:spAutoFit/>
          </a:bodyPr>
          <a:lstStyle/>
          <a:p>
            <a:r>
              <a:rPr lang="hu-HU" sz="1600" dirty="0">
                <a:latin typeface="+mj-lt"/>
              </a:rPr>
              <a:t>2</a:t>
            </a:r>
          </a:p>
        </p:txBody>
      </p:sp>
      <p:sp>
        <p:nvSpPr>
          <p:cNvPr id="73" name="Téglalap 87">
            <a:extLst>
              <a:ext uri="{FF2B5EF4-FFF2-40B4-BE49-F238E27FC236}">
                <a16:creationId xmlns:a16="http://schemas.microsoft.com/office/drawing/2014/main" id="{FA74B433-596E-4747-A223-1A6012FF47AD}"/>
              </a:ext>
            </a:extLst>
          </p:cNvPr>
          <p:cNvSpPr/>
          <p:nvPr/>
        </p:nvSpPr>
        <p:spPr bwMode="auto">
          <a:xfrm>
            <a:off x="597372" y="-13119"/>
            <a:ext cx="1071155" cy="65314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74" name="Egyenes összekötő nyíllal 89">
            <a:extLst>
              <a:ext uri="{FF2B5EF4-FFF2-40B4-BE49-F238E27FC236}">
                <a16:creationId xmlns:a16="http://schemas.microsoft.com/office/drawing/2014/main" id="{7A3C215C-3F94-4E1B-A2C7-56213E8AEAA6}"/>
              </a:ext>
            </a:extLst>
          </p:cNvPr>
          <p:cNvCxnSpPr/>
          <p:nvPr/>
        </p:nvCxnSpPr>
        <p:spPr bwMode="auto">
          <a:xfrm>
            <a:off x="1694653" y="235075"/>
            <a:ext cx="1254034"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75" name="Szövegdoboz 91">
            <a:extLst>
              <a:ext uri="{FF2B5EF4-FFF2-40B4-BE49-F238E27FC236}">
                <a16:creationId xmlns:a16="http://schemas.microsoft.com/office/drawing/2014/main" id="{72B7280E-F0C7-4A76-98C4-D93D28B228D3}"/>
              </a:ext>
            </a:extLst>
          </p:cNvPr>
          <p:cNvSpPr txBox="1"/>
          <p:nvPr/>
        </p:nvSpPr>
        <p:spPr>
          <a:xfrm>
            <a:off x="2319076" y="2886683"/>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19</a:t>
            </a:r>
          </a:p>
        </p:txBody>
      </p:sp>
      <p:sp>
        <p:nvSpPr>
          <p:cNvPr id="76" name="Szövegdoboz 92">
            <a:extLst>
              <a:ext uri="{FF2B5EF4-FFF2-40B4-BE49-F238E27FC236}">
                <a16:creationId xmlns:a16="http://schemas.microsoft.com/office/drawing/2014/main" id="{EF8D9DA3-93B9-413F-B3F3-337EC9643A27}"/>
              </a:ext>
            </a:extLst>
          </p:cNvPr>
          <p:cNvSpPr txBox="1"/>
          <p:nvPr/>
        </p:nvSpPr>
        <p:spPr>
          <a:xfrm>
            <a:off x="2824174" y="2581882"/>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08</a:t>
            </a:r>
          </a:p>
        </p:txBody>
      </p:sp>
      <p:sp>
        <p:nvSpPr>
          <p:cNvPr id="77" name="Szövegdoboz 93">
            <a:extLst>
              <a:ext uri="{FF2B5EF4-FFF2-40B4-BE49-F238E27FC236}">
                <a16:creationId xmlns:a16="http://schemas.microsoft.com/office/drawing/2014/main" id="{F0456340-DF95-42BD-A59C-A8708454B3ED}"/>
              </a:ext>
            </a:extLst>
          </p:cNvPr>
          <p:cNvSpPr txBox="1"/>
          <p:nvPr/>
        </p:nvSpPr>
        <p:spPr>
          <a:xfrm>
            <a:off x="3368460" y="2577527"/>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33</a:t>
            </a:r>
          </a:p>
        </p:txBody>
      </p:sp>
      <p:sp>
        <p:nvSpPr>
          <p:cNvPr id="78" name="Szövegdoboz 94">
            <a:extLst>
              <a:ext uri="{FF2B5EF4-FFF2-40B4-BE49-F238E27FC236}">
                <a16:creationId xmlns:a16="http://schemas.microsoft.com/office/drawing/2014/main" id="{9AFAB194-FA41-4A96-99C4-6F8AC64720F3}"/>
              </a:ext>
            </a:extLst>
          </p:cNvPr>
          <p:cNvSpPr txBox="1"/>
          <p:nvPr/>
        </p:nvSpPr>
        <p:spPr>
          <a:xfrm>
            <a:off x="3969351" y="2904099"/>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13</a:t>
            </a:r>
          </a:p>
        </p:txBody>
      </p:sp>
      <p:sp>
        <p:nvSpPr>
          <p:cNvPr id="79" name="Szövegdoboz 95">
            <a:extLst>
              <a:ext uri="{FF2B5EF4-FFF2-40B4-BE49-F238E27FC236}">
                <a16:creationId xmlns:a16="http://schemas.microsoft.com/office/drawing/2014/main" id="{456ABB57-BB49-42F7-9F95-5EF9146FF44B}"/>
              </a:ext>
            </a:extLst>
          </p:cNvPr>
          <p:cNvSpPr txBox="1"/>
          <p:nvPr/>
        </p:nvSpPr>
        <p:spPr>
          <a:xfrm>
            <a:off x="4622494" y="2891037"/>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99</a:t>
            </a:r>
          </a:p>
        </p:txBody>
      </p:sp>
      <p:sp>
        <p:nvSpPr>
          <p:cNvPr id="80" name="Szövegdoboz 96">
            <a:extLst>
              <a:ext uri="{FF2B5EF4-FFF2-40B4-BE49-F238E27FC236}">
                <a16:creationId xmlns:a16="http://schemas.microsoft.com/office/drawing/2014/main" id="{CD378628-37B6-47DE-95A1-EE4E4C69A171}"/>
              </a:ext>
            </a:extLst>
          </p:cNvPr>
          <p:cNvSpPr txBox="1"/>
          <p:nvPr/>
        </p:nvSpPr>
        <p:spPr>
          <a:xfrm>
            <a:off x="5963612" y="2917162"/>
            <a:ext cx="757645" cy="307777"/>
          </a:xfrm>
          <a:prstGeom prst="rect">
            <a:avLst/>
          </a:prstGeom>
          <a:noFill/>
        </p:spPr>
        <p:txBody>
          <a:bodyPr wrap="square" rtlCol="0">
            <a:spAutoFit/>
          </a:bodyPr>
          <a:lstStyle/>
          <a:p>
            <a:pPr algn="ctr"/>
            <a:r>
              <a:rPr lang="hu-HU" sz="1400" dirty="0">
                <a:latin typeface="Times New Roman" pitchFamily="18" charset="0"/>
                <a:cs typeface="Times New Roman" pitchFamily="18" charset="0"/>
              </a:rPr>
              <a:t>0.566</a:t>
            </a:r>
          </a:p>
        </p:txBody>
      </p:sp>
      <p:grpSp>
        <p:nvGrpSpPr>
          <p:cNvPr id="81" name="Csoportba foglalás 97">
            <a:extLst>
              <a:ext uri="{FF2B5EF4-FFF2-40B4-BE49-F238E27FC236}">
                <a16:creationId xmlns:a16="http://schemas.microsoft.com/office/drawing/2014/main" id="{83D36336-29B1-435A-AF0C-31CD937E1D19}"/>
              </a:ext>
            </a:extLst>
          </p:cNvPr>
          <p:cNvGrpSpPr/>
          <p:nvPr/>
        </p:nvGrpSpPr>
        <p:grpSpPr>
          <a:xfrm>
            <a:off x="1695001" y="929625"/>
            <a:ext cx="1264399" cy="523958"/>
            <a:chOff x="1088572" y="1802674"/>
            <a:chExt cx="2076994" cy="705394"/>
          </a:xfrm>
          <a:solidFill>
            <a:schemeClr val="bg1"/>
          </a:solidFill>
        </p:grpSpPr>
        <p:cxnSp>
          <p:nvCxnSpPr>
            <p:cNvPr id="82" name="Egyenes összekötő 98">
              <a:extLst>
                <a:ext uri="{FF2B5EF4-FFF2-40B4-BE49-F238E27FC236}">
                  <a16:creationId xmlns:a16="http://schemas.microsoft.com/office/drawing/2014/main" id="{7BDEEA47-FD51-4F4A-B641-252BEB382430}"/>
                </a:ext>
              </a:extLst>
            </p:cNvPr>
            <p:cNvCxnSpPr/>
            <p:nvPr/>
          </p:nvCxnSpPr>
          <p:spPr bwMode="auto">
            <a:xfrm rot="5400000">
              <a:off x="1848395" y="2109652"/>
              <a:ext cx="587828" cy="104503"/>
            </a:xfrm>
            <a:prstGeom prst="line">
              <a:avLst/>
            </a:prstGeom>
            <a:grpFill/>
            <a:ln w="76200" cap="flat" cmpd="sng" algn="ctr">
              <a:solidFill>
                <a:schemeClr val="bg1"/>
              </a:solidFill>
              <a:prstDash val="solid"/>
              <a:round/>
              <a:headEnd type="none" w="med" len="med"/>
              <a:tailEnd type="none" w="med" len="med"/>
            </a:ln>
            <a:effectLst/>
          </p:spPr>
        </p:cxnSp>
        <p:cxnSp>
          <p:nvCxnSpPr>
            <p:cNvPr id="83" name="Egyenes összekötő 99">
              <a:extLst>
                <a:ext uri="{FF2B5EF4-FFF2-40B4-BE49-F238E27FC236}">
                  <a16:creationId xmlns:a16="http://schemas.microsoft.com/office/drawing/2014/main" id="{52F3F6B5-A990-453B-8FDB-13C55840D7AB}"/>
                </a:ext>
              </a:extLst>
            </p:cNvPr>
            <p:cNvCxnSpPr/>
            <p:nvPr/>
          </p:nvCxnSpPr>
          <p:spPr bwMode="auto">
            <a:xfrm rot="5400000">
              <a:off x="1756954" y="1931126"/>
              <a:ext cx="513806" cy="387532"/>
            </a:xfrm>
            <a:prstGeom prst="line">
              <a:avLst/>
            </a:prstGeom>
            <a:grpFill/>
            <a:ln w="76200" cap="flat" cmpd="sng" algn="ctr">
              <a:solidFill>
                <a:schemeClr val="bg1"/>
              </a:solidFill>
              <a:prstDash val="solid"/>
              <a:round/>
              <a:headEnd type="none" w="med" len="med"/>
              <a:tailEnd type="none" w="med" len="med"/>
            </a:ln>
            <a:effectLst/>
          </p:spPr>
        </p:cxnSp>
        <p:cxnSp>
          <p:nvCxnSpPr>
            <p:cNvPr id="84" name="Egyenes összekötő 100">
              <a:extLst>
                <a:ext uri="{FF2B5EF4-FFF2-40B4-BE49-F238E27FC236}">
                  <a16:creationId xmlns:a16="http://schemas.microsoft.com/office/drawing/2014/main" id="{7F10169E-5083-412B-8244-8FDCAFF1A115}"/>
                </a:ext>
              </a:extLst>
            </p:cNvPr>
            <p:cNvCxnSpPr/>
            <p:nvPr/>
          </p:nvCxnSpPr>
          <p:spPr bwMode="auto">
            <a:xfrm rot="16200000" flipH="1">
              <a:off x="2076994" y="2037805"/>
              <a:ext cx="613955" cy="326571"/>
            </a:xfrm>
            <a:prstGeom prst="line">
              <a:avLst/>
            </a:prstGeom>
            <a:grpFill/>
            <a:ln w="76200" cap="flat" cmpd="sng" algn="ctr">
              <a:solidFill>
                <a:schemeClr val="bg1"/>
              </a:solidFill>
              <a:prstDash val="solid"/>
              <a:round/>
              <a:headEnd type="none" w="med" len="med"/>
              <a:tailEnd type="none" w="med" len="med"/>
            </a:ln>
            <a:effectLst/>
          </p:spPr>
        </p:cxnSp>
        <p:sp>
          <p:nvSpPr>
            <p:cNvPr id="85" name="Téglalap 101">
              <a:extLst>
                <a:ext uri="{FF2B5EF4-FFF2-40B4-BE49-F238E27FC236}">
                  <a16:creationId xmlns:a16="http://schemas.microsoft.com/office/drawing/2014/main" id="{B7BD2A94-AEA0-4030-B4A5-7AEA3E0CE5AD}"/>
                </a:ext>
              </a:extLst>
            </p:cNvPr>
            <p:cNvSpPr/>
            <p:nvPr/>
          </p:nvSpPr>
          <p:spPr bwMode="auto">
            <a:xfrm>
              <a:off x="2037806" y="1802674"/>
              <a:ext cx="300445" cy="91440"/>
            </a:xfrm>
            <a:prstGeom prst="rect">
              <a:avLst/>
            </a:prstGeom>
            <a:grp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86" name="Egyenes összekötő 102">
              <a:extLst>
                <a:ext uri="{FF2B5EF4-FFF2-40B4-BE49-F238E27FC236}">
                  <a16:creationId xmlns:a16="http://schemas.microsoft.com/office/drawing/2014/main" id="{7EFE9004-89DC-44E0-80C2-C37E233491EE}"/>
                </a:ext>
              </a:extLst>
            </p:cNvPr>
            <p:cNvCxnSpPr>
              <a:stCxn id="85" idx="1"/>
            </p:cNvCxnSpPr>
            <p:nvPr/>
          </p:nvCxnSpPr>
          <p:spPr bwMode="auto">
            <a:xfrm rot="10800000">
              <a:off x="1088572" y="1846218"/>
              <a:ext cx="949235" cy="2176"/>
            </a:xfrm>
            <a:prstGeom prst="line">
              <a:avLst/>
            </a:prstGeom>
            <a:grpFill/>
            <a:ln w="76200" cap="flat" cmpd="sng" algn="ctr">
              <a:solidFill>
                <a:schemeClr val="bg1"/>
              </a:solidFill>
              <a:prstDash val="solid"/>
              <a:round/>
              <a:headEnd type="none" w="med" len="med"/>
              <a:tailEnd type="none" w="med" len="med"/>
            </a:ln>
            <a:effectLst/>
          </p:spPr>
        </p:cxnSp>
        <p:cxnSp>
          <p:nvCxnSpPr>
            <p:cNvPr id="87" name="Egyenes összekötő 103">
              <a:extLst>
                <a:ext uri="{FF2B5EF4-FFF2-40B4-BE49-F238E27FC236}">
                  <a16:creationId xmlns:a16="http://schemas.microsoft.com/office/drawing/2014/main" id="{FBE2AD7C-94D3-449A-ADE9-7F1E82318CF2}"/>
                </a:ext>
              </a:extLst>
            </p:cNvPr>
            <p:cNvCxnSpPr/>
            <p:nvPr/>
          </p:nvCxnSpPr>
          <p:spPr bwMode="auto">
            <a:xfrm rot="10800000" flipV="1">
              <a:off x="2346963" y="1846218"/>
              <a:ext cx="818603" cy="4354"/>
            </a:xfrm>
            <a:prstGeom prst="line">
              <a:avLst/>
            </a:prstGeom>
            <a:grpFill/>
            <a:ln w="76200" cap="flat" cmpd="sng" algn="ctr">
              <a:solidFill>
                <a:schemeClr val="bg1"/>
              </a:solidFill>
              <a:prstDash val="solid"/>
              <a:round/>
              <a:headEnd type="none" w="med" len="med"/>
              <a:tailEnd type="none" w="med" len="med"/>
            </a:ln>
            <a:effectLst/>
          </p:spPr>
        </p:cxnSp>
      </p:grpSp>
      <p:cxnSp>
        <p:nvCxnSpPr>
          <p:cNvPr id="88" name="Egyenes összekötő nyíllal 106">
            <a:extLst>
              <a:ext uri="{FF2B5EF4-FFF2-40B4-BE49-F238E27FC236}">
                <a16:creationId xmlns:a16="http://schemas.microsoft.com/office/drawing/2014/main" id="{B7D26F4F-D39B-4B6D-B0B8-B4166689E363}"/>
              </a:ext>
            </a:extLst>
          </p:cNvPr>
          <p:cNvCxnSpPr/>
          <p:nvPr/>
        </p:nvCxnSpPr>
        <p:spPr bwMode="auto">
          <a:xfrm>
            <a:off x="2961750" y="352641"/>
            <a:ext cx="836023"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89" name="Szövegdoboz 107">
            <a:extLst>
              <a:ext uri="{FF2B5EF4-FFF2-40B4-BE49-F238E27FC236}">
                <a16:creationId xmlns:a16="http://schemas.microsoft.com/office/drawing/2014/main" id="{0412DD20-D668-44E9-9EE9-BBA99AD7C103}"/>
              </a:ext>
            </a:extLst>
          </p:cNvPr>
          <p:cNvSpPr txBox="1"/>
          <p:nvPr/>
        </p:nvSpPr>
        <p:spPr>
          <a:xfrm>
            <a:off x="3040127" y="13007"/>
            <a:ext cx="729687" cy="400110"/>
          </a:xfrm>
          <a:prstGeom prst="rect">
            <a:avLst/>
          </a:prstGeom>
          <a:noFill/>
        </p:spPr>
        <p:txBody>
          <a:bodyPr wrap="none" rtlCol="0">
            <a:spAutoFit/>
          </a:bodyPr>
          <a:lstStyle/>
          <a:p>
            <a:r>
              <a:rPr lang="hu-HU" i="1" dirty="0">
                <a:latin typeface="Times New Roman" pitchFamily="18" charset="0"/>
                <a:cs typeface="Times New Roman" pitchFamily="18" charset="0"/>
              </a:rPr>
              <a:t>d=15</a:t>
            </a:r>
          </a:p>
        </p:txBody>
      </p:sp>
      <p:sp>
        <p:nvSpPr>
          <p:cNvPr id="90" name="Szövegdoboz 108">
            <a:extLst>
              <a:ext uri="{FF2B5EF4-FFF2-40B4-BE49-F238E27FC236}">
                <a16:creationId xmlns:a16="http://schemas.microsoft.com/office/drawing/2014/main" id="{E26CE4D8-8D74-40E3-A924-5DD16306606C}"/>
              </a:ext>
            </a:extLst>
          </p:cNvPr>
          <p:cNvSpPr txBox="1"/>
          <p:nvPr/>
        </p:nvSpPr>
        <p:spPr>
          <a:xfrm>
            <a:off x="3710686" y="1480403"/>
            <a:ext cx="298480" cy="307777"/>
          </a:xfrm>
          <a:prstGeom prst="rect">
            <a:avLst/>
          </a:prstGeom>
          <a:noFill/>
        </p:spPr>
        <p:txBody>
          <a:bodyPr wrap="none" rtlCol="0">
            <a:spAutoFit/>
          </a:bodyPr>
          <a:lstStyle/>
          <a:p>
            <a:r>
              <a:rPr lang="hu-HU" sz="1400" dirty="0"/>
              <a:t>3</a:t>
            </a:r>
          </a:p>
        </p:txBody>
      </p:sp>
      <p:sp>
        <p:nvSpPr>
          <p:cNvPr id="91" name="Szövegdoboz 109">
            <a:extLst>
              <a:ext uri="{FF2B5EF4-FFF2-40B4-BE49-F238E27FC236}">
                <a16:creationId xmlns:a16="http://schemas.microsoft.com/office/drawing/2014/main" id="{3A7399FD-BA2F-4408-A8E9-1785CC8B9389}"/>
              </a:ext>
            </a:extLst>
          </p:cNvPr>
          <p:cNvSpPr txBox="1"/>
          <p:nvPr/>
        </p:nvSpPr>
        <p:spPr>
          <a:xfrm>
            <a:off x="1722540" y="3204545"/>
            <a:ext cx="413179" cy="338554"/>
          </a:xfrm>
          <a:prstGeom prst="rect">
            <a:avLst/>
          </a:prstGeom>
          <a:noFill/>
        </p:spPr>
        <p:txBody>
          <a:bodyPr wrap="square" rtlCol="0">
            <a:spAutoFit/>
          </a:bodyPr>
          <a:lstStyle/>
          <a:p>
            <a:r>
              <a:rPr lang="hu-HU" sz="1600" dirty="0">
                <a:latin typeface="+mj-lt"/>
              </a:rPr>
              <a:t>3</a:t>
            </a:r>
          </a:p>
        </p:txBody>
      </p:sp>
      <p:sp>
        <p:nvSpPr>
          <p:cNvPr id="92" name="Szövegdoboz 110">
            <a:extLst>
              <a:ext uri="{FF2B5EF4-FFF2-40B4-BE49-F238E27FC236}">
                <a16:creationId xmlns:a16="http://schemas.microsoft.com/office/drawing/2014/main" id="{170EBD47-6462-4F05-BCD8-FC5A971BF804}"/>
              </a:ext>
            </a:extLst>
          </p:cNvPr>
          <p:cNvSpPr txBox="1"/>
          <p:nvPr/>
        </p:nvSpPr>
        <p:spPr>
          <a:xfrm>
            <a:off x="2327784" y="3221963"/>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15</a:t>
            </a:r>
          </a:p>
        </p:txBody>
      </p:sp>
      <p:sp>
        <p:nvSpPr>
          <p:cNvPr id="93" name="Szövegdoboz 111">
            <a:extLst>
              <a:ext uri="{FF2B5EF4-FFF2-40B4-BE49-F238E27FC236}">
                <a16:creationId xmlns:a16="http://schemas.microsoft.com/office/drawing/2014/main" id="{B4380059-A889-4C4E-8C6F-CDBAF60AFF3C}"/>
              </a:ext>
            </a:extLst>
          </p:cNvPr>
          <p:cNvSpPr txBox="1"/>
          <p:nvPr/>
        </p:nvSpPr>
        <p:spPr>
          <a:xfrm>
            <a:off x="2832882" y="2904099"/>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14</a:t>
            </a:r>
          </a:p>
        </p:txBody>
      </p:sp>
      <p:sp>
        <p:nvSpPr>
          <p:cNvPr id="94" name="Szövegdoboz 112">
            <a:extLst>
              <a:ext uri="{FF2B5EF4-FFF2-40B4-BE49-F238E27FC236}">
                <a16:creationId xmlns:a16="http://schemas.microsoft.com/office/drawing/2014/main" id="{F0600510-6B72-4AA3-82B7-B93B68C33AC8}"/>
              </a:ext>
            </a:extLst>
          </p:cNvPr>
          <p:cNvSpPr txBox="1"/>
          <p:nvPr/>
        </p:nvSpPr>
        <p:spPr>
          <a:xfrm>
            <a:off x="3351043" y="2912807"/>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74</a:t>
            </a:r>
          </a:p>
        </p:txBody>
      </p:sp>
      <p:sp>
        <p:nvSpPr>
          <p:cNvPr id="95" name="Szövegdoboz 113">
            <a:extLst>
              <a:ext uri="{FF2B5EF4-FFF2-40B4-BE49-F238E27FC236}">
                <a16:creationId xmlns:a16="http://schemas.microsoft.com/office/drawing/2014/main" id="{B88B55E3-D577-4957-93CC-3C3F0F507CE0}"/>
              </a:ext>
            </a:extLst>
          </p:cNvPr>
          <p:cNvSpPr txBox="1"/>
          <p:nvPr/>
        </p:nvSpPr>
        <p:spPr>
          <a:xfrm>
            <a:off x="3964997" y="3239379"/>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09</a:t>
            </a:r>
          </a:p>
        </p:txBody>
      </p:sp>
      <p:sp>
        <p:nvSpPr>
          <p:cNvPr id="96" name="Szövegdoboz 114">
            <a:extLst>
              <a:ext uri="{FF2B5EF4-FFF2-40B4-BE49-F238E27FC236}">
                <a16:creationId xmlns:a16="http://schemas.microsoft.com/office/drawing/2014/main" id="{C9AF941B-0625-4D4B-BA6C-A4065A2D1848}"/>
              </a:ext>
            </a:extLst>
          </p:cNvPr>
          <p:cNvSpPr txBox="1"/>
          <p:nvPr/>
        </p:nvSpPr>
        <p:spPr>
          <a:xfrm>
            <a:off x="4618140" y="3226317"/>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13</a:t>
            </a:r>
          </a:p>
        </p:txBody>
      </p:sp>
      <p:sp>
        <p:nvSpPr>
          <p:cNvPr id="97" name="Szövegdoboz 115">
            <a:extLst>
              <a:ext uri="{FF2B5EF4-FFF2-40B4-BE49-F238E27FC236}">
                <a16:creationId xmlns:a16="http://schemas.microsoft.com/office/drawing/2014/main" id="{C6808638-6126-4EF2-8C9C-85EAFE3D28D9}"/>
              </a:ext>
            </a:extLst>
          </p:cNvPr>
          <p:cNvSpPr txBox="1"/>
          <p:nvPr/>
        </p:nvSpPr>
        <p:spPr>
          <a:xfrm>
            <a:off x="5162424" y="3239379"/>
            <a:ext cx="757645" cy="307777"/>
          </a:xfrm>
          <a:prstGeom prst="rect">
            <a:avLst/>
          </a:prstGeom>
          <a:noFill/>
        </p:spPr>
        <p:txBody>
          <a:bodyPr wrap="square" rtlCol="0">
            <a:spAutoFit/>
          </a:bodyPr>
          <a:lstStyle/>
          <a:p>
            <a:pPr algn="ctr"/>
            <a:r>
              <a:rPr lang="hu-HU" sz="1400" dirty="0">
                <a:latin typeface="Times New Roman" pitchFamily="18" charset="0"/>
                <a:cs typeface="Times New Roman" pitchFamily="18" charset="0"/>
              </a:rPr>
              <a:t>0.561</a:t>
            </a:r>
          </a:p>
        </p:txBody>
      </p:sp>
      <p:grpSp>
        <p:nvGrpSpPr>
          <p:cNvPr id="98" name="Csoportba foglalás 118">
            <a:extLst>
              <a:ext uri="{FF2B5EF4-FFF2-40B4-BE49-F238E27FC236}">
                <a16:creationId xmlns:a16="http://schemas.microsoft.com/office/drawing/2014/main" id="{BCD59F8D-E86E-48C0-9884-671EA4805663}"/>
              </a:ext>
            </a:extLst>
          </p:cNvPr>
          <p:cNvGrpSpPr/>
          <p:nvPr/>
        </p:nvGrpSpPr>
        <p:grpSpPr>
          <a:xfrm>
            <a:off x="2648241" y="-52308"/>
            <a:ext cx="1149532" cy="1502229"/>
            <a:chOff x="4454434" y="783771"/>
            <a:chExt cx="1149532" cy="1502229"/>
          </a:xfrm>
        </p:grpSpPr>
        <p:sp>
          <p:nvSpPr>
            <p:cNvPr id="99" name="Téglalap 116">
              <a:extLst>
                <a:ext uri="{FF2B5EF4-FFF2-40B4-BE49-F238E27FC236}">
                  <a16:creationId xmlns:a16="http://schemas.microsoft.com/office/drawing/2014/main" id="{51FB83A8-535F-4D33-B054-3156359322B4}"/>
                </a:ext>
              </a:extLst>
            </p:cNvPr>
            <p:cNvSpPr/>
            <p:nvPr/>
          </p:nvSpPr>
          <p:spPr bwMode="auto">
            <a:xfrm>
              <a:off x="4454434" y="783771"/>
              <a:ext cx="1149532" cy="14107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100" name="Téglalap 117">
              <a:extLst>
                <a:ext uri="{FF2B5EF4-FFF2-40B4-BE49-F238E27FC236}">
                  <a16:creationId xmlns:a16="http://schemas.microsoft.com/office/drawing/2014/main" id="{0BC66283-EFAB-4063-8BA2-E227294C4C0C}"/>
                </a:ext>
              </a:extLst>
            </p:cNvPr>
            <p:cNvSpPr/>
            <p:nvPr/>
          </p:nvSpPr>
          <p:spPr bwMode="auto">
            <a:xfrm>
              <a:off x="4702629" y="2181497"/>
              <a:ext cx="653142" cy="10450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grpSp>
      <p:cxnSp>
        <p:nvCxnSpPr>
          <p:cNvPr id="101" name="Egyenes összekötő nyíllal 120">
            <a:extLst>
              <a:ext uri="{FF2B5EF4-FFF2-40B4-BE49-F238E27FC236}">
                <a16:creationId xmlns:a16="http://schemas.microsoft.com/office/drawing/2014/main" id="{4FD607DD-3AD8-4694-A0FF-870759C521E9}"/>
              </a:ext>
            </a:extLst>
          </p:cNvPr>
          <p:cNvCxnSpPr/>
          <p:nvPr/>
        </p:nvCxnSpPr>
        <p:spPr bwMode="auto">
          <a:xfrm>
            <a:off x="3823898" y="352641"/>
            <a:ext cx="809898"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102" name="Szövegdoboz 121">
            <a:extLst>
              <a:ext uri="{FF2B5EF4-FFF2-40B4-BE49-F238E27FC236}">
                <a16:creationId xmlns:a16="http://schemas.microsoft.com/office/drawing/2014/main" id="{E844AA78-2EE3-4C82-B904-083497EC0C3F}"/>
              </a:ext>
            </a:extLst>
          </p:cNvPr>
          <p:cNvSpPr txBox="1"/>
          <p:nvPr/>
        </p:nvSpPr>
        <p:spPr>
          <a:xfrm>
            <a:off x="3915339" y="26070"/>
            <a:ext cx="715260" cy="400110"/>
          </a:xfrm>
          <a:prstGeom prst="rect">
            <a:avLst/>
          </a:prstGeom>
          <a:noFill/>
        </p:spPr>
        <p:txBody>
          <a:bodyPr wrap="none" rtlCol="0">
            <a:spAutoFit/>
          </a:bodyPr>
          <a:lstStyle/>
          <a:p>
            <a:r>
              <a:rPr lang="hu-HU" i="1" dirty="0">
                <a:latin typeface="Times New Roman" pitchFamily="18" charset="0"/>
                <a:cs typeface="Times New Roman" pitchFamily="18" charset="0"/>
              </a:rPr>
              <a:t>d=13</a:t>
            </a:r>
          </a:p>
        </p:txBody>
      </p:sp>
      <p:sp>
        <p:nvSpPr>
          <p:cNvPr id="103" name="Szövegdoboz 122">
            <a:extLst>
              <a:ext uri="{FF2B5EF4-FFF2-40B4-BE49-F238E27FC236}">
                <a16:creationId xmlns:a16="http://schemas.microsoft.com/office/drawing/2014/main" id="{D69932E2-8C00-4576-B728-202637ED57D9}"/>
              </a:ext>
            </a:extLst>
          </p:cNvPr>
          <p:cNvSpPr txBox="1"/>
          <p:nvPr/>
        </p:nvSpPr>
        <p:spPr>
          <a:xfrm>
            <a:off x="1705124" y="3513700"/>
            <a:ext cx="413179" cy="338554"/>
          </a:xfrm>
          <a:prstGeom prst="rect">
            <a:avLst/>
          </a:prstGeom>
          <a:noFill/>
        </p:spPr>
        <p:txBody>
          <a:bodyPr wrap="square" rtlCol="0">
            <a:spAutoFit/>
          </a:bodyPr>
          <a:lstStyle/>
          <a:p>
            <a:r>
              <a:rPr lang="hu-HU" sz="1600" dirty="0">
                <a:latin typeface="+mj-lt"/>
              </a:rPr>
              <a:t>B</a:t>
            </a:r>
          </a:p>
        </p:txBody>
      </p:sp>
      <p:sp>
        <p:nvSpPr>
          <p:cNvPr id="104" name="Szövegdoboz 123">
            <a:extLst>
              <a:ext uri="{FF2B5EF4-FFF2-40B4-BE49-F238E27FC236}">
                <a16:creationId xmlns:a16="http://schemas.microsoft.com/office/drawing/2014/main" id="{13143DC9-0018-4F63-A8BF-E2D5473215A2}"/>
              </a:ext>
            </a:extLst>
          </p:cNvPr>
          <p:cNvSpPr txBox="1"/>
          <p:nvPr/>
        </p:nvSpPr>
        <p:spPr>
          <a:xfrm>
            <a:off x="2336493" y="3557243"/>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13</a:t>
            </a:r>
          </a:p>
        </p:txBody>
      </p:sp>
      <p:sp>
        <p:nvSpPr>
          <p:cNvPr id="105" name="Szövegdoboz 124">
            <a:extLst>
              <a:ext uri="{FF2B5EF4-FFF2-40B4-BE49-F238E27FC236}">
                <a16:creationId xmlns:a16="http://schemas.microsoft.com/office/drawing/2014/main" id="{6C165035-4CB9-40DE-A842-9A2E46DC6D4F}"/>
              </a:ext>
            </a:extLst>
          </p:cNvPr>
          <p:cNvSpPr txBox="1"/>
          <p:nvPr/>
        </p:nvSpPr>
        <p:spPr>
          <a:xfrm>
            <a:off x="2815464" y="3239379"/>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08</a:t>
            </a:r>
          </a:p>
        </p:txBody>
      </p:sp>
      <p:sp>
        <p:nvSpPr>
          <p:cNvPr id="106" name="Szövegdoboz 125">
            <a:extLst>
              <a:ext uri="{FF2B5EF4-FFF2-40B4-BE49-F238E27FC236}">
                <a16:creationId xmlns:a16="http://schemas.microsoft.com/office/drawing/2014/main" id="{CA5470C5-88F0-4EF9-8AC8-59600F356EE5}"/>
              </a:ext>
            </a:extLst>
          </p:cNvPr>
          <p:cNvSpPr txBox="1"/>
          <p:nvPr/>
        </p:nvSpPr>
        <p:spPr>
          <a:xfrm>
            <a:off x="3359752" y="3221962"/>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69</a:t>
            </a:r>
          </a:p>
        </p:txBody>
      </p:sp>
      <p:sp>
        <p:nvSpPr>
          <p:cNvPr id="107" name="Szövegdoboz 126">
            <a:extLst>
              <a:ext uri="{FF2B5EF4-FFF2-40B4-BE49-F238E27FC236}">
                <a16:creationId xmlns:a16="http://schemas.microsoft.com/office/drawing/2014/main" id="{1CEAA7C0-1DE3-41DD-A837-EF6867A0647D}"/>
              </a:ext>
            </a:extLst>
          </p:cNvPr>
          <p:cNvSpPr txBox="1"/>
          <p:nvPr/>
        </p:nvSpPr>
        <p:spPr>
          <a:xfrm>
            <a:off x="3986768" y="3548533"/>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11</a:t>
            </a:r>
          </a:p>
        </p:txBody>
      </p:sp>
      <p:sp>
        <p:nvSpPr>
          <p:cNvPr id="108" name="Szövegdoboz 127">
            <a:extLst>
              <a:ext uri="{FF2B5EF4-FFF2-40B4-BE49-F238E27FC236}">
                <a16:creationId xmlns:a16="http://schemas.microsoft.com/office/drawing/2014/main" id="{355BB45E-54CA-4522-98BB-1A93596440B6}"/>
              </a:ext>
            </a:extLst>
          </p:cNvPr>
          <p:cNvSpPr txBox="1"/>
          <p:nvPr/>
        </p:nvSpPr>
        <p:spPr>
          <a:xfrm>
            <a:off x="4626848" y="3548534"/>
            <a:ext cx="431074" cy="307777"/>
          </a:xfrm>
          <a:prstGeom prst="rect">
            <a:avLst/>
          </a:prstGeom>
          <a:noFill/>
        </p:spPr>
        <p:txBody>
          <a:bodyPr wrap="square" rtlCol="0">
            <a:spAutoFit/>
          </a:bodyPr>
          <a:lstStyle/>
          <a:p>
            <a:r>
              <a:rPr lang="hu-HU" sz="1400" dirty="0">
                <a:latin typeface="Times New Roman" pitchFamily="18" charset="0"/>
                <a:cs typeface="Times New Roman" pitchFamily="18" charset="0"/>
              </a:rPr>
              <a:t>25</a:t>
            </a:r>
          </a:p>
        </p:txBody>
      </p:sp>
      <p:sp>
        <p:nvSpPr>
          <p:cNvPr id="109" name="Szövegdoboz 128">
            <a:extLst>
              <a:ext uri="{FF2B5EF4-FFF2-40B4-BE49-F238E27FC236}">
                <a16:creationId xmlns:a16="http://schemas.microsoft.com/office/drawing/2014/main" id="{AF109683-F9F6-47D9-8C02-7D82A4A2A2FB}"/>
              </a:ext>
            </a:extLst>
          </p:cNvPr>
          <p:cNvSpPr txBox="1"/>
          <p:nvPr/>
        </p:nvSpPr>
        <p:spPr>
          <a:xfrm>
            <a:off x="5981029" y="3561596"/>
            <a:ext cx="757645" cy="307777"/>
          </a:xfrm>
          <a:prstGeom prst="rect">
            <a:avLst/>
          </a:prstGeom>
          <a:noFill/>
        </p:spPr>
        <p:txBody>
          <a:bodyPr wrap="square" rtlCol="0">
            <a:spAutoFit/>
          </a:bodyPr>
          <a:lstStyle/>
          <a:p>
            <a:pPr algn="ctr"/>
            <a:r>
              <a:rPr lang="hu-HU" sz="1400" dirty="0">
                <a:latin typeface="Times New Roman" pitchFamily="18" charset="0"/>
                <a:cs typeface="Times New Roman" pitchFamily="18" charset="0"/>
              </a:rPr>
              <a:t>0.256</a:t>
            </a:r>
          </a:p>
        </p:txBody>
      </p:sp>
      <p:cxnSp>
        <p:nvCxnSpPr>
          <p:cNvPr id="110" name="Egyenes összekötő 130">
            <a:extLst>
              <a:ext uri="{FF2B5EF4-FFF2-40B4-BE49-F238E27FC236}">
                <a16:creationId xmlns:a16="http://schemas.microsoft.com/office/drawing/2014/main" id="{97B8A65A-6432-4322-9A4C-658C8A67C904}"/>
              </a:ext>
            </a:extLst>
          </p:cNvPr>
          <p:cNvCxnSpPr/>
          <p:nvPr/>
        </p:nvCxnSpPr>
        <p:spPr bwMode="auto">
          <a:xfrm>
            <a:off x="1552722" y="3923003"/>
            <a:ext cx="6204857"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1" name="Egyenes összekötő nyíllal 132">
            <a:extLst>
              <a:ext uri="{FF2B5EF4-FFF2-40B4-BE49-F238E27FC236}">
                <a16:creationId xmlns:a16="http://schemas.microsoft.com/office/drawing/2014/main" id="{EC0730A2-FF6C-4E6D-8A98-FC601CAA7541}"/>
              </a:ext>
            </a:extLst>
          </p:cNvPr>
          <p:cNvCxnSpPr/>
          <p:nvPr/>
        </p:nvCxnSpPr>
        <p:spPr bwMode="auto">
          <a:xfrm rot="5400000">
            <a:off x="4413488" y="3243734"/>
            <a:ext cx="1619794"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12" name="Egyenes összekötő nyíllal 134">
            <a:extLst>
              <a:ext uri="{FF2B5EF4-FFF2-40B4-BE49-F238E27FC236}">
                <a16:creationId xmlns:a16="http://schemas.microsoft.com/office/drawing/2014/main" id="{D74A2C9D-D127-4F02-9AEF-1B9D30E6CA09}"/>
              </a:ext>
            </a:extLst>
          </p:cNvPr>
          <p:cNvCxnSpPr/>
          <p:nvPr/>
        </p:nvCxnSpPr>
        <p:spPr bwMode="auto">
          <a:xfrm rot="5400000">
            <a:off x="5203791" y="3250265"/>
            <a:ext cx="1606731"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13" name="Szövegdoboz 135">
            <a:extLst>
              <a:ext uri="{FF2B5EF4-FFF2-40B4-BE49-F238E27FC236}">
                <a16:creationId xmlns:a16="http://schemas.microsoft.com/office/drawing/2014/main" id="{6C353A07-6D1E-4C41-AD8F-FE27540FC96F}"/>
              </a:ext>
            </a:extLst>
          </p:cNvPr>
          <p:cNvSpPr txBox="1"/>
          <p:nvPr/>
        </p:nvSpPr>
        <p:spPr>
          <a:xfrm>
            <a:off x="5153715" y="4210385"/>
            <a:ext cx="757645" cy="307777"/>
          </a:xfrm>
          <a:prstGeom prst="rect">
            <a:avLst/>
          </a:prstGeom>
          <a:noFill/>
        </p:spPr>
        <p:txBody>
          <a:bodyPr wrap="square" rtlCol="0">
            <a:spAutoFit/>
          </a:bodyPr>
          <a:lstStyle/>
          <a:p>
            <a:pPr algn="ctr"/>
            <a:r>
              <a:rPr lang="hu-HU" sz="1400" dirty="0">
                <a:latin typeface="Times New Roman" pitchFamily="18" charset="0"/>
                <a:cs typeface="Times New Roman" pitchFamily="18" charset="0"/>
              </a:rPr>
              <a:t>0.561</a:t>
            </a:r>
          </a:p>
        </p:txBody>
      </p:sp>
      <p:sp>
        <p:nvSpPr>
          <p:cNvPr id="114" name="Szövegdoboz 136">
            <a:extLst>
              <a:ext uri="{FF2B5EF4-FFF2-40B4-BE49-F238E27FC236}">
                <a16:creationId xmlns:a16="http://schemas.microsoft.com/office/drawing/2014/main" id="{73B32E45-3A1D-4C0C-9D7F-25ACBBA861AC}"/>
              </a:ext>
            </a:extLst>
          </p:cNvPr>
          <p:cNvSpPr txBox="1"/>
          <p:nvPr/>
        </p:nvSpPr>
        <p:spPr>
          <a:xfrm>
            <a:off x="5976674" y="4197321"/>
            <a:ext cx="757645" cy="307777"/>
          </a:xfrm>
          <a:prstGeom prst="rect">
            <a:avLst/>
          </a:prstGeom>
          <a:noFill/>
        </p:spPr>
        <p:txBody>
          <a:bodyPr wrap="square" rtlCol="0">
            <a:spAutoFit/>
          </a:bodyPr>
          <a:lstStyle/>
          <a:p>
            <a:pPr algn="ctr"/>
            <a:r>
              <a:rPr lang="hu-HU" sz="1400" dirty="0">
                <a:latin typeface="Times New Roman" pitchFamily="18" charset="0"/>
                <a:cs typeface="Times New Roman" pitchFamily="18" charset="0"/>
              </a:rPr>
              <a:t>1.066</a:t>
            </a:r>
          </a:p>
        </p:txBody>
      </p:sp>
      <p:sp>
        <p:nvSpPr>
          <p:cNvPr id="115" name="Szövegdoboz 138">
            <a:extLst>
              <a:ext uri="{FF2B5EF4-FFF2-40B4-BE49-F238E27FC236}">
                <a16:creationId xmlns:a16="http://schemas.microsoft.com/office/drawing/2014/main" id="{53D38C50-F926-4377-962B-9C887B0AB0A8}"/>
              </a:ext>
            </a:extLst>
          </p:cNvPr>
          <p:cNvSpPr txBox="1"/>
          <p:nvPr/>
        </p:nvSpPr>
        <p:spPr>
          <a:xfrm>
            <a:off x="4535406" y="4545664"/>
            <a:ext cx="2164082" cy="307777"/>
          </a:xfrm>
          <a:prstGeom prst="rect">
            <a:avLst/>
          </a:prstGeom>
          <a:noFill/>
        </p:spPr>
        <p:txBody>
          <a:bodyPr wrap="square" rtlCol="0">
            <a:spAutoFit/>
          </a:bodyPr>
          <a:lstStyle/>
          <a:p>
            <a:pPr algn="ctr"/>
            <a:r>
              <a:rPr lang="hu-HU" sz="1400" i="1" dirty="0">
                <a:latin typeface="Symbol" pitchFamily="18" charset="2"/>
                <a:cs typeface="Times New Roman" pitchFamily="18" charset="0"/>
              </a:rPr>
              <a:t>D</a:t>
            </a:r>
            <a:r>
              <a:rPr lang="hu-HU" sz="1400" i="1" dirty="0">
                <a:latin typeface="Times New Roman" pitchFamily="18" charset="0"/>
                <a:cs typeface="Times New Roman" pitchFamily="18" charset="0"/>
              </a:rPr>
              <a:t>H</a:t>
            </a:r>
            <a:r>
              <a:rPr lang="hu-HU" sz="1400" i="1" baseline="-25000" dirty="0">
                <a:latin typeface="Times New Roman" pitchFamily="18" charset="0"/>
                <a:cs typeface="Times New Roman" pitchFamily="18" charset="0"/>
              </a:rPr>
              <a:t>AB</a:t>
            </a:r>
            <a:r>
              <a:rPr lang="hu-HU" sz="1400" i="1" dirty="0">
                <a:latin typeface="Times New Roman" pitchFamily="18" charset="0"/>
                <a:cs typeface="Times New Roman" pitchFamily="18" charset="0"/>
              </a:rPr>
              <a:t>=</a:t>
            </a:r>
            <a:r>
              <a:rPr lang="hu-HU" sz="1400" i="1" dirty="0">
                <a:latin typeface="Symbol" pitchFamily="18" charset="2"/>
                <a:cs typeface="Times New Roman" pitchFamily="18" charset="0"/>
              </a:rPr>
              <a:t>S</a:t>
            </a:r>
            <a:r>
              <a:rPr lang="hu-HU" sz="1400" i="1" baseline="-25000" dirty="0">
                <a:latin typeface="Times New Roman" pitchFamily="18" charset="0"/>
                <a:cs typeface="Times New Roman" pitchFamily="18" charset="0"/>
              </a:rPr>
              <a:t>Rise</a:t>
            </a:r>
            <a:r>
              <a:rPr lang="hu-HU" sz="1400" i="1" dirty="0">
                <a:latin typeface="Times New Roman" pitchFamily="18" charset="0"/>
                <a:cs typeface="Times New Roman" pitchFamily="18" charset="0"/>
              </a:rPr>
              <a:t>-</a:t>
            </a:r>
            <a:r>
              <a:rPr lang="hu-HU" sz="1400" i="1" dirty="0">
                <a:latin typeface="Symbol" pitchFamily="18" charset="2"/>
                <a:cs typeface="Times New Roman" pitchFamily="18" charset="0"/>
              </a:rPr>
              <a:t>S</a:t>
            </a:r>
            <a:r>
              <a:rPr lang="hu-HU" sz="1400" i="1" baseline="-25000" dirty="0">
                <a:latin typeface="Times New Roman" pitchFamily="18" charset="0"/>
                <a:cs typeface="Times New Roman" pitchFamily="18" charset="0"/>
              </a:rPr>
              <a:t>Fall</a:t>
            </a:r>
            <a:r>
              <a:rPr lang="hu-HU" sz="1400" i="1" dirty="0">
                <a:latin typeface="Times New Roman" pitchFamily="18" charset="0"/>
                <a:cs typeface="Times New Roman" pitchFamily="18" charset="0"/>
              </a:rPr>
              <a:t>=-0.505 m</a:t>
            </a:r>
          </a:p>
        </p:txBody>
      </p:sp>
      <p:sp>
        <p:nvSpPr>
          <p:cNvPr id="116" name="Szövegdoboz 139">
            <a:extLst>
              <a:ext uri="{FF2B5EF4-FFF2-40B4-BE49-F238E27FC236}">
                <a16:creationId xmlns:a16="http://schemas.microsoft.com/office/drawing/2014/main" id="{C8E789BD-E761-446C-A767-3574D40E159F}"/>
              </a:ext>
            </a:extLst>
          </p:cNvPr>
          <p:cNvSpPr txBox="1"/>
          <p:nvPr/>
        </p:nvSpPr>
        <p:spPr>
          <a:xfrm>
            <a:off x="6817054" y="3552888"/>
            <a:ext cx="853438" cy="307777"/>
          </a:xfrm>
          <a:prstGeom prst="rect">
            <a:avLst/>
          </a:prstGeom>
          <a:noFill/>
        </p:spPr>
        <p:txBody>
          <a:bodyPr wrap="square" rtlCol="0">
            <a:spAutoFit/>
          </a:bodyPr>
          <a:lstStyle/>
          <a:p>
            <a:pPr algn="ctr"/>
            <a:r>
              <a:rPr lang="hu-HU" sz="1400" dirty="0">
                <a:latin typeface="Times New Roman" pitchFamily="18" charset="0"/>
                <a:cs typeface="Times New Roman" pitchFamily="18" charset="0"/>
              </a:rPr>
              <a:t>102.950</a:t>
            </a:r>
          </a:p>
        </p:txBody>
      </p:sp>
      <p:sp>
        <p:nvSpPr>
          <p:cNvPr id="118" name="Rectangle 18">
            <a:extLst>
              <a:ext uri="{FF2B5EF4-FFF2-40B4-BE49-F238E27FC236}">
                <a16:creationId xmlns:a16="http://schemas.microsoft.com/office/drawing/2014/main" id="{72CE0817-3FEF-487D-A4B0-42DB4F7978A6}"/>
              </a:ext>
            </a:extLst>
          </p:cNvPr>
          <p:cNvSpPr>
            <a:spLocks noChangeArrowheads="1"/>
          </p:cNvSpPr>
          <p:nvPr/>
        </p:nvSpPr>
        <p:spPr bwMode="auto">
          <a:xfrm rot="16200000">
            <a:off x="4669359" y="445444"/>
            <a:ext cx="7664342" cy="950946"/>
          </a:xfrm>
          <a:prstGeom prst="rect">
            <a:avLst/>
          </a:prstGeom>
        </p:spPr>
        <p:txBody>
          <a:bodyPr>
            <a:normAutofit fontScale="925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Line Levelling:</a:t>
            </a:r>
          </a:p>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 the Rise&amp;Fall Method</a:t>
            </a:r>
          </a:p>
        </p:txBody>
      </p:sp>
    </p:spTree>
    <p:extLst>
      <p:ext uri="{BB962C8B-B14F-4D97-AF65-F5344CB8AC3E}">
        <p14:creationId xmlns:p14="http://schemas.microsoft.com/office/powerpoint/2010/main" val="97608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20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2000"/>
                                        <p:tgtEl>
                                          <p:spTgt spid="5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2000"/>
                                        <p:tgtEl>
                                          <p:spTgt spid="5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20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2000"/>
                                        <p:tgtEl>
                                          <p:spTgt spid="5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2000"/>
                                        <p:tgtEl>
                                          <p:spTgt spid="54"/>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2000"/>
                                        <p:tgtEl>
                                          <p:spTgt spid="5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20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2000"/>
                                        <p:tgtEl>
                                          <p:spTgt spid="5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2000"/>
                                        <p:tgtEl>
                                          <p:spTgt spid="5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2000"/>
                                        <p:tgtEl>
                                          <p:spTgt spid="6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20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9"/>
                                        </p:tgtEl>
                                        <p:attrNameLst>
                                          <p:attrName>style.visibility</p:attrName>
                                        </p:attrNameLst>
                                      </p:cBhvr>
                                      <p:to>
                                        <p:strVal val="visible"/>
                                      </p:to>
                                    </p:set>
                                    <p:animEffect transition="in" filter="fade">
                                      <p:cBhvr>
                                        <p:cTn id="73" dur="2000"/>
                                        <p:tgtEl>
                                          <p:spTgt spid="69"/>
                                        </p:tgtEl>
                                      </p:cBhvr>
                                    </p:animEffect>
                                  </p:childTnLst>
                                </p:cTn>
                              </p:par>
                              <p:par>
                                <p:cTn id="74" presetID="10" presetClass="entr" presetSubtype="0" fill="hold" nodeType="withEffect">
                                  <p:stCondLst>
                                    <p:cond delay="0"/>
                                  </p:stCondLst>
                                  <p:childTnLst>
                                    <p:set>
                                      <p:cBhvr>
                                        <p:cTn id="75" dur="1" fill="hold">
                                          <p:stCondLst>
                                            <p:cond delay="0"/>
                                          </p:stCondLst>
                                        </p:cTn>
                                        <p:tgtEl>
                                          <p:spTgt spid="70"/>
                                        </p:tgtEl>
                                        <p:attrNameLst>
                                          <p:attrName>style.visibility</p:attrName>
                                        </p:attrNameLst>
                                      </p:cBhvr>
                                      <p:to>
                                        <p:strVal val="visible"/>
                                      </p:to>
                                    </p:set>
                                    <p:animEffect transition="in" filter="fade">
                                      <p:cBhvr>
                                        <p:cTn id="76" dur="2000"/>
                                        <p:tgtEl>
                                          <p:spTgt spid="7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2000"/>
                                        <p:tgtEl>
                                          <p:spTgt spid="15"/>
                                        </p:tgtEl>
                                      </p:cBhvr>
                                    </p:animEffect>
                                  </p:childTnLst>
                                </p:cTn>
                              </p:par>
                              <p:par>
                                <p:cTn id="80" presetID="10" presetClass="entr" presetSubtype="0" fill="hold"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2000"/>
                                        <p:tgtEl>
                                          <p:spTgt spid="25"/>
                                        </p:tgtEl>
                                      </p:cBhvr>
                                    </p:animEffect>
                                  </p:childTnLst>
                                </p:cTn>
                              </p:par>
                              <p:par>
                                <p:cTn id="83" presetID="10" presetClass="entr" presetSubtype="0" fill="hold"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2000"/>
                                        <p:tgtEl>
                                          <p:spTgt spid="2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fade">
                                      <p:cBhvr>
                                        <p:cTn id="88" dur="2000"/>
                                        <p:tgtEl>
                                          <p:spTgt spid="73"/>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2000"/>
                                        <p:tgtEl>
                                          <p:spTgt spid="71"/>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fade">
                                      <p:cBhvr>
                                        <p:cTn id="96" dur="2000"/>
                                        <p:tgtEl>
                                          <p:spTgt spid="72"/>
                                        </p:tgtEl>
                                      </p:cBhvr>
                                    </p:animEffect>
                                  </p:childTnLst>
                                </p:cTn>
                              </p:par>
                              <p:par>
                                <p:cTn id="97" presetID="10" presetClass="entr" presetSubtype="0" fill="hold" nodeType="withEffect">
                                  <p:stCondLst>
                                    <p:cond delay="0"/>
                                  </p:stCondLst>
                                  <p:childTnLst>
                                    <p:set>
                                      <p:cBhvr>
                                        <p:cTn id="98" dur="1" fill="hold">
                                          <p:stCondLst>
                                            <p:cond delay="0"/>
                                          </p:stCondLst>
                                        </p:cTn>
                                        <p:tgtEl>
                                          <p:spTgt spid="74"/>
                                        </p:tgtEl>
                                        <p:attrNameLst>
                                          <p:attrName>style.visibility</p:attrName>
                                        </p:attrNameLst>
                                      </p:cBhvr>
                                      <p:to>
                                        <p:strVal val="visible"/>
                                      </p:to>
                                    </p:set>
                                    <p:animEffect transition="in" filter="fade">
                                      <p:cBhvr>
                                        <p:cTn id="99" dur="2000"/>
                                        <p:tgtEl>
                                          <p:spTgt spid="7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75"/>
                                        </p:tgtEl>
                                        <p:attrNameLst>
                                          <p:attrName>style.visibility</p:attrName>
                                        </p:attrNameLst>
                                      </p:cBhvr>
                                      <p:to>
                                        <p:strVal val="visible"/>
                                      </p:to>
                                    </p:set>
                                    <p:animEffect transition="in" filter="fade">
                                      <p:cBhvr>
                                        <p:cTn id="104" dur="2000"/>
                                        <p:tgtEl>
                                          <p:spTgt spid="75"/>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76"/>
                                        </p:tgtEl>
                                        <p:attrNameLst>
                                          <p:attrName>style.visibility</p:attrName>
                                        </p:attrNameLst>
                                      </p:cBhvr>
                                      <p:to>
                                        <p:strVal val="visible"/>
                                      </p:to>
                                    </p:set>
                                    <p:animEffect transition="in" filter="fade">
                                      <p:cBhvr>
                                        <p:cTn id="109" dur="2000"/>
                                        <p:tgtEl>
                                          <p:spTgt spid="76"/>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2000"/>
                                        <p:tgtEl>
                                          <p:spTgt spid="7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78"/>
                                        </p:tgtEl>
                                        <p:attrNameLst>
                                          <p:attrName>style.visibility</p:attrName>
                                        </p:attrNameLst>
                                      </p:cBhvr>
                                      <p:to>
                                        <p:strVal val="visible"/>
                                      </p:to>
                                    </p:set>
                                    <p:animEffect transition="in" filter="fade">
                                      <p:cBhvr>
                                        <p:cTn id="117" dur="2000"/>
                                        <p:tgtEl>
                                          <p:spTgt spid="78"/>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9"/>
                                        </p:tgtEl>
                                        <p:attrNameLst>
                                          <p:attrName>style.visibility</p:attrName>
                                        </p:attrNameLst>
                                      </p:cBhvr>
                                      <p:to>
                                        <p:strVal val="visible"/>
                                      </p:to>
                                    </p:set>
                                    <p:animEffect transition="in" filter="fade">
                                      <p:cBhvr>
                                        <p:cTn id="120" dur="2000"/>
                                        <p:tgtEl>
                                          <p:spTgt spid="7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80"/>
                                        </p:tgtEl>
                                        <p:attrNameLst>
                                          <p:attrName>style.visibility</p:attrName>
                                        </p:attrNameLst>
                                      </p:cBhvr>
                                      <p:to>
                                        <p:strVal val="visible"/>
                                      </p:to>
                                    </p:set>
                                    <p:animEffect transition="in" filter="fade">
                                      <p:cBhvr>
                                        <p:cTn id="125" dur="2000"/>
                                        <p:tgtEl>
                                          <p:spTgt spid="80"/>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81"/>
                                        </p:tgtEl>
                                        <p:attrNameLst>
                                          <p:attrName>style.visibility</p:attrName>
                                        </p:attrNameLst>
                                      </p:cBhvr>
                                      <p:to>
                                        <p:strVal val="visible"/>
                                      </p:to>
                                    </p:set>
                                    <p:animEffect transition="in" filter="fade">
                                      <p:cBhvr>
                                        <p:cTn id="130" dur="2000"/>
                                        <p:tgtEl>
                                          <p:spTgt spid="8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16"/>
                                        </p:tgtEl>
                                        <p:attrNameLst>
                                          <p:attrName>style.visibility</p:attrName>
                                        </p:attrNameLst>
                                      </p:cBhvr>
                                      <p:to>
                                        <p:strVal val="visible"/>
                                      </p:to>
                                    </p:set>
                                    <p:animEffect transition="in" filter="fade">
                                      <p:cBhvr>
                                        <p:cTn id="135" dur="2000"/>
                                        <p:tgtEl>
                                          <p:spTgt spid="16"/>
                                        </p:tgtEl>
                                      </p:cBhvr>
                                    </p:animEffect>
                                  </p:childTnLst>
                                </p:cTn>
                              </p:par>
                              <p:par>
                                <p:cTn id="136" presetID="10" presetClass="entr" presetSubtype="0" fill="hold" nodeType="withEffect">
                                  <p:stCondLst>
                                    <p:cond delay="0"/>
                                  </p:stCondLst>
                                  <p:childTnLst>
                                    <p:set>
                                      <p:cBhvr>
                                        <p:cTn id="137" dur="1" fill="hold">
                                          <p:stCondLst>
                                            <p:cond delay="0"/>
                                          </p:stCondLst>
                                        </p:cTn>
                                        <p:tgtEl>
                                          <p:spTgt spid="27"/>
                                        </p:tgtEl>
                                        <p:attrNameLst>
                                          <p:attrName>style.visibility</p:attrName>
                                        </p:attrNameLst>
                                      </p:cBhvr>
                                      <p:to>
                                        <p:strVal val="visible"/>
                                      </p:to>
                                    </p:set>
                                    <p:animEffect transition="in" filter="fade">
                                      <p:cBhvr>
                                        <p:cTn id="138" dur="2000"/>
                                        <p:tgtEl>
                                          <p:spTgt spid="27"/>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35"/>
                                        </p:tgtEl>
                                        <p:attrNameLst>
                                          <p:attrName>style.visibility</p:attrName>
                                        </p:attrNameLst>
                                      </p:cBhvr>
                                      <p:to>
                                        <p:strVal val="visible"/>
                                      </p:to>
                                    </p:set>
                                    <p:animEffect transition="in" filter="fade">
                                      <p:cBhvr>
                                        <p:cTn id="143" dur="2000"/>
                                        <p:tgtEl>
                                          <p:spTgt spid="35"/>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90"/>
                                        </p:tgtEl>
                                        <p:attrNameLst>
                                          <p:attrName>style.visibility</p:attrName>
                                        </p:attrNameLst>
                                      </p:cBhvr>
                                      <p:to>
                                        <p:strVal val="visible"/>
                                      </p:to>
                                    </p:set>
                                    <p:animEffect transition="in" filter="fade">
                                      <p:cBhvr>
                                        <p:cTn id="146" dur="2000"/>
                                        <p:tgtEl>
                                          <p:spTgt spid="90"/>
                                        </p:tgtEl>
                                      </p:cBhvr>
                                    </p:animEffect>
                                  </p:childTnLst>
                                </p:cTn>
                              </p:par>
                              <p:par>
                                <p:cTn id="147" presetID="10" presetClass="entr" presetSubtype="0" fill="hold" nodeType="withEffect">
                                  <p:stCondLst>
                                    <p:cond delay="0"/>
                                  </p:stCondLst>
                                  <p:childTnLst>
                                    <p:set>
                                      <p:cBhvr>
                                        <p:cTn id="148" dur="1" fill="hold">
                                          <p:stCondLst>
                                            <p:cond delay="0"/>
                                          </p:stCondLst>
                                        </p:cTn>
                                        <p:tgtEl>
                                          <p:spTgt spid="88"/>
                                        </p:tgtEl>
                                        <p:attrNameLst>
                                          <p:attrName>style.visibility</p:attrName>
                                        </p:attrNameLst>
                                      </p:cBhvr>
                                      <p:to>
                                        <p:strVal val="visible"/>
                                      </p:to>
                                    </p:set>
                                    <p:animEffect transition="in" filter="fade">
                                      <p:cBhvr>
                                        <p:cTn id="149" dur="2000"/>
                                        <p:tgtEl>
                                          <p:spTgt spid="88"/>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89"/>
                                        </p:tgtEl>
                                        <p:attrNameLst>
                                          <p:attrName>style.visibility</p:attrName>
                                        </p:attrNameLst>
                                      </p:cBhvr>
                                      <p:to>
                                        <p:strVal val="visible"/>
                                      </p:to>
                                    </p:set>
                                    <p:animEffect transition="in" filter="fade">
                                      <p:cBhvr>
                                        <p:cTn id="152" dur="2000"/>
                                        <p:tgtEl>
                                          <p:spTgt spid="89"/>
                                        </p:tgtEl>
                                      </p:cBhvr>
                                    </p:animEffect>
                                  </p:childTnLst>
                                </p:cTn>
                              </p:par>
                              <p:par>
                                <p:cTn id="153" presetID="10" presetClass="entr" presetSubtype="0" fill="hold" grpId="1" nodeType="withEffect">
                                  <p:stCondLst>
                                    <p:cond delay="0"/>
                                  </p:stCondLst>
                                  <p:childTnLst>
                                    <p:set>
                                      <p:cBhvr>
                                        <p:cTn id="154" dur="1" fill="hold">
                                          <p:stCondLst>
                                            <p:cond delay="0"/>
                                          </p:stCondLst>
                                        </p:cTn>
                                        <p:tgtEl>
                                          <p:spTgt spid="90"/>
                                        </p:tgtEl>
                                        <p:attrNameLst>
                                          <p:attrName>style.visibility</p:attrName>
                                        </p:attrNameLst>
                                      </p:cBhvr>
                                      <p:to>
                                        <p:strVal val="visible"/>
                                      </p:to>
                                    </p:set>
                                    <p:animEffect transition="in" filter="fade">
                                      <p:cBhvr>
                                        <p:cTn id="155" dur="2000"/>
                                        <p:tgtEl>
                                          <p:spTgt spid="90"/>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91"/>
                                        </p:tgtEl>
                                        <p:attrNameLst>
                                          <p:attrName>style.visibility</p:attrName>
                                        </p:attrNameLst>
                                      </p:cBhvr>
                                      <p:to>
                                        <p:strVal val="visible"/>
                                      </p:to>
                                    </p:set>
                                    <p:animEffect transition="in" filter="fade">
                                      <p:cBhvr>
                                        <p:cTn id="158" dur="2000"/>
                                        <p:tgtEl>
                                          <p:spTgt spid="91"/>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92"/>
                                        </p:tgtEl>
                                        <p:attrNameLst>
                                          <p:attrName>style.visibility</p:attrName>
                                        </p:attrNameLst>
                                      </p:cBhvr>
                                      <p:to>
                                        <p:strVal val="visible"/>
                                      </p:to>
                                    </p:set>
                                    <p:animEffect transition="in" filter="fade">
                                      <p:cBhvr>
                                        <p:cTn id="163" dur="2000"/>
                                        <p:tgtEl>
                                          <p:spTgt spid="92"/>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93"/>
                                        </p:tgtEl>
                                        <p:attrNameLst>
                                          <p:attrName>style.visibility</p:attrName>
                                        </p:attrNameLst>
                                      </p:cBhvr>
                                      <p:to>
                                        <p:strVal val="visible"/>
                                      </p:to>
                                    </p:set>
                                    <p:animEffect transition="in" filter="fade">
                                      <p:cBhvr>
                                        <p:cTn id="168" dur="2000"/>
                                        <p:tgtEl>
                                          <p:spTgt spid="93"/>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94"/>
                                        </p:tgtEl>
                                        <p:attrNameLst>
                                          <p:attrName>style.visibility</p:attrName>
                                        </p:attrNameLst>
                                      </p:cBhvr>
                                      <p:to>
                                        <p:strVal val="visible"/>
                                      </p:to>
                                    </p:set>
                                    <p:animEffect transition="in" filter="fade">
                                      <p:cBhvr>
                                        <p:cTn id="171" dur="2000"/>
                                        <p:tgtEl>
                                          <p:spTgt spid="94"/>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ntr" presetSubtype="0" fill="hold" grpId="0" nodeType="clickEffect">
                                  <p:stCondLst>
                                    <p:cond delay="0"/>
                                  </p:stCondLst>
                                  <p:childTnLst>
                                    <p:set>
                                      <p:cBhvr>
                                        <p:cTn id="175" dur="1" fill="hold">
                                          <p:stCondLst>
                                            <p:cond delay="0"/>
                                          </p:stCondLst>
                                        </p:cTn>
                                        <p:tgtEl>
                                          <p:spTgt spid="95"/>
                                        </p:tgtEl>
                                        <p:attrNameLst>
                                          <p:attrName>style.visibility</p:attrName>
                                        </p:attrNameLst>
                                      </p:cBhvr>
                                      <p:to>
                                        <p:strVal val="visible"/>
                                      </p:to>
                                    </p:set>
                                    <p:animEffect transition="in" filter="fade">
                                      <p:cBhvr>
                                        <p:cTn id="176" dur="2000"/>
                                        <p:tgtEl>
                                          <p:spTgt spid="95"/>
                                        </p:tgtEl>
                                      </p:cBhvr>
                                    </p:animEffect>
                                  </p:childTnLst>
                                </p:cTn>
                              </p:par>
                              <p:par>
                                <p:cTn id="177" presetID="10" presetClass="entr" presetSubtype="0" fill="hold" grpId="0" nodeType="withEffect">
                                  <p:stCondLst>
                                    <p:cond delay="0"/>
                                  </p:stCondLst>
                                  <p:childTnLst>
                                    <p:set>
                                      <p:cBhvr>
                                        <p:cTn id="178" dur="1" fill="hold">
                                          <p:stCondLst>
                                            <p:cond delay="0"/>
                                          </p:stCondLst>
                                        </p:cTn>
                                        <p:tgtEl>
                                          <p:spTgt spid="96"/>
                                        </p:tgtEl>
                                        <p:attrNameLst>
                                          <p:attrName>style.visibility</p:attrName>
                                        </p:attrNameLst>
                                      </p:cBhvr>
                                      <p:to>
                                        <p:strVal val="visible"/>
                                      </p:to>
                                    </p:set>
                                    <p:animEffect transition="in" filter="fade">
                                      <p:cBhvr>
                                        <p:cTn id="179" dur="2000"/>
                                        <p:tgtEl>
                                          <p:spTgt spid="96"/>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97"/>
                                        </p:tgtEl>
                                        <p:attrNameLst>
                                          <p:attrName>style.visibility</p:attrName>
                                        </p:attrNameLst>
                                      </p:cBhvr>
                                      <p:to>
                                        <p:strVal val="visible"/>
                                      </p:to>
                                    </p:set>
                                    <p:animEffect transition="in" filter="fade">
                                      <p:cBhvr>
                                        <p:cTn id="184" dur="2000"/>
                                        <p:tgtEl>
                                          <p:spTgt spid="97"/>
                                        </p:tgtEl>
                                      </p:cBhvr>
                                    </p:animEffec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nodeType="clickEffect">
                                  <p:stCondLst>
                                    <p:cond delay="0"/>
                                  </p:stCondLst>
                                  <p:childTnLst>
                                    <p:set>
                                      <p:cBhvr>
                                        <p:cTn id="188" dur="1" fill="hold">
                                          <p:stCondLst>
                                            <p:cond delay="0"/>
                                          </p:stCondLst>
                                        </p:cTn>
                                        <p:tgtEl>
                                          <p:spTgt spid="98"/>
                                        </p:tgtEl>
                                        <p:attrNameLst>
                                          <p:attrName>style.visibility</p:attrName>
                                        </p:attrNameLst>
                                      </p:cBhvr>
                                      <p:to>
                                        <p:strVal val="visible"/>
                                      </p:to>
                                    </p:set>
                                    <p:animEffect transition="in" filter="fade">
                                      <p:cBhvr>
                                        <p:cTn id="189" dur="2000"/>
                                        <p:tgtEl>
                                          <p:spTgt spid="98"/>
                                        </p:tgtEl>
                                      </p:cBhvr>
                                    </p:animEffect>
                                  </p:childTnLst>
                                </p:cTn>
                              </p:par>
                              <p:par>
                                <p:cTn id="190" presetID="10" presetClass="entr" presetSubtype="0" fill="hold" nodeType="withEffect">
                                  <p:stCondLst>
                                    <p:cond delay="0"/>
                                  </p:stCondLst>
                                  <p:childTnLst>
                                    <p:set>
                                      <p:cBhvr>
                                        <p:cTn id="191" dur="1" fill="hold">
                                          <p:stCondLst>
                                            <p:cond delay="0"/>
                                          </p:stCondLst>
                                        </p:cTn>
                                        <p:tgtEl>
                                          <p:spTgt spid="26"/>
                                        </p:tgtEl>
                                        <p:attrNameLst>
                                          <p:attrName>style.visibility</p:attrName>
                                        </p:attrNameLst>
                                      </p:cBhvr>
                                      <p:to>
                                        <p:strVal val="visible"/>
                                      </p:to>
                                    </p:set>
                                    <p:animEffect transition="in" filter="fade">
                                      <p:cBhvr>
                                        <p:cTn id="192" dur="2000"/>
                                        <p:tgtEl>
                                          <p:spTgt spid="26"/>
                                        </p:tgtEl>
                                      </p:cBhvr>
                                    </p:animEffect>
                                  </p:childTnLst>
                                </p:cTn>
                              </p:par>
                              <p:par>
                                <p:cTn id="193" presetID="10" presetClass="entr" presetSubtype="0" fill="hold" nodeType="withEffect">
                                  <p:stCondLst>
                                    <p:cond delay="0"/>
                                  </p:stCondLst>
                                  <p:childTnLst>
                                    <p:set>
                                      <p:cBhvr>
                                        <p:cTn id="194" dur="1" fill="hold">
                                          <p:stCondLst>
                                            <p:cond delay="0"/>
                                          </p:stCondLst>
                                        </p:cTn>
                                        <p:tgtEl>
                                          <p:spTgt spid="42"/>
                                        </p:tgtEl>
                                        <p:attrNameLst>
                                          <p:attrName>style.visibility</p:attrName>
                                        </p:attrNameLst>
                                      </p:cBhvr>
                                      <p:to>
                                        <p:strVal val="visible"/>
                                      </p:to>
                                    </p:set>
                                    <p:animEffect transition="in" filter="fade">
                                      <p:cBhvr>
                                        <p:cTn id="195" dur="2000"/>
                                        <p:tgtEl>
                                          <p:spTgt spid="42"/>
                                        </p:tgtEl>
                                      </p:cBhvr>
                                    </p:animEffect>
                                  </p:childTnLst>
                                </p:cTn>
                              </p:par>
                              <p:par>
                                <p:cTn id="196" presetID="10" presetClass="entr" presetSubtype="0" fill="hold" grpId="0" nodeType="withEffect">
                                  <p:stCondLst>
                                    <p:cond delay="0"/>
                                  </p:stCondLst>
                                  <p:childTnLst>
                                    <p:set>
                                      <p:cBhvr>
                                        <p:cTn id="197" dur="1" fill="hold">
                                          <p:stCondLst>
                                            <p:cond delay="0"/>
                                          </p:stCondLst>
                                        </p:cTn>
                                        <p:tgtEl>
                                          <p:spTgt spid="103"/>
                                        </p:tgtEl>
                                        <p:attrNameLst>
                                          <p:attrName>style.visibility</p:attrName>
                                        </p:attrNameLst>
                                      </p:cBhvr>
                                      <p:to>
                                        <p:strVal val="visible"/>
                                      </p:to>
                                    </p:set>
                                    <p:animEffect transition="in" filter="fade">
                                      <p:cBhvr>
                                        <p:cTn id="198" dur="2000"/>
                                        <p:tgtEl>
                                          <p:spTgt spid="103"/>
                                        </p:tgtEl>
                                      </p:cBhvr>
                                    </p:animEffect>
                                  </p:childTnLst>
                                </p:cTn>
                              </p:par>
                              <p:par>
                                <p:cTn id="199" presetID="9" presetClass="entr" presetSubtype="0" fill="hold" grpId="0" nodeType="withEffect">
                                  <p:stCondLst>
                                    <p:cond delay="0"/>
                                  </p:stCondLst>
                                  <p:childTnLst>
                                    <p:set>
                                      <p:cBhvr>
                                        <p:cTn id="200" dur="1" fill="hold">
                                          <p:stCondLst>
                                            <p:cond delay="0"/>
                                          </p:stCondLst>
                                        </p:cTn>
                                        <p:tgtEl>
                                          <p:spTgt spid="102"/>
                                        </p:tgtEl>
                                        <p:attrNameLst>
                                          <p:attrName>style.visibility</p:attrName>
                                        </p:attrNameLst>
                                      </p:cBhvr>
                                      <p:to>
                                        <p:strVal val="visible"/>
                                      </p:to>
                                    </p:set>
                                    <p:animEffect transition="in" filter="dissolve">
                                      <p:cBhvr>
                                        <p:cTn id="201" dur="500"/>
                                        <p:tgtEl>
                                          <p:spTgt spid="102"/>
                                        </p:tgtEl>
                                      </p:cBhvr>
                                    </p:animEffect>
                                  </p:childTnLst>
                                </p:cTn>
                              </p:par>
                              <p:par>
                                <p:cTn id="202" presetID="10" presetClass="entr" presetSubtype="0" fill="hold" nodeType="withEffect">
                                  <p:stCondLst>
                                    <p:cond delay="0"/>
                                  </p:stCondLst>
                                  <p:childTnLst>
                                    <p:set>
                                      <p:cBhvr>
                                        <p:cTn id="203" dur="1" fill="hold">
                                          <p:stCondLst>
                                            <p:cond delay="0"/>
                                          </p:stCondLst>
                                        </p:cTn>
                                        <p:tgtEl>
                                          <p:spTgt spid="101"/>
                                        </p:tgtEl>
                                        <p:attrNameLst>
                                          <p:attrName>style.visibility</p:attrName>
                                        </p:attrNameLst>
                                      </p:cBhvr>
                                      <p:to>
                                        <p:strVal val="visible"/>
                                      </p:to>
                                    </p:set>
                                    <p:animEffect transition="in" filter="fade">
                                      <p:cBhvr>
                                        <p:cTn id="204" dur="2000"/>
                                        <p:tgtEl>
                                          <p:spTgt spid="101"/>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104"/>
                                        </p:tgtEl>
                                        <p:attrNameLst>
                                          <p:attrName>style.visibility</p:attrName>
                                        </p:attrNameLst>
                                      </p:cBhvr>
                                      <p:to>
                                        <p:strVal val="visible"/>
                                      </p:to>
                                    </p:set>
                                    <p:animEffect transition="in" filter="fade">
                                      <p:cBhvr>
                                        <p:cTn id="209" dur="2000"/>
                                        <p:tgtEl>
                                          <p:spTgt spid="104"/>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105"/>
                                        </p:tgtEl>
                                        <p:attrNameLst>
                                          <p:attrName>style.visibility</p:attrName>
                                        </p:attrNameLst>
                                      </p:cBhvr>
                                      <p:to>
                                        <p:strVal val="visible"/>
                                      </p:to>
                                    </p:set>
                                    <p:animEffect transition="in" filter="fade">
                                      <p:cBhvr>
                                        <p:cTn id="214" dur="2000"/>
                                        <p:tgtEl>
                                          <p:spTgt spid="105"/>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06"/>
                                        </p:tgtEl>
                                        <p:attrNameLst>
                                          <p:attrName>style.visibility</p:attrName>
                                        </p:attrNameLst>
                                      </p:cBhvr>
                                      <p:to>
                                        <p:strVal val="visible"/>
                                      </p:to>
                                    </p:set>
                                    <p:animEffect transition="in" filter="fade">
                                      <p:cBhvr>
                                        <p:cTn id="217" dur="2000"/>
                                        <p:tgtEl>
                                          <p:spTgt spid="106"/>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107"/>
                                        </p:tgtEl>
                                        <p:attrNameLst>
                                          <p:attrName>style.visibility</p:attrName>
                                        </p:attrNameLst>
                                      </p:cBhvr>
                                      <p:to>
                                        <p:strVal val="visible"/>
                                      </p:to>
                                    </p:set>
                                    <p:animEffect transition="in" filter="fade">
                                      <p:cBhvr>
                                        <p:cTn id="222" dur="2000"/>
                                        <p:tgtEl>
                                          <p:spTgt spid="107"/>
                                        </p:tgtEl>
                                      </p:cBhvr>
                                    </p:animEffect>
                                  </p:childTnLst>
                                </p:cTn>
                              </p:par>
                              <p:par>
                                <p:cTn id="223" presetID="10" presetClass="entr" presetSubtype="0" fill="hold" grpId="0" nodeType="withEffect">
                                  <p:stCondLst>
                                    <p:cond delay="0"/>
                                  </p:stCondLst>
                                  <p:childTnLst>
                                    <p:set>
                                      <p:cBhvr>
                                        <p:cTn id="224" dur="1" fill="hold">
                                          <p:stCondLst>
                                            <p:cond delay="0"/>
                                          </p:stCondLst>
                                        </p:cTn>
                                        <p:tgtEl>
                                          <p:spTgt spid="108"/>
                                        </p:tgtEl>
                                        <p:attrNameLst>
                                          <p:attrName>style.visibility</p:attrName>
                                        </p:attrNameLst>
                                      </p:cBhvr>
                                      <p:to>
                                        <p:strVal val="visible"/>
                                      </p:to>
                                    </p:set>
                                    <p:animEffect transition="in" filter="fade">
                                      <p:cBhvr>
                                        <p:cTn id="225" dur="2000"/>
                                        <p:tgtEl>
                                          <p:spTgt spid="108"/>
                                        </p:tgtEl>
                                      </p:cBhvr>
                                    </p:animEffect>
                                  </p:childTnLst>
                                </p:cTn>
                              </p:par>
                            </p:childTnLst>
                          </p:cTn>
                        </p:par>
                      </p:childTnLst>
                    </p:cTn>
                  </p:par>
                  <p:par>
                    <p:cTn id="226" fill="hold">
                      <p:stCondLst>
                        <p:cond delay="indefinite"/>
                      </p:stCondLst>
                      <p:childTnLst>
                        <p:par>
                          <p:cTn id="227" fill="hold">
                            <p:stCondLst>
                              <p:cond delay="0"/>
                            </p:stCondLst>
                            <p:childTnLst>
                              <p:par>
                                <p:cTn id="228" presetID="10" presetClass="entr" presetSubtype="0" fill="hold" grpId="0" nodeType="clickEffect">
                                  <p:stCondLst>
                                    <p:cond delay="0"/>
                                  </p:stCondLst>
                                  <p:childTnLst>
                                    <p:set>
                                      <p:cBhvr>
                                        <p:cTn id="229" dur="1" fill="hold">
                                          <p:stCondLst>
                                            <p:cond delay="0"/>
                                          </p:stCondLst>
                                        </p:cTn>
                                        <p:tgtEl>
                                          <p:spTgt spid="109"/>
                                        </p:tgtEl>
                                        <p:attrNameLst>
                                          <p:attrName>style.visibility</p:attrName>
                                        </p:attrNameLst>
                                      </p:cBhvr>
                                      <p:to>
                                        <p:strVal val="visible"/>
                                      </p:to>
                                    </p:set>
                                    <p:animEffect transition="in" filter="fade">
                                      <p:cBhvr>
                                        <p:cTn id="230" dur="2000"/>
                                        <p:tgtEl>
                                          <p:spTgt spid="109"/>
                                        </p:tgtEl>
                                      </p:cBhvr>
                                    </p:animEffect>
                                  </p:childTnLst>
                                </p:cTn>
                              </p:par>
                            </p:childTnLst>
                          </p:cTn>
                        </p:par>
                      </p:childTnLst>
                    </p:cTn>
                  </p:par>
                  <p:par>
                    <p:cTn id="231" fill="hold">
                      <p:stCondLst>
                        <p:cond delay="indefinite"/>
                      </p:stCondLst>
                      <p:childTnLst>
                        <p:par>
                          <p:cTn id="232" fill="hold">
                            <p:stCondLst>
                              <p:cond delay="0"/>
                            </p:stCondLst>
                            <p:childTnLst>
                              <p:par>
                                <p:cTn id="233" presetID="10" presetClass="entr" presetSubtype="0" fill="hold" nodeType="clickEffect">
                                  <p:stCondLst>
                                    <p:cond delay="0"/>
                                  </p:stCondLst>
                                  <p:childTnLst>
                                    <p:set>
                                      <p:cBhvr>
                                        <p:cTn id="234" dur="1" fill="hold">
                                          <p:stCondLst>
                                            <p:cond delay="0"/>
                                          </p:stCondLst>
                                        </p:cTn>
                                        <p:tgtEl>
                                          <p:spTgt spid="110"/>
                                        </p:tgtEl>
                                        <p:attrNameLst>
                                          <p:attrName>style.visibility</p:attrName>
                                        </p:attrNameLst>
                                      </p:cBhvr>
                                      <p:to>
                                        <p:strVal val="visible"/>
                                      </p:to>
                                    </p:set>
                                    <p:animEffect transition="in" filter="fade">
                                      <p:cBhvr>
                                        <p:cTn id="235" dur="2000"/>
                                        <p:tgtEl>
                                          <p:spTgt spid="110"/>
                                        </p:tgtEl>
                                      </p:cBhvr>
                                    </p:animEffect>
                                  </p:childTnLst>
                                </p:cTn>
                              </p:par>
                            </p:childTnLst>
                          </p:cTn>
                        </p:par>
                      </p:childTnLst>
                    </p:cTn>
                  </p:par>
                  <p:par>
                    <p:cTn id="236" fill="hold">
                      <p:stCondLst>
                        <p:cond delay="indefinite"/>
                      </p:stCondLst>
                      <p:childTnLst>
                        <p:par>
                          <p:cTn id="237" fill="hold">
                            <p:stCondLst>
                              <p:cond delay="0"/>
                            </p:stCondLst>
                            <p:childTnLst>
                              <p:par>
                                <p:cTn id="238" presetID="10" presetClass="entr" presetSubtype="0" fill="hold" nodeType="clickEffect">
                                  <p:stCondLst>
                                    <p:cond delay="0"/>
                                  </p:stCondLst>
                                  <p:childTnLst>
                                    <p:set>
                                      <p:cBhvr>
                                        <p:cTn id="239" dur="1" fill="hold">
                                          <p:stCondLst>
                                            <p:cond delay="0"/>
                                          </p:stCondLst>
                                        </p:cTn>
                                        <p:tgtEl>
                                          <p:spTgt spid="111"/>
                                        </p:tgtEl>
                                        <p:attrNameLst>
                                          <p:attrName>style.visibility</p:attrName>
                                        </p:attrNameLst>
                                      </p:cBhvr>
                                      <p:to>
                                        <p:strVal val="visible"/>
                                      </p:to>
                                    </p:set>
                                    <p:animEffect transition="in" filter="fade">
                                      <p:cBhvr>
                                        <p:cTn id="240" dur="2000"/>
                                        <p:tgtEl>
                                          <p:spTgt spid="111"/>
                                        </p:tgtEl>
                                      </p:cBhvr>
                                    </p:animEffect>
                                  </p:childTnLst>
                                </p:cTn>
                              </p:par>
                              <p:par>
                                <p:cTn id="241" presetID="10" presetClass="entr" presetSubtype="0" fill="hold" nodeType="withEffect">
                                  <p:stCondLst>
                                    <p:cond delay="0"/>
                                  </p:stCondLst>
                                  <p:childTnLst>
                                    <p:set>
                                      <p:cBhvr>
                                        <p:cTn id="242" dur="1" fill="hold">
                                          <p:stCondLst>
                                            <p:cond delay="0"/>
                                          </p:stCondLst>
                                        </p:cTn>
                                        <p:tgtEl>
                                          <p:spTgt spid="112"/>
                                        </p:tgtEl>
                                        <p:attrNameLst>
                                          <p:attrName>style.visibility</p:attrName>
                                        </p:attrNameLst>
                                      </p:cBhvr>
                                      <p:to>
                                        <p:strVal val="visible"/>
                                      </p:to>
                                    </p:set>
                                    <p:animEffect transition="in" filter="fade">
                                      <p:cBhvr>
                                        <p:cTn id="243" dur="2000"/>
                                        <p:tgtEl>
                                          <p:spTgt spid="112"/>
                                        </p:tgtEl>
                                      </p:cBhvr>
                                    </p:animEffect>
                                  </p:childTnLst>
                                </p:cTn>
                              </p:par>
                              <p:par>
                                <p:cTn id="244" presetID="10" presetClass="entr" presetSubtype="0" fill="hold" grpId="0" nodeType="withEffect">
                                  <p:stCondLst>
                                    <p:cond delay="0"/>
                                  </p:stCondLst>
                                  <p:childTnLst>
                                    <p:set>
                                      <p:cBhvr>
                                        <p:cTn id="245" dur="1" fill="hold">
                                          <p:stCondLst>
                                            <p:cond delay="0"/>
                                          </p:stCondLst>
                                        </p:cTn>
                                        <p:tgtEl>
                                          <p:spTgt spid="113"/>
                                        </p:tgtEl>
                                        <p:attrNameLst>
                                          <p:attrName>style.visibility</p:attrName>
                                        </p:attrNameLst>
                                      </p:cBhvr>
                                      <p:to>
                                        <p:strVal val="visible"/>
                                      </p:to>
                                    </p:set>
                                    <p:animEffect transition="in" filter="fade">
                                      <p:cBhvr>
                                        <p:cTn id="246" dur="2000"/>
                                        <p:tgtEl>
                                          <p:spTgt spid="113"/>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14"/>
                                        </p:tgtEl>
                                        <p:attrNameLst>
                                          <p:attrName>style.visibility</p:attrName>
                                        </p:attrNameLst>
                                      </p:cBhvr>
                                      <p:to>
                                        <p:strVal val="visible"/>
                                      </p:to>
                                    </p:set>
                                    <p:animEffect transition="in" filter="fade">
                                      <p:cBhvr>
                                        <p:cTn id="249" dur="2000"/>
                                        <p:tgtEl>
                                          <p:spTgt spid="114"/>
                                        </p:tgtEl>
                                      </p:cBhvr>
                                    </p:animEffect>
                                  </p:childTnLst>
                                </p:cTn>
                              </p:par>
                            </p:childTnLst>
                          </p:cTn>
                        </p:par>
                        <p:par>
                          <p:cTn id="250" fill="hold">
                            <p:stCondLst>
                              <p:cond delay="2000"/>
                            </p:stCondLst>
                            <p:childTnLst>
                              <p:par>
                                <p:cTn id="251" presetID="10" presetClass="entr" presetSubtype="0" fill="hold" grpId="0" nodeType="afterEffect">
                                  <p:stCondLst>
                                    <p:cond delay="0"/>
                                  </p:stCondLst>
                                  <p:childTnLst>
                                    <p:set>
                                      <p:cBhvr>
                                        <p:cTn id="252" dur="1" fill="hold">
                                          <p:stCondLst>
                                            <p:cond delay="0"/>
                                          </p:stCondLst>
                                        </p:cTn>
                                        <p:tgtEl>
                                          <p:spTgt spid="115"/>
                                        </p:tgtEl>
                                        <p:attrNameLst>
                                          <p:attrName>style.visibility</p:attrName>
                                        </p:attrNameLst>
                                      </p:cBhvr>
                                      <p:to>
                                        <p:strVal val="visible"/>
                                      </p:to>
                                    </p:set>
                                    <p:animEffect transition="in" filter="fade">
                                      <p:cBhvr>
                                        <p:cTn id="253" dur="2000"/>
                                        <p:tgtEl>
                                          <p:spTgt spid="115"/>
                                        </p:tgtEl>
                                      </p:cBhvr>
                                    </p:animEffect>
                                  </p:childTnLst>
                                </p:cTn>
                              </p:par>
                            </p:childTnLst>
                          </p:cTn>
                        </p:par>
                        <p:par>
                          <p:cTn id="254" fill="hold">
                            <p:stCondLst>
                              <p:cond delay="4000"/>
                            </p:stCondLst>
                            <p:childTnLst>
                              <p:par>
                                <p:cTn id="255" presetID="10" presetClass="entr" presetSubtype="0" fill="hold" grpId="0" nodeType="afterEffect">
                                  <p:stCondLst>
                                    <p:cond delay="0"/>
                                  </p:stCondLst>
                                  <p:childTnLst>
                                    <p:set>
                                      <p:cBhvr>
                                        <p:cTn id="256" dur="1" fill="hold">
                                          <p:stCondLst>
                                            <p:cond delay="0"/>
                                          </p:stCondLst>
                                        </p:cTn>
                                        <p:tgtEl>
                                          <p:spTgt spid="116"/>
                                        </p:tgtEl>
                                        <p:attrNameLst>
                                          <p:attrName>style.visibility</p:attrName>
                                        </p:attrNameLst>
                                      </p:cBhvr>
                                      <p:to>
                                        <p:strVal val="visible"/>
                                      </p:to>
                                    </p:set>
                                    <p:animEffect transition="in" filter="fade">
                                      <p:cBhvr>
                                        <p:cTn id="257"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50" grpId="0"/>
      <p:bldP spid="51" grpId="0"/>
      <p:bldP spid="52" grpId="0"/>
      <p:bldP spid="54" grpId="0"/>
      <p:bldP spid="55" grpId="0"/>
      <p:bldP spid="56" grpId="0"/>
      <p:bldP spid="57" grpId="0"/>
      <p:bldP spid="58" grpId="0"/>
      <p:bldP spid="59" grpId="0"/>
      <p:bldP spid="60" grpId="0"/>
      <p:bldP spid="61" grpId="0"/>
      <p:bldP spid="69" grpId="0" animBg="1"/>
      <p:bldP spid="71" grpId="0"/>
      <p:bldP spid="72" grpId="0"/>
      <p:bldP spid="73" grpId="0" animBg="1"/>
      <p:bldP spid="75" grpId="0"/>
      <p:bldP spid="76" grpId="0"/>
      <p:bldP spid="77" grpId="0"/>
      <p:bldP spid="78" grpId="0"/>
      <p:bldP spid="79" grpId="0"/>
      <p:bldP spid="80" grpId="0"/>
      <p:bldP spid="89" grpId="0"/>
      <p:bldP spid="90" grpId="0"/>
      <p:bldP spid="90" grpId="1"/>
      <p:bldP spid="91" grpId="0"/>
      <p:bldP spid="92" grpId="0"/>
      <p:bldP spid="93" grpId="0"/>
      <p:bldP spid="94" grpId="0"/>
      <p:bldP spid="95" grpId="0"/>
      <p:bldP spid="96" grpId="0"/>
      <p:bldP spid="97" grpId="0"/>
      <p:bldP spid="102" grpId="0"/>
      <p:bldP spid="103" grpId="0"/>
      <p:bldP spid="104" grpId="0"/>
      <p:bldP spid="105" grpId="0"/>
      <p:bldP spid="106" grpId="0"/>
      <p:bldP spid="107" grpId="0"/>
      <p:bldP spid="108" grpId="0"/>
      <p:bldP spid="109" grpId="0"/>
      <p:bldP spid="113" grpId="0"/>
      <p:bldP spid="114" grpId="0"/>
      <p:bldP spid="115" grpId="0"/>
      <p:bldP spid="1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D6459F-7039-4FFE-AAF1-B90B19614C13}"/>
              </a:ext>
            </a:extLst>
          </p:cNvPr>
          <p:cNvSpPr>
            <a:spLocks noGrp="1"/>
          </p:cNvSpPr>
          <p:nvPr>
            <p:ph type="ftr" sz="quarter" idx="11"/>
          </p:nvPr>
        </p:nvSpPr>
        <p:spPr>
          <a:xfrm>
            <a:off x="2840186" y="4329101"/>
            <a:ext cx="3854044" cy="180000"/>
          </a:xfrm>
        </p:spPr>
        <p:txBody>
          <a:bodyPr/>
          <a:lstStyle/>
          <a:p>
            <a:endParaRPr lang="hu-HU" dirty="0"/>
          </a:p>
        </p:txBody>
      </p:sp>
      <p:sp>
        <p:nvSpPr>
          <p:cNvPr id="5" name="Slide Number Placeholder 4">
            <a:extLst>
              <a:ext uri="{FF2B5EF4-FFF2-40B4-BE49-F238E27FC236}">
                <a16:creationId xmlns:a16="http://schemas.microsoft.com/office/drawing/2014/main" id="{0384522F-1656-4BA5-A08D-4E15A555827C}"/>
              </a:ext>
            </a:extLst>
          </p:cNvPr>
          <p:cNvSpPr>
            <a:spLocks noGrp="1"/>
          </p:cNvSpPr>
          <p:nvPr>
            <p:ph type="sldNum" sz="quarter" idx="12"/>
          </p:nvPr>
        </p:nvSpPr>
        <p:spPr>
          <a:xfrm>
            <a:off x="6694230" y="4329109"/>
            <a:ext cx="432048" cy="252000"/>
          </a:xfrm>
        </p:spPr>
        <p:txBody>
          <a:bodyPr/>
          <a:lstStyle/>
          <a:p>
            <a:fld id="{D230E87D-923B-421E-AB84-5914CE08F8D3}" type="slidenum">
              <a:rPr lang="hu-HU" smtClean="0"/>
              <a:pPr/>
              <a:t>33</a:t>
            </a:fld>
            <a:endParaRPr lang="hu-HU" dirty="0"/>
          </a:p>
        </p:txBody>
      </p:sp>
      <p:graphicFrame>
        <p:nvGraphicFramePr>
          <p:cNvPr id="6" name="Táblázat 41">
            <a:extLst>
              <a:ext uri="{FF2B5EF4-FFF2-40B4-BE49-F238E27FC236}">
                <a16:creationId xmlns:a16="http://schemas.microsoft.com/office/drawing/2014/main" id="{5EDCD0F7-2354-460E-83AD-B7EFC419BD65}"/>
              </a:ext>
            </a:extLst>
          </p:cNvPr>
          <p:cNvGraphicFramePr>
            <a:graphicFrameLocks noGrp="1"/>
          </p:cNvGraphicFramePr>
          <p:nvPr>
            <p:extLst>
              <p:ext uri="{D42A27DB-BD31-4B8C-83A1-F6EECF244321}">
                <p14:modId xmlns:p14="http://schemas.microsoft.com/office/powerpoint/2010/main" val="756494220"/>
              </p:ext>
            </p:extLst>
          </p:nvPr>
        </p:nvGraphicFramePr>
        <p:xfrm>
          <a:off x="179512" y="383722"/>
          <a:ext cx="5316585" cy="4376055"/>
        </p:xfrm>
        <a:graphic>
          <a:graphicData uri="http://schemas.openxmlformats.org/drawingml/2006/table">
            <a:tbl>
              <a:tblPr/>
              <a:tblGrid>
                <a:gridCol w="531992">
                  <a:extLst>
                    <a:ext uri="{9D8B030D-6E8A-4147-A177-3AD203B41FA5}">
                      <a16:colId xmlns:a16="http://schemas.microsoft.com/office/drawing/2014/main" val="20000"/>
                    </a:ext>
                  </a:extLst>
                </a:gridCol>
                <a:gridCol w="402302">
                  <a:extLst>
                    <a:ext uri="{9D8B030D-6E8A-4147-A177-3AD203B41FA5}">
                      <a16:colId xmlns:a16="http://schemas.microsoft.com/office/drawing/2014/main" val="20001"/>
                    </a:ext>
                  </a:extLst>
                </a:gridCol>
                <a:gridCol w="431416">
                  <a:extLst>
                    <a:ext uri="{9D8B030D-6E8A-4147-A177-3AD203B41FA5}">
                      <a16:colId xmlns:a16="http://schemas.microsoft.com/office/drawing/2014/main" val="20002"/>
                    </a:ext>
                  </a:extLst>
                </a:gridCol>
                <a:gridCol w="426122">
                  <a:extLst>
                    <a:ext uri="{9D8B030D-6E8A-4147-A177-3AD203B41FA5}">
                      <a16:colId xmlns:a16="http://schemas.microsoft.com/office/drawing/2014/main" val="20003"/>
                    </a:ext>
                  </a:extLst>
                </a:gridCol>
                <a:gridCol w="526698">
                  <a:extLst>
                    <a:ext uri="{9D8B030D-6E8A-4147-A177-3AD203B41FA5}">
                      <a16:colId xmlns:a16="http://schemas.microsoft.com/office/drawing/2014/main" val="20004"/>
                    </a:ext>
                  </a:extLst>
                </a:gridCol>
                <a:gridCol w="476410">
                  <a:extLst>
                    <a:ext uri="{9D8B030D-6E8A-4147-A177-3AD203B41FA5}">
                      <a16:colId xmlns:a16="http://schemas.microsoft.com/office/drawing/2014/main" val="20005"/>
                    </a:ext>
                  </a:extLst>
                </a:gridCol>
                <a:gridCol w="635214">
                  <a:extLst>
                    <a:ext uri="{9D8B030D-6E8A-4147-A177-3AD203B41FA5}">
                      <a16:colId xmlns:a16="http://schemas.microsoft.com/office/drawing/2014/main" val="20006"/>
                    </a:ext>
                  </a:extLst>
                </a:gridCol>
                <a:gridCol w="789151">
                  <a:extLst>
                    <a:ext uri="{9D8B030D-6E8A-4147-A177-3AD203B41FA5}">
                      <a16:colId xmlns:a16="http://schemas.microsoft.com/office/drawing/2014/main" val="20007"/>
                    </a:ext>
                  </a:extLst>
                </a:gridCol>
                <a:gridCol w="1097280">
                  <a:extLst>
                    <a:ext uri="{9D8B030D-6E8A-4147-A177-3AD203B41FA5}">
                      <a16:colId xmlns:a16="http://schemas.microsoft.com/office/drawing/2014/main" val="20008"/>
                    </a:ext>
                  </a:extLst>
                </a:gridCol>
              </a:tblGrid>
              <a:tr h="474615">
                <a:tc>
                  <a:txBody>
                    <a:bodyPr/>
                    <a:lstStyle/>
                    <a:p>
                      <a:pPr algn="ctr">
                        <a:spcAft>
                          <a:spcPts val="0"/>
                        </a:spcAft>
                      </a:pPr>
                      <a:r>
                        <a:rPr lang="hu-HU" sz="1600" dirty="0">
                          <a:latin typeface="Times New Roman"/>
                          <a:ea typeface="Times New Roman"/>
                        </a:rPr>
                        <a:t>PID</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a:latin typeface="Times New Roman"/>
                          <a:ea typeface="Times New Roman"/>
                        </a:rPr>
                        <a:t>d</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hu-HU" sz="1600">
                          <a:latin typeface="Times New Roman"/>
                          <a:ea typeface="Times New Roman"/>
                        </a:rPr>
                        <a:t>BS</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u-HU"/>
                    </a:p>
                  </a:txBody>
                  <a:tcPr/>
                </a:tc>
                <a:tc gridSpan="2">
                  <a:txBody>
                    <a:bodyPr/>
                    <a:lstStyle/>
                    <a:p>
                      <a:pPr algn="ctr">
                        <a:spcAft>
                          <a:spcPts val="0"/>
                        </a:spcAft>
                      </a:pPr>
                      <a:r>
                        <a:rPr lang="hu-HU" sz="1600">
                          <a:latin typeface="Times New Roman"/>
                          <a:ea typeface="Times New Roman"/>
                        </a:rPr>
                        <a:t>FS</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hu-HU"/>
                    </a:p>
                  </a:txBody>
                  <a:tcPr/>
                </a:tc>
                <a:tc>
                  <a:txBody>
                    <a:bodyPr/>
                    <a:lstStyle/>
                    <a:p>
                      <a:pPr algn="ctr">
                        <a:spcAft>
                          <a:spcPts val="0"/>
                        </a:spcAft>
                      </a:pPr>
                      <a:r>
                        <a:rPr lang="hu-HU" sz="1600">
                          <a:latin typeface="Times New Roman"/>
                          <a:ea typeface="Times New Roman"/>
                        </a:rPr>
                        <a:t>Rise</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a:latin typeface="Times New Roman"/>
                          <a:ea typeface="Times New Roman"/>
                        </a:rPr>
                        <a:t>Fall</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a:latin typeface="Times New Roman"/>
                          <a:ea typeface="Times New Roman"/>
                        </a:rPr>
                        <a:t>H</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1818">
                <a:tc>
                  <a:txBody>
                    <a:bodyPr/>
                    <a:lstStyle/>
                    <a:p>
                      <a:pPr algn="ctr">
                        <a:spcAft>
                          <a:spcPts val="0"/>
                        </a:spcAft>
                      </a:pPr>
                      <a:r>
                        <a:rPr lang="hu-HU" sz="1600" dirty="0">
                          <a:latin typeface="Times New Roman"/>
                          <a:ea typeface="Times New Roman"/>
                        </a:rPr>
                        <a:t>A</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12</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14</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103.455</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1818">
                <a:tc>
                  <a:txBody>
                    <a:bodyPr/>
                    <a:lstStyle/>
                    <a:p>
                      <a:pPr algn="ctr">
                        <a:spcAft>
                          <a:spcPts val="0"/>
                        </a:spcAft>
                      </a:pPr>
                      <a:r>
                        <a:rPr lang="hu-HU" sz="1600" dirty="0">
                          <a:latin typeface="Times New Roman"/>
                          <a:ea typeface="Times New Roman"/>
                        </a:rPr>
                        <a:t>1</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20</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08</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33</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14</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58</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0.244</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1818">
                <a:tc>
                  <a:txBody>
                    <a:bodyPr/>
                    <a:lstStyle/>
                    <a:p>
                      <a:pPr algn="ctr">
                        <a:spcAft>
                          <a:spcPts val="0"/>
                        </a:spcAft>
                      </a:pPr>
                      <a:r>
                        <a:rPr lang="hu-HU" sz="1600" dirty="0">
                          <a:latin typeface="Times New Roman"/>
                          <a:ea typeface="Times New Roman"/>
                        </a:rPr>
                        <a:t>2</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19</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14</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74</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13</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99</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0.566</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1818">
                <a:tc>
                  <a:txBody>
                    <a:bodyPr/>
                    <a:lstStyle/>
                    <a:p>
                      <a:pPr algn="ctr">
                        <a:spcAft>
                          <a:spcPts val="0"/>
                        </a:spcAft>
                      </a:pPr>
                      <a:r>
                        <a:rPr lang="hu-HU" sz="1600" dirty="0">
                          <a:latin typeface="Times New Roman"/>
                          <a:ea typeface="Times New Roman"/>
                        </a:rPr>
                        <a:t>3</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15</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08</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69</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09</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13</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0.561</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1818">
                <a:tc>
                  <a:txBody>
                    <a:bodyPr/>
                    <a:lstStyle/>
                    <a:p>
                      <a:pPr algn="ctr">
                        <a:spcAft>
                          <a:spcPts val="0"/>
                        </a:spcAft>
                      </a:pPr>
                      <a:r>
                        <a:rPr lang="hu-HU" sz="1600" dirty="0">
                          <a:latin typeface="Times New Roman"/>
                          <a:ea typeface="Times New Roman"/>
                        </a:rPr>
                        <a:t>B</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13</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11</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25</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0.256</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1818">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1818">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1818">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1818">
                <a:tc>
                  <a:txBody>
                    <a:bodyPr/>
                    <a:lstStyle/>
                    <a:p>
                      <a:pPr algn="ctr">
                        <a:spcAft>
                          <a:spcPts val="0"/>
                        </a:spcAft>
                      </a:pPr>
                      <a:r>
                        <a:rPr lang="hu-HU" sz="1600" dirty="0">
                          <a:latin typeface="Times New Roman"/>
                          <a:ea typeface="Times New Roman"/>
                        </a:rPr>
                        <a:t>B</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12</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03</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1818">
                <a:tc>
                  <a:txBody>
                    <a:bodyPr/>
                    <a:lstStyle/>
                    <a:p>
                      <a:pPr algn="ctr">
                        <a:spcAft>
                          <a:spcPts val="0"/>
                        </a:spcAft>
                      </a:pPr>
                      <a:r>
                        <a:rPr lang="hu-HU" sz="1600" dirty="0">
                          <a:latin typeface="Times New Roman"/>
                          <a:ea typeface="Times New Roman"/>
                        </a:rPr>
                        <a:t>1</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11</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10</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01</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09</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11</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0.292</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1818">
                <a:tc>
                  <a:txBody>
                    <a:bodyPr/>
                    <a:lstStyle/>
                    <a:p>
                      <a:pPr algn="ctr">
                        <a:spcAft>
                          <a:spcPts val="0"/>
                        </a:spcAft>
                      </a:pPr>
                      <a:r>
                        <a:rPr lang="hu-HU" sz="1600" dirty="0">
                          <a:latin typeface="Times New Roman"/>
                          <a:ea typeface="Times New Roman"/>
                        </a:rPr>
                        <a:t>2</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13</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13</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53</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15</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19</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-0.518</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41818">
                <a:tc>
                  <a:txBody>
                    <a:bodyPr/>
                    <a:lstStyle/>
                    <a:p>
                      <a:pPr algn="ctr">
                        <a:spcAft>
                          <a:spcPts val="0"/>
                        </a:spcAft>
                      </a:pPr>
                      <a:r>
                        <a:rPr lang="hu-HU" sz="1600" dirty="0">
                          <a:latin typeface="Times New Roman"/>
                          <a:ea typeface="Times New Roman"/>
                        </a:rPr>
                        <a:t>3</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18</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15</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22</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09</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41</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0.412</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41818">
                <a:tc>
                  <a:txBody>
                    <a:bodyPr/>
                    <a:lstStyle/>
                    <a:p>
                      <a:pPr algn="ctr">
                        <a:spcAft>
                          <a:spcPts val="0"/>
                        </a:spcAft>
                      </a:pPr>
                      <a:r>
                        <a:rPr lang="hu-HU" sz="1600" dirty="0">
                          <a:latin typeface="Times New Roman"/>
                          <a:ea typeface="Times New Roman"/>
                        </a:rPr>
                        <a:t>A</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22</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11</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97</a:t>
                      </a: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u-HU" sz="1600" dirty="0">
                          <a:latin typeface="Times New Roman"/>
                          <a:ea typeface="Times New Roman"/>
                        </a:rPr>
                        <a:t>0.325</a:t>
                      </a: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41818">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41818">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41818">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hu-HU" sz="1600" dirty="0">
                        <a:latin typeface="Times New Roman"/>
                        <a:ea typeface="Times New Roman"/>
                      </a:endParaRPr>
                    </a:p>
                  </a:txBody>
                  <a:tcPr marL="88509" marR="885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pSp>
        <p:nvGrpSpPr>
          <p:cNvPr id="7" name="Csoportba foglalás 64">
            <a:extLst>
              <a:ext uri="{FF2B5EF4-FFF2-40B4-BE49-F238E27FC236}">
                <a16:creationId xmlns:a16="http://schemas.microsoft.com/office/drawing/2014/main" id="{48E4B382-5790-45F1-9E91-DEC4AC62F1DB}"/>
              </a:ext>
            </a:extLst>
          </p:cNvPr>
          <p:cNvGrpSpPr/>
          <p:nvPr/>
        </p:nvGrpSpPr>
        <p:grpSpPr>
          <a:xfrm>
            <a:off x="1551115" y="958488"/>
            <a:ext cx="2181497" cy="1031966"/>
            <a:chOff x="3605349" y="1541417"/>
            <a:chExt cx="2181497" cy="1031966"/>
          </a:xfrm>
        </p:grpSpPr>
        <p:cxnSp>
          <p:nvCxnSpPr>
            <p:cNvPr id="8" name="Egyenes összekötő nyíllal 48">
              <a:extLst>
                <a:ext uri="{FF2B5EF4-FFF2-40B4-BE49-F238E27FC236}">
                  <a16:creationId xmlns:a16="http://schemas.microsoft.com/office/drawing/2014/main" id="{9A242F06-5D7D-4867-9339-A17A1E3994A2}"/>
                </a:ext>
              </a:extLst>
            </p:cNvPr>
            <p:cNvCxnSpPr/>
            <p:nvPr/>
          </p:nvCxnSpPr>
          <p:spPr bwMode="auto">
            <a:xfrm>
              <a:off x="3605349" y="1541417"/>
              <a:ext cx="901337" cy="24819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9" name="Egyenes összekötő nyíllal 50">
              <a:extLst>
                <a:ext uri="{FF2B5EF4-FFF2-40B4-BE49-F238E27FC236}">
                  <a16:creationId xmlns:a16="http://schemas.microsoft.com/office/drawing/2014/main" id="{E8DC2A72-750D-4DC6-A7E4-8E400816B4A7}"/>
                </a:ext>
              </a:extLst>
            </p:cNvPr>
            <p:cNvCxnSpPr/>
            <p:nvPr/>
          </p:nvCxnSpPr>
          <p:spPr bwMode="auto">
            <a:xfrm>
              <a:off x="5016137" y="1802674"/>
              <a:ext cx="757646"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0" name="Egyenes összekötő nyíllal 52">
              <a:extLst>
                <a:ext uri="{FF2B5EF4-FFF2-40B4-BE49-F238E27FC236}">
                  <a16:creationId xmlns:a16="http://schemas.microsoft.com/office/drawing/2014/main" id="{3EEA495A-5F0A-4ABE-916F-B09081503094}"/>
                </a:ext>
              </a:extLst>
            </p:cNvPr>
            <p:cNvCxnSpPr/>
            <p:nvPr/>
          </p:nvCxnSpPr>
          <p:spPr bwMode="auto">
            <a:xfrm>
              <a:off x="3605349" y="1802674"/>
              <a:ext cx="914400" cy="27432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1" name="Egyenes összekötő nyíllal 54">
              <a:extLst>
                <a:ext uri="{FF2B5EF4-FFF2-40B4-BE49-F238E27FC236}">
                  <a16:creationId xmlns:a16="http://schemas.microsoft.com/office/drawing/2014/main" id="{C35229C8-3585-4523-AB6D-E3802974C85F}"/>
                </a:ext>
              </a:extLst>
            </p:cNvPr>
            <p:cNvCxnSpPr/>
            <p:nvPr/>
          </p:nvCxnSpPr>
          <p:spPr bwMode="auto">
            <a:xfrm>
              <a:off x="5042263" y="2050869"/>
              <a:ext cx="744583"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2" name="Egyenes összekötő nyíllal 56">
              <a:extLst>
                <a:ext uri="{FF2B5EF4-FFF2-40B4-BE49-F238E27FC236}">
                  <a16:creationId xmlns:a16="http://schemas.microsoft.com/office/drawing/2014/main" id="{25517532-C1FE-4874-B9FB-BE3C259A0F01}"/>
                </a:ext>
              </a:extLst>
            </p:cNvPr>
            <p:cNvCxnSpPr/>
            <p:nvPr/>
          </p:nvCxnSpPr>
          <p:spPr bwMode="auto">
            <a:xfrm>
              <a:off x="3605349" y="2050869"/>
              <a:ext cx="940525" cy="261257"/>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3" name="Egyenes összekötő nyíllal 58">
              <a:extLst>
                <a:ext uri="{FF2B5EF4-FFF2-40B4-BE49-F238E27FC236}">
                  <a16:creationId xmlns:a16="http://schemas.microsoft.com/office/drawing/2014/main" id="{682B844F-1289-4AD0-AD61-74D53A815E1E}"/>
                </a:ext>
              </a:extLst>
            </p:cNvPr>
            <p:cNvCxnSpPr/>
            <p:nvPr/>
          </p:nvCxnSpPr>
          <p:spPr bwMode="auto">
            <a:xfrm flipV="1">
              <a:off x="5029200" y="2259874"/>
              <a:ext cx="91440" cy="2612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4" name="Egyenes összekötő nyíllal 61">
              <a:extLst>
                <a:ext uri="{FF2B5EF4-FFF2-40B4-BE49-F238E27FC236}">
                  <a16:creationId xmlns:a16="http://schemas.microsoft.com/office/drawing/2014/main" id="{C91C8959-7E0D-494B-B033-E342FA08F727}"/>
                </a:ext>
              </a:extLst>
            </p:cNvPr>
            <p:cNvCxnSpPr/>
            <p:nvPr/>
          </p:nvCxnSpPr>
          <p:spPr bwMode="auto">
            <a:xfrm>
              <a:off x="3605349" y="2286000"/>
              <a:ext cx="940525" cy="28738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5" name="Egyenes összekötő nyíllal 63">
              <a:extLst>
                <a:ext uri="{FF2B5EF4-FFF2-40B4-BE49-F238E27FC236}">
                  <a16:creationId xmlns:a16="http://schemas.microsoft.com/office/drawing/2014/main" id="{87BE8B07-62EE-4B92-BB3E-F16B8233B1F4}"/>
                </a:ext>
              </a:extLst>
            </p:cNvPr>
            <p:cNvCxnSpPr/>
            <p:nvPr/>
          </p:nvCxnSpPr>
          <p:spPr bwMode="auto">
            <a:xfrm>
              <a:off x="5016137" y="2534194"/>
              <a:ext cx="757646"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sp>
        <p:nvSpPr>
          <p:cNvPr id="16" name="Szövegdoboz 65">
            <a:extLst>
              <a:ext uri="{FF2B5EF4-FFF2-40B4-BE49-F238E27FC236}">
                <a16:creationId xmlns:a16="http://schemas.microsoft.com/office/drawing/2014/main" id="{453FA4CA-C373-4A09-9118-D2D29400D9D8}"/>
              </a:ext>
            </a:extLst>
          </p:cNvPr>
          <p:cNvSpPr txBox="1"/>
          <p:nvPr/>
        </p:nvSpPr>
        <p:spPr>
          <a:xfrm>
            <a:off x="2221672" y="2273481"/>
            <a:ext cx="2164082" cy="307777"/>
          </a:xfrm>
          <a:prstGeom prst="rect">
            <a:avLst/>
          </a:prstGeom>
          <a:noFill/>
        </p:spPr>
        <p:txBody>
          <a:bodyPr wrap="square" rtlCol="0">
            <a:spAutoFit/>
          </a:bodyPr>
          <a:lstStyle/>
          <a:p>
            <a:pPr algn="ctr"/>
            <a:r>
              <a:rPr lang="hu-HU" sz="1400" i="1" dirty="0">
                <a:latin typeface="Symbol" pitchFamily="18" charset="2"/>
                <a:cs typeface="Times New Roman" pitchFamily="18" charset="0"/>
              </a:rPr>
              <a:t>D</a:t>
            </a:r>
            <a:r>
              <a:rPr lang="hu-HU" sz="1400" i="1" dirty="0">
                <a:latin typeface="Times New Roman" pitchFamily="18" charset="0"/>
                <a:cs typeface="Times New Roman" pitchFamily="18" charset="0"/>
              </a:rPr>
              <a:t>H</a:t>
            </a:r>
            <a:r>
              <a:rPr lang="hu-HU" sz="1400" i="1" baseline="-25000" dirty="0">
                <a:latin typeface="Times New Roman" pitchFamily="18" charset="0"/>
                <a:cs typeface="Times New Roman" pitchFamily="18" charset="0"/>
              </a:rPr>
              <a:t>AB</a:t>
            </a:r>
            <a:r>
              <a:rPr lang="hu-HU" sz="1400" i="1" dirty="0">
                <a:latin typeface="Times New Roman" pitchFamily="18" charset="0"/>
                <a:cs typeface="Times New Roman" pitchFamily="18" charset="0"/>
              </a:rPr>
              <a:t>=</a:t>
            </a:r>
            <a:r>
              <a:rPr lang="hu-HU" sz="1400" i="1" dirty="0">
                <a:latin typeface="Symbol" pitchFamily="18" charset="2"/>
                <a:cs typeface="Times New Roman" pitchFamily="18" charset="0"/>
              </a:rPr>
              <a:t>S</a:t>
            </a:r>
            <a:r>
              <a:rPr lang="hu-HU" sz="1400" i="1" baseline="-25000" dirty="0">
                <a:latin typeface="Times New Roman" pitchFamily="18" charset="0"/>
                <a:cs typeface="Times New Roman" pitchFamily="18" charset="0"/>
              </a:rPr>
              <a:t>Rise</a:t>
            </a:r>
            <a:r>
              <a:rPr lang="hu-HU" sz="1400" i="1" dirty="0">
                <a:latin typeface="Times New Roman" pitchFamily="18" charset="0"/>
                <a:cs typeface="Times New Roman" pitchFamily="18" charset="0"/>
              </a:rPr>
              <a:t>-</a:t>
            </a:r>
            <a:r>
              <a:rPr lang="hu-HU" sz="1400" i="1" dirty="0">
                <a:latin typeface="Symbol" pitchFamily="18" charset="2"/>
                <a:cs typeface="Times New Roman" pitchFamily="18" charset="0"/>
              </a:rPr>
              <a:t>S</a:t>
            </a:r>
            <a:r>
              <a:rPr lang="hu-HU" sz="1400" i="1" baseline="-25000" dirty="0">
                <a:latin typeface="Times New Roman" pitchFamily="18" charset="0"/>
                <a:cs typeface="Times New Roman" pitchFamily="18" charset="0"/>
              </a:rPr>
              <a:t>Fall</a:t>
            </a:r>
            <a:r>
              <a:rPr lang="hu-HU" sz="1400" i="1" dirty="0">
                <a:latin typeface="Times New Roman" pitchFamily="18" charset="0"/>
                <a:cs typeface="Times New Roman" pitchFamily="18" charset="0"/>
              </a:rPr>
              <a:t>=-0.505 m</a:t>
            </a:r>
          </a:p>
        </p:txBody>
      </p:sp>
      <p:sp>
        <p:nvSpPr>
          <p:cNvPr id="17" name="Szövegdoboz 66">
            <a:extLst>
              <a:ext uri="{FF2B5EF4-FFF2-40B4-BE49-F238E27FC236}">
                <a16:creationId xmlns:a16="http://schemas.microsoft.com/office/drawing/2014/main" id="{BE33D32B-CEFA-44B8-A6DA-7EF74C0AB1CB}"/>
              </a:ext>
            </a:extLst>
          </p:cNvPr>
          <p:cNvSpPr txBox="1"/>
          <p:nvPr/>
        </p:nvSpPr>
        <p:spPr>
          <a:xfrm>
            <a:off x="2295695" y="4228555"/>
            <a:ext cx="2164082" cy="307777"/>
          </a:xfrm>
          <a:prstGeom prst="rect">
            <a:avLst/>
          </a:prstGeom>
          <a:noFill/>
        </p:spPr>
        <p:txBody>
          <a:bodyPr wrap="square" rtlCol="0">
            <a:spAutoFit/>
          </a:bodyPr>
          <a:lstStyle/>
          <a:p>
            <a:pPr algn="ctr"/>
            <a:r>
              <a:rPr lang="hu-HU" sz="1400" i="1" dirty="0">
                <a:latin typeface="Symbol" pitchFamily="18" charset="2"/>
                <a:cs typeface="Times New Roman" pitchFamily="18" charset="0"/>
              </a:rPr>
              <a:t>D</a:t>
            </a:r>
            <a:r>
              <a:rPr lang="hu-HU" sz="1400" i="1" dirty="0">
                <a:latin typeface="Times New Roman" pitchFamily="18" charset="0"/>
                <a:cs typeface="Times New Roman" pitchFamily="18" charset="0"/>
              </a:rPr>
              <a:t>H</a:t>
            </a:r>
            <a:r>
              <a:rPr lang="hu-HU" sz="1400" i="1" baseline="-25000" dirty="0">
                <a:latin typeface="Times New Roman" pitchFamily="18" charset="0"/>
                <a:cs typeface="Times New Roman" pitchFamily="18" charset="0"/>
              </a:rPr>
              <a:t>BA</a:t>
            </a:r>
            <a:r>
              <a:rPr lang="hu-HU" sz="1400" i="1" dirty="0">
                <a:latin typeface="Times New Roman" pitchFamily="18" charset="0"/>
                <a:cs typeface="Times New Roman" pitchFamily="18" charset="0"/>
              </a:rPr>
              <a:t>=</a:t>
            </a:r>
            <a:r>
              <a:rPr lang="hu-HU" sz="1400" i="1" dirty="0">
                <a:latin typeface="Symbol" pitchFamily="18" charset="2"/>
                <a:cs typeface="Times New Roman" pitchFamily="18" charset="0"/>
              </a:rPr>
              <a:t>S</a:t>
            </a:r>
            <a:r>
              <a:rPr lang="hu-HU" sz="1400" i="1" baseline="-25000" dirty="0">
                <a:latin typeface="Times New Roman" pitchFamily="18" charset="0"/>
                <a:cs typeface="Times New Roman" pitchFamily="18" charset="0"/>
              </a:rPr>
              <a:t>Rise</a:t>
            </a:r>
            <a:r>
              <a:rPr lang="hu-HU" sz="1400" i="1" dirty="0">
                <a:latin typeface="Times New Roman" pitchFamily="18" charset="0"/>
                <a:cs typeface="Times New Roman" pitchFamily="18" charset="0"/>
              </a:rPr>
              <a:t>-</a:t>
            </a:r>
            <a:r>
              <a:rPr lang="hu-HU" sz="1400" i="1" dirty="0">
                <a:latin typeface="Symbol" pitchFamily="18" charset="2"/>
                <a:cs typeface="Times New Roman" pitchFamily="18" charset="0"/>
              </a:rPr>
              <a:t>S</a:t>
            </a:r>
            <a:r>
              <a:rPr lang="hu-HU" sz="1400" i="1" baseline="-25000" dirty="0">
                <a:latin typeface="Times New Roman" pitchFamily="18" charset="0"/>
                <a:cs typeface="Times New Roman" pitchFamily="18" charset="0"/>
              </a:rPr>
              <a:t>Fall</a:t>
            </a:r>
            <a:r>
              <a:rPr lang="hu-HU" sz="1400" i="1" dirty="0">
                <a:latin typeface="Times New Roman" pitchFamily="18" charset="0"/>
                <a:cs typeface="Times New Roman" pitchFamily="18" charset="0"/>
              </a:rPr>
              <a:t>=+0.511m</a:t>
            </a:r>
          </a:p>
        </p:txBody>
      </p:sp>
      <p:sp>
        <p:nvSpPr>
          <p:cNvPr id="18" name="Szövegdoboz 67">
            <a:extLst>
              <a:ext uri="{FF2B5EF4-FFF2-40B4-BE49-F238E27FC236}">
                <a16:creationId xmlns:a16="http://schemas.microsoft.com/office/drawing/2014/main" id="{3BA47A90-4EA9-4603-922E-48AF0E830F29}"/>
              </a:ext>
            </a:extLst>
          </p:cNvPr>
          <p:cNvSpPr txBox="1"/>
          <p:nvPr/>
        </p:nvSpPr>
        <p:spPr>
          <a:xfrm>
            <a:off x="5522827" y="3219822"/>
            <a:ext cx="3767823" cy="307777"/>
          </a:xfrm>
          <a:prstGeom prst="rect">
            <a:avLst/>
          </a:prstGeom>
          <a:noFill/>
        </p:spPr>
        <p:txBody>
          <a:bodyPr wrap="square" rtlCol="0">
            <a:spAutoFit/>
          </a:bodyPr>
          <a:lstStyle/>
          <a:p>
            <a:r>
              <a:rPr lang="hu-HU" sz="1400" dirty="0" err="1"/>
              <a:t>Let’s</a:t>
            </a:r>
            <a:r>
              <a:rPr lang="hu-HU" sz="1400" dirty="0"/>
              <a:t> </a:t>
            </a:r>
            <a:r>
              <a:rPr lang="hu-HU" sz="1400" dirty="0" err="1"/>
              <a:t>compute</a:t>
            </a:r>
            <a:r>
              <a:rPr lang="hu-HU" sz="1400" dirty="0"/>
              <a:t> </a:t>
            </a:r>
            <a:r>
              <a:rPr lang="hu-HU" sz="1400" dirty="0" err="1"/>
              <a:t>the</a:t>
            </a:r>
            <a:r>
              <a:rPr lang="hu-HU" sz="1400" dirty="0"/>
              <a:t> </a:t>
            </a:r>
            <a:r>
              <a:rPr lang="hu-HU" sz="1400" dirty="0" err="1"/>
              <a:t>mean</a:t>
            </a:r>
            <a:r>
              <a:rPr lang="hu-HU" sz="1400" dirty="0"/>
              <a:t> </a:t>
            </a:r>
            <a:r>
              <a:rPr lang="hu-HU" sz="1400" dirty="0" err="1"/>
              <a:t>height</a:t>
            </a:r>
            <a:r>
              <a:rPr lang="hu-HU" sz="1400" dirty="0"/>
              <a:t> </a:t>
            </a:r>
            <a:r>
              <a:rPr lang="hu-HU" sz="1400" dirty="0" err="1"/>
              <a:t>difference</a:t>
            </a:r>
            <a:r>
              <a:rPr lang="hu-HU" sz="1400" dirty="0"/>
              <a:t>:</a:t>
            </a:r>
          </a:p>
        </p:txBody>
      </p:sp>
      <p:sp>
        <p:nvSpPr>
          <p:cNvPr id="19" name="Jobbra nyíl 70">
            <a:extLst>
              <a:ext uri="{FF2B5EF4-FFF2-40B4-BE49-F238E27FC236}">
                <a16:creationId xmlns:a16="http://schemas.microsoft.com/office/drawing/2014/main" id="{CFEEFBE8-6FBF-4091-93F3-838790B874E0}"/>
              </a:ext>
            </a:extLst>
          </p:cNvPr>
          <p:cNvSpPr/>
          <p:nvPr/>
        </p:nvSpPr>
        <p:spPr bwMode="auto">
          <a:xfrm>
            <a:off x="6040588" y="4480897"/>
            <a:ext cx="522514" cy="83640"/>
          </a:xfrm>
          <a:prstGeom prst="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20" name="Szövegdoboz 71">
            <a:extLst>
              <a:ext uri="{FF2B5EF4-FFF2-40B4-BE49-F238E27FC236}">
                <a16:creationId xmlns:a16="http://schemas.microsoft.com/office/drawing/2014/main" id="{9ADF0BAC-02D7-450D-AB15-905C5DD8CF27}"/>
              </a:ext>
            </a:extLst>
          </p:cNvPr>
          <p:cNvSpPr txBox="1"/>
          <p:nvPr/>
        </p:nvSpPr>
        <p:spPr>
          <a:xfrm>
            <a:off x="6770782" y="4257943"/>
            <a:ext cx="2778089" cy="646331"/>
          </a:xfrm>
          <a:prstGeom prst="rect">
            <a:avLst/>
          </a:prstGeom>
          <a:noFill/>
        </p:spPr>
        <p:txBody>
          <a:bodyPr wrap="square" rtlCol="0">
            <a:spAutoFit/>
          </a:bodyPr>
          <a:lstStyle/>
          <a:p>
            <a:r>
              <a:rPr lang="hu-HU" i="1" dirty="0">
                <a:latin typeface="Times New Roman" pitchFamily="18" charset="0"/>
                <a:cs typeface="Times New Roman" pitchFamily="18" charset="0"/>
              </a:rPr>
              <a:t>H</a:t>
            </a:r>
            <a:r>
              <a:rPr lang="hu-HU" i="1" baseline="-25000" dirty="0">
                <a:latin typeface="Times New Roman" pitchFamily="18" charset="0"/>
                <a:cs typeface="Times New Roman" pitchFamily="18" charset="0"/>
              </a:rPr>
              <a:t>B</a:t>
            </a:r>
            <a:r>
              <a:rPr lang="hu-HU" i="1" dirty="0">
                <a:latin typeface="Times New Roman" pitchFamily="18" charset="0"/>
                <a:cs typeface="Times New Roman" pitchFamily="18" charset="0"/>
              </a:rPr>
              <a:t>=103.455-0.508=</a:t>
            </a:r>
            <a:r>
              <a:rPr lang="hu-HU" i="1" u="dbl" dirty="0">
                <a:latin typeface="Times New Roman" pitchFamily="18" charset="0"/>
                <a:cs typeface="Times New Roman" pitchFamily="18" charset="0"/>
              </a:rPr>
              <a:t>102.947m</a:t>
            </a:r>
          </a:p>
        </p:txBody>
      </p:sp>
      <p:graphicFrame>
        <p:nvGraphicFramePr>
          <p:cNvPr id="22" name="Objektum 69">
            <a:extLst>
              <a:ext uri="{FF2B5EF4-FFF2-40B4-BE49-F238E27FC236}">
                <a16:creationId xmlns:a16="http://schemas.microsoft.com/office/drawing/2014/main" id="{888D8903-CA36-4DB5-A1F9-EB2694495771}"/>
              </a:ext>
            </a:extLst>
          </p:cNvPr>
          <p:cNvGraphicFramePr>
            <a:graphicFrameLocks noChangeAspect="1"/>
          </p:cNvGraphicFramePr>
          <p:nvPr>
            <p:extLst>
              <p:ext uri="{D42A27DB-BD31-4B8C-83A1-F6EECF244321}">
                <p14:modId xmlns:p14="http://schemas.microsoft.com/office/powerpoint/2010/main" val="2447019016"/>
              </p:ext>
            </p:extLst>
          </p:nvPr>
        </p:nvGraphicFramePr>
        <p:xfrm>
          <a:off x="5572649" y="3673884"/>
          <a:ext cx="3391839" cy="418912"/>
        </p:xfrm>
        <a:graphic>
          <a:graphicData uri="http://schemas.openxmlformats.org/presentationml/2006/ole">
            <mc:AlternateContent xmlns:mc="http://schemas.openxmlformats.org/markup-compatibility/2006">
              <mc:Choice xmlns:v="urn:schemas-microsoft-com:vml" Requires="v">
                <p:oleObj spid="_x0000_s9222" name="Equation" r:id="rId3" imgW="3187440" imgH="393480" progId="Equation.3">
                  <p:embed/>
                </p:oleObj>
              </mc:Choice>
              <mc:Fallback>
                <p:oleObj name="Equation" r:id="rId3" imgW="3187440" imgH="393480" progId="Equation.3">
                  <p:embed/>
                  <p:pic>
                    <p:nvPicPr>
                      <p:cNvPr id="70" name="Objektum 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649" y="3673884"/>
                        <a:ext cx="3391839" cy="418912"/>
                      </a:xfrm>
                      <a:prstGeom prst="rect">
                        <a:avLst/>
                      </a:prstGeom>
                      <a:noFill/>
                    </p:spPr>
                  </p:pic>
                </p:oleObj>
              </mc:Fallback>
            </mc:AlternateContent>
          </a:graphicData>
        </a:graphic>
      </p:graphicFrame>
      <p:sp>
        <p:nvSpPr>
          <p:cNvPr id="24" name="Rectangle 18">
            <a:extLst>
              <a:ext uri="{FF2B5EF4-FFF2-40B4-BE49-F238E27FC236}">
                <a16:creationId xmlns:a16="http://schemas.microsoft.com/office/drawing/2014/main" id="{B2A97A88-EB86-45D9-9084-3322547FD44A}"/>
              </a:ext>
            </a:extLst>
          </p:cNvPr>
          <p:cNvSpPr>
            <a:spLocks noChangeArrowheads="1"/>
          </p:cNvSpPr>
          <p:nvPr/>
        </p:nvSpPr>
        <p:spPr bwMode="auto">
          <a:xfrm>
            <a:off x="6156176" y="277777"/>
            <a:ext cx="7664342" cy="950946"/>
          </a:xfrm>
          <a:prstGeom prst="rect">
            <a:avLst/>
          </a:prstGeom>
        </p:spPr>
        <p:txBody>
          <a:bodyPr>
            <a:normAutofit fontScale="925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Line Levelling:</a:t>
            </a:r>
          </a:p>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 Double-Run</a:t>
            </a:r>
          </a:p>
        </p:txBody>
      </p:sp>
    </p:spTree>
    <p:extLst>
      <p:ext uri="{BB962C8B-B14F-4D97-AF65-F5344CB8AC3E}">
        <p14:creationId xmlns:p14="http://schemas.microsoft.com/office/powerpoint/2010/main" val="45749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fade">
                                      <p:cBhvr>
                                        <p:cTn id="22" dur="2000"/>
                                        <p:tgtEl>
                                          <p:spTgt spid="18">
                                            <p:txEl>
                                              <p:pRg st="0" end="0"/>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41" name="Object 8"/>
          <p:cNvGraphicFramePr>
            <a:graphicFrameLocks noChangeAspect="1"/>
          </p:cNvGraphicFramePr>
          <p:nvPr>
            <p:extLst>
              <p:ext uri="{D42A27DB-BD31-4B8C-83A1-F6EECF244321}">
                <p14:modId xmlns:p14="http://schemas.microsoft.com/office/powerpoint/2010/main" val="833194527"/>
              </p:ext>
            </p:extLst>
          </p:nvPr>
        </p:nvGraphicFramePr>
        <p:xfrm>
          <a:off x="3409061" y="315476"/>
          <a:ext cx="6434183" cy="5266482"/>
        </p:xfrm>
        <a:graphic>
          <a:graphicData uri="http://schemas.openxmlformats.org/presentationml/2006/ole">
            <mc:AlternateContent xmlns:mc="http://schemas.openxmlformats.org/markup-compatibility/2006">
              <mc:Choice xmlns:v="urn:schemas-microsoft-com:vml" Requires="v">
                <p:oleObj spid="_x0000_s10246" name="Kép" r:id="rId3" imgW="5725160" imgH="4691380" progId="Word.Picture.8">
                  <p:embed/>
                </p:oleObj>
              </mc:Choice>
              <mc:Fallback>
                <p:oleObj name="Kép" r:id="rId3" imgW="5725160" imgH="4691380" progId="Word.Picture.8">
                  <p:embed/>
                  <p:pic>
                    <p:nvPicPr>
                      <p:cNvPr id="0" name=""/>
                      <p:cNvPicPr>
                        <a:picLocks noChangeAspect="1" noChangeArrowheads="1"/>
                      </p:cNvPicPr>
                      <p:nvPr/>
                    </p:nvPicPr>
                    <p:blipFill>
                      <a:blip r:embed="rId4">
                        <a:lum contrast="100000"/>
                        <a:extLst>
                          <a:ext uri="{28A0092B-C50C-407E-A947-70E740481C1C}">
                            <a14:useLocalDpi xmlns:a14="http://schemas.microsoft.com/office/drawing/2010/main" val="0"/>
                          </a:ext>
                        </a:extLst>
                      </a:blip>
                      <a:srcRect/>
                      <a:stretch>
                        <a:fillRect/>
                      </a:stretch>
                    </p:blipFill>
                    <p:spPr bwMode="auto">
                      <a:xfrm>
                        <a:off x="3409061" y="315476"/>
                        <a:ext cx="6434183" cy="5266482"/>
                      </a:xfrm>
                      <a:prstGeom prst="rect">
                        <a:avLst/>
                      </a:prstGeom>
                      <a:noFill/>
                      <a:ln>
                        <a:noFill/>
                      </a:ln>
                      <a:effectLst/>
                    </p:spPr>
                  </p:pic>
                </p:oleObj>
              </mc:Fallback>
            </mc:AlternateContent>
          </a:graphicData>
        </a:graphic>
      </p:graphicFrame>
      <p:sp>
        <p:nvSpPr>
          <p:cNvPr id="65538" name="Rectangle 3"/>
          <p:cNvSpPr>
            <a:spLocks noChangeArrowheads="1"/>
          </p:cNvSpPr>
          <p:nvPr/>
        </p:nvSpPr>
        <p:spPr bwMode="auto">
          <a:xfrm>
            <a:off x="179512" y="193178"/>
            <a:ext cx="7551217" cy="527101"/>
          </a:xfrm>
          <a:prstGeom prst="rect">
            <a:avLst/>
          </a:prstGeom>
        </p:spPr>
        <p:txBody>
          <a:bodyPr>
            <a:normAutofit fontScale="92500"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Detail point levelling</a:t>
            </a:r>
          </a:p>
        </p:txBody>
      </p:sp>
      <p:sp>
        <p:nvSpPr>
          <p:cNvPr id="65539" name="Rectangle 4"/>
          <p:cNvSpPr>
            <a:spLocks noChangeArrowheads="1"/>
          </p:cNvSpPr>
          <p:nvPr/>
        </p:nvSpPr>
        <p:spPr bwMode="auto">
          <a:xfrm>
            <a:off x="323528" y="701235"/>
            <a:ext cx="331236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dirty="0">
                <a:solidFill>
                  <a:srgbClr val="4E7A45"/>
                </a:solidFill>
                <a:latin typeface="Times New Roman" panose="02020603050405020304" pitchFamily="18" charset="0"/>
              </a:rPr>
              <a:t>The determination of the reduced level of characteristic points used for other engineering tasks. </a:t>
            </a:r>
          </a:p>
          <a:p>
            <a:pPr eaLnBrk="1" hangingPunct="1">
              <a:spcBef>
                <a:spcPct val="0"/>
              </a:spcBef>
              <a:buFontTx/>
              <a:buNone/>
            </a:pPr>
            <a:r>
              <a:rPr lang="hu-HU" altLang="hu-HU" sz="1800" b="1" dirty="0">
                <a:solidFill>
                  <a:srgbClr val="4E7A45"/>
                </a:solidFill>
                <a:latin typeface="Times New Roman" panose="02020603050405020304" pitchFamily="18" charset="0"/>
              </a:rPr>
              <a:t>The levelling is done between two benchmarks.</a:t>
            </a:r>
            <a:endParaRPr lang="en-US" altLang="hu-HU" sz="1800" dirty="0">
              <a:solidFill>
                <a:srgbClr val="4E7A45"/>
              </a:solidFill>
            </a:endParaRPr>
          </a:p>
        </p:txBody>
      </p:sp>
      <p:sp>
        <p:nvSpPr>
          <p:cNvPr id="65540" name="Rectangle 5"/>
          <p:cNvSpPr>
            <a:spLocks noChangeArrowheads="1"/>
          </p:cNvSpPr>
          <p:nvPr/>
        </p:nvSpPr>
        <p:spPr bwMode="auto">
          <a:xfrm>
            <a:off x="1366582" y="4458692"/>
            <a:ext cx="22236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b="1" dirty="0">
                <a:solidFill>
                  <a:srgbClr val="4E7A45"/>
                </a:solidFill>
                <a:latin typeface="Times New Roman" panose="02020603050405020304" pitchFamily="18" charset="0"/>
              </a:rPr>
              <a:t>Detail point levelling</a:t>
            </a:r>
            <a:endParaRPr lang="en-US" altLang="hu-HU" sz="1800" dirty="0">
              <a:solidFill>
                <a:srgbClr val="4E7A45"/>
              </a:solidFill>
            </a:endParaRPr>
          </a:p>
        </p:txBody>
      </p:sp>
      <p:sp>
        <p:nvSpPr>
          <p:cNvPr id="65542" name="Rectangle 115"/>
          <p:cNvSpPr>
            <a:spLocks noChangeArrowheads="1"/>
          </p:cNvSpPr>
          <p:nvPr/>
        </p:nvSpPr>
        <p:spPr bwMode="auto">
          <a:xfrm>
            <a:off x="2665810" y="-367904"/>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Tree>
    <p:extLst>
      <p:ext uri="{BB962C8B-B14F-4D97-AF65-F5344CB8AC3E}">
        <p14:creationId xmlns:p14="http://schemas.microsoft.com/office/powerpoint/2010/main" val="29186880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462A-2498-4664-8040-7C9C9D76E27A}"/>
              </a:ext>
            </a:extLst>
          </p:cNvPr>
          <p:cNvSpPr>
            <a:spLocks noGrp="1"/>
          </p:cNvSpPr>
          <p:nvPr>
            <p:ph type="title"/>
          </p:nvPr>
        </p:nvSpPr>
        <p:spPr/>
        <p:txBody>
          <a:bodyPr/>
          <a:lstStyle/>
          <a:p>
            <a:r>
              <a:rPr lang="hu-HU" dirty="0"/>
              <a:t>Detail Point Levelling</a:t>
            </a:r>
          </a:p>
        </p:txBody>
      </p:sp>
      <p:sp>
        <p:nvSpPr>
          <p:cNvPr id="4" name="Footer Placeholder 3">
            <a:extLst>
              <a:ext uri="{FF2B5EF4-FFF2-40B4-BE49-F238E27FC236}">
                <a16:creationId xmlns:a16="http://schemas.microsoft.com/office/drawing/2014/main" id="{67C7DEA6-D821-4BDB-8FBF-EDB993528C1E}"/>
              </a:ext>
            </a:extLst>
          </p:cNvPr>
          <p:cNvSpPr>
            <a:spLocks noGrp="1"/>
          </p:cNvSpPr>
          <p:nvPr>
            <p:ph type="ftr" sz="quarter" idx="11"/>
          </p:nvPr>
        </p:nvSpPr>
        <p:spPr/>
        <p:txBody>
          <a:bodyPr/>
          <a:lstStyle/>
          <a:p>
            <a:endParaRPr lang="hu-HU" dirty="0"/>
          </a:p>
        </p:txBody>
      </p:sp>
      <p:sp>
        <p:nvSpPr>
          <p:cNvPr id="5" name="Slide Number Placeholder 4">
            <a:extLst>
              <a:ext uri="{FF2B5EF4-FFF2-40B4-BE49-F238E27FC236}">
                <a16:creationId xmlns:a16="http://schemas.microsoft.com/office/drawing/2014/main" id="{34068BA9-A1B0-4D26-8141-705FBAEBE8B9}"/>
              </a:ext>
            </a:extLst>
          </p:cNvPr>
          <p:cNvSpPr>
            <a:spLocks noGrp="1"/>
          </p:cNvSpPr>
          <p:nvPr>
            <p:ph type="sldNum" sz="quarter" idx="12"/>
          </p:nvPr>
        </p:nvSpPr>
        <p:spPr/>
        <p:txBody>
          <a:bodyPr/>
          <a:lstStyle/>
          <a:p>
            <a:fld id="{D230E87D-923B-421E-AB84-5914CE08F8D3}" type="slidenum">
              <a:rPr lang="hu-HU" smtClean="0"/>
              <a:pPr/>
              <a:t>35</a:t>
            </a:fld>
            <a:endParaRPr lang="hu-HU" dirty="0"/>
          </a:p>
        </p:txBody>
      </p:sp>
      <p:sp>
        <p:nvSpPr>
          <p:cNvPr id="7" name="Ellipszis 11">
            <a:extLst>
              <a:ext uri="{FF2B5EF4-FFF2-40B4-BE49-F238E27FC236}">
                <a16:creationId xmlns:a16="http://schemas.microsoft.com/office/drawing/2014/main" id="{4D42E89B-38A9-4BDC-A244-0A6F28B0E164}"/>
              </a:ext>
            </a:extLst>
          </p:cNvPr>
          <p:cNvSpPr/>
          <p:nvPr/>
        </p:nvSpPr>
        <p:spPr bwMode="auto">
          <a:xfrm>
            <a:off x="1272900" y="2310073"/>
            <a:ext cx="104504" cy="104504"/>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8" name="Ellipszis 12">
            <a:extLst>
              <a:ext uri="{FF2B5EF4-FFF2-40B4-BE49-F238E27FC236}">
                <a16:creationId xmlns:a16="http://schemas.microsoft.com/office/drawing/2014/main" id="{38A27CFC-34DE-482F-BB1B-A9A30D1F6901}"/>
              </a:ext>
            </a:extLst>
          </p:cNvPr>
          <p:cNvSpPr/>
          <p:nvPr/>
        </p:nvSpPr>
        <p:spPr bwMode="auto">
          <a:xfrm>
            <a:off x="7908832" y="2819524"/>
            <a:ext cx="95796" cy="95796"/>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9" name="Szövegdoboz 13">
            <a:extLst>
              <a:ext uri="{FF2B5EF4-FFF2-40B4-BE49-F238E27FC236}">
                <a16:creationId xmlns:a16="http://schemas.microsoft.com/office/drawing/2014/main" id="{2F4A93B7-7C16-42D7-8B9C-5C89A9123257}"/>
              </a:ext>
            </a:extLst>
          </p:cNvPr>
          <p:cNvSpPr txBox="1"/>
          <p:nvPr/>
        </p:nvSpPr>
        <p:spPr>
          <a:xfrm>
            <a:off x="828764" y="1996565"/>
            <a:ext cx="360996" cy="400110"/>
          </a:xfrm>
          <a:prstGeom prst="rect">
            <a:avLst/>
          </a:prstGeom>
          <a:noFill/>
        </p:spPr>
        <p:txBody>
          <a:bodyPr wrap="none" rtlCol="0">
            <a:spAutoFit/>
          </a:bodyPr>
          <a:lstStyle/>
          <a:p>
            <a:r>
              <a:rPr lang="hu-HU" dirty="0"/>
              <a:t>A</a:t>
            </a:r>
          </a:p>
        </p:txBody>
      </p:sp>
      <p:sp>
        <p:nvSpPr>
          <p:cNvPr id="10" name="Szövegdoboz 14">
            <a:extLst>
              <a:ext uri="{FF2B5EF4-FFF2-40B4-BE49-F238E27FC236}">
                <a16:creationId xmlns:a16="http://schemas.microsoft.com/office/drawing/2014/main" id="{649617A4-57A0-4F6C-876B-9030CAF0E5A4}"/>
              </a:ext>
            </a:extLst>
          </p:cNvPr>
          <p:cNvSpPr txBox="1"/>
          <p:nvPr/>
        </p:nvSpPr>
        <p:spPr>
          <a:xfrm>
            <a:off x="7786912" y="2984987"/>
            <a:ext cx="360996" cy="400110"/>
          </a:xfrm>
          <a:prstGeom prst="rect">
            <a:avLst/>
          </a:prstGeom>
          <a:noFill/>
        </p:spPr>
        <p:txBody>
          <a:bodyPr wrap="none" rtlCol="0">
            <a:spAutoFit/>
          </a:bodyPr>
          <a:lstStyle/>
          <a:p>
            <a:r>
              <a:rPr lang="hu-HU" dirty="0"/>
              <a:t>B</a:t>
            </a:r>
          </a:p>
        </p:txBody>
      </p:sp>
      <p:cxnSp>
        <p:nvCxnSpPr>
          <p:cNvPr id="11" name="Egyenes összekötő 15">
            <a:extLst>
              <a:ext uri="{FF2B5EF4-FFF2-40B4-BE49-F238E27FC236}">
                <a16:creationId xmlns:a16="http://schemas.microsoft.com/office/drawing/2014/main" id="{B2C5BF1A-E3A8-43C6-8958-1FBBD75D053C}"/>
              </a:ext>
            </a:extLst>
          </p:cNvPr>
          <p:cNvCxnSpPr/>
          <p:nvPr/>
        </p:nvCxnSpPr>
        <p:spPr bwMode="auto">
          <a:xfrm>
            <a:off x="1090020" y="3978007"/>
            <a:ext cx="713232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Szövegdoboz 16">
            <a:extLst>
              <a:ext uri="{FF2B5EF4-FFF2-40B4-BE49-F238E27FC236}">
                <a16:creationId xmlns:a16="http://schemas.microsoft.com/office/drawing/2014/main" id="{D39CCCB2-524D-4FFF-A6D4-5071A9E53403}"/>
              </a:ext>
            </a:extLst>
          </p:cNvPr>
          <p:cNvSpPr txBox="1"/>
          <p:nvPr/>
        </p:nvSpPr>
        <p:spPr>
          <a:xfrm>
            <a:off x="6489945" y="4032910"/>
            <a:ext cx="1445012" cy="307777"/>
          </a:xfrm>
          <a:prstGeom prst="rect">
            <a:avLst/>
          </a:prstGeom>
          <a:noFill/>
        </p:spPr>
        <p:txBody>
          <a:bodyPr wrap="none" rtlCol="0">
            <a:spAutoFit/>
          </a:bodyPr>
          <a:lstStyle/>
          <a:p>
            <a:pPr algn="ctr"/>
            <a:r>
              <a:rPr lang="hu-HU" sz="1400" dirty="0"/>
              <a:t>Ordnance Datum</a:t>
            </a:r>
          </a:p>
        </p:txBody>
      </p:sp>
      <p:cxnSp>
        <p:nvCxnSpPr>
          <p:cNvPr id="13" name="Egyenes összekötő nyíllal 17">
            <a:extLst>
              <a:ext uri="{FF2B5EF4-FFF2-40B4-BE49-F238E27FC236}">
                <a16:creationId xmlns:a16="http://schemas.microsoft.com/office/drawing/2014/main" id="{97807543-B855-4A53-B7B8-3C942FB01E85}"/>
              </a:ext>
            </a:extLst>
          </p:cNvPr>
          <p:cNvCxnSpPr>
            <a:cxnSpLocks/>
            <a:endCxn id="7" idx="4"/>
          </p:cNvCxnSpPr>
          <p:nvPr/>
        </p:nvCxnSpPr>
        <p:spPr bwMode="auto">
          <a:xfrm flipH="1" flipV="1">
            <a:off x="1325152" y="2414577"/>
            <a:ext cx="11544" cy="156343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Szövegdoboz 18">
            <a:extLst>
              <a:ext uri="{FF2B5EF4-FFF2-40B4-BE49-F238E27FC236}">
                <a16:creationId xmlns:a16="http://schemas.microsoft.com/office/drawing/2014/main" id="{56644E13-5A89-456C-B39F-ECFAC46057AA}"/>
              </a:ext>
            </a:extLst>
          </p:cNvPr>
          <p:cNvSpPr txBox="1"/>
          <p:nvPr/>
        </p:nvSpPr>
        <p:spPr>
          <a:xfrm>
            <a:off x="750386" y="3459605"/>
            <a:ext cx="551754" cy="369332"/>
          </a:xfrm>
          <a:prstGeom prst="rect">
            <a:avLst/>
          </a:prstGeom>
          <a:noFill/>
        </p:spPr>
        <p:txBody>
          <a:bodyPr wrap="none" rtlCol="0">
            <a:spAutoFit/>
          </a:bodyPr>
          <a:lstStyle/>
          <a:p>
            <a:r>
              <a:rPr lang="hu-HU" i="1" dirty="0">
                <a:latin typeface="+mj-lt"/>
              </a:rPr>
              <a:t>RL</a:t>
            </a:r>
            <a:r>
              <a:rPr lang="hu-HU" i="1" baseline="-25000" dirty="0">
                <a:latin typeface="+mj-lt"/>
              </a:rPr>
              <a:t>A</a:t>
            </a:r>
          </a:p>
        </p:txBody>
      </p:sp>
      <p:cxnSp>
        <p:nvCxnSpPr>
          <p:cNvPr id="15" name="Egyenes összekötő nyíllal 19">
            <a:extLst>
              <a:ext uri="{FF2B5EF4-FFF2-40B4-BE49-F238E27FC236}">
                <a16:creationId xmlns:a16="http://schemas.microsoft.com/office/drawing/2014/main" id="{64BDACCD-56B4-4B2E-B0DE-7A00F683DDFA}"/>
              </a:ext>
            </a:extLst>
          </p:cNvPr>
          <p:cNvCxnSpPr>
            <a:cxnSpLocks/>
            <a:endCxn id="8" idx="4"/>
          </p:cNvCxnSpPr>
          <p:nvPr/>
        </p:nvCxnSpPr>
        <p:spPr bwMode="auto">
          <a:xfrm flipV="1">
            <a:off x="7956730" y="2915320"/>
            <a:ext cx="0" cy="107986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6" name="Szövegdoboz 20">
            <a:extLst>
              <a:ext uri="{FF2B5EF4-FFF2-40B4-BE49-F238E27FC236}">
                <a16:creationId xmlns:a16="http://schemas.microsoft.com/office/drawing/2014/main" id="{1D23945B-7DAC-4225-B501-AAD066C0688D}"/>
              </a:ext>
            </a:extLst>
          </p:cNvPr>
          <p:cNvSpPr txBox="1"/>
          <p:nvPr/>
        </p:nvSpPr>
        <p:spPr>
          <a:xfrm>
            <a:off x="7982854" y="3585880"/>
            <a:ext cx="535724" cy="369332"/>
          </a:xfrm>
          <a:prstGeom prst="rect">
            <a:avLst/>
          </a:prstGeom>
          <a:noFill/>
        </p:spPr>
        <p:txBody>
          <a:bodyPr wrap="none" rtlCol="0">
            <a:spAutoFit/>
          </a:bodyPr>
          <a:lstStyle/>
          <a:p>
            <a:r>
              <a:rPr lang="hu-HU" i="1" dirty="0">
                <a:latin typeface="+mj-lt"/>
              </a:rPr>
              <a:t>RL</a:t>
            </a:r>
            <a:r>
              <a:rPr lang="hu-HU" i="1" baseline="-25000" dirty="0">
                <a:latin typeface="+mj-lt"/>
              </a:rPr>
              <a:t>B</a:t>
            </a:r>
            <a:endParaRPr lang="hu-HU" i="1" dirty="0">
              <a:latin typeface="+mj-lt"/>
            </a:endParaRPr>
          </a:p>
        </p:txBody>
      </p:sp>
      <p:cxnSp>
        <p:nvCxnSpPr>
          <p:cNvPr id="17" name="Egyenes összekötő 21">
            <a:extLst>
              <a:ext uri="{FF2B5EF4-FFF2-40B4-BE49-F238E27FC236}">
                <a16:creationId xmlns:a16="http://schemas.microsoft.com/office/drawing/2014/main" id="{93A2845A-7076-4925-ABB5-094D038156DC}"/>
              </a:ext>
            </a:extLst>
          </p:cNvPr>
          <p:cNvCxnSpPr/>
          <p:nvPr/>
        </p:nvCxnSpPr>
        <p:spPr bwMode="auto">
          <a:xfrm rot="16200000" flipV="1">
            <a:off x="717729" y="1702649"/>
            <a:ext cx="1214846"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sp>
        <p:nvSpPr>
          <p:cNvPr id="18" name="Kör 22">
            <a:extLst>
              <a:ext uri="{FF2B5EF4-FFF2-40B4-BE49-F238E27FC236}">
                <a16:creationId xmlns:a16="http://schemas.microsoft.com/office/drawing/2014/main" id="{491698B8-D517-4464-817B-959948BF7D5B}"/>
              </a:ext>
            </a:extLst>
          </p:cNvPr>
          <p:cNvSpPr/>
          <p:nvPr/>
        </p:nvSpPr>
        <p:spPr bwMode="auto">
          <a:xfrm flipH="1">
            <a:off x="3010259" y="2336198"/>
            <a:ext cx="143692" cy="143692"/>
          </a:xfrm>
          <a:prstGeom prst="pie">
            <a:avLst>
              <a:gd name="adj1" fmla="val 10800000"/>
              <a:gd name="adj2" fmla="val 21485458"/>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19" name="Kör 23">
            <a:extLst>
              <a:ext uri="{FF2B5EF4-FFF2-40B4-BE49-F238E27FC236}">
                <a16:creationId xmlns:a16="http://schemas.microsoft.com/office/drawing/2014/main" id="{16133C9B-E15C-459A-B837-51CA075A1AA7}"/>
              </a:ext>
            </a:extLst>
          </p:cNvPr>
          <p:cNvSpPr/>
          <p:nvPr/>
        </p:nvSpPr>
        <p:spPr bwMode="auto">
          <a:xfrm flipH="1">
            <a:off x="5095962" y="2671477"/>
            <a:ext cx="143692" cy="143692"/>
          </a:xfrm>
          <a:prstGeom prst="pie">
            <a:avLst>
              <a:gd name="adj1" fmla="val 10800000"/>
              <a:gd name="adj2" fmla="val 21485458"/>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20" name="Kör 24">
            <a:extLst>
              <a:ext uri="{FF2B5EF4-FFF2-40B4-BE49-F238E27FC236}">
                <a16:creationId xmlns:a16="http://schemas.microsoft.com/office/drawing/2014/main" id="{8147DEAD-4078-47EF-BECB-A0503F4EA5C4}"/>
              </a:ext>
            </a:extLst>
          </p:cNvPr>
          <p:cNvSpPr/>
          <p:nvPr/>
        </p:nvSpPr>
        <p:spPr bwMode="auto">
          <a:xfrm flipH="1">
            <a:off x="6515459" y="2588746"/>
            <a:ext cx="143692" cy="143692"/>
          </a:xfrm>
          <a:prstGeom prst="pie">
            <a:avLst>
              <a:gd name="adj1" fmla="val 10800000"/>
              <a:gd name="adj2" fmla="val 21485458"/>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21" name="Egyenes összekötő 25">
            <a:extLst>
              <a:ext uri="{FF2B5EF4-FFF2-40B4-BE49-F238E27FC236}">
                <a16:creationId xmlns:a16="http://schemas.microsoft.com/office/drawing/2014/main" id="{D6F6A123-7839-4CE5-AED1-EC4CDAB5911F}"/>
              </a:ext>
            </a:extLst>
          </p:cNvPr>
          <p:cNvCxnSpPr/>
          <p:nvPr/>
        </p:nvCxnSpPr>
        <p:spPr bwMode="auto">
          <a:xfrm rot="16200000" flipV="1">
            <a:off x="2476860" y="1724419"/>
            <a:ext cx="1214846"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grpSp>
        <p:nvGrpSpPr>
          <p:cNvPr id="22" name="Csoportba foglalás 26">
            <a:extLst>
              <a:ext uri="{FF2B5EF4-FFF2-40B4-BE49-F238E27FC236}">
                <a16:creationId xmlns:a16="http://schemas.microsoft.com/office/drawing/2014/main" id="{C012A271-E2FB-47AE-A7F1-6AE941BE1532}"/>
              </a:ext>
            </a:extLst>
          </p:cNvPr>
          <p:cNvGrpSpPr/>
          <p:nvPr/>
        </p:nvGrpSpPr>
        <p:grpSpPr>
          <a:xfrm>
            <a:off x="1325152" y="1604678"/>
            <a:ext cx="1750422" cy="705394"/>
            <a:chOff x="1358538" y="1802674"/>
            <a:chExt cx="1750422" cy="705394"/>
          </a:xfrm>
        </p:grpSpPr>
        <p:cxnSp>
          <p:nvCxnSpPr>
            <p:cNvPr id="23" name="Egyenes összekötő 27">
              <a:extLst>
                <a:ext uri="{FF2B5EF4-FFF2-40B4-BE49-F238E27FC236}">
                  <a16:creationId xmlns:a16="http://schemas.microsoft.com/office/drawing/2014/main" id="{A0A02EBC-9F33-44FF-93CE-C3F3A237E450}"/>
                </a:ext>
              </a:extLst>
            </p:cNvPr>
            <p:cNvCxnSpPr/>
            <p:nvPr/>
          </p:nvCxnSpPr>
          <p:spPr bwMode="auto">
            <a:xfrm rot="5400000">
              <a:off x="1861457" y="2109653"/>
              <a:ext cx="587828" cy="1045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Egyenes összekötő 28">
              <a:extLst>
                <a:ext uri="{FF2B5EF4-FFF2-40B4-BE49-F238E27FC236}">
                  <a16:creationId xmlns:a16="http://schemas.microsoft.com/office/drawing/2014/main" id="{4DB5E028-EB1C-4708-91D7-F5110D787E3A}"/>
                </a:ext>
              </a:extLst>
            </p:cNvPr>
            <p:cNvCxnSpPr/>
            <p:nvPr/>
          </p:nvCxnSpPr>
          <p:spPr bwMode="auto">
            <a:xfrm rot="5400000">
              <a:off x="1750423" y="1998617"/>
              <a:ext cx="587828" cy="326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Egyenes összekötő 29">
              <a:extLst>
                <a:ext uri="{FF2B5EF4-FFF2-40B4-BE49-F238E27FC236}">
                  <a16:creationId xmlns:a16="http://schemas.microsoft.com/office/drawing/2014/main" id="{F4A6CBFB-BDF6-4BF8-99E5-6BE05E05C091}"/>
                </a:ext>
              </a:extLst>
            </p:cNvPr>
            <p:cNvCxnSpPr/>
            <p:nvPr/>
          </p:nvCxnSpPr>
          <p:spPr bwMode="auto">
            <a:xfrm rot="16200000" flipH="1">
              <a:off x="2076994" y="2037805"/>
              <a:ext cx="613955" cy="32657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6" name="Téglalap 30">
              <a:extLst>
                <a:ext uri="{FF2B5EF4-FFF2-40B4-BE49-F238E27FC236}">
                  <a16:creationId xmlns:a16="http://schemas.microsoft.com/office/drawing/2014/main" id="{09574D28-C95B-4489-97A2-2B2DFC554859}"/>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27" name="Egyenes összekötő 31">
              <a:extLst>
                <a:ext uri="{FF2B5EF4-FFF2-40B4-BE49-F238E27FC236}">
                  <a16:creationId xmlns:a16="http://schemas.microsoft.com/office/drawing/2014/main" id="{99274FD5-F354-4279-BE54-C42A35A97D30}"/>
                </a:ext>
              </a:extLst>
            </p:cNvPr>
            <p:cNvCxnSpPr>
              <a:stCxn id="26" idx="1"/>
            </p:cNvCxnSpPr>
            <p:nvPr/>
          </p:nvCxnSpPr>
          <p:spPr bwMode="auto">
            <a:xfrm rot="10800000" flipV="1">
              <a:off x="1358538" y="1848394"/>
              <a:ext cx="679269" cy="6532"/>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28" name="Egyenes összekötő 32">
              <a:extLst>
                <a:ext uri="{FF2B5EF4-FFF2-40B4-BE49-F238E27FC236}">
                  <a16:creationId xmlns:a16="http://schemas.microsoft.com/office/drawing/2014/main" id="{8316DFC9-EC94-4645-9B1F-743F80B5C30A}"/>
                </a:ext>
              </a:extLst>
            </p:cNvPr>
            <p:cNvCxnSpPr/>
            <p:nvPr/>
          </p:nvCxnSpPr>
          <p:spPr bwMode="auto">
            <a:xfrm rot="10800000" flipV="1">
              <a:off x="2346962" y="1828800"/>
              <a:ext cx="761998" cy="21772"/>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cxnSp>
        <p:nvCxnSpPr>
          <p:cNvPr id="29" name="Egyenes összekötő 33">
            <a:extLst>
              <a:ext uri="{FF2B5EF4-FFF2-40B4-BE49-F238E27FC236}">
                <a16:creationId xmlns:a16="http://schemas.microsoft.com/office/drawing/2014/main" id="{180FE93B-0393-4C60-A03E-07B15289FEA6}"/>
              </a:ext>
            </a:extLst>
          </p:cNvPr>
          <p:cNvCxnSpPr/>
          <p:nvPr/>
        </p:nvCxnSpPr>
        <p:spPr bwMode="auto">
          <a:xfrm rot="16200000" flipV="1">
            <a:off x="4566918" y="2077118"/>
            <a:ext cx="1214846"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cxnSp>
        <p:nvCxnSpPr>
          <p:cNvPr id="30" name="Egyenes összekötő 34">
            <a:extLst>
              <a:ext uri="{FF2B5EF4-FFF2-40B4-BE49-F238E27FC236}">
                <a16:creationId xmlns:a16="http://schemas.microsoft.com/office/drawing/2014/main" id="{F92CD599-0972-4E40-8784-F2630C11C9F7}"/>
              </a:ext>
            </a:extLst>
          </p:cNvPr>
          <p:cNvCxnSpPr/>
          <p:nvPr/>
        </p:nvCxnSpPr>
        <p:spPr bwMode="auto">
          <a:xfrm rot="16200000" flipV="1">
            <a:off x="7349308" y="2207747"/>
            <a:ext cx="1214846"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cxnSp>
        <p:nvCxnSpPr>
          <p:cNvPr id="31" name="Egyenes összekötő 35">
            <a:extLst>
              <a:ext uri="{FF2B5EF4-FFF2-40B4-BE49-F238E27FC236}">
                <a16:creationId xmlns:a16="http://schemas.microsoft.com/office/drawing/2014/main" id="{E689DDEB-388E-4760-86FB-D871645A061D}"/>
              </a:ext>
            </a:extLst>
          </p:cNvPr>
          <p:cNvCxnSpPr/>
          <p:nvPr/>
        </p:nvCxnSpPr>
        <p:spPr bwMode="auto">
          <a:xfrm rot="16200000" flipV="1">
            <a:off x="5986417" y="1981324"/>
            <a:ext cx="1214846"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grpSp>
        <p:nvGrpSpPr>
          <p:cNvPr id="32" name="Csoportba foglalás 36">
            <a:extLst>
              <a:ext uri="{FF2B5EF4-FFF2-40B4-BE49-F238E27FC236}">
                <a16:creationId xmlns:a16="http://schemas.microsoft.com/office/drawing/2014/main" id="{042539E0-24FF-4595-AB1C-ED3B9BD3D240}"/>
              </a:ext>
            </a:extLst>
          </p:cNvPr>
          <p:cNvGrpSpPr/>
          <p:nvPr/>
        </p:nvGrpSpPr>
        <p:grpSpPr>
          <a:xfrm>
            <a:off x="3075575" y="1979146"/>
            <a:ext cx="2076994" cy="705394"/>
            <a:chOff x="1088572" y="1802674"/>
            <a:chExt cx="2076994" cy="705394"/>
          </a:xfrm>
        </p:grpSpPr>
        <p:cxnSp>
          <p:nvCxnSpPr>
            <p:cNvPr id="33" name="Egyenes összekötő 37">
              <a:extLst>
                <a:ext uri="{FF2B5EF4-FFF2-40B4-BE49-F238E27FC236}">
                  <a16:creationId xmlns:a16="http://schemas.microsoft.com/office/drawing/2014/main" id="{702CA806-3017-4413-8596-738AFF04D133}"/>
                </a:ext>
              </a:extLst>
            </p:cNvPr>
            <p:cNvCxnSpPr/>
            <p:nvPr/>
          </p:nvCxnSpPr>
          <p:spPr bwMode="auto">
            <a:xfrm rot="5400000">
              <a:off x="1848395" y="2109652"/>
              <a:ext cx="587828" cy="1045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Egyenes összekötő 38">
              <a:extLst>
                <a:ext uri="{FF2B5EF4-FFF2-40B4-BE49-F238E27FC236}">
                  <a16:creationId xmlns:a16="http://schemas.microsoft.com/office/drawing/2014/main" id="{CC737AE5-39F2-41C1-8BC0-4207BC44A0F1}"/>
                </a:ext>
              </a:extLst>
            </p:cNvPr>
            <p:cNvCxnSpPr/>
            <p:nvPr/>
          </p:nvCxnSpPr>
          <p:spPr bwMode="auto">
            <a:xfrm rot="5400000">
              <a:off x="1756954" y="1931126"/>
              <a:ext cx="513806" cy="3875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5" name="Egyenes összekötő 39">
              <a:extLst>
                <a:ext uri="{FF2B5EF4-FFF2-40B4-BE49-F238E27FC236}">
                  <a16:creationId xmlns:a16="http://schemas.microsoft.com/office/drawing/2014/main" id="{7B9CB953-DEF0-4150-900A-E77D70C66F9C}"/>
                </a:ext>
              </a:extLst>
            </p:cNvPr>
            <p:cNvCxnSpPr/>
            <p:nvPr/>
          </p:nvCxnSpPr>
          <p:spPr bwMode="auto">
            <a:xfrm rot="16200000" flipH="1">
              <a:off x="2076994" y="2037805"/>
              <a:ext cx="613955" cy="32657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Téglalap 40">
              <a:extLst>
                <a:ext uri="{FF2B5EF4-FFF2-40B4-BE49-F238E27FC236}">
                  <a16:creationId xmlns:a16="http://schemas.microsoft.com/office/drawing/2014/main" id="{AF9E3C8B-2CE7-49DC-9829-A5D34116A5C6}"/>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37" name="Egyenes összekötő 41">
              <a:extLst>
                <a:ext uri="{FF2B5EF4-FFF2-40B4-BE49-F238E27FC236}">
                  <a16:creationId xmlns:a16="http://schemas.microsoft.com/office/drawing/2014/main" id="{5AAEB0EE-A53C-4AA7-A345-5849E2342472}"/>
                </a:ext>
              </a:extLst>
            </p:cNvPr>
            <p:cNvCxnSpPr>
              <a:stCxn id="36" idx="1"/>
            </p:cNvCxnSpPr>
            <p:nvPr/>
          </p:nvCxnSpPr>
          <p:spPr bwMode="auto">
            <a:xfrm rot="10800000">
              <a:off x="1088572" y="1846218"/>
              <a:ext cx="949235" cy="2176"/>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38" name="Egyenes összekötő 42">
              <a:extLst>
                <a:ext uri="{FF2B5EF4-FFF2-40B4-BE49-F238E27FC236}">
                  <a16:creationId xmlns:a16="http://schemas.microsoft.com/office/drawing/2014/main" id="{2436630E-757B-48EC-8EEC-0EF50481D6BB}"/>
                </a:ext>
              </a:extLst>
            </p:cNvPr>
            <p:cNvCxnSpPr/>
            <p:nvPr/>
          </p:nvCxnSpPr>
          <p:spPr bwMode="auto">
            <a:xfrm rot="10800000" flipV="1">
              <a:off x="2346963" y="1846218"/>
              <a:ext cx="818603" cy="4354"/>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grpSp>
        <p:nvGrpSpPr>
          <p:cNvPr id="39" name="Csoportba foglalás 43">
            <a:extLst>
              <a:ext uri="{FF2B5EF4-FFF2-40B4-BE49-F238E27FC236}">
                <a16:creationId xmlns:a16="http://schemas.microsoft.com/office/drawing/2014/main" id="{B8734D38-ED8C-475B-A65F-DC5C2589366C}"/>
              </a:ext>
            </a:extLst>
          </p:cNvPr>
          <p:cNvGrpSpPr/>
          <p:nvPr/>
        </p:nvGrpSpPr>
        <p:grpSpPr>
          <a:xfrm>
            <a:off x="5178694" y="2070587"/>
            <a:ext cx="1384664" cy="653144"/>
            <a:chOff x="1493520" y="1802674"/>
            <a:chExt cx="1384664" cy="653144"/>
          </a:xfrm>
        </p:grpSpPr>
        <p:cxnSp>
          <p:nvCxnSpPr>
            <p:cNvPr id="40" name="Egyenes összekötő 44">
              <a:extLst>
                <a:ext uri="{FF2B5EF4-FFF2-40B4-BE49-F238E27FC236}">
                  <a16:creationId xmlns:a16="http://schemas.microsoft.com/office/drawing/2014/main" id="{84CAE52D-619B-45D8-A4C8-DE7E4FC4F51D}"/>
                </a:ext>
              </a:extLst>
            </p:cNvPr>
            <p:cNvCxnSpPr/>
            <p:nvPr/>
          </p:nvCxnSpPr>
          <p:spPr bwMode="auto">
            <a:xfrm rot="5400000">
              <a:off x="1848395" y="2109652"/>
              <a:ext cx="587828" cy="1045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Egyenes összekötő 45">
              <a:extLst>
                <a:ext uri="{FF2B5EF4-FFF2-40B4-BE49-F238E27FC236}">
                  <a16:creationId xmlns:a16="http://schemas.microsoft.com/office/drawing/2014/main" id="{25DFC9D6-83F2-46C9-92B3-C3AFEA6273C6}"/>
                </a:ext>
              </a:extLst>
            </p:cNvPr>
            <p:cNvCxnSpPr/>
            <p:nvPr/>
          </p:nvCxnSpPr>
          <p:spPr bwMode="auto">
            <a:xfrm rot="5400000">
              <a:off x="1750423" y="1998617"/>
              <a:ext cx="587828" cy="326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2" name="Egyenes összekötő 46">
              <a:extLst>
                <a:ext uri="{FF2B5EF4-FFF2-40B4-BE49-F238E27FC236}">
                  <a16:creationId xmlns:a16="http://schemas.microsoft.com/office/drawing/2014/main" id="{968C616E-408A-4AAB-919A-F68B34DFD82B}"/>
                </a:ext>
              </a:extLst>
            </p:cNvPr>
            <p:cNvCxnSpPr/>
            <p:nvPr/>
          </p:nvCxnSpPr>
          <p:spPr bwMode="auto">
            <a:xfrm rot="16200000" flipH="1">
              <a:off x="2103120" y="2011678"/>
              <a:ext cx="526869" cy="29173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Téglalap 47">
              <a:extLst>
                <a:ext uri="{FF2B5EF4-FFF2-40B4-BE49-F238E27FC236}">
                  <a16:creationId xmlns:a16="http://schemas.microsoft.com/office/drawing/2014/main" id="{41980E47-3EC2-4C27-902A-3B0B98426F8A}"/>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44" name="Egyenes összekötő 48">
              <a:extLst>
                <a:ext uri="{FF2B5EF4-FFF2-40B4-BE49-F238E27FC236}">
                  <a16:creationId xmlns:a16="http://schemas.microsoft.com/office/drawing/2014/main" id="{83594C95-1CA6-4CFC-9105-0F850A8E1E8F}"/>
                </a:ext>
              </a:extLst>
            </p:cNvPr>
            <p:cNvCxnSpPr>
              <a:stCxn id="43" idx="1"/>
            </p:cNvCxnSpPr>
            <p:nvPr/>
          </p:nvCxnSpPr>
          <p:spPr bwMode="auto">
            <a:xfrm rot="10800000" flipV="1">
              <a:off x="1493520" y="1848394"/>
              <a:ext cx="544286" cy="10886"/>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45" name="Egyenes összekötő 49">
              <a:extLst>
                <a:ext uri="{FF2B5EF4-FFF2-40B4-BE49-F238E27FC236}">
                  <a16:creationId xmlns:a16="http://schemas.microsoft.com/office/drawing/2014/main" id="{E27C293A-E411-4E50-9256-CC9A2632670F}"/>
                </a:ext>
              </a:extLst>
            </p:cNvPr>
            <p:cNvCxnSpPr/>
            <p:nvPr/>
          </p:nvCxnSpPr>
          <p:spPr bwMode="auto">
            <a:xfrm rot="10800000">
              <a:off x="2346963" y="1850572"/>
              <a:ext cx="531221" cy="8708"/>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grpSp>
        <p:nvGrpSpPr>
          <p:cNvPr id="46" name="Csoportba foglalás 50">
            <a:extLst>
              <a:ext uri="{FF2B5EF4-FFF2-40B4-BE49-F238E27FC236}">
                <a16:creationId xmlns:a16="http://schemas.microsoft.com/office/drawing/2014/main" id="{3776216B-4172-4057-8E57-553608C2DE41}"/>
              </a:ext>
            </a:extLst>
          </p:cNvPr>
          <p:cNvGrpSpPr/>
          <p:nvPr/>
        </p:nvGrpSpPr>
        <p:grpSpPr>
          <a:xfrm>
            <a:off x="6589483" y="2201215"/>
            <a:ext cx="1345474" cy="592183"/>
            <a:chOff x="1519646" y="1802674"/>
            <a:chExt cx="1345474" cy="592183"/>
          </a:xfrm>
        </p:grpSpPr>
        <p:cxnSp>
          <p:nvCxnSpPr>
            <p:cNvPr id="47" name="Egyenes összekötő 51">
              <a:extLst>
                <a:ext uri="{FF2B5EF4-FFF2-40B4-BE49-F238E27FC236}">
                  <a16:creationId xmlns:a16="http://schemas.microsoft.com/office/drawing/2014/main" id="{7B58CF55-4D0B-42E0-B886-288205DE7B3B}"/>
                </a:ext>
              </a:extLst>
            </p:cNvPr>
            <p:cNvCxnSpPr/>
            <p:nvPr/>
          </p:nvCxnSpPr>
          <p:spPr bwMode="auto">
            <a:xfrm rot="5400000">
              <a:off x="1939835" y="2061756"/>
              <a:ext cx="448493" cy="6096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Egyenes összekötő 52">
              <a:extLst>
                <a:ext uri="{FF2B5EF4-FFF2-40B4-BE49-F238E27FC236}">
                  <a16:creationId xmlns:a16="http://schemas.microsoft.com/office/drawing/2014/main" id="{A017111D-28F5-49E0-937F-85876C5CBEDE}"/>
                </a:ext>
              </a:extLst>
            </p:cNvPr>
            <p:cNvCxnSpPr/>
            <p:nvPr/>
          </p:nvCxnSpPr>
          <p:spPr bwMode="auto">
            <a:xfrm rot="5400000">
              <a:off x="1848395" y="1931125"/>
              <a:ext cx="422365" cy="29609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9" name="Egyenes összekötő 53">
              <a:extLst>
                <a:ext uri="{FF2B5EF4-FFF2-40B4-BE49-F238E27FC236}">
                  <a16:creationId xmlns:a16="http://schemas.microsoft.com/office/drawing/2014/main" id="{41F23C2A-7912-45C9-B301-88E1B9F23126}"/>
                </a:ext>
              </a:extLst>
            </p:cNvPr>
            <p:cNvCxnSpPr/>
            <p:nvPr/>
          </p:nvCxnSpPr>
          <p:spPr bwMode="auto">
            <a:xfrm rot="16200000" flipH="1">
              <a:off x="2103119" y="2011679"/>
              <a:ext cx="500744" cy="26561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0" name="Téglalap 54">
              <a:extLst>
                <a:ext uri="{FF2B5EF4-FFF2-40B4-BE49-F238E27FC236}">
                  <a16:creationId xmlns:a16="http://schemas.microsoft.com/office/drawing/2014/main" id="{D04F1804-DD75-4162-99BD-A1DEC47FAE20}"/>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51" name="Egyenes összekötő 55">
              <a:extLst>
                <a:ext uri="{FF2B5EF4-FFF2-40B4-BE49-F238E27FC236}">
                  <a16:creationId xmlns:a16="http://schemas.microsoft.com/office/drawing/2014/main" id="{1C8262F6-D470-4B4E-BCC9-F93DFFDFEA10}"/>
                </a:ext>
              </a:extLst>
            </p:cNvPr>
            <p:cNvCxnSpPr>
              <a:stCxn id="50" idx="1"/>
            </p:cNvCxnSpPr>
            <p:nvPr/>
          </p:nvCxnSpPr>
          <p:spPr bwMode="auto">
            <a:xfrm rot="10800000">
              <a:off x="1519646" y="1846218"/>
              <a:ext cx="518160" cy="2177"/>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52" name="Egyenes összekötő 56">
              <a:extLst>
                <a:ext uri="{FF2B5EF4-FFF2-40B4-BE49-F238E27FC236}">
                  <a16:creationId xmlns:a16="http://schemas.microsoft.com/office/drawing/2014/main" id="{3D5CCF66-D02A-42B3-A9BA-6E74F87DE46D}"/>
                </a:ext>
              </a:extLst>
            </p:cNvPr>
            <p:cNvCxnSpPr/>
            <p:nvPr/>
          </p:nvCxnSpPr>
          <p:spPr bwMode="auto">
            <a:xfrm rot="10800000">
              <a:off x="2346962" y="1850572"/>
              <a:ext cx="518158" cy="8708"/>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sp>
        <p:nvSpPr>
          <p:cNvPr id="53" name="Szabadkézi sokszög 58">
            <a:extLst>
              <a:ext uri="{FF2B5EF4-FFF2-40B4-BE49-F238E27FC236}">
                <a16:creationId xmlns:a16="http://schemas.microsoft.com/office/drawing/2014/main" id="{7482B41D-447F-461E-958F-B9F42995DC8C}"/>
              </a:ext>
            </a:extLst>
          </p:cNvPr>
          <p:cNvSpPr/>
          <p:nvPr/>
        </p:nvSpPr>
        <p:spPr bwMode="auto">
          <a:xfrm>
            <a:off x="1181460" y="2259998"/>
            <a:ext cx="3474720" cy="489857"/>
          </a:xfrm>
          <a:custGeom>
            <a:avLst/>
            <a:gdLst>
              <a:gd name="connsiteX0" fmla="*/ 0 w 3474720"/>
              <a:gd name="connsiteY0" fmla="*/ 154578 h 489857"/>
              <a:gd name="connsiteX1" fmla="*/ 483326 w 3474720"/>
              <a:gd name="connsiteY1" fmla="*/ 23949 h 489857"/>
              <a:gd name="connsiteX2" fmla="*/ 927463 w 3474720"/>
              <a:gd name="connsiteY2" fmla="*/ 10886 h 489857"/>
              <a:gd name="connsiteX3" fmla="*/ 1463040 w 3474720"/>
              <a:gd name="connsiteY3" fmla="*/ 63138 h 489857"/>
              <a:gd name="connsiteX4" fmla="*/ 2299063 w 3474720"/>
              <a:gd name="connsiteY4" fmla="*/ 246018 h 489857"/>
              <a:gd name="connsiteX5" fmla="*/ 3213463 w 3474720"/>
              <a:gd name="connsiteY5" fmla="*/ 455023 h 489857"/>
              <a:gd name="connsiteX6" fmla="*/ 3474720 w 3474720"/>
              <a:gd name="connsiteY6" fmla="*/ 455023 h 48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4720" h="489857">
                <a:moveTo>
                  <a:pt x="0" y="154578"/>
                </a:moveTo>
                <a:cubicBezTo>
                  <a:pt x="164374" y="101238"/>
                  <a:pt x="328749" y="47898"/>
                  <a:pt x="483326" y="23949"/>
                </a:cubicBezTo>
                <a:cubicBezTo>
                  <a:pt x="637903" y="0"/>
                  <a:pt x="764177" y="4355"/>
                  <a:pt x="927463" y="10886"/>
                </a:cubicBezTo>
                <a:cubicBezTo>
                  <a:pt x="1090749" y="17418"/>
                  <a:pt x="1234440" y="23949"/>
                  <a:pt x="1463040" y="63138"/>
                </a:cubicBezTo>
                <a:cubicBezTo>
                  <a:pt x="1691640" y="102327"/>
                  <a:pt x="2299063" y="246018"/>
                  <a:pt x="2299063" y="246018"/>
                </a:cubicBezTo>
                <a:cubicBezTo>
                  <a:pt x="2590800" y="311332"/>
                  <a:pt x="3017520" y="420189"/>
                  <a:pt x="3213463" y="455023"/>
                </a:cubicBezTo>
                <a:cubicBezTo>
                  <a:pt x="3409406" y="489857"/>
                  <a:pt x="3424646" y="450669"/>
                  <a:pt x="3474720" y="455023"/>
                </a:cubicBezTo>
              </a:path>
            </a:pathLst>
          </a:custGeom>
          <a:noFill/>
          <a:ln w="28575"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54" name="Szabadkézi sokszög 59">
            <a:extLst>
              <a:ext uri="{FF2B5EF4-FFF2-40B4-BE49-F238E27FC236}">
                <a16:creationId xmlns:a16="http://schemas.microsoft.com/office/drawing/2014/main" id="{72CA9CF5-1515-4212-99A2-CD4B44D90B51}"/>
              </a:ext>
            </a:extLst>
          </p:cNvPr>
          <p:cNvSpPr/>
          <p:nvPr/>
        </p:nvSpPr>
        <p:spPr bwMode="auto">
          <a:xfrm>
            <a:off x="5061129" y="2671478"/>
            <a:ext cx="3030583" cy="265612"/>
          </a:xfrm>
          <a:custGeom>
            <a:avLst/>
            <a:gdLst>
              <a:gd name="connsiteX0" fmla="*/ 0 w 3030583"/>
              <a:gd name="connsiteY0" fmla="*/ 82732 h 265612"/>
              <a:gd name="connsiteX1" fmla="*/ 600891 w 3030583"/>
              <a:gd name="connsiteY1" fmla="*/ 82732 h 265612"/>
              <a:gd name="connsiteX2" fmla="*/ 1097280 w 3030583"/>
              <a:gd name="connsiteY2" fmla="*/ 43543 h 265612"/>
              <a:gd name="connsiteX3" fmla="*/ 1541417 w 3030583"/>
              <a:gd name="connsiteY3" fmla="*/ 4355 h 265612"/>
              <a:gd name="connsiteX4" fmla="*/ 1985554 w 3030583"/>
              <a:gd name="connsiteY4" fmla="*/ 43543 h 265612"/>
              <a:gd name="connsiteX5" fmla="*/ 3030583 w 3030583"/>
              <a:gd name="connsiteY5" fmla="*/ 265612 h 26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583" h="265612">
                <a:moveTo>
                  <a:pt x="0" y="82732"/>
                </a:moveTo>
                <a:cubicBezTo>
                  <a:pt x="209005" y="85998"/>
                  <a:pt x="418011" y="89264"/>
                  <a:pt x="600891" y="82732"/>
                </a:cubicBezTo>
                <a:cubicBezTo>
                  <a:pt x="783771" y="76201"/>
                  <a:pt x="1097280" y="43543"/>
                  <a:pt x="1097280" y="43543"/>
                </a:cubicBezTo>
                <a:cubicBezTo>
                  <a:pt x="1254034" y="30480"/>
                  <a:pt x="1393371" y="4355"/>
                  <a:pt x="1541417" y="4355"/>
                </a:cubicBezTo>
                <a:cubicBezTo>
                  <a:pt x="1689463" y="4355"/>
                  <a:pt x="1737360" y="0"/>
                  <a:pt x="1985554" y="43543"/>
                </a:cubicBezTo>
                <a:cubicBezTo>
                  <a:pt x="2233748" y="87086"/>
                  <a:pt x="3030583" y="265612"/>
                  <a:pt x="3030583" y="265612"/>
                </a:cubicBezTo>
              </a:path>
            </a:pathLst>
          </a:custGeom>
          <a:noFill/>
          <a:ln w="28575"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55" name="Egyenes összekötő 61">
            <a:extLst>
              <a:ext uri="{FF2B5EF4-FFF2-40B4-BE49-F238E27FC236}">
                <a16:creationId xmlns:a16="http://schemas.microsoft.com/office/drawing/2014/main" id="{9573E7C8-959D-4D7A-8EBE-5C7028B3B83F}"/>
              </a:ext>
            </a:extLst>
          </p:cNvPr>
          <p:cNvCxnSpPr>
            <a:stCxn id="53" idx="6"/>
          </p:cNvCxnSpPr>
          <p:nvPr/>
        </p:nvCxnSpPr>
        <p:spPr bwMode="auto">
          <a:xfrm>
            <a:off x="4656180" y="2715021"/>
            <a:ext cx="104503" cy="235132"/>
          </a:xfrm>
          <a:prstGeom prst="line">
            <a:avLst/>
          </a:prstGeom>
          <a:solidFill>
            <a:schemeClr val="accent1"/>
          </a:solidFill>
          <a:ln w="28575" cap="flat" cmpd="sng" algn="ctr">
            <a:solidFill>
              <a:srgbClr val="CC9900"/>
            </a:solidFill>
            <a:prstDash val="solid"/>
            <a:round/>
            <a:headEnd type="none" w="med" len="med"/>
            <a:tailEnd type="none" w="med" len="med"/>
          </a:ln>
          <a:effectLst/>
        </p:spPr>
      </p:cxnSp>
      <p:cxnSp>
        <p:nvCxnSpPr>
          <p:cNvPr id="56" name="Egyenes összekötő 64">
            <a:extLst>
              <a:ext uri="{FF2B5EF4-FFF2-40B4-BE49-F238E27FC236}">
                <a16:creationId xmlns:a16="http://schemas.microsoft.com/office/drawing/2014/main" id="{10C89AC5-224F-4847-A6B5-2A9CA3B0A96D}"/>
              </a:ext>
            </a:extLst>
          </p:cNvPr>
          <p:cNvCxnSpPr>
            <a:stCxn id="54" idx="0"/>
          </p:cNvCxnSpPr>
          <p:nvPr/>
        </p:nvCxnSpPr>
        <p:spPr bwMode="auto">
          <a:xfrm flipH="1">
            <a:off x="4956626" y="2754210"/>
            <a:ext cx="104503" cy="195943"/>
          </a:xfrm>
          <a:prstGeom prst="line">
            <a:avLst/>
          </a:prstGeom>
          <a:solidFill>
            <a:schemeClr val="accent1"/>
          </a:solidFill>
          <a:ln w="28575" cap="flat" cmpd="sng" algn="ctr">
            <a:solidFill>
              <a:srgbClr val="CC9900"/>
            </a:solidFill>
            <a:prstDash val="solid"/>
            <a:round/>
            <a:headEnd type="none" w="med" len="med"/>
            <a:tailEnd type="none" w="med" len="med"/>
          </a:ln>
          <a:effectLst/>
        </p:spPr>
      </p:cxnSp>
      <p:cxnSp>
        <p:nvCxnSpPr>
          <p:cNvPr id="57" name="Egyenes összekötő 66">
            <a:extLst>
              <a:ext uri="{FF2B5EF4-FFF2-40B4-BE49-F238E27FC236}">
                <a16:creationId xmlns:a16="http://schemas.microsoft.com/office/drawing/2014/main" id="{F3C34AA0-E46D-4C21-8347-8455F81A6F6C}"/>
              </a:ext>
            </a:extLst>
          </p:cNvPr>
          <p:cNvCxnSpPr/>
          <p:nvPr/>
        </p:nvCxnSpPr>
        <p:spPr bwMode="auto">
          <a:xfrm rot="10800000" flipV="1">
            <a:off x="4773749" y="2963216"/>
            <a:ext cx="195941" cy="2"/>
          </a:xfrm>
          <a:prstGeom prst="line">
            <a:avLst/>
          </a:prstGeom>
          <a:solidFill>
            <a:schemeClr val="accent1"/>
          </a:solidFill>
          <a:ln w="28575" cap="flat" cmpd="sng" algn="ctr">
            <a:solidFill>
              <a:srgbClr val="CC9900"/>
            </a:solidFill>
            <a:prstDash val="solid"/>
            <a:round/>
            <a:headEnd type="none" w="med" len="med"/>
            <a:tailEnd type="none" w="med" len="med"/>
          </a:ln>
          <a:effectLst/>
        </p:spPr>
      </p:cxnSp>
      <p:cxnSp>
        <p:nvCxnSpPr>
          <p:cNvPr id="58" name="Egyenes összekötő nyíllal 69">
            <a:extLst>
              <a:ext uri="{FF2B5EF4-FFF2-40B4-BE49-F238E27FC236}">
                <a16:creationId xmlns:a16="http://schemas.microsoft.com/office/drawing/2014/main" id="{E27F877B-F5C4-4BFF-AE74-606C95DD535C}"/>
              </a:ext>
            </a:extLst>
          </p:cNvPr>
          <p:cNvCxnSpPr>
            <a:cxnSpLocks/>
            <a:stCxn id="59" idx="0"/>
          </p:cNvCxnSpPr>
          <p:nvPr/>
        </p:nvCxnSpPr>
        <p:spPr bwMode="auto">
          <a:xfrm flipV="1">
            <a:off x="3322275" y="3054659"/>
            <a:ext cx="1477597" cy="29588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59" name="Szövegdoboz 70">
            <a:extLst>
              <a:ext uri="{FF2B5EF4-FFF2-40B4-BE49-F238E27FC236}">
                <a16:creationId xmlns:a16="http://schemas.microsoft.com/office/drawing/2014/main" id="{F737AC76-639F-43F9-AF44-4827A3E38869}"/>
              </a:ext>
            </a:extLst>
          </p:cNvPr>
          <p:cNvSpPr txBox="1"/>
          <p:nvPr/>
        </p:nvSpPr>
        <p:spPr>
          <a:xfrm>
            <a:off x="1369378" y="3350543"/>
            <a:ext cx="3905794" cy="523220"/>
          </a:xfrm>
          <a:prstGeom prst="rect">
            <a:avLst/>
          </a:prstGeom>
          <a:noFill/>
        </p:spPr>
        <p:txBody>
          <a:bodyPr wrap="square" rtlCol="0">
            <a:spAutoFit/>
          </a:bodyPr>
          <a:lstStyle/>
          <a:p>
            <a:r>
              <a:rPr lang="hu-HU" sz="1400" dirty="0"/>
              <a:t>The </a:t>
            </a:r>
            <a:r>
              <a:rPr lang="hu-HU" sz="1400" dirty="0" err="1"/>
              <a:t>elevation</a:t>
            </a:r>
            <a:r>
              <a:rPr lang="hu-HU" sz="1400" dirty="0"/>
              <a:t> of </a:t>
            </a:r>
            <a:r>
              <a:rPr lang="hu-HU" sz="1400" dirty="0" err="1"/>
              <a:t>the</a:t>
            </a:r>
            <a:r>
              <a:rPr lang="hu-HU" sz="1400" dirty="0"/>
              <a:t> </a:t>
            </a:r>
            <a:r>
              <a:rPr lang="hu-HU" sz="1400" dirty="0" err="1"/>
              <a:t>characteristic</a:t>
            </a:r>
            <a:r>
              <a:rPr lang="hu-HU" sz="1400" dirty="0"/>
              <a:t> </a:t>
            </a:r>
            <a:r>
              <a:rPr lang="hu-HU" sz="1400" dirty="0" err="1"/>
              <a:t>points</a:t>
            </a:r>
            <a:r>
              <a:rPr lang="hu-HU" sz="1400" dirty="0"/>
              <a:t> </a:t>
            </a:r>
            <a:r>
              <a:rPr lang="hu-HU" sz="1400" dirty="0" err="1"/>
              <a:t>of</a:t>
            </a:r>
            <a:r>
              <a:rPr lang="hu-HU" sz="1400" dirty="0"/>
              <a:t> </a:t>
            </a:r>
            <a:r>
              <a:rPr lang="hu-HU" sz="1400" dirty="0" err="1"/>
              <a:t>the</a:t>
            </a:r>
            <a:r>
              <a:rPr lang="hu-HU" sz="1400" dirty="0"/>
              <a:t> </a:t>
            </a:r>
            <a:r>
              <a:rPr lang="hu-HU" sz="1400" dirty="0" err="1"/>
              <a:t>ditch</a:t>
            </a:r>
            <a:r>
              <a:rPr lang="hu-HU" sz="1400" dirty="0"/>
              <a:t> </a:t>
            </a:r>
            <a:r>
              <a:rPr lang="hu-HU" sz="1400" dirty="0" err="1"/>
              <a:t>should</a:t>
            </a:r>
            <a:r>
              <a:rPr lang="hu-HU" sz="1400" dirty="0"/>
              <a:t> be </a:t>
            </a:r>
            <a:r>
              <a:rPr lang="hu-HU" sz="1400" dirty="0" err="1"/>
              <a:t>determined</a:t>
            </a:r>
            <a:r>
              <a:rPr lang="hu-HU" sz="1400" dirty="0"/>
              <a:t>!</a:t>
            </a:r>
          </a:p>
        </p:txBody>
      </p:sp>
    </p:spTree>
    <p:extLst>
      <p:ext uri="{BB962C8B-B14F-4D97-AF65-F5344CB8AC3E}">
        <p14:creationId xmlns:p14="http://schemas.microsoft.com/office/powerpoint/2010/main" val="25264797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A0057-8CED-495C-8D82-6720FA7F1CA7}"/>
              </a:ext>
            </a:extLst>
          </p:cNvPr>
          <p:cNvSpPr>
            <a:spLocks noGrp="1"/>
          </p:cNvSpPr>
          <p:nvPr>
            <p:ph type="title"/>
          </p:nvPr>
        </p:nvSpPr>
        <p:spPr>
          <a:xfrm>
            <a:off x="457200" y="205979"/>
            <a:ext cx="8229600" cy="493563"/>
          </a:xfrm>
        </p:spPr>
        <p:txBody>
          <a:bodyPr>
            <a:normAutofit fontScale="90000"/>
          </a:bodyPr>
          <a:lstStyle/>
          <a:p>
            <a:r>
              <a:rPr lang="hu-HU" dirty="0"/>
              <a:t>The Height-of-Collimation method</a:t>
            </a:r>
          </a:p>
        </p:txBody>
      </p:sp>
      <p:sp>
        <p:nvSpPr>
          <p:cNvPr id="4" name="Footer Placeholder 3">
            <a:extLst>
              <a:ext uri="{FF2B5EF4-FFF2-40B4-BE49-F238E27FC236}">
                <a16:creationId xmlns:a16="http://schemas.microsoft.com/office/drawing/2014/main" id="{C27821A1-71D8-4995-A109-8FB25A0F7A26}"/>
              </a:ext>
            </a:extLst>
          </p:cNvPr>
          <p:cNvSpPr>
            <a:spLocks noGrp="1"/>
          </p:cNvSpPr>
          <p:nvPr>
            <p:ph type="ftr" sz="quarter" idx="11"/>
          </p:nvPr>
        </p:nvSpPr>
        <p:spPr/>
        <p:txBody>
          <a:bodyPr/>
          <a:lstStyle/>
          <a:p>
            <a:endParaRPr lang="hu-HU" dirty="0"/>
          </a:p>
        </p:txBody>
      </p:sp>
      <p:sp>
        <p:nvSpPr>
          <p:cNvPr id="5" name="Slide Number Placeholder 4">
            <a:extLst>
              <a:ext uri="{FF2B5EF4-FFF2-40B4-BE49-F238E27FC236}">
                <a16:creationId xmlns:a16="http://schemas.microsoft.com/office/drawing/2014/main" id="{743C8DDC-94CD-49CC-BE0B-53A95EBCEB59}"/>
              </a:ext>
            </a:extLst>
          </p:cNvPr>
          <p:cNvSpPr>
            <a:spLocks noGrp="1"/>
          </p:cNvSpPr>
          <p:nvPr>
            <p:ph type="sldNum" sz="quarter" idx="12"/>
          </p:nvPr>
        </p:nvSpPr>
        <p:spPr/>
        <p:txBody>
          <a:bodyPr/>
          <a:lstStyle/>
          <a:p>
            <a:fld id="{D230E87D-923B-421E-AB84-5914CE08F8D3}" type="slidenum">
              <a:rPr lang="hu-HU" smtClean="0"/>
              <a:pPr/>
              <a:t>36</a:t>
            </a:fld>
            <a:endParaRPr lang="hu-HU" dirty="0"/>
          </a:p>
        </p:txBody>
      </p:sp>
      <p:sp>
        <p:nvSpPr>
          <p:cNvPr id="6" name="Szabadkézi sokszög 37">
            <a:extLst>
              <a:ext uri="{FF2B5EF4-FFF2-40B4-BE49-F238E27FC236}">
                <a16:creationId xmlns:a16="http://schemas.microsoft.com/office/drawing/2014/main" id="{9BCF6158-6DC1-4DDC-9A73-9B8B7EDE3845}"/>
              </a:ext>
            </a:extLst>
          </p:cNvPr>
          <p:cNvSpPr/>
          <p:nvPr/>
        </p:nvSpPr>
        <p:spPr bwMode="auto">
          <a:xfrm>
            <a:off x="607805" y="1966654"/>
            <a:ext cx="2677886" cy="195944"/>
          </a:xfrm>
          <a:custGeom>
            <a:avLst/>
            <a:gdLst>
              <a:gd name="connsiteX0" fmla="*/ 0 w 2677886"/>
              <a:gd name="connsiteY0" fmla="*/ 195944 h 195944"/>
              <a:gd name="connsiteX1" fmla="*/ 457200 w 2677886"/>
              <a:gd name="connsiteY1" fmla="*/ 26126 h 195944"/>
              <a:gd name="connsiteX2" fmla="*/ 1306286 w 2677886"/>
              <a:gd name="connsiteY2" fmla="*/ 39189 h 195944"/>
              <a:gd name="connsiteX3" fmla="*/ 1528354 w 2677886"/>
              <a:gd name="connsiteY3" fmla="*/ 78378 h 195944"/>
              <a:gd name="connsiteX4" fmla="*/ 2233749 w 2677886"/>
              <a:gd name="connsiteY4" fmla="*/ 143692 h 195944"/>
              <a:gd name="connsiteX5" fmla="*/ 2677886 w 2677886"/>
              <a:gd name="connsiteY5" fmla="*/ 143692 h 19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7886" h="195944">
                <a:moveTo>
                  <a:pt x="0" y="195944"/>
                </a:moveTo>
                <a:cubicBezTo>
                  <a:pt x="119743" y="124098"/>
                  <a:pt x="239486" y="52252"/>
                  <a:pt x="457200" y="26126"/>
                </a:cubicBezTo>
                <a:cubicBezTo>
                  <a:pt x="674914" y="0"/>
                  <a:pt x="1127760" y="30480"/>
                  <a:pt x="1306286" y="39189"/>
                </a:cubicBezTo>
                <a:cubicBezTo>
                  <a:pt x="1484812" y="47898"/>
                  <a:pt x="1373777" y="60961"/>
                  <a:pt x="1528354" y="78378"/>
                </a:cubicBezTo>
                <a:cubicBezTo>
                  <a:pt x="1682931" y="95795"/>
                  <a:pt x="2042160" y="132806"/>
                  <a:pt x="2233749" y="143692"/>
                </a:cubicBezTo>
                <a:cubicBezTo>
                  <a:pt x="2425338" y="154578"/>
                  <a:pt x="2597332" y="132806"/>
                  <a:pt x="2677886" y="143692"/>
                </a:cubicBezTo>
              </a:path>
            </a:pathLst>
          </a:custGeom>
          <a:noFill/>
          <a:ln w="28575"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7" name="Szövegdoboz 8">
            <a:extLst>
              <a:ext uri="{FF2B5EF4-FFF2-40B4-BE49-F238E27FC236}">
                <a16:creationId xmlns:a16="http://schemas.microsoft.com/office/drawing/2014/main" id="{9F8DC139-EC54-4839-A8BD-42A288C059ED}"/>
              </a:ext>
            </a:extLst>
          </p:cNvPr>
          <p:cNvSpPr txBox="1"/>
          <p:nvPr/>
        </p:nvSpPr>
        <p:spPr>
          <a:xfrm>
            <a:off x="3910077" y="783771"/>
            <a:ext cx="4920414" cy="1200329"/>
          </a:xfrm>
          <a:prstGeom prst="rect">
            <a:avLst/>
          </a:prstGeom>
          <a:noFill/>
        </p:spPr>
        <p:txBody>
          <a:bodyPr wrap="square" rtlCol="0">
            <a:spAutoFit/>
          </a:bodyPr>
          <a:lstStyle/>
          <a:p>
            <a:r>
              <a:rPr lang="hu-HU" b="1" dirty="0" err="1"/>
              <a:t>Height</a:t>
            </a:r>
            <a:r>
              <a:rPr lang="hu-HU" b="1" dirty="0"/>
              <a:t> of </a:t>
            </a:r>
            <a:r>
              <a:rPr lang="hu-HU" b="1" dirty="0" err="1"/>
              <a:t>collimation</a:t>
            </a:r>
            <a:r>
              <a:rPr lang="hu-HU" b="1" dirty="0"/>
              <a:t>:</a:t>
            </a:r>
            <a:r>
              <a:rPr lang="hu-HU" dirty="0"/>
              <a:t> </a:t>
            </a:r>
            <a:r>
              <a:rPr lang="hu-HU" b="0" dirty="0"/>
              <a:t>The </a:t>
            </a:r>
            <a:r>
              <a:rPr lang="hu-HU" b="0" dirty="0" err="1"/>
              <a:t>elevation</a:t>
            </a:r>
            <a:r>
              <a:rPr lang="hu-HU" b="0" dirty="0"/>
              <a:t> of </a:t>
            </a:r>
            <a:r>
              <a:rPr lang="hu-HU" b="0" dirty="0" err="1"/>
              <a:t>the</a:t>
            </a:r>
            <a:r>
              <a:rPr lang="hu-HU" b="0" dirty="0"/>
              <a:t> </a:t>
            </a:r>
            <a:r>
              <a:rPr lang="hu-HU" b="0" dirty="0" err="1"/>
              <a:t>horizontal</a:t>
            </a:r>
            <a:r>
              <a:rPr lang="hu-HU" b="0" dirty="0"/>
              <a:t> line of </a:t>
            </a:r>
            <a:r>
              <a:rPr lang="hu-HU" b="0" dirty="0" err="1"/>
              <a:t>sight</a:t>
            </a:r>
            <a:r>
              <a:rPr lang="hu-HU" b="0" dirty="0"/>
              <a:t>. </a:t>
            </a:r>
            <a:r>
              <a:rPr lang="hu-HU" b="0" dirty="0" err="1"/>
              <a:t>It</a:t>
            </a:r>
            <a:r>
              <a:rPr lang="hu-HU" b="0" dirty="0"/>
              <a:t> </a:t>
            </a:r>
            <a:r>
              <a:rPr lang="hu-HU" b="0" dirty="0" err="1"/>
              <a:t>can</a:t>
            </a:r>
            <a:r>
              <a:rPr lang="hu-HU" b="0" dirty="0"/>
              <a:t> be </a:t>
            </a:r>
            <a:r>
              <a:rPr lang="hu-HU" b="0" dirty="0" err="1"/>
              <a:t>computed</a:t>
            </a:r>
            <a:r>
              <a:rPr lang="hu-HU" b="0" dirty="0"/>
              <a:t> </a:t>
            </a:r>
            <a:r>
              <a:rPr lang="hu-HU" b="0" dirty="0" err="1"/>
              <a:t>by</a:t>
            </a:r>
            <a:r>
              <a:rPr lang="hu-HU" b="0" dirty="0"/>
              <a:t> </a:t>
            </a:r>
            <a:r>
              <a:rPr lang="hu-HU" b="0" dirty="0" err="1"/>
              <a:t>adding</a:t>
            </a:r>
            <a:r>
              <a:rPr lang="hu-HU" b="0" dirty="0"/>
              <a:t> </a:t>
            </a:r>
            <a:r>
              <a:rPr lang="hu-HU" b="0" dirty="0" err="1"/>
              <a:t>the</a:t>
            </a:r>
            <a:r>
              <a:rPr lang="hu-HU" b="0" dirty="0"/>
              <a:t> </a:t>
            </a:r>
            <a:r>
              <a:rPr lang="hu-HU" b="0" dirty="0" err="1"/>
              <a:t>elevation</a:t>
            </a:r>
            <a:r>
              <a:rPr lang="hu-HU" b="0" dirty="0"/>
              <a:t> of </a:t>
            </a:r>
            <a:r>
              <a:rPr lang="hu-HU" b="0" dirty="0" err="1"/>
              <a:t>the</a:t>
            </a:r>
            <a:r>
              <a:rPr lang="hu-HU" b="0" dirty="0"/>
              <a:t> </a:t>
            </a:r>
            <a:r>
              <a:rPr lang="hu-HU" b="0" dirty="0" err="1"/>
              <a:t>backsight</a:t>
            </a:r>
            <a:r>
              <a:rPr lang="hu-HU" b="0" dirty="0"/>
              <a:t> </a:t>
            </a:r>
            <a:r>
              <a:rPr lang="hu-HU" b="0" dirty="0" err="1"/>
              <a:t>point</a:t>
            </a:r>
            <a:r>
              <a:rPr lang="hu-HU" b="0" dirty="0"/>
              <a:t> and </a:t>
            </a:r>
            <a:r>
              <a:rPr lang="hu-HU" b="0" dirty="0" err="1"/>
              <a:t>the</a:t>
            </a:r>
            <a:r>
              <a:rPr lang="hu-HU" b="0" dirty="0"/>
              <a:t> </a:t>
            </a:r>
            <a:r>
              <a:rPr lang="hu-HU" b="0" dirty="0" err="1"/>
              <a:t>backsight</a:t>
            </a:r>
            <a:r>
              <a:rPr lang="hu-HU" b="0" dirty="0"/>
              <a:t> </a:t>
            </a:r>
            <a:r>
              <a:rPr lang="hu-HU" b="0" dirty="0" err="1"/>
              <a:t>reading</a:t>
            </a:r>
            <a:r>
              <a:rPr lang="hu-HU" b="0" dirty="0"/>
              <a:t>.</a:t>
            </a:r>
          </a:p>
        </p:txBody>
      </p:sp>
      <p:sp>
        <p:nvSpPr>
          <p:cNvPr id="8" name="Ellipszis 11">
            <a:extLst>
              <a:ext uri="{FF2B5EF4-FFF2-40B4-BE49-F238E27FC236}">
                <a16:creationId xmlns:a16="http://schemas.microsoft.com/office/drawing/2014/main" id="{C17AA7BF-52E8-4494-85A8-5FFF535EF67E}"/>
              </a:ext>
            </a:extLst>
          </p:cNvPr>
          <p:cNvSpPr/>
          <p:nvPr/>
        </p:nvSpPr>
        <p:spPr bwMode="auto">
          <a:xfrm>
            <a:off x="764560" y="2018907"/>
            <a:ext cx="104504" cy="104504"/>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9" name="Szövegdoboz 13">
            <a:extLst>
              <a:ext uri="{FF2B5EF4-FFF2-40B4-BE49-F238E27FC236}">
                <a16:creationId xmlns:a16="http://schemas.microsoft.com/office/drawing/2014/main" id="{D5B8E934-BDE8-49D1-8251-C11E69F71CE7}"/>
              </a:ext>
            </a:extLst>
          </p:cNvPr>
          <p:cNvSpPr txBox="1"/>
          <p:nvPr/>
        </p:nvSpPr>
        <p:spPr>
          <a:xfrm>
            <a:off x="320424" y="1705399"/>
            <a:ext cx="360996" cy="400110"/>
          </a:xfrm>
          <a:prstGeom prst="rect">
            <a:avLst/>
          </a:prstGeom>
          <a:noFill/>
        </p:spPr>
        <p:txBody>
          <a:bodyPr wrap="none" rtlCol="0">
            <a:spAutoFit/>
          </a:bodyPr>
          <a:lstStyle/>
          <a:p>
            <a:r>
              <a:rPr lang="hu-HU" dirty="0"/>
              <a:t>A</a:t>
            </a:r>
          </a:p>
        </p:txBody>
      </p:sp>
      <p:cxnSp>
        <p:nvCxnSpPr>
          <p:cNvPr id="10" name="Egyenes összekötő 15">
            <a:extLst>
              <a:ext uri="{FF2B5EF4-FFF2-40B4-BE49-F238E27FC236}">
                <a16:creationId xmlns:a16="http://schemas.microsoft.com/office/drawing/2014/main" id="{7A10B63B-9C13-46E2-B66E-86F1AF1F95DF}"/>
              </a:ext>
            </a:extLst>
          </p:cNvPr>
          <p:cNvCxnSpPr/>
          <p:nvPr/>
        </p:nvCxnSpPr>
        <p:spPr bwMode="auto">
          <a:xfrm>
            <a:off x="620868" y="4540038"/>
            <a:ext cx="337021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Szövegdoboz 16">
            <a:extLst>
              <a:ext uri="{FF2B5EF4-FFF2-40B4-BE49-F238E27FC236}">
                <a16:creationId xmlns:a16="http://schemas.microsoft.com/office/drawing/2014/main" id="{7C8449AA-1CBF-46AB-9675-B1FB4BCBCAF3}"/>
              </a:ext>
            </a:extLst>
          </p:cNvPr>
          <p:cNvSpPr txBox="1"/>
          <p:nvPr/>
        </p:nvSpPr>
        <p:spPr>
          <a:xfrm>
            <a:off x="2302306" y="4278781"/>
            <a:ext cx="1445012" cy="307777"/>
          </a:xfrm>
          <a:prstGeom prst="rect">
            <a:avLst/>
          </a:prstGeom>
          <a:noFill/>
        </p:spPr>
        <p:txBody>
          <a:bodyPr wrap="none" rtlCol="0">
            <a:spAutoFit/>
          </a:bodyPr>
          <a:lstStyle/>
          <a:p>
            <a:pPr algn="ctr"/>
            <a:r>
              <a:rPr lang="hu-HU" sz="1400" dirty="0"/>
              <a:t>Ordnance Datum</a:t>
            </a:r>
          </a:p>
        </p:txBody>
      </p:sp>
      <p:cxnSp>
        <p:nvCxnSpPr>
          <p:cNvPr id="12" name="Egyenes összekötő nyíllal 17">
            <a:extLst>
              <a:ext uri="{FF2B5EF4-FFF2-40B4-BE49-F238E27FC236}">
                <a16:creationId xmlns:a16="http://schemas.microsoft.com/office/drawing/2014/main" id="{D67B0B87-D022-430F-BFA5-5297902E61F7}"/>
              </a:ext>
            </a:extLst>
          </p:cNvPr>
          <p:cNvCxnSpPr>
            <a:endCxn id="8" idx="4"/>
          </p:cNvCxnSpPr>
          <p:nvPr/>
        </p:nvCxnSpPr>
        <p:spPr bwMode="auto">
          <a:xfrm rot="5400000" flipH="1" flipV="1">
            <a:off x="-398033" y="3325193"/>
            <a:ext cx="2416627" cy="1306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Szövegdoboz 18">
            <a:extLst>
              <a:ext uri="{FF2B5EF4-FFF2-40B4-BE49-F238E27FC236}">
                <a16:creationId xmlns:a16="http://schemas.microsoft.com/office/drawing/2014/main" id="{5D252F52-983B-44CF-A53D-B73940E74F68}"/>
              </a:ext>
            </a:extLst>
          </p:cNvPr>
          <p:cNvSpPr txBox="1"/>
          <p:nvPr/>
        </p:nvSpPr>
        <p:spPr>
          <a:xfrm>
            <a:off x="242046" y="3168439"/>
            <a:ext cx="551754" cy="369332"/>
          </a:xfrm>
          <a:prstGeom prst="rect">
            <a:avLst/>
          </a:prstGeom>
          <a:noFill/>
        </p:spPr>
        <p:txBody>
          <a:bodyPr wrap="none" rtlCol="0">
            <a:spAutoFit/>
          </a:bodyPr>
          <a:lstStyle/>
          <a:p>
            <a:r>
              <a:rPr lang="hu-HU" i="1" dirty="0">
                <a:latin typeface="+mj-lt"/>
              </a:rPr>
              <a:t>RL</a:t>
            </a:r>
            <a:r>
              <a:rPr lang="hu-HU" i="1" baseline="-25000" dirty="0">
                <a:latin typeface="+mj-lt"/>
              </a:rPr>
              <a:t>A</a:t>
            </a:r>
          </a:p>
        </p:txBody>
      </p:sp>
      <p:cxnSp>
        <p:nvCxnSpPr>
          <p:cNvPr id="14" name="Egyenes összekötő nyíllal 19">
            <a:extLst>
              <a:ext uri="{FF2B5EF4-FFF2-40B4-BE49-F238E27FC236}">
                <a16:creationId xmlns:a16="http://schemas.microsoft.com/office/drawing/2014/main" id="{C234F337-085F-4129-A489-9BB5077A13CE}"/>
              </a:ext>
            </a:extLst>
          </p:cNvPr>
          <p:cNvCxnSpPr/>
          <p:nvPr/>
        </p:nvCxnSpPr>
        <p:spPr bwMode="auto">
          <a:xfrm rot="5400000" flipH="1" flipV="1">
            <a:off x="503302" y="2933306"/>
            <a:ext cx="3161212" cy="5225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Szövegdoboz 20">
            <a:extLst>
              <a:ext uri="{FF2B5EF4-FFF2-40B4-BE49-F238E27FC236}">
                <a16:creationId xmlns:a16="http://schemas.microsoft.com/office/drawing/2014/main" id="{E4EBFADB-0AB5-4377-84DB-EF18DEA82832}"/>
              </a:ext>
            </a:extLst>
          </p:cNvPr>
          <p:cNvSpPr txBox="1"/>
          <p:nvPr/>
        </p:nvSpPr>
        <p:spPr>
          <a:xfrm>
            <a:off x="2131805" y="3007331"/>
            <a:ext cx="1565685" cy="369332"/>
          </a:xfrm>
          <a:prstGeom prst="rect">
            <a:avLst/>
          </a:prstGeom>
          <a:noFill/>
        </p:spPr>
        <p:txBody>
          <a:bodyPr wrap="none" rtlCol="0">
            <a:spAutoFit/>
          </a:bodyPr>
          <a:lstStyle/>
          <a:p>
            <a:r>
              <a:rPr lang="hu-HU" i="1" dirty="0">
                <a:latin typeface="+mj-lt"/>
              </a:rPr>
              <a:t>HoC=RL</a:t>
            </a:r>
            <a:r>
              <a:rPr lang="hu-HU" i="1" baseline="-25000" dirty="0">
                <a:latin typeface="+mj-lt"/>
              </a:rPr>
              <a:t>A</a:t>
            </a:r>
            <a:r>
              <a:rPr lang="hu-HU" i="1" dirty="0">
                <a:latin typeface="+mj-lt"/>
              </a:rPr>
              <a:t>+</a:t>
            </a:r>
            <a:r>
              <a:rPr lang="hu-HU" i="1" baseline="-25000" dirty="0">
                <a:latin typeface="+mj-lt"/>
              </a:rPr>
              <a:t>A</a:t>
            </a:r>
            <a:r>
              <a:rPr lang="hu-HU" i="1" dirty="0">
                <a:latin typeface="+mj-lt"/>
              </a:rPr>
              <a:t>l</a:t>
            </a:r>
            <a:r>
              <a:rPr lang="hu-HU" i="1" baseline="-25000" dirty="0">
                <a:latin typeface="+mj-lt"/>
              </a:rPr>
              <a:t>BS</a:t>
            </a:r>
          </a:p>
        </p:txBody>
      </p:sp>
      <p:cxnSp>
        <p:nvCxnSpPr>
          <p:cNvPr id="16" name="Egyenes összekötő 21">
            <a:extLst>
              <a:ext uri="{FF2B5EF4-FFF2-40B4-BE49-F238E27FC236}">
                <a16:creationId xmlns:a16="http://schemas.microsoft.com/office/drawing/2014/main" id="{9259795B-B2ED-4D73-ADE9-3FFECE1D71E1}"/>
              </a:ext>
            </a:extLst>
          </p:cNvPr>
          <p:cNvCxnSpPr/>
          <p:nvPr/>
        </p:nvCxnSpPr>
        <p:spPr bwMode="auto">
          <a:xfrm rot="16200000" flipV="1">
            <a:off x="209389" y="1411483"/>
            <a:ext cx="1214846"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sp>
        <p:nvSpPr>
          <p:cNvPr id="17" name="Kör 22">
            <a:extLst>
              <a:ext uri="{FF2B5EF4-FFF2-40B4-BE49-F238E27FC236}">
                <a16:creationId xmlns:a16="http://schemas.microsoft.com/office/drawing/2014/main" id="{37E09352-82FE-4C73-A861-C24D88F62585}"/>
              </a:ext>
            </a:extLst>
          </p:cNvPr>
          <p:cNvSpPr/>
          <p:nvPr/>
        </p:nvSpPr>
        <p:spPr bwMode="auto">
          <a:xfrm flipH="1">
            <a:off x="2501919" y="2045032"/>
            <a:ext cx="143692" cy="143692"/>
          </a:xfrm>
          <a:prstGeom prst="pie">
            <a:avLst>
              <a:gd name="adj1" fmla="val 10800000"/>
              <a:gd name="adj2" fmla="val 21485458"/>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18" name="Egyenes összekötő 23">
            <a:extLst>
              <a:ext uri="{FF2B5EF4-FFF2-40B4-BE49-F238E27FC236}">
                <a16:creationId xmlns:a16="http://schemas.microsoft.com/office/drawing/2014/main" id="{F406B539-23E5-40A8-8EC4-22389BCE01F6}"/>
              </a:ext>
            </a:extLst>
          </p:cNvPr>
          <p:cNvCxnSpPr/>
          <p:nvPr/>
        </p:nvCxnSpPr>
        <p:spPr bwMode="auto">
          <a:xfrm rot="16200000" flipV="1">
            <a:off x="1968520" y="1433253"/>
            <a:ext cx="1214846" cy="1"/>
          </a:xfrm>
          <a:prstGeom prst="line">
            <a:avLst/>
          </a:prstGeom>
          <a:solidFill>
            <a:schemeClr val="accent1"/>
          </a:solidFill>
          <a:ln w="28575" cap="flat" cmpd="sng" algn="ctr">
            <a:solidFill>
              <a:srgbClr val="AC7F00"/>
            </a:solidFill>
            <a:prstDash val="solid"/>
            <a:round/>
            <a:headEnd type="none" w="med" len="med"/>
            <a:tailEnd type="none" w="med" len="med"/>
          </a:ln>
          <a:effectLst/>
        </p:spPr>
      </p:cxnSp>
      <p:grpSp>
        <p:nvGrpSpPr>
          <p:cNvPr id="19" name="Csoportba foglalás 24">
            <a:extLst>
              <a:ext uri="{FF2B5EF4-FFF2-40B4-BE49-F238E27FC236}">
                <a16:creationId xmlns:a16="http://schemas.microsoft.com/office/drawing/2014/main" id="{0A353D30-04C3-4974-A2BF-89146F5CE323}"/>
              </a:ext>
            </a:extLst>
          </p:cNvPr>
          <p:cNvGrpSpPr/>
          <p:nvPr/>
        </p:nvGrpSpPr>
        <p:grpSpPr>
          <a:xfrm>
            <a:off x="816812" y="1313512"/>
            <a:ext cx="1750422" cy="705394"/>
            <a:chOff x="1358538" y="1802674"/>
            <a:chExt cx="1750422" cy="705394"/>
          </a:xfrm>
        </p:grpSpPr>
        <p:cxnSp>
          <p:nvCxnSpPr>
            <p:cNvPr id="20" name="Egyenes összekötő 25">
              <a:extLst>
                <a:ext uri="{FF2B5EF4-FFF2-40B4-BE49-F238E27FC236}">
                  <a16:creationId xmlns:a16="http://schemas.microsoft.com/office/drawing/2014/main" id="{1A01D1E9-EC22-4ACF-A4D4-81F1C6A22031}"/>
                </a:ext>
              </a:extLst>
            </p:cNvPr>
            <p:cNvCxnSpPr/>
            <p:nvPr/>
          </p:nvCxnSpPr>
          <p:spPr bwMode="auto">
            <a:xfrm rot="5400000">
              <a:off x="1848395" y="2109654"/>
              <a:ext cx="587828" cy="1045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Egyenes összekötő 26">
              <a:extLst>
                <a:ext uri="{FF2B5EF4-FFF2-40B4-BE49-F238E27FC236}">
                  <a16:creationId xmlns:a16="http://schemas.microsoft.com/office/drawing/2014/main" id="{2E8FD358-15E9-4BFE-81C0-4AAA99021244}"/>
                </a:ext>
              </a:extLst>
            </p:cNvPr>
            <p:cNvCxnSpPr/>
            <p:nvPr/>
          </p:nvCxnSpPr>
          <p:spPr bwMode="auto">
            <a:xfrm rot="5400000">
              <a:off x="1750423" y="1998617"/>
              <a:ext cx="587828" cy="326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Egyenes összekötő 27">
              <a:extLst>
                <a:ext uri="{FF2B5EF4-FFF2-40B4-BE49-F238E27FC236}">
                  <a16:creationId xmlns:a16="http://schemas.microsoft.com/office/drawing/2014/main" id="{6BDB384F-A9AF-4126-BB08-D7C182D1CE38}"/>
                </a:ext>
              </a:extLst>
            </p:cNvPr>
            <p:cNvCxnSpPr/>
            <p:nvPr/>
          </p:nvCxnSpPr>
          <p:spPr bwMode="auto">
            <a:xfrm rot="16200000" flipH="1">
              <a:off x="2076994" y="2037805"/>
              <a:ext cx="613955" cy="32657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 name="Téglalap 28">
              <a:extLst>
                <a:ext uri="{FF2B5EF4-FFF2-40B4-BE49-F238E27FC236}">
                  <a16:creationId xmlns:a16="http://schemas.microsoft.com/office/drawing/2014/main" id="{FA542A84-8E75-43C4-8ACD-C778D7DE6CC8}"/>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24" name="Egyenes összekötő 29">
              <a:extLst>
                <a:ext uri="{FF2B5EF4-FFF2-40B4-BE49-F238E27FC236}">
                  <a16:creationId xmlns:a16="http://schemas.microsoft.com/office/drawing/2014/main" id="{74E58E1E-AD98-47E6-9EFF-1E5CCD9FFE87}"/>
                </a:ext>
              </a:extLst>
            </p:cNvPr>
            <p:cNvCxnSpPr>
              <a:stCxn id="23" idx="1"/>
            </p:cNvCxnSpPr>
            <p:nvPr/>
          </p:nvCxnSpPr>
          <p:spPr bwMode="auto">
            <a:xfrm rot="10800000" flipV="1">
              <a:off x="1358538" y="1848394"/>
              <a:ext cx="679269" cy="6532"/>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25" name="Egyenes összekötő 30">
              <a:extLst>
                <a:ext uri="{FF2B5EF4-FFF2-40B4-BE49-F238E27FC236}">
                  <a16:creationId xmlns:a16="http://schemas.microsoft.com/office/drawing/2014/main" id="{A7E123E4-1A05-41E9-9D2F-24D7F67AF7AA}"/>
                </a:ext>
              </a:extLst>
            </p:cNvPr>
            <p:cNvCxnSpPr/>
            <p:nvPr/>
          </p:nvCxnSpPr>
          <p:spPr bwMode="auto">
            <a:xfrm rot="10800000" flipV="1">
              <a:off x="2346962" y="1828800"/>
              <a:ext cx="761998" cy="21772"/>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sp>
        <p:nvSpPr>
          <p:cNvPr id="26" name="Jobb oldali kapcsos zárójel 33">
            <a:extLst>
              <a:ext uri="{FF2B5EF4-FFF2-40B4-BE49-F238E27FC236}">
                <a16:creationId xmlns:a16="http://schemas.microsoft.com/office/drawing/2014/main" id="{4CBD372E-CC39-4F8F-8BD3-2F086C81F8AB}"/>
              </a:ext>
            </a:extLst>
          </p:cNvPr>
          <p:cNvSpPr/>
          <p:nvPr/>
        </p:nvSpPr>
        <p:spPr bwMode="auto">
          <a:xfrm>
            <a:off x="816811" y="1378826"/>
            <a:ext cx="143691" cy="692332"/>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27" name="Szövegdoboz 34">
            <a:extLst>
              <a:ext uri="{FF2B5EF4-FFF2-40B4-BE49-F238E27FC236}">
                <a16:creationId xmlns:a16="http://schemas.microsoft.com/office/drawing/2014/main" id="{06DCCF23-CDA8-4CD8-A38D-E6D95CC14882}"/>
              </a:ext>
            </a:extLst>
          </p:cNvPr>
          <p:cNvSpPr txBox="1"/>
          <p:nvPr/>
        </p:nvSpPr>
        <p:spPr>
          <a:xfrm>
            <a:off x="899543" y="1513811"/>
            <a:ext cx="577402" cy="400110"/>
          </a:xfrm>
          <a:prstGeom prst="rect">
            <a:avLst/>
          </a:prstGeom>
          <a:noFill/>
        </p:spPr>
        <p:txBody>
          <a:bodyPr wrap="none" rtlCol="0">
            <a:spAutoFit/>
          </a:bodyPr>
          <a:lstStyle/>
          <a:p>
            <a:r>
              <a:rPr lang="hu-HU" i="1" baseline="-25000" dirty="0">
                <a:latin typeface="+mj-lt"/>
              </a:rPr>
              <a:t>A</a:t>
            </a:r>
            <a:r>
              <a:rPr lang="hu-HU" i="1" dirty="0">
                <a:latin typeface="+mj-lt"/>
              </a:rPr>
              <a:t>l</a:t>
            </a:r>
            <a:r>
              <a:rPr lang="hu-HU" i="1" baseline="-25000" dirty="0">
                <a:latin typeface="+mj-lt"/>
              </a:rPr>
              <a:t>BS</a:t>
            </a:r>
          </a:p>
        </p:txBody>
      </p:sp>
      <p:sp>
        <p:nvSpPr>
          <p:cNvPr id="28" name="Szövegdoboz 38">
            <a:extLst>
              <a:ext uri="{FF2B5EF4-FFF2-40B4-BE49-F238E27FC236}">
                <a16:creationId xmlns:a16="http://schemas.microsoft.com/office/drawing/2014/main" id="{D413D2E8-E7B9-4250-BB08-F278AD3270A5}"/>
              </a:ext>
            </a:extLst>
          </p:cNvPr>
          <p:cNvSpPr txBox="1"/>
          <p:nvPr/>
        </p:nvSpPr>
        <p:spPr>
          <a:xfrm>
            <a:off x="3927048" y="2075199"/>
            <a:ext cx="5109448" cy="2862322"/>
          </a:xfrm>
          <a:prstGeom prst="rect">
            <a:avLst/>
          </a:prstGeom>
          <a:noFill/>
        </p:spPr>
        <p:txBody>
          <a:bodyPr wrap="square" rtlCol="0">
            <a:spAutoFit/>
          </a:bodyPr>
          <a:lstStyle/>
          <a:p>
            <a:r>
              <a:rPr lang="hu-HU" dirty="0" err="1"/>
              <a:t>Steps</a:t>
            </a:r>
            <a:r>
              <a:rPr lang="hu-HU" dirty="0"/>
              <a:t> of </a:t>
            </a:r>
            <a:r>
              <a:rPr lang="hu-HU" dirty="0" err="1"/>
              <a:t>Computation</a:t>
            </a:r>
            <a:r>
              <a:rPr lang="hu-HU" dirty="0"/>
              <a:t>:</a:t>
            </a:r>
          </a:p>
          <a:p>
            <a:endParaRPr lang="hu-HU" b="0" dirty="0"/>
          </a:p>
          <a:p>
            <a:pPr marL="457200" indent="-457200">
              <a:buAutoNum type="arabicPeriod"/>
            </a:pPr>
            <a:r>
              <a:rPr lang="hu-HU" b="0" dirty="0"/>
              <a:t>Compute the corrected elevation of the change points!</a:t>
            </a:r>
          </a:p>
          <a:p>
            <a:pPr marL="457200" indent="-457200">
              <a:buAutoNum type="arabicPeriod"/>
            </a:pPr>
            <a:endParaRPr lang="hu-HU" b="0" dirty="0"/>
          </a:p>
          <a:p>
            <a:pPr marL="457200" indent="-457200">
              <a:buAutoNum type="arabicPeriod"/>
            </a:pPr>
            <a:r>
              <a:rPr lang="hu-HU" b="0" dirty="0" err="1"/>
              <a:t>Compute</a:t>
            </a:r>
            <a:r>
              <a:rPr lang="hu-HU" b="0" dirty="0"/>
              <a:t> </a:t>
            </a:r>
            <a:r>
              <a:rPr lang="hu-HU" b="0" dirty="0" err="1"/>
              <a:t>the</a:t>
            </a:r>
            <a:r>
              <a:rPr lang="hu-HU" b="0" dirty="0"/>
              <a:t> </a:t>
            </a:r>
            <a:r>
              <a:rPr lang="hu-HU" b="0" dirty="0" err="1"/>
              <a:t>Height</a:t>
            </a:r>
            <a:r>
              <a:rPr lang="hu-HU" b="0" dirty="0"/>
              <a:t> of </a:t>
            </a:r>
            <a:r>
              <a:rPr lang="hu-HU" b="0" dirty="0" err="1"/>
              <a:t>Collimation</a:t>
            </a:r>
            <a:r>
              <a:rPr lang="hu-HU" b="0" dirty="0"/>
              <a:t> </a:t>
            </a:r>
            <a:r>
              <a:rPr lang="hu-HU" b="0" dirty="0" err="1"/>
              <a:t>at</a:t>
            </a:r>
            <a:r>
              <a:rPr lang="hu-HU" b="0" dirty="0"/>
              <a:t> </a:t>
            </a:r>
            <a:r>
              <a:rPr lang="hu-HU" b="0" dirty="0" err="1"/>
              <a:t>each</a:t>
            </a:r>
            <a:r>
              <a:rPr lang="hu-HU" b="0" dirty="0"/>
              <a:t> </a:t>
            </a:r>
            <a:r>
              <a:rPr lang="hu-HU" b="0" dirty="0" err="1"/>
              <a:t>station</a:t>
            </a:r>
            <a:r>
              <a:rPr lang="hu-HU" b="0" dirty="0"/>
              <a:t>!</a:t>
            </a:r>
          </a:p>
          <a:p>
            <a:pPr marL="457200" indent="-457200">
              <a:buAutoNum type="arabicPeriod"/>
            </a:pPr>
            <a:endParaRPr lang="hu-HU" b="0" dirty="0"/>
          </a:p>
          <a:p>
            <a:pPr marL="457200" indent="-457200">
              <a:buAutoNum type="arabicPeriod"/>
            </a:pPr>
            <a:r>
              <a:rPr lang="hu-HU" b="0" dirty="0" err="1"/>
              <a:t>Compute</a:t>
            </a:r>
            <a:r>
              <a:rPr lang="hu-HU" b="0" dirty="0"/>
              <a:t> </a:t>
            </a:r>
            <a:r>
              <a:rPr lang="hu-HU" b="0" dirty="0" err="1"/>
              <a:t>the</a:t>
            </a:r>
            <a:r>
              <a:rPr lang="hu-HU" b="0" dirty="0"/>
              <a:t> </a:t>
            </a:r>
            <a:r>
              <a:rPr lang="hu-HU" b="0" dirty="0" err="1"/>
              <a:t>elevation</a:t>
            </a:r>
            <a:r>
              <a:rPr lang="hu-HU" b="0" dirty="0"/>
              <a:t> of </a:t>
            </a:r>
            <a:r>
              <a:rPr lang="hu-HU" b="0" dirty="0" err="1"/>
              <a:t>the</a:t>
            </a:r>
            <a:r>
              <a:rPr lang="hu-HU" b="0" dirty="0"/>
              <a:t> </a:t>
            </a:r>
            <a:r>
              <a:rPr lang="hu-HU" b="0" dirty="0" err="1"/>
              <a:t>detail</a:t>
            </a:r>
            <a:r>
              <a:rPr lang="hu-HU" b="0" dirty="0"/>
              <a:t> </a:t>
            </a:r>
            <a:r>
              <a:rPr lang="hu-HU" b="0" dirty="0" err="1"/>
              <a:t>points</a:t>
            </a:r>
            <a:r>
              <a:rPr lang="hu-HU" b="0" dirty="0"/>
              <a:t> </a:t>
            </a:r>
            <a:r>
              <a:rPr lang="hu-HU" b="0" i="1" dirty="0"/>
              <a:t>(</a:t>
            </a:r>
            <a:r>
              <a:rPr lang="hu-HU" i="1" dirty="0">
                <a:latin typeface="Times New Roman" pitchFamily="18" charset="0"/>
                <a:cs typeface="Times New Roman" pitchFamily="18" charset="0"/>
              </a:rPr>
              <a:t>HoC-l</a:t>
            </a:r>
            <a:r>
              <a:rPr lang="hu-HU" i="1" baseline="-25000" dirty="0">
                <a:latin typeface="Times New Roman" pitchFamily="18" charset="0"/>
                <a:cs typeface="Times New Roman" pitchFamily="18" charset="0"/>
              </a:rPr>
              <a:t>IS</a:t>
            </a:r>
            <a:r>
              <a:rPr lang="hu-HU" b="0" i="1" dirty="0"/>
              <a:t>)</a:t>
            </a:r>
            <a:r>
              <a:rPr lang="hu-HU" b="0" dirty="0"/>
              <a:t>!</a:t>
            </a:r>
          </a:p>
        </p:txBody>
      </p:sp>
    </p:spTree>
    <p:extLst>
      <p:ext uri="{BB962C8B-B14F-4D97-AF65-F5344CB8AC3E}">
        <p14:creationId xmlns:p14="http://schemas.microsoft.com/office/powerpoint/2010/main" val="32836767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45513B-640F-4652-8576-3EA278BF1B8D}"/>
              </a:ext>
            </a:extLst>
          </p:cNvPr>
          <p:cNvSpPr>
            <a:spLocks noGrp="1"/>
          </p:cNvSpPr>
          <p:nvPr>
            <p:ph type="ftr" sz="quarter" idx="11"/>
          </p:nvPr>
        </p:nvSpPr>
        <p:spPr/>
        <p:txBody>
          <a:bodyPr/>
          <a:lstStyle/>
          <a:p>
            <a:endParaRPr lang="hu-HU" dirty="0"/>
          </a:p>
        </p:txBody>
      </p:sp>
      <p:sp>
        <p:nvSpPr>
          <p:cNvPr id="5" name="Slide Number Placeholder 4">
            <a:extLst>
              <a:ext uri="{FF2B5EF4-FFF2-40B4-BE49-F238E27FC236}">
                <a16:creationId xmlns:a16="http://schemas.microsoft.com/office/drawing/2014/main" id="{236EC7BF-AF78-4766-AF4F-BA6272D326DF}"/>
              </a:ext>
            </a:extLst>
          </p:cNvPr>
          <p:cNvSpPr>
            <a:spLocks noGrp="1"/>
          </p:cNvSpPr>
          <p:nvPr>
            <p:ph type="sldNum" sz="quarter" idx="12"/>
          </p:nvPr>
        </p:nvSpPr>
        <p:spPr/>
        <p:txBody>
          <a:bodyPr/>
          <a:lstStyle/>
          <a:p>
            <a:fld id="{D230E87D-923B-421E-AB84-5914CE08F8D3}" type="slidenum">
              <a:rPr lang="hu-HU" smtClean="0"/>
              <a:pPr/>
              <a:t>37</a:t>
            </a:fld>
            <a:endParaRPr lang="hu-HU" dirty="0"/>
          </a:p>
        </p:txBody>
      </p:sp>
      <p:sp>
        <p:nvSpPr>
          <p:cNvPr id="6" name="Ellipszis 8">
            <a:extLst>
              <a:ext uri="{FF2B5EF4-FFF2-40B4-BE49-F238E27FC236}">
                <a16:creationId xmlns:a16="http://schemas.microsoft.com/office/drawing/2014/main" id="{656F7BC3-7964-453D-961F-93287C5443FB}"/>
              </a:ext>
            </a:extLst>
          </p:cNvPr>
          <p:cNvSpPr/>
          <p:nvPr/>
        </p:nvSpPr>
        <p:spPr bwMode="auto">
          <a:xfrm>
            <a:off x="1765298" y="562022"/>
            <a:ext cx="48828" cy="48828"/>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7" name="Ellipszis 9">
            <a:extLst>
              <a:ext uri="{FF2B5EF4-FFF2-40B4-BE49-F238E27FC236}">
                <a16:creationId xmlns:a16="http://schemas.microsoft.com/office/drawing/2014/main" id="{5FC8428B-4B75-47C7-A78A-B1DEA187BF47}"/>
              </a:ext>
            </a:extLst>
          </p:cNvPr>
          <p:cNvSpPr/>
          <p:nvPr/>
        </p:nvSpPr>
        <p:spPr bwMode="auto">
          <a:xfrm>
            <a:off x="4865858" y="800057"/>
            <a:ext cx="44760" cy="4476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8" name="Szövegdoboz 10">
            <a:extLst>
              <a:ext uri="{FF2B5EF4-FFF2-40B4-BE49-F238E27FC236}">
                <a16:creationId xmlns:a16="http://schemas.microsoft.com/office/drawing/2014/main" id="{D4DF2965-A7EE-4AD0-9280-69A4C77F536C}"/>
              </a:ext>
            </a:extLst>
          </p:cNvPr>
          <p:cNvSpPr txBox="1"/>
          <p:nvPr/>
        </p:nvSpPr>
        <p:spPr>
          <a:xfrm>
            <a:off x="1387964" y="415539"/>
            <a:ext cx="168671" cy="186947"/>
          </a:xfrm>
          <a:prstGeom prst="rect">
            <a:avLst/>
          </a:prstGeom>
          <a:noFill/>
        </p:spPr>
        <p:txBody>
          <a:bodyPr wrap="none" rtlCol="0">
            <a:spAutoFit/>
          </a:bodyPr>
          <a:lstStyle/>
          <a:p>
            <a:r>
              <a:rPr lang="hu-HU" dirty="0"/>
              <a:t>A</a:t>
            </a:r>
          </a:p>
        </p:txBody>
      </p:sp>
      <p:sp>
        <p:nvSpPr>
          <p:cNvPr id="9" name="Szövegdoboz 11">
            <a:extLst>
              <a:ext uri="{FF2B5EF4-FFF2-40B4-BE49-F238E27FC236}">
                <a16:creationId xmlns:a16="http://schemas.microsoft.com/office/drawing/2014/main" id="{4204098E-EAFB-4D3D-A5E8-4C6A23D18B45}"/>
              </a:ext>
            </a:extLst>
          </p:cNvPr>
          <p:cNvSpPr txBox="1"/>
          <p:nvPr/>
        </p:nvSpPr>
        <p:spPr>
          <a:xfrm>
            <a:off x="4991772" y="668361"/>
            <a:ext cx="168671" cy="186947"/>
          </a:xfrm>
          <a:prstGeom prst="rect">
            <a:avLst/>
          </a:prstGeom>
          <a:noFill/>
        </p:spPr>
        <p:txBody>
          <a:bodyPr wrap="none" rtlCol="0">
            <a:spAutoFit/>
          </a:bodyPr>
          <a:lstStyle/>
          <a:p>
            <a:r>
              <a:rPr lang="hu-HU" dirty="0"/>
              <a:t>B</a:t>
            </a:r>
          </a:p>
        </p:txBody>
      </p:sp>
      <p:cxnSp>
        <p:nvCxnSpPr>
          <p:cNvPr id="10" name="Egyenes összekötő 12">
            <a:extLst>
              <a:ext uri="{FF2B5EF4-FFF2-40B4-BE49-F238E27FC236}">
                <a16:creationId xmlns:a16="http://schemas.microsoft.com/office/drawing/2014/main" id="{F47621DD-C5F6-4AE1-B83B-13E2B1CFB252}"/>
              </a:ext>
            </a:extLst>
          </p:cNvPr>
          <p:cNvCxnSpPr/>
          <p:nvPr/>
        </p:nvCxnSpPr>
        <p:spPr bwMode="auto">
          <a:xfrm>
            <a:off x="1679850" y="1305885"/>
            <a:ext cx="333249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Szövegdoboz 13">
            <a:extLst>
              <a:ext uri="{FF2B5EF4-FFF2-40B4-BE49-F238E27FC236}">
                <a16:creationId xmlns:a16="http://schemas.microsoft.com/office/drawing/2014/main" id="{C6CDFE64-286D-4BCA-AAE4-0B3228F234D2}"/>
              </a:ext>
            </a:extLst>
          </p:cNvPr>
          <p:cNvSpPr txBox="1"/>
          <p:nvPr/>
        </p:nvSpPr>
        <p:spPr>
          <a:xfrm>
            <a:off x="3218213" y="1068887"/>
            <a:ext cx="1445012" cy="307777"/>
          </a:xfrm>
          <a:prstGeom prst="rect">
            <a:avLst/>
          </a:prstGeom>
          <a:noFill/>
        </p:spPr>
        <p:txBody>
          <a:bodyPr wrap="none" rtlCol="0">
            <a:spAutoFit/>
          </a:bodyPr>
          <a:lstStyle/>
          <a:p>
            <a:pPr algn="ctr"/>
            <a:r>
              <a:rPr lang="hu-HU" sz="1400" dirty="0"/>
              <a:t>Ordnance Datum</a:t>
            </a:r>
          </a:p>
        </p:txBody>
      </p:sp>
      <p:cxnSp>
        <p:nvCxnSpPr>
          <p:cNvPr id="12" name="Egyenes összekötő nyíllal 14">
            <a:extLst>
              <a:ext uri="{FF2B5EF4-FFF2-40B4-BE49-F238E27FC236}">
                <a16:creationId xmlns:a16="http://schemas.microsoft.com/office/drawing/2014/main" id="{1AD286EF-0FBA-4B7A-A3FA-A6765A78CCC1}"/>
              </a:ext>
            </a:extLst>
          </p:cNvPr>
          <p:cNvCxnSpPr>
            <a:cxnSpLocks/>
            <a:endCxn id="6" idx="4"/>
          </p:cNvCxnSpPr>
          <p:nvPr/>
        </p:nvCxnSpPr>
        <p:spPr bwMode="auto">
          <a:xfrm flipH="1" flipV="1">
            <a:off x="1789712" y="610850"/>
            <a:ext cx="1" cy="69070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Szövegdoboz 15">
            <a:extLst>
              <a:ext uri="{FF2B5EF4-FFF2-40B4-BE49-F238E27FC236}">
                <a16:creationId xmlns:a16="http://schemas.microsoft.com/office/drawing/2014/main" id="{4C289D7A-8D65-4617-9EC8-DC14F5C7AB86}"/>
              </a:ext>
            </a:extLst>
          </p:cNvPr>
          <p:cNvSpPr txBox="1"/>
          <p:nvPr/>
        </p:nvSpPr>
        <p:spPr>
          <a:xfrm>
            <a:off x="1403647" y="837743"/>
            <a:ext cx="232335" cy="186947"/>
          </a:xfrm>
          <a:prstGeom prst="rect">
            <a:avLst/>
          </a:prstGeom>
          <a:noFill/>
        </p:spPr>
        <p:txBody>
          <a:bodyPr wrap="none" rtlCol="0">
            <a:spAutoFit/>
          </a:bodyPr>
          <a:lstStyle/>
          <a:p>
            <a:r>
              <a:rPr lang="hu-HU" i="1" dirty="0">
                <a:latin typeface="+mj-lt"/>
              </a:rPr>
              <a:t>H</a:t>
            </a:r>
            <a:r>
              <a:rPr lang="hu-HU" i="1" baseline="-25000" dirty="0">
                <a:latin typeface="+mj-lt"/>
              </a:rPr>
              <a:t>A</a:t>
            </a:r>
          </a:p>
        </p:txBody>
      </p:sp>
      <p:cxnSp>
        <p:nvCxnSpPr>
          <p:cNvPr id="14" name="Egyenes összekötő nyíllal 16">
            <a:extLst>
              <a:ext uri="{FF2B5EF4-FFF2-40B4-BE49-F238E27FC236}">
                <a16:creationId xmlns:a16="http://schemas.microsoft.com/office/drawing/2014/main" id="{4FE6899B-DA5B-4EDE-B57C-A9B039F0154C}"/>
              </a:ext>
            </a:extLst>
          </p:cNvPr>
          <p:cNvCxnSpPr>
            <a:cxnSpLocks/>
            <a:endCxn id="7" idx="4"/>
          </p:cNvCxnSpPr>
          <p:nvPr/>
        </p:nvCxnSpPr>
        <p:spPr bwMode="auto">
          <a:xfrm flipH="1" flipV="1">
            <a:off x="4888238" y="844817"/>
            <a:ext cx="13026" cy="49137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5" name="Szövegdoboz 17">
            <a:extLst>
              <a:ext uri="{FF2B5EF4-FFF2-40B4-BE49-F238E27FC236}">
                <a16:creationId xmlns:a16="http://schemas.microsoft.com/office/drawing/2014/main" id="{5043CEB5-3945-4E86-8C9E-0E7D9E9F9FA4}"/>
              </a:ext>
            </a:extLst>
          </p:cNvPr>
          <p:cNvSpPr txBox="1"/>
          <p:nvPr/>
        </p:nvSpPr>
        <p:spPr>
          <a:xfrm>
            <a:off x="4849781" y="982283"/>
            <a:ext cx="232335" cy="186947"/>
          </a:xfrm>
          <a:prstGeom prst="rect">
            <a:avLst/>
          </a:prstGeom>
          <a:noFill/>
        </p:spPr>
        <p:txBody>
          <a:bodyPr wrap="none" rtlCol="0">
            <a:spAutoFit/>
          </a:bodyPr>
          <a:lstStyle/>
          <a:p>
            <a:r>
              <a:rPr lang="hu-HU" i="1" dirty="0">
                <a:latin typeface="+mj-lt"/>
              </a:rPr>
              <a:t>H</a:t>
            </a:r>
            <a:r>
              <a:rPr lang="hu-HU" i="1" baseline="-25000" dirty="0">
                <a:latin typeface="+mj-lt"/>
              </a:rPr>
              <a:t>B</a:t>
            </a:r>
            <a:endParaRPr lang="hu-HU" i="1" dirty="0">
              <a:latin typeface="+mj-lt"/>
            </a:endParaRPr>
          </a:p>
        </p:txBody>
      </p:sp>
      <p:cxnSp>
        <p:nvCxnSpPr>
          <p:cNvPr id="16" name="Egyenes összekötő 18">
            <a:extLst>
              <a:ext uri="{FF2B5EF4-FFF2-40B4-BE49-F238E27FC236}">
                <a16:creationId xmlns:a16="http://schemas.microsoft.com/office/drawing/2014/main" id="{B17501CF-D681-422A-B3AF-6070FB8954CD}"/>
              </a:ext>
            </a:extLst>
          </p:cNvPr>
          <p:cNvCxnSpPr/>
          <p:nvPr/>
        </p:nvCxnSpPr>
        <p:spPr bwMode="auto">
          <a:xfrm rot="16200000" flipV="1">
            <a:off x="1505901" y="278211"/>
            <a:ext cx="567622" cy="0"/>
          </a:xfrm>
          <a:prstGeom prst="line">
            <a:avLst/>
          </a:prstGeom>
          <a:solidFill>
            <a:schemeClr val="accent1"/>
          </a:solidFill>
          <a:ln w="28575" cap="flat" cmpd="sng" algn="ctr">
            <a:solidFill>
              <a:srgbClr val="AC7F00"/>
            </a:solidFill>
            <a:prstDash val="solid"/>
            <a:round/>
            <a:headEnd type="none" w="med" len="med"/>
            <a:tailEnd type="none" w="med" len="med"/>
          </a:ln>
          <a:effectLst/>
        </p:spPr>
      </p:cxnSp>
      <p:sp>
        <p:nvSpPr>
          <p:cNvPr id="17" name="Kör 19">
            <a:extLst>
              <a:ext uri="{FF2B5EF4-FFF2-40B4-BE49-F238E27FC236}">
                <a16:creationId xmlns:a16="http://schemas.microsoft.com/office/drawing/2014/main" id="{51D76775-154F-4B69-AF1A-45CB05453B79}"/>
              </a:ext>
            </a:extLst>
          </p:cNvPr>
          <p:cNvSpPr/>
          <p:nvPr/>
        </p:nvSpPr>
        <p:spPr bwMode="auto">
          <a:xfrm flipH="1">
            <a:off x="2577058" y="574229"/>
            <a:ext cx="67138" cy="67138"/>
          </a:xfrm>
          <a:prstGeom prst="pie">
            <a:avLst>
              <a:gd name="adj1" fmla="val 10800000"/>
              <a:gd name="adj2" fmla="val 21485458"/>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18" name="Kör 20">
            <a:extLst>
              <a:ext uri="{FF2B5EF4-FFF2-40B4-BE49-F238E27FC236}">
                <a16:creationId xmlns:a16="http://schemas.microsoft.com/office/drawing/2014/main" id="{EF85F571-FB84-4698-BFAA-9D01AAF5EEB4}"/>
              </a:ext>
            </a:extLst>
          </p:cNvPr>
          <p:cNvSpPr/>
          <p:nvPr/>
        </p:nvSpPr>
        <p:spPr bwMode="auto">
          <a:xfrm flipH="1">
            <a:off x="3551578" y="730884"/>
            <a:ext cx="67138" cy="67138"/>
          </a:xfrm>
          <a:prstGeom prst="pie">
            <a:avLst>
              <a:gd name="adj1" fmla="val 10800000"/>
              <a:gd name="adj2" fmla="val 21485458"/>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19" name="Kör 21">
            <a:extLst>
              <a:ext uri="{FF2B5EF4-FFF2-40B4-BE49-F238E27FC236}">
                <a16:creationId xmlns:a16="http://schemas.microsoft.com/office/drawing/2014/main" id="{8AE8778F-9771-4009-ACBC-AD90DC5B0D1C}"/>
              </a:ext>
            </a:extLst>
          </p:cNvPr>
          <p:cNvSpPr/>
          <p:nvPr/>
        </p:nvSpPr>
        <p:spPr bwMode="auto">
          <a:xfrm flipH="1">
            <a:off x="4214821" y="692229"/>
            <a:ext cx="67138" cy="67138"/>
          </a:xfrm>
          <a:prstGeom prst="pie">
            <a:avLst>
              <a:gd name="adj1" fmla="val 10800000"/>
              <a:gd name="adj2" fmla="val 21485458"/>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20" name="Egyenes összekötő 22">
            <a:extLst>
              <a:ext uri="{FF2B5EF4-FFF2-40B4-BE49-F238E27FC236}">
                <a16:creationId xmlns:a16="http://schemas.microsoft.com/office/drawing/2014/main" id="{7FC68A73-78F2-4986-AB22-D4046CECEEC9}"/>
              </a:ext>
            </a:extLst>
          </p:cNvPr>
          <p:cNvCxnSpPr/>
          <p:nvPr/>
        </p:nvCxnSpPr>
        <p:spPr bwMode="auto">
          <a:xfrm rot="16200000" flipV="1">
            <a:off x="2327834" y="288382"/>
            <a:ext cx="567622" cy="0"/>
          </a:xfrm>
          <a:prstGeom prst="line">
            <a:avLst/>
          </a:prstGeom>
          <a:solidFill>
            <a:schemeClr val="accent1"/>
          </a:solidFill>
          <a:ln w="28575" cap="flat" cmpd="sng" algn="ctr">
            <a:solidFill>
              <a:srgbClr val="AC7F00"/>
            </a:solidFill>
            <a:prstDash val="solid"/>
            <a:round/>
            <a:headEnd type="none" w="med" len="med"/>
            <a:tailEnd type="none" w="med" len="med"/>
          </a:ln>
          <a:effectLst/>
        </p:spPr>
      </p:cxnSp>
      <p:grpSp>
        <p:nvGrpSpPr>
          <p:cNvPr id="21" name="Csoportba foglalás 23">
            <a:extLst>
              <a:ext uri="{FF2B5EF4-FFF2-40B4-BE49-F238E27FC236}">
                <a16:creationId xmlns:a16="http://schemas.microsoft.com/office/drawing/2014/main" id="{9AF2F47D-B324-4825-B5C9-8C6901F0B4E8}"/>
              </a:ext>
            </a:extLst>
          </p:cNvPr>
          <p:cNvGrpSpPr/>
          <p:nvPr/>
        </p:nvGrpSpPr>
        <p:grpSpPr>
          <a:xfrm>
            <a:off x="1789712" y="232435"/>
            <a:ext cx="817864" cy="329587"/>
            <a:chOff x="1358538" y="1802674"/>
            <a:chExt cx="1750422" cy="705394"/>
          </a:xfrm>
        </p:grpSpPr>
        <p:cxnSp>
          <p:nvCxnSpPr>
            <p:cNvPr id="22" name="Egyenes összekötő 24">
              <a:extLst>
                <a:ext uri="{FF2B5EF4-FFF2-40B4-BE49-F238E27FC236}">
                  <a16:creationId xmlns:a16="http://schemas.microsoft.com/office/drawing/2014/main" id="{C71EDCB0-BF02-4487-A10B-625AC5F4AB08}"/>
                </a:ext>
              </a:extLst>
            </p:cNvPr>
            <p:cNvCxnSpPr/>
            <p:nvPr/>
          </p:nvCxnSpPr>
          <p:spPr bwMode="auto">
            <a:xfrm rot="5400000">
              <a:off x="1861457" y="2109653"/>
              <a:ext cx="587828" cy="1045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 name="Egyenes összekötő 25">
              <a:extLst>
                <a:ext uri="{FF2B5EF4-FFF2-40B4-BE49-F238E27FC236}">
                  <a16:creationId xmlns:a16="http://schemas.microsoft.com/office/drawing/2014/main" id="{66934446-451F-400E-A7BF-AD84A72931D9}"/>
                </a:ext>
              </a:extLst>
            </p:cNvPr>
            <p:cNvCxnSpPr/>
            <p:nvPr/>
          </p:nvCxnSpPr>
          <p:spPr bwMode="auto">
            <a:xfrm rot="5400000">
              <a:off x="1750423" y="1998617"/>
              <a:ext cx="587828" cy="326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Egyenes összekötő 26">
              <a:extLst>
                <a:ext uri="{FF2B5EF4-FFF2-40B4-BE49-F238E27FC236}">
                  <a16:creationId xmlns:a16="http://schemas.microsoft.com/office/drawing/2014/main" id="{41146A7A-5549-454D-9181-DAB2F785A161}"/>
                </a:ext>
              </a:extLst>
            </p:cNvPr>
            <p:cNvCxnSpPr/>
            <p:nvPr/>
          </p:nvCxnSpPr>
          <p:spPr bwMode="auto">
            <a:xfrm rot="16200000" flipH="1">
              <a:off x="2076994" y="2037805"/>
              <a:ext cx="613955" cy="32657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5" name="Téglalap 27">
              <a:extLst>
                <a:ext uri="{FF2B5EF4-FFF2-40B4-BE49-F238E27FC236}">
                  <a16:creationId xmlns:a16="http://schemas.microsoft.com/office/drawing/2014/main" id="{DF6F0086-AAC9-4999-8478-120E7AB235C0}"/>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26" name="Egyenes összekötő 28">
              <a:extLst>
                <a:ext uri="{FF2B5EF4-FFF2-40B4-BE49-F238E27FC236}">
                  <a16:creationId xmlns:a16="http://schemas.microsoft.com/office/drawing/2014/main" id="{1480318B-1639-4C6F-963A-60B3649E8D73}"/>
                </a:ext>
              </a:extLst>
            </p:cNvPr>
            <p:cNvCxnSpPr>
              <a:stCxn id="25" idx="1"/>
            </p:cNvCxnSpPr>
            <p:nvPr/>
          </p:nvCxnSpPr>
          <p:spPr bwMode="auto">
            <a:xfrm rot="10800000" flipV="1">
              <a:off x="1358538" y="1848394"/>
              <a:ext cx="679269" cy="6532"/>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27" name="Egyenes összekötő 29">
              <a:extLst>
                <a:ext uri="{FF2B5EF4-FFF2-40B4-BE49-F238E27FC236}">
                  <a16:creationId xmlns:a16="http://schemas.microsoft.com/office/drawing/2014/main" id="{3955A22D-05F3-4A53-A9F6-56BD3A04ABDC}"/>
                </a:ext>
              </a:extLst>
            </p:cNvPr>
            <p:cNvCxnSpPr/>
            <p:nvPr/>
          </p:nvCxnSpPr>
          <p:spPr bwMode="auto">
            <a:xfrm rot="10800000" flipV="1">
              <a:off x="2346962" y="1828800"/>
              <a:ext cx="761998" cy="21772"/>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cxnSp>
        <p:nvCxnSpPr>
          <p:cNvPr id="28" name="Egyenes összekötő 30">
            <a:extLst>
              <a:ext uri="{FF2B5EF4-FFF2-40B4-BE49-F238E27FC236}">
                <a16:creationId xmlns:a16="http://schemas.microsoft.com/office/drawing/2014/main" id="{8899A201-F801-4811-8D77-03C7E08CAB41}"/>
              </a:ext>
            </a:extLst>
          </p:cNvPr>
          <p:cNvCxnSpPr/>
          <p:nvPr/>
        </p:nvCxnSpPr>
        <p:spPr bwMode="auto">
          <a:xfrm rot="16200000" flipV="1">
            <a:off x="3304389" y="453177"/>
            <a:ext cx="567622" cy="0"/>
          </a:xfrm>
          <a:prstGeom prst="line">
            <a:avLst/>
          </a:prstGeom>
          <a:solidFill>
            <a:schemeClr val="accent1"/>
          </a:solidFill>
          <a:ln w="28575" cap="flat" cmpd="sng" algn="ctr">
            <a:solidFill>
              <a:srgbClr val="AC7F00"/>
            </a:solidFill>
            <a:prstDash val="solid"/>
            <a:round/>
            <a:headEnd type="none" w="med" len="med"/>
            <a:tailEnd type="none" w="med" len="med"/>
          </a:ln>
          <a:effectLst/>
        </p:spPr>
      </p:cxnSp>
      <p:cxnSp>
        <p:nvCxnSpPr>
          <p:cNvPr id="29" name="Egyenes összekötő 31">
            <a:extLst>
              <a:ext uri="{FF2B5EF4-FFF2-40B4-BE49-F238E27FC236}">
                <a16:creationId xmlns:a16="http://schemas.microsoft.com/office/drawing/2014/main" id="{DDF691CC-53E7-44BF-BA89-D6C7D83705EA}"/>
              </a:ext>
            </a:extLst>
          </p:cNvPr>
          <p:cNvCxnSpPr/>
          <p:nvPr/>
        </p:nvCxnSpPr>
        <p:spPr bwMode="auto">
          <a:xfrm rot="16200000" flipV="1">
            <a:off x="4604427" y="514211"/>
            <a:ext cx="567622" cy="0"/>
          </a:xfrm>
          <a:prstGeom prst="line">
            <a:avLst/>
          </a:prstGeom>
          <a:solidFill>
            <a:schemeClr val="accent1"/>
          </a:solidFill>
          <a:ln w="28575" cap="flat" cmpd="sng" algn="ctr">
            <a:solidFill>
              <a:srgbClr val="AC7F00"/>
            </a:solidFill>
            <a:prstDash val="solid"/>
            <a:round/>
            <a:headEnd type="none" w="med" len="med"/>
            <a:tailEnd type="none" w="med" len="med"/>
          </a:ln>
          <a:effectLst/>
        </p:spPr>
      </p:cxnSp>
      <p:cxnSp>
        <p:nvCxnSpPr>
          <p:cNvPr id="30" name="Egyenes összekötő 32">
            <a:extLst>
              <a:ext uri="{FF2B5EF4-FFF2-40B4-BE49-F238E27FC236}">
                <a16:creationId xmlns:a16="http://schemas.microsoft.com/office/drawing/2014/main" id="{7E1BFAEA-AD2D-4009-993E-DA5184FFD434}"/>
              </a:ext>
            </a:extLst>
          </p:cNvPr>
          <p:cNvCxnSpPr/>
          <p:nvPr/>
        </p:nvCxnSpPr>
        <p:spPr bwMode="auto">
          <a:xfrm rot="16200000" flipV="1">
            <a:off x="3967632" y="408418"/>
            <a:ext cx="567622" cy="0"/>
          </a:xfrm>
          <a:prstGeom prst="line">
            <a:avLst/>
          </a:prstGeom>
          <a:solidFill>
            <a:schemeClr val="accent1"/>
          </a:solidFill>
          <a:ln w="28575" cap="flat" cmpd="sng" algn="ctr">
            <a:solidFill>
              <a:srgbClr val="AC7F00"/>
            </a:solidFill>
            <a:prstDash val="solid"/>
            <a:round/>
            <a:headEnd type="none" w="med" len="med"/>
            <a:tailEnd type="none" w="med" len="med"/>
          </a:ln>
          <a:effectLst/>
        </p:spPr>
      </p:cxnSp>
      <p:grpSp>
        <p:nvGrpSpPr>
          <p:cNvPr id="31" name="Csoportba foglalás 33">
            <a:extLst>
              <a:ext uri="{FF2B5EF4-FFF2-40B4-BE49-F238E27FC236}">
                <a16:creationId xmlns:a16="http://schemas.microsoft.com/office/drawing/2014/main" id="{A5910032-26D7-414B-8B48-3FEC675E11BD}"/>
              </a:ext>
            </a:extLst>
          </p:cNvPr>
          <p:cNvGrpSpPr/>
          <p:nvPr/>
        </p:nvGrpSpPr>
        <p:grpSpPr>
          <a:xfrm>
            <a:off x="2607577" y="407400"/>
            <a:ext cx="970450" cy="329587"/>
            <a:chOff x="1088572" y="1802674"/>
            <a:chExt cx="2076994" cy="705394"/>
          </a:xfrm>
        </p:grpSpPr>
        <p:cxnSp>
          <p:nvCxnSpPr>
            <p:cNvPr id="32" name="Egyenes összekötő 34">
              <a:extLst>
                <a:ext uri="{FF2B5EF4-FFF2-40B4-BE49-F238E27FC236}">
                  <a16:creationId xmlns:a16="http://schemas.microsoft.com/office/drawing/2014/main" id="{1B009853-8CBE-40CE-9242-E9732DA7B3F8}"/>
                </a:ext>
              </a:extLst>
            </p:cNvPr>
            <p:cNvCxnSpPr/>
            <p:nvPr/>
          </p:nvCxnSpPr>
          <p:spPr bwMode="auto">
            <a:xfrm rot="5400000">
              <a:off x="1848395" y="2109652"/>
              <a:ext cx="587828" cy="1045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Egyenes összekötő 35">
              <a:extLst>
                <a:ext uri="{FF2B5EF4-FFF2-40B4-BE49-F238E27FC236}">
                  <a16:creationId xmlns:a16="http://schemas.microsoft.com/office/drawing/2014/main" id="{69D592B7-8896-48F2-812A-9ADEF339568D}"/>
                </a:ext>
              </a:extLst>
            </p:cNvPr>
            <p:cNvCxnSpPr/>
            <p:nvPr/>
          </p:nvCxnSpPr>
          <p:spPr bwMode="auto">
            <a:xfrm rot="5400000">
              <a:off x="1756954" y="1931126"/>
              <a:ext cx="513806" cy="3875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Egyenes összekötő 36">
              <a:extLst>
                <a:ext uri="{FF2B5EF4-FFF2-40B4-BE49-F238E27FC236}">
                  <a16:creationId xmlns:a16="http://schemas.microsoft.com/office/drawing/2014/main" id="{0E173DCF-5D43-4FBD-BE68-70BE5754FFA3}"/>
                </a:ext>
              </a:extLst>
            </p:cNvPr>
            <p:cNvCxnSpPr/>
            <p:nvPr/>
          </p:nvCxnSpPr>
          <p:spPr bwMode="auto">
            <a:xfrm rot="16200000" flipH="1">
              <a:off x="2076994" y="2037805"/>
              <a:ext cx="613955" cy="32657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5" name="Téglalap 37">
              <a:extLst>
                <a:ext uri="{FF2B5EF4-FFF2-40B4-BE49-F238E27FC236}">
                  <a16:creationId xmlns:a16="http://schemas.microsoft.com/office/drawing/2014/main" id="{884F811C-69E1-4AC9-8A83-293544CA99FB}"/>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36" name="Egyenes összekötő 38">
              <a:extLst>
                <a:ext uri="{FF2B5EF4-FFF2-40B4-BE49-F238E27FC236}">
                  <a16:creationId xmlns:a16="http://schemas.microsoft.com/office/drawing/2014/main" id="{34960923-221E-45C9-95B7-490DA1DF3B94}"/>
                </a:ext>
              </a:extLst>
            </p:cNvPr>
            <p:cNvCxnSpPr>
              <a:stCxn id="35" idx="1"/>
            </p:cNvCxnSpPr>
            <p:nvPr/>
          </p:nvCxnSpPr>
          <p:spPr bwMode="auto">
            <a:xfrm rot="10800000">
              <a:off x="1088572" y="1846218"/>
              <a:ext cx="949235" cy="2176"/>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37" name="Egyenes összekötő 39">
              <a:extLst>
                <a:ext uri="{FF2B5EF4-FFF2-40B4-BE49-F238E27FC236}">
                  <a16:creationId xmlns:a16="http://schemas.microsoft.com/office/drawing/2014/main" id="{9B857F0A-6306-4B32-ADAF-8B8B57611764}"/>
                </a:ext>
              </a:extLst>
            </p:cNvPr>
            <p:cNvCxnSpPr/>
            <p:nvPr/>
          </p:nvCxnSpPr>
          <p:spPr bwMode="auto">
            <a:xfrm rot="10800000" flipV="1">
              <a:off x="2346963" y="1846218"/>
              <a:ext cx="818603" cy="4354"/>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grpSp>
        <p:nvGrpSpPr>
          <p:cNvPr id="38" name="Csoportba foglalás 40">
            <a:extLst>
              <a:ext uri="{FF2B5EF4-FFF2-40B4-BE49-F238E27FC236}">
                <a16:creationId xmlns:a16="http://schemas.microsoft.com/office/drawing/2014/main" id="{393FE63C-F01A-44AC-AB4F-B2F7AD8B8D4B}"/>
              </a:ext>
            </a:extLst>
          </p:cNvPr>
          <p:cNvGrpSpPr/>
          <p:nvPr/>
        </p:nvGrpSpPr>
        <p:grpSpPr>
          <a:xfrm>
            <a:off x="3590233" y="450125"/>
            <a:ext cx="646968" cy="305174"/>
            <a:chOff x="1493520" y="1802674"/>
            <a:chExt cx="1384664" cy="653144"/>
          </a:xfrm>
        </p:grpSpPr>
        <p:cxnSp>
          <p:nvCxnSpPr>
            <p:cNvPr id="39" name="Egyenes összekötő 41">
              <a:extLst>
                <a:ext uri="{FF2B5EF4-FFF2-40B4-BE49-F238E27FC236}">
                  <a16:creationId xmlns:a16="http://schemas.microsoft.com/office/drawing/2014/main" id="{D10512F1-1765-4F14-9A19-CAF31F4B8DD3}"/>
                </a:ext>
              </a:extLst>
            </p:cNvPr>
            <p:cNvCxnSpPr/>
            <p:nvPr/>
          </p:nvCxnSpPr>
          <p:spPr bwMode="auto">
            <a:xfrm rot="5400000">
              <a:off x="1848395" y="2109652"/>
              <a:ext cx="587828" cy="10450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0" name="Egyenes összekötő 42">
              <a:extLst>
                <a:ext uri="{FF2B5EF4-FFF2-40B4-BE49-F238E27FC236}">
                  <a16:creationId xmlns:a16="http://schemas.microsoft.com/office/drawing/2014/main" id="{8BCC265D-B6DE-4115-9C82-96A3C00B059F}"/>
                </a:ext>
              </a:extLst>
            </p:cNvPr>
            <p:cNvCxnSpPr/>
            <p:nvPr/>
          </p:nvCxnSpPr>
          <p:spPr bwMode="auto">
            <a:xfrm rot="5400000">
              <a:off x="1750423" y="1998617"/>
              <a:ext cx="587828" cy="32657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1" name="Egyenes összekötő 43">
              <a:extLst>
                <a:ext uri="{FF2B5EF4-FFF2-40B4-BE49-F238E27FC236}">
                  <a16:creationId xmlns:a16="http://schemas.microsoft.com/office/drawing/2014/main" id="{2BBD08AA-D483-4F94-B3C3-28A6AF8017CB}"/>
                </a:ext>
              </a:extLst>
            </p:cNvPr>
            <p:cNvCxnSpPr/>
            <p:nvPr/>
          </p:nvCxnSpPr>
          <p:spPr bwMode="auto">
            <a:xfrm rot="16200000" flipH="1">
              <a:off x="2103120" y="2011678"/>
              <a:ext cx="526869" cy="29173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2" name="Téglalap 44">
              <a:extLst>
                <a:ext uri="{FF2B5EF4-FFF2-40B4-BE49-F238E27FC236}">
                  <a16:creationId xmlns:a16="http://schemas.microsoft.com/office/drawing/2014/main" id="{1036B1F9-CDE8-4BF7-AB87-21F74882FEAA}"/>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43" name="Egyenes összekötő 45">
              <a:extLst>
                <a:ext uri="{FF2B5EF4-FFF2-40B4-BE49-F238E27FC236}">
                  <a16:creationId xmlns:a16="http://schemas.microsoft.com/office/drawing/2014/main" id="{6DA7F1DC-2643-4CF7-9D8E-45438D706468}"/>
                </a:ext>
              </a:extLst>
            </p:cNvPr>
            <p:cNvCxnSpPr>
              <a:stCxn id="42" idx="1"/>
            </p:cNvCxnSpPr>
            <p:nvPr/>
          </p:nvCxnSpPr>
          <p:spPr bwMode="auto">
            <a:xfrm rot="10800000" flipV="1">
              <a:off x="1493520" y="1848394"/>
              <a:ext cx="544286" cy="10886"/>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44" name="Egyenes összekötő 46">
              <a:extLst>
                <a:ext uri="{FF2B5EF4-FFF2-40B4-BE49-F238E27FC236}">
                  <a16:creationId xmlns:a16="http://schemas.microsoft.com/office/drawing/2014/main" id="{3278F238-6D3D-412E-B8E6-2DDADBBBDF2C}"/>
                </a:ext>
              </a:extLst>
            </p:cNvPr>
            <p:cNvCxnSpPr/>
            <p:nvPr/>
          </p:nvCxnSpPr>
          <p:spPr bwMode="auto">
            <a:xfrm rot="10800000">
              <a:off x="2346963" y="1850572"/>
              <a:ext cx="531221" cy="8708"/>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grpSp>
        <p:nvGrpSpPr>
          <p:cNvPr id="45" name="Csoportba foglalás 47">
            <a:extLst>
              <a:ext uri="{FF2B5EF4-FFF2-40B4-BE49-F238E27FC236}">
                <a16:creationId xmlns:a16="http://schemas.microsoft.com/office/drawing/2014/main" id="{32658A79-F039-4B20-83F6-9F322868EE56}"/>
              </a:ext>
            </a:extLst>
          </p:cNvPr>
          <p:cNvGrpSpPr/>
          <p:nvPr/>
        </p:nvGrpSpPr>
        <p:grpSpPr>
          <a:xfrm>
            <a:off x="4249408" y="511159"/>
            <a:ext cx="628656" cy="276690"/>
            <a:chOff x="1519646" y="1802674"/>
            <a:chExt cx="1345474" cy="592183"/>
          </a:xfrm>
        </p:grpSpPr>
        <p:cxnSp>
          <p:nvCxnSpPr>
            <p:cNvPr id="46" name="Egyenes összekötő 48">
              <a:extLst>
                <a:ext uri="{FF2B5EF4-FFF2-40B4-BE49-F238E27FC236}">
                  <a16:creationId xmlns:a16="http://schemas.microsoft.com/office/drawing/2014/main" id="{7C6FDEE6-648D-4017-B0F2-A1DC0A862851}"/>
                </a:ext>
              </a:extLst>
            </p:cNvPr>
            <p:cNvCxnSpPr/>
            <p:nvPr/>
          </p:nvCxnSpPr>
          <p:spPr bwMode="auto">
            <a:xfrm rot="5400000">
              <a:off x="1939835" y="2061756"/>
              <a:ext cx="448493" cy="6096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Egyenes összekötő 49">
              <a:extLst>
                <a:ext uri="{FF2B5EF4-FFF2-40B4-BE49-F238E27FC236}">
                  <a16:creationId xmlns:a16="http://schemas.microsoft.com/office/drawing/2014/main" id="{CB87D04A-7142-427D-B82D-B4D173263118}"/>
                </a:ext>
              </a:extLst>
            </p:cNvPr>
            <p:cNvCxnSpPr/>
            <p:nvPr/>
          </p:nvCxnSpPr>
          <p:spPr bwMode="auto">
            <a:xfrm rot="5400000">
              <a:off x="1848395" y="1931125"/>
              <a:ext cx="422365" cy="29609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Egyenes összekötő 50">
              <a:extLst>
                <a:ext uri="{FF2B5EF4-FFF2-40B4-BE49-F238E27FC236}">
                  <a16:creationId xmlns:a16="http://schemas.microsoft.com/office/drawing/2014/main" id="{AED4946C-86CF-414F-9453-FAC490046C19}"/>
                </a:ext>
              </a:extLst>
            </p:cNvPr>
            <p:cNvCxnSpPr/>
            <p:nvPr/>
          </p:nvCxnSpPr>
          <p:spPr bwMode="auto">
            <a:xfrm rot="16200000" flipH="1">
              <a:off x="2103119" y="2011679"/>
              <a:ext cx="500744" cy="26561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9" name="Téglalap 51">
              <a:extLst>
                <a:ext uri="{FF2B5EF4-FFF2-40B4-BE49-F238E27FC236}">
                  <a16:creationId xmlns:a16="http://schemas.microsoft.com/office/drawing/2014/main" id="{80E29C23-A9B1-4014-8ADE-24C0BB315D89}"/>
                </a:ext>
              </a:extLst>
            </p:cNvPr>
            <p:cNvSpPr/>
            <p:nvPr/>
          </p:nvSpPr>
          <p:spPr bwMode="auto">
            <a:xfrm>
              <a:off x="2037806" y="1802674"/>
              <a:ext cx="300445" cy="9144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50" name="Egyenes összekötő 52">
              <a:extLst>
                <a:ext uri="{FF2B5EF4-FFF2-40B4-BE49-F238E27FC236}">
                  <a16:creationId xmlns:a16="http://schemas.microsoft.com/office/drawing/2014/main" id="{F6A43460-1315-471D-A868-B2334AC1CC51}"/>
                </a:ext>
              </a:extLst>
            </p:cNvPr>
            <p:cNvCxnSpPr>
              <a:stCxn id="49" idx="1"/>
            </p:cNvCxnSpPr>
            <p:nvPr/>
          </p:nvCxnSpPr>
          <p:spPr bwMode="auto">
            <a:xfrm rot="10800000">
              <a:off x="1519646" y="1846218"/>
              <a:ext cx="518160" cy="2177"/>
            </a:xfrm>
            <a:prstGeom prst="line">
              <a:avLst/>
            </a:prstGeom>
            <a:solidFill>
              <a:schemeClr val="accent1"/>
            </a:solidFill>
            <a:ln w="9525" cap="flat" cmpd="sng" algn="ctr">
              <a:solidFill>
                <a:srgbClr val="FF0000"/>
              </a:solidFill>
              <a:prstDash val="dash"/>
              <a:round/>
              <a:headEnd type="none" w="med" len="med"/>
              <a:tailEnd type="none" w="med" len="med"/>
            </a:ln>
            <a:effectLst/>
          </p:spPr>
        </p:cxnSp>
        <p:cxnSp>
          <p:nvCxnSpPr>
            <p:cNvPr id="51" name="Egyenes összekötő 53">
              <a:extLst>
                <a:ext uri="{FF2B5EF4-FFF2-40B4-BE49-F238E27FC236}">
                  <a16:creationId xmlns:a16="http://schemas.microsoft.com/office/drawing/2014/main" id="{5584A304-2B72-4C82-8DF0-9E0898180F2C}"/>
                </a:ext>
              </a:extLst>
            </p:cNvPr>
            <p:cNvCxnSpPr/>
            <p:nvPr/>
          </p:nvCxnSpPr>
          <p:spPr bwMode="auto">
            <a:xfrm rot="10800000">
              <a:off x="2346962" y="1850572"/>
              <a:ext cx="518158" cy="8708"/>
            </a:xfrm>
            <a:prstGeom prst="line">
              <a:avLst/>
            </a:prstGeom>
            <a:solidFill>
              <a:schemeClr val="accent1"/>
            </a:solidFill>
            <a:ln w="9525" cap="flat" cmpd="sng" algn="ctr">
              <a:solidFill>
                <a:srgbClr val="FF0000"/>
              </a:solidFill>
              <a:prstDash val="dash"/>
              <a:round/>
              <a:headEnd type="none" w="med" len="med"/>
              <a:tailEnd type="none" w="med" len="med"/>
            </a:ln>
            <a:effectLst/>
          </p:spPr>
        </p:cxnSp>
      </p:grpSp>
      <p:sp>
        <p:nvSpPr>
          <p:cNvPr id="52" name="Szabadkézi sokszög 54">
            <a:extLst>
              <a:ext uri="{FF2B5EF4-FFF2-40B4-BE49-F238E27FC236}">
                <a16:creationId xmlns:a16="http://schemas.microsoft.com/office/drawing/2014/main" id="{3AE7CFD4-1EFA-4BA6-8540-16D04A5C8BB9}"/>
              </a:ext>
            </a:extLst>
          </p:cNvPr>
          <p:cNvSpPr/>
          <p:nvPr/>
        </p:nvSpPr>
        <p:spPr bwMode="auto">
          <a:xfrm>
            <a:off x="1722574" y="538625"/>
            <a:ext cx="1623521" cy="228880"/>
          </a:xfrm>
          <a:custGeom>
            <a:avLst/>
            <a:gdLst>
              <a:gd name="connsiteX0" fmla="*/ 0 w 3474720"/>
              <a:gd name="connsiteY0" fmla="*/ 154578 h 489857"/>
              <a:gd name="connsiteX1" fmla="*/ 483326 w 3474720"/>
              <a:gd name="connsiteY1" fmla="*/ 23949 h 489857"/>
              <a:gd name="connsiteX2" fmla="*/ 927463 w 3474720"/>
              <a:gd name="connsiteY2" fmla="*/ 10886 h 489857"/>
              <a:gd name="connsiteX3" fmla="*/ 1463040 w 3474720"/>
              <a:gd name="connsiteY3" fmla="*/ 63138 h 489857"/>
              <a:gd name="connsiteX4" fmla="*/ 2299063 w 3474720"/>
              <a:gd name="connsiteY4" fmla="*/ 246018 h 489857"/>
              <a:gd name="connsiteX5" fmla="*/ 3213463 w 3474720"/>
              <a:gd name="connsiteY5" fmla="*/ 455023 h 489857"/>
              <a:gd name="connsiteX6" fmla="*/ 3474720 w 3474720"/>
              <a:gd name="connsiteY6" fmla="*/ 455023 h 48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4720" h="489857">
                <a:moveTo>
                  <a:pt x="0" y="154578"/>
                </a:moveTo>
                <a:cubicBezTo>
                  <a:pt x="164374" y="101238"/>
                  <a:pt x="328749" y="47898"/>
                  <a:pt x="483326" y="23949"/>
                </a:cubicBezTo>
                <a:cubicBezTo>
                  <a:pt x="637903" y="0"/>
                  <a:pt x="764177" y="4355"/>
                  <a:pt x="927463" y="10886"/>
                </a:cubicBezTo>
                <a:cubicBezTo>
                  <a:pt x="1090749" y="17418"/>
                  <a:pt x="1234440" y="23949"/>
                  <a:pt x="1463040" y="63138"/>
                </a:cubicBezTo>
                <a:cubicBezTo>
                  <a:pt x="1691640" y="102327"/>
                  <a:pt x="2299063" y="246018"/>
                  <a:pt x="2299063" y="246018"/>
                </a:cubicBezTo>
                <a:cubicBezTo>
                  <a:pt x="2590800" y="311332"/>
                  <a:pt x="3017520" y="420189"/>
                  <a:pt x="3213463" y="455023"/>
                </a:cubicBezTo>
                <a:cubicBezTo>
                  <a:pt x="3409406" y="489857"/>
                  <a:pt x="3424646" y="450669"/>
                  <a:pt x="3474720" y="455023"/>
                </a:cubicBezTo>
              </a:path>
            </a:pathLst>
          </a:custGeom>
          <a:noFill/>
          <a:ln w="28575"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53" name="Szabadkézi sokszög 55">
            <a:extLst>
              <a:ext uri="{FF2B5EF4-FFF2-40B4-BE49-F238E27FC236}">
                <a16:creationId xmlns:a16="http://schemas.microsoft.com/office/drawing/2014/main" id="{10C1F056-6C47-451B-B006-4EAFB5172290}"/>
              </a:ext>
            </a:extLst>
          </p:cNvPr>
          <p:cNvSpPr/>
          <p:nvPr/>
        </p:nvSpPr>
        <p:spPr bwMode="auto">
          <a:xfrm>
            <a:off x="3535303" y="730884"/>
            <a:ext cx="1416003" cy="124104"/>
          </a:xfrm>
          <a:custGeom>
            <a:avLst/>
            <a:gdLst>
              <a:gd name="connsiteX0" fmla="*/ 0 w 3030583"/>
              <a:gd name="connsiteY0" fmla="*/ 82732 h 265612"/>
              <a:gd name="connsiteX1" fmla="*/ 600891 w 3030583"/>
              <a:gd name="connsiteY1" fmla="*/ 82732 h 265612"/>
              <a:gd name="connsiteX2" fmla="*/ 1097280 w 3030583"/>
              <a:gd name="connsiteY2" fmla="*/ 43543 h 265612"/>
              <a:gd name="connsiteX3" fmla="*/ 1541417 w 3030583"/>
              <a:gd name="connsiteY3" fmla="*/ 4355 h 265612"/>
              <a:gd name="connsiteX4" fmla="*/ 1985554 w 3030583"/>
              <a:gd name="connsiteY4" fmla="*/ 43543 h 265612"/>
              <a:gd name="connsiteX5" fmla="*/ 3030583 w 3030583"/>
              <a:gd name="connsiteY5" fmla="*/ 265612 h 26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583" h="265612">
                <a:moveTo>
                  <a:pt x="0" y="82732"/>
                </a:moveTo>
                <a:cubicBezTo>
                  <a:pt x="209005" y="85998"/>
                  <a:pt x="418011" y="89264"/>
                  <a:pt x="600891" y="82732"/>
                </a:cubicBezTo>
                <a:cubicBezTo>
                  <a:pt x="783771" y="76201"/>
                  <a:pt x="1097280" y="43543"/>
                  <a:pt x="1097280" y="43543"/>
                </a:cubicBezTo>
                <a:cubicBezTo>
                  <a:pt x="1254034" y="30480"/>
                  <a:pt x="1393371" y="4355"/>
                  <a:pt x="1541417" y="4355"/>
                </a:cubicBezTo>
                <a:cubicBezTo>
                  <a:pt x="1689463" y="4355"/>
                  <a:pt x="1737360" y="0"/>
                  <a:pt x="1985554" y="43543"/>
                </a:cubicBezTo>
                <a:cubicBezTo>
                  <a:pt x="2233748" y="87086"/>
                  <a:pt x="3030583" y="265612"/>
                  <a:pt x="3030583" y="265612"/>
                </a:cubicBezTo>
              </a:path>
            </a:pathLst>
          </a:custGeom>
          <a:noFill/>
          <a:ln w="28575"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cxnSp>
        <p:nvCxnSpPr>
          <p:cNvPr id="54" name="Egyenes összekötő 56">
            <a:extLst>
              <a:ext uri="{FF2B5EF4-FFF2-40B4-BE49-F238E27FC236}">
                <a16:creationId xmlns:a16="http://schemas.microsoft.com/office/drawing/2014/main" id="{BF01D0F0-A563-48D3-94DA-07319F3DECBA}"/>
              </a:ext>
            </a:extLst>
          </p:cNvPr>
          <p:cNvCxnSpPr>
            <a:stCxn id="52" idx="6"/>
          </p:cNvCxnSpPr>
          <p:nvPr/>
        </p:nvCxnSpPr>
        <p:spPr bwMode="auto">
          <a:xfrm>
            <a:off x="3346095" y="751229"/>
            <a:ext cx="48828" cy="109863"/>
          </a:xfrm>
          <a:prstGeom prst="line">
            <a:avLst/>
          </a:prstGeom>
          <a:solidFill>
            <a:schemeClr val="accent1"/>
          </a:solidFill>
          <a:ln w="28575" cap="flat" cmpd="sng" algn="ctr">
            <a:solidFill>
              <a:srgbClr val="CC9900"/>
            </a:solidFill>
            <a:prstDash val="solid"/>
            <a:round/>
            <a:headEnd type="none" w="med" len="med"/>
            <a:tailEnd type="none" w="med" len="med"/>
          </a:ln>
          <a:effectLst/>
        </p:spPr>
      </p:cxnSp>
      <p:cxnSp>
        <p:nvCxnSpPr>
          <p:cNvPr id="55" name="Egyenes összekötő 57">
            <a:extLst>
              <a:ext uri="{FF2B5EF4-FFF2-40B4-BE49-F238E27FC236}">
                <a16:creationId xmlns:a16="http://schemas.microsoft.com/office/drawing/2014/main" id="{9809374F-7838-43C0-AE27-80A8BEE044BF}"/>
              </a:ext>
            </a:extLst>
          </p:cNvPr>
          <p:cNvCxnSpPr>
            <a:stCxn id="53" idx="0"/>
          </p:cNvCxnSpPr>
          <p:nvPr/>
        </p:nvCxnSpPr>
        <p:spPr bwMode="auto">
          <a:xfrm flipH="1">
            <a:off x="3486475" y="769540"/>
            <a:ext cx="48828" cy="91552"/>
          </a:xfrm>
          <a:prstGeom prst="line">
            <a:avLst/>
          </a:prstGeom>
          <a:solidFill>
            <a:schemeClr val="accent1"/>
          </a:solidFill>
          <a:ln w="28575" cap="flat" cmpd="sng" algn="ctr">
            <a:solidFill>
              <a:srgbClr val="CC9900"/>
            </a:solidFill>
            <a:prstDash val="solid"/>
            <a:round/>
            <a:headEnd type="none" w="med" len="med"/>
            <a:tailEnd type="none" w="med" len="med"/>
          </a:ln>
          <a:effectLst/>
        </p:spPr>
      </p:cxnSp>
      <p:cxnSp>
        <p:nvCxnSpPr>
          <p:cNvPr id="56" name="Egyenes összekötő 58">
            <a:extLst>
              <a:ext uri="{FF2B5EF4-FFF2-40B4-BE49-F238E27FC236}">
                <a16:creationId xmlns:a16="http://schemas.microsoft.com/office/drawing/2014/main" id="{04F9B40D-81F6-44C5-8E70-594D9B7E63F4}"/>
              </a:ext>
            </a:extLst>
          </p:cNvPr>
          <p:cNvCxnSpPr/>
          <p:nvPr/>
        </p:nvCxnSpPr>
        <p:spPr bwMode="auto">
          <a:xfrm rot="10800000" flipV="1">
            <a:off x="3401028" y="867195"/>
            <a:ext cx="91551" cy="1"/>
          </a:xfrm>
          <a:prstGeom prst="line">
            <a:avLst/>
          </a:prstGeom>
          <a:solidFill>
            <a:schemeClr val="accent1"/>
          </a:solidFill>
          <a:ln w="28575" cap="flat" cmpd="sng" algn="ctr">
            <a:solidFill>
              <a:srgbClr val="CC9900"/>
            </a:solidFill>
            <a:prstDash val="solid"/>
            <a:round/>
            <a:headEnd type="none" w="med" len="med"/>
            <a:tailEnd type="none" w="med" len="med"/>
          </a:ln>
          <a:effectLst/>
        </p:spPr>
      </p:cxnSp>
      <p:sp>
        <p:nvSpPr>
          <p:cNvPr id="57" name="Szövegdoboz 62">
            <a:extLst>
              <a:ext uri="{FF2B5EF4-FFF2-40B4-BE49-F238E27FC236}">
                <a16:creationId xmlns:a16="http://schemas.microsoft.com/office/drawing/2014/main" id="{4A3C4182-700C-42DC-B2FC-9373DE3A0E9A}"/>
              </a:ext>
            </a:extLst>
          </p:cNvPr>
          <p:cNvSpPr txBox="1"/>
          <p:nvPr/>
        </p:nvSpPr>
        <p:spPr>
          <a:xfrm>
            <a:off x="2471512" y="582229"/>
            <a:ext cx="324128" cy="276999"/>
          </a:xfrm>
          <a:prstGeom prst="rect">
            <a:avLst/>
          </a:prstGeom>
          <a:noFill/>
        </p:spPr>
        <p:txBody>
          <a:bodyPr wrap="none" rtlCol="0">
            <a:spAutoFit/>
          </a:bodyPr>
          <a:lstStyle/>
          <a:p>
            <a:r>
              <a:rPr lang="hu-HU" sz="1200" dirty="0"/>
              <a:t>I</a:t>
            </a:r>
            <a:r>
              <a:rPr lang="hu-HU" sz="1200" baseline="-25000" dirty="0"/>
              <a:t>1</a:t>
            </a:r>
          </a:p>
        </p:txBody>
      </p:sp>
      <p:sp>
        <p:nvSpPr>
          <p:cNvPr id="58" name="Szövegdoboz 64">
            <a:extLst>
              <a:ext uri="{FF2B5EF4-FFF2-40B4-BE49-F238E27FC236}">
                <a16:creationId xmlns:a16="http://schemas.microsoft.com/office/drawing/2014/main" id="{6FBC1E76-1F26-441F-BEE3-91E159AA25BC}"/>
              </a:ext>
            </a:extLst>
          </p:cNvPr>
          <p:cNvSpPr txBox="1"/>
          <p:nvPr/>
        </p:nvSpPr>
        <p:spPr>
          <a:xfrm>
            <a:off x="3486061" y="747691"/>
            <a:ext cx="324128" cy="276999"/>
          </a:xfrm>
          <a:prstGeom prst="rect">
            <a:avLst/>
          </a:prstGeom>
          <a:noFill/>
        </p:spPr>
        <p:txBody>
          <a:bodyPr wrap="none" rtlCol="0">
            <a:spAutoFit/>
          </a:bodyPr>
          <a:lstStyle/>
          <a:p>
            <a:r>
              <a:rPr lang="hu-HU" sz="1200" dirty="0"/>
              <a:t>I</a:t>
            </a:r>
            <a:r>
              <a:rPr lang="hu-HU" sz="1200" baseline="-25000" dirty="0"/>
              <a:t>2</a:t>
            </a:r>
          </a:p>
        </p:txBody>
      </p:sp>
      <p:sp>
        <p:nvSpPr>
          <p:cNvPr id="59" name="Szövegdoboz 65">
            <a:extLst>
              <a:ext uri="{FF2B5EF4-FFF2-40B4-BE49-F238E27FC236}">
                <a16:creationId xmlns:a16="http://schemas.microsoft.com/office/drawing/2014/main" id="{BF7ADF2A-9BDE-4823-A33B-5A6095B0F598}"/>
              </a:ext>
            </a:extLst>
          </p:cNvPr>
          <p:cNvSpPr txBox="1"/>
          <p:nvPr/>
        </p:nvSpPr>
        <p:spPr>
          <a:xfrm>
            <a:off x="4134849" y="717211"/>
            <a:ext cx="324128" cy="276999"/>
          </a:xfrm>
          <a:prstGeom prst="rect">
            <a:avLst/>
          </a:prstGeom>
          <a:noFill/>
        </p:spPr>
        <p:txBody>
          <a:bodyPr wrap="none" rtlCol="0">
            <a:spAutoFit/>
          </a:bodyPr>
          <a:lstStyle/>
          <a:p>
            <a:r>
              <a:rPr lang="hu-HU" sz="1200" dirty="0"/>
              <a:t>I</a:t>
            </a:r>
            <a:r>
              <a:rPr lang="hu-HU" sz="1200" baseline="-25000" dirty="0"/>
              <a:t>3</a:t>
            </a:r>
          </a:p>
        </p:txBody>
      </p:sp>
      <p:cxnSp>
        <p:nvCxnSpPr>
          <p:cNvPr id="60" name="Egyenes összekötő 67">
            <a:extLst>
              <a:ext uri="{FF2B5EF4-FFF2-40B4-BE49-F238E27FC236}">
                <a16:creationId xmlns:a16="http://schemas.microsoft.com/office/drawing/2014/main" id="{6CB05E89-4DF2-44AA-8AF8-3C6073C41819}"/>
              </a:ext>
            </a:extLst>
          </p:cNvPr>
          <p:cNvCxnSpPr/>
          <p:nvPr/>
        </p:nvCxnSpPr>
        <p:spPr bwMode="auto">
          <a:xfrm rot="16200000" flipH="1">
            <a:off x="7038785" y="528964"/>
            <a:ext cx="705395" cy="53557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Egyenes összekötő 70">
            <a:extLst>
              <a:ext uri="{FF2B5EF4-FFF2-40B4-BE49-F238E27FC236}">
                <a16:creationId xmlns:a16="http://schemas.microsoft.com/office/drawing/2014/main" id="{754BB8AC-02BF-4BBE-9D0B-018F646706B0}"/>
              </a:ext>
            </a:extLst>
          </p:cNvPr>
          <p:cNvCxnSpPr/>
          <p:nvPr/>
        </p:nvCxnSpPr>
        <p:spPr bwMode="auto">
          <a:xfrm>
            <a:off x="7646208" y="1136388"/>
            <a:ext cx="757646"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Egyenes összekötő 72">
            <a:extLst>
              <a:ext uri="{FF2B5EF4-FFF2-40B4-BE49-F238E27FC236}">
                <a16:creationId xmlns:a16="http://schemas.microsoft.com/office/drawing/2014/main" id="{66F2664D-1D7C-483F-8578-C94B53D87164}"/>
              </a:ext>
            </a:extLst>
          </p:cNvPr>
          <p:cNvCxnSpPr/>
          <p:nvPr/>
        </p:nvCxnSpPr>
        <p:spPr bwMode="auto">
          <a:xfrm rot="5400000" flipH="1" flipV="1">
            <a:off x="8266694" y="620405"/>
            <a:ext cx="666206" cy="3657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Egyenes összekötő 74">
            <a:extLst>
              <a:ext uri="{FF2B5EF4-FFF2-40B4-BE49-F238E27FC236}">
                <a16:creationId xmlns:a16="http://schemas.microsoft.com/office/drawing/2014/main" id="{36329CB2-FCF2-4202-90F5-22F589C7DD0B}"/>
              </a:ext>
            </a:extLst>
          </p:cNvPr>
          <p:cNvCxnSpPr/>
          <p:nvPr/>
        </p:nvCxnSpPr>
        <p:spPr bwMode="auto">
          <a:xfrm flipV="1">
            <a:off x="8769614" y="417931"/>
            <a:ext cx="274320" cy="391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Egyenes összekötő 76">
            <a:extLst>
              <a:ext uri="{FF2B5EF4-FFF2-40B4-BE49-F238E27FC236}">
                <a16:creationId xmlns:a16="http://schemas.microsoft.com/office/drawing/2014/main" id="{E7888002-07F9-4643-8F30-6B2D006FDC83}"/>
              </a:ext>
            </a:extLst>
          </p:cNvPr>
          <p:cNvCxnSpPr/>
          <p:nvPr/>
        </p:nvCxnSpPr>
        <p:spPr bwMode="auto">
          <a:xfrm rot="10800000">
            <a:off x="6836312" y="378743"/>
            <a:ext cx="287383" cy="7837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5" name="Ellipszis 77">
            <a:extLst>
              <a:ext uri="{FF2B5EF4-FFF2-40B4-BE49-F238E27FC236}">
                <a16:creationId xmlns:a16="http://schemas.microsoft.com/office/drawing/2014/main" id="{C9454D89-1286-46E7-B691-D96E250C7BB6}"/>
              </a:ext>
            </a:extLst>
          </p:cNvPr>
          <p:cNvSpPr/>
          <p:nvPr/>
        </p:nvSpPr>
        <p:spPr bwMode="auto">
          <a:xfrm>
            <a:off x="7097569" y="430994"/>
            <a:ext cx="91440" cy="91440"/>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66" name="Ellipszis 78">
            <a:extLst>
              <a:ext uri="{FF2B5EF4-FFF2-40B4-BE49-F238E27FC236}">
                <a16:creationId xmlns:a16="http://schemas.microsoft.com/office/drawing/2014/main" id="{A7E8EB99-4E55-46AC-9DDE-E30B7DC269C6}"/>
              </a:ext>
            </a:extLst>
          </p:cNvPr>
          <p:cNvSpPr/>
          <p:nvPr/>
        </p:nvSpPr>
        <p:spPr bwMode="auto">
          <a:xfrm>
            <a:off x="7607020" y="1071074"/>
            <a:ext cx="82732" cy="82732"/>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67" name="Ellipszis 79">
            <a:extLst>
              <a:ext uri="{FF2B5EF4-FFF2-40B4-BE49-F238E27FC236}">
                <a16:creationId xmlns:a16="http://schemas.microsoft.com/office/drawing/2014/main" id="{2AF7B2A6-1E26-4787-AFD7-1649F4225B93}"/>
              </a:ext>
            </a:extLst>
          </p:cNvPr>
          <p:cNvSpPr/>
          <p:nvPr/>
        </p:nvSpPr>
        <p:spPr bwMode="auto">
          <a:xfrm>
            <a:off x="8364666" y="1084137"/>
            <a:ext cx="82732" cy="82732"/>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68" name="Ellipszis 80">
            <a:extLst>
              <a:ext uri="{FF2B5EF4-FFF2-40B4-BE49-F238E27FC236}">
                <a16:creationId xmlns:a16="http://schemas.microsoft.com/office/drawing/2014/main" id="{7252BC5A-3723-4FEA-9B43-3F6B9F4A98AD}"/>
              </a:ext>
            </a:extLst>
          </p:cNvPr>
          <p:cNvSpPr/>
          <p:nvPr/>
        </p:nvSpPr>
        <p:spPr bwMode="auto">
          <a:xfrm>
            <a:off x="8730426" y="404868"/>
            <a:ext cx="82732" cy="82732"/>
          </a:xfrm>
          <a:prstGeom prst="ellipse">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hu-HU" sz="2000" b="1" i="0" u="none" strike="noStrike" cap="none" normalizeH="0" baseline="0">
              <a:ln>
                <a:noFill/>
              </a:ln>
              <a:solidFill>
                <a:schemeClr val="tx1"/>
              </a:solidFill>
              <a:effectLst/>
              <a:latin typeface="Tahoma" charset="0"/>
            </a:endParaRPr>
          </a:p>
        </p:txBody>
      </p:sp>
      <p:sp>
        <p:nvSpPr>
          <p:cNvPr id="69" name="Szövegdoboz 81">
            <a:extLst>
              <a:ext uri="{FF2B5EF4-FFF2-40B4-BE49-F238E27FC236}">
                <a16:creationId xmlns:a16="http://schemas.microsoft.com/office/drawing/2014/main" id="{429E2F12-A975-4059-A766-F6D7F33BD125}"/>
              </a:ext>
            </a:extLst>
          </p:cNvPr>
          <p:cNvSpPr txBox="1"/>
          <p:nvPr/>
        </p:nvSpPr>
        <p:spPr>
          <a:xfrm>
            <a:off x="7071442" y="208925"/>
            <a:ext cx="478016" cy="276999"/>
          </a:xfrm>
          <a:prstGeom prst="rect">
            <a:avLst/>
          </a:prstGeom>
          <a:noFill/>
        </p:spPr>
        <p:txBody>
          <a:bodyPr wrap="none" rtlCol="0">
            <a:spAutoFit/>
          </a:bodyPr>
          <a:lstStyle/>
          <a:p>
            <a:r>
              <a:rPr lang="hu-HU" sz="1200" dirty="0"/>
              <a:t>101</a:t>
            </a:r>
          </a:p>
        </p:txBody>
      </p:sp>
      <p:sp>
        <p:nvSpPr>
          <p:cNvPr id="70" name="Szövegdoboz 82">
            <a:extLst>
              <a:ext uri="{FF2B5EF4-FFF2-40B4-BE49-F238E27FC236}">
                <a16:creationId xmlns:a16="http://schemas.microsoft.com/office/drawing/2014/main" id="{54BB60D0-50A1-4BF5-AC1F-01D557C38F42}"/>
              </a:ext>
            </a:extLst>
          </p:cNvPr>
          <p:cNvSpPr txBox="1"/>
          <p:nvPr/>
        </p:nvSpPr>
        <p:spPr>
          <a:xfrm>
            <a:off x="7563476" y="805462"/>
            <a:ext cx="478016" cy="276999"/>
          </a:xfrm>
          <a:prstGeom prst="rect">
            <a:avLst/>
          </a:prstGeom>
          <a:noFill/>
        </p:spPr>
        <p:txBody>
          <a:bodyPr wrap="none" rtlCol="0">
            <a:spAutoFit/>
          </a:bodyPr>
          <a:lstStyle/>
          <a:p>
            <a:r>
              <a:rPr lang="hu-HU" sz="1200" dirty="0"/>
              <a:t>102</a:t>
            </a:r>
          </a:p>
        </p:txBody>
      </p:sp>
      <p:sp>
        <p:nvSpPr>
          <p:cNvPr id="71" name="Szövegdoboz 83">
            <a:extLst>
              <a:ext uri="{FF2B5EF4-FFF2-40B4-BE49-F238E27FC236}">
                <a16:creationId xmlns:a16="http://schemas.microsoft.com/office/drawing/2014/main" id="{0F4AFF29-D665-48CD-8A97-E606577DBF4F}"/>
              </a:ext>
            </a:extLst>
          </p:cNvPr>
          <p:cNvSpPr txBox="1"/>
          <p:nvPr/>
        </p:nvSpPr>
        <p:spPr>
          <a:xfrm>
            <a:off x="8382081" y="866422"/>
            <a:ext cx="478016" cy="276999"/>
          </a:xfrm>
          <a:prstGeom prst="rect">
            <a:avLst/>
          </a:prstGeom>
          <a:noFill/>
        </p:spPr>
        <p:txBody>
          <a:bodyPr wrap="none" rtlCol="0">
            <a:spAutoFit/>
          </a:bodyPr>
          <a:lstStyle/>
          <a:p>
            <a:r>
              <a:rPr lang="hu-HU" sz="1200" dirty="0"/>
              <a:t>103</a:t>
            </a:r>
          </a:p>
        </p:txBody>
      </p:sp>
      <p:sp>
        <p:nvSpPr>
          <p:cNvPr id="72" name="Szövegdoboz 84">
            <a:extLst>
              <a:ext uri="{FF2B5EF4-FFF2-40B4-BE49-F238E27FC236}">
                <a16:creationId xmlns:a16="http://schemas.microsoft.com/office/drawing/2014/main" id="{59563772-0F61-4650-8685-BC83CBD67881}"/>
              </a:ext>
            </a:extLst>
          </p:cNvPr>
          <p:cNvSpPr txBox="1"/>
          <p:nvPr/>
        </p:nvSpPr>
        <p:spPr>
          <a:xfrm>
            <a:off x="8277579" y="174090"/>
            <a:ext cx="478016" cy="276999"/>
          </a:xfrm>
          <a:prstGeom prst="rect">
            <a:avLst/>
          </a:prstGeom>
          <a:noFill/>
        </p:spPr>
        <p:txBody>
          <a:bodyPr wrap="none" rtlCol="0">
            <a:spAutoFit/>
          </a:bodyPr>
          <a:lstStyle/>
          <a:p>
            <a:r>
              <a:rPr lang="hu-HU" sz="1200" dirty="0"/>
              <a:t>104</a:t>
            </a:r>
          </a:p>
        </p:txBody>
      </p:sp>
      <p:graphicFrame>
        <p:nvGraphicFramePr>
          <p:cNvPr id="73" name="Táblázat 85">
            <a:extLst>
              <a:ext uri="{FF2B5EF4-FFF2-40B4-BE49-F238E27FC236}">
                <a16:creationId xmlns:a16="http://schemas.microsoft.com/office/drawing/2014/main" id="{EAAAFF41-A991-43AD-854D-5B2B5532AE33}"/>
              </a:ext>
            </a:extLst>
          </p:cNvPr>
          <p:cNvGraphicFramePr>
            <a:graphicFrameLocks noGrp="1"/>
          </p:cNvGraphicFramePr>
          <p:nvPr>
            <p:extLst>
              <p:ext uri="{D42A27DB-BD31-4B8C-83A1-F6EECF244321}">
                <p14:modId xmlns:p14="http://schemas.microsoft.com/office/powerpoint/2010/main" val="3054831594"/>
              </p:ext>
            </p:extLst>
          </p:nvPr>
        </p:nvGraphicFramePr>
        <p:xfrm>
          <a:off x="107504" y="1420188"/>
          <a:ext cx="6936375" cy="3431824"/>
        </p:xfrm>
        <a:graphic>
          <a:graphicData uri="http://schemas.openxmlformats.org/drawingml/2006/table">
            <a:tbl>
              <a:tblPr/>
              <a:tblGrid>
                <a:gridCol w="935945">
                  <a:extLst>
                    <a:ext uri="{9D8B030D-6E8A-4147-A177-3AD203B41FA5}">
                      <a16:colId xmlns:a16="http://schemas.microsoft.com/office/drawing/2014/main" val="20000"/>
                    </a:ext>
                  </a:extLst>
                </a:gridCol>
                <a:gridCol w="409527">
                  <a:extLst>
                    <a:ext uri="{9D8B030D-6E8A-4147-A177-3AD203B41FA5}">
                      <a16:colId xmlns:a16="http://schemas.microsoft.com/office/drawing/2014/main" val="20001"/>
                    </a:ext>
                  </a:extLst>
                </a:gridCol>
                <a:gridCol w="953853">
                  <a:extLst>
                    <a:ext uri="{9D8B030D-6E8A-4147-A177-3AD203B41FA5}">
                      <a16:colId xmlns:a16="http://schemas.microsoft.com/office/drawing/2014/main" val="20002"/>
                    </a:ext>
                  </a:extLst>
                </a:gridCol>
                <a:gridCol w="907496">
                  <a:extLst>
                    <a:ext uri="{9D8B030D-6E8A-4147-A177-3AD203B41FA5}">
                      <a16:colId xmlns:a16="http://schemas.microsoft.com/office/drawing/2014/main" val="20003"/>
                    </a:ext>
                  </a:extLst>
                </a:gridCol>
                <a:gridCol w="906785">
                  <a:extLst>
                    <a:ext uri="{9D8B030D-6E8A-4147-A177-3AD203B41FA5}">
                      <a16:colId xmlns:a16="http://schemas.microsoft.com/office/drawing/2014/main" val="20004"/>
                    </a:ext>
                  </a:extLst>
                </a:gridCol>
                <a:gridCol w="906785">
                  <a:extLst>
                    <a:ext uri="{9D8B030D-6E8A-4147-A177-3AD203B41FA5}">
                      <a16:colId xmlns:a16="http://schemas.microsoft.com/office/drawing/2014/main" val="20005"/>
                    </a:ext>
                  </a:extLst>
                </a:gridCol>
                <a:gridCol w="1001584">
                  <a:extLst>
                    <a:ext uri="{9D8B030D-6E8A-4147-A177-3AD203B41FA5}">
                      <a16:colId xmlns:a16="http://schemas.microsoft.com/office/drawing/2014/main" val="20006"/>
                    </a:ext>
                  </a:extLst>
                </a:gridCol>
                <a:gridCol w="914400">
                  <a:extLst>
                    <a:ext uri="{9D8B030D-6E8A-4147-A177-3AD203B41FA5}">
                      <a16:colId xmlns:a16="http://schemas.microsoft.com/office/drawing/2014/main" val="20007"/>
                    </a:ext>
                  </a:extLst>
                </a:gridCol>
              </a:tblGrid>
              <a:tr h="732820">
                <a:tc>
                  <a:txBody>
                    <a:bodyPr/>
                    <a:lstStyle/>
                    <a:p>
                      <a:pPr algn="ctr">
                        <a:lnSpc>
                          <a:spcPct val="115000"/>
                        </a:lnSpc>
                        <a:spcAft>
                          <a:spcPts val="0"/>
                        </a:spcAft>
                      </a:pPr>
                      <a:r>
                        <a:rPr lang="hu-HU" sz="1400" dirty="0">
                          <a:latin typeface="Calibri"/>
                          <a:ea typeface="Calibri"/>
                          <a:cs typeface="Times New Roman"/>
                        </a:rPr>
                        <a:t>PID</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d</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Backsight (BS)</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Intersight (IS)</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dirty="0" err="1">
                          <a:latin typeface="Calibri"/>
                          <a:ea typeface="Calibri"/>
                          <a:cs typeface="Times New Roman"/>
                        </a:rPr>
                        <a:t>Foresight</a:t>
                      </a:r>
                      <a:r>
                        <a:rPr lang="hu-HU" sz="1400" dirty="0">
                          <a:latin typeface="Calibri"/>
                          <a:ea typeface="Calibri"/>
                          <a:cs typeface="Times New Roman"/>
                        </a:rPr>
                        <a:t> (FS)</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dirty="0" err="1">
                          <a:latin typeface="Calibri"/>
                          <a:ea typeface="Calibri"/>
                          <a:cs typeface="Times New Roman"/>
                        </a:rPr>
                        <a:t>Rise</a:t>
                      </a:r>
                      <a:r>
                        <a:rPr lang="hu-HU" sz="1400" dirty="0">
                          <a:latin typeface="Calibri"/>
                          <a:ea typeface="Calibri"/>
                          <a:cs typeface="Times New Roman"/>
                        </a:rPr>
                        <a:t>/</a:t>
                      </a:r>
                      <a:r>
                        <a:rPr lang="hu-HU" sz="1400" dirty="0" err="1">
                          <a:latin typeface="Calibri"/>
                          <a:ea typeface="Calibri"/>
                          <a:cs typeface="Times New Roman"/>
                        </a:rPr>
                        <a:t>Fall</a:t>
                      </a: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Height of Collimation</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Elevation</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4274">
                <a:tc>
                  <a:txBody>
                    <a:bodyPr/>
                    <a:lstStyle/>
                    <a:p>
                      <a:pPr algn="ctr">
                        <a:lnSpc>
                          <a:spcPct val="115000"/>
                        </a:lnSpc>
                        <a:spcAft>
                          <a:spcPts val="0"/>
                        </a:spcAft>
                      </a:pPr>
                      <a:r>
                        <a:rPr lang="hu-HU" sz="1400">
                          <a:latin typeface="Calibri"/>
                          <a:ea typeface="Calibri"/>
                          <a:cs typeface="Times New Roman"/>
                        </a:rPr>
                        <a:t>A</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1214</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103.455</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4274">
                <a:tc>
                  <a:txBody>
                    <a:bodyPr/>
                    <a:lstStyle/>
                    <a:p>
                      <a:pPr algn="ctr">
                        <a:lnSpc>
                          <a:spcPct val="115000"/>
                        </a:lnSpc>
                        <a:spcAft>
                          <a:spcPts val="0"/>
                        </a:spcAft>
                      </a:pPr>
                      <a:r>
                        <a:rPr lang="hu-HU" sz="1400" dirty="0">
                          <a:latin typeface="Calibri"/>
                          <a:ea typeface="Calibri"/>
                          <a:cs typeface="Times New Roman"/>
                        </a:rPr>
                        <a:t>I</a:t>
                      </a:r>
                      <a:r>
                        <a:rPr lang="hu-HU" sz="1400" baseline="-25000" dirty="0">
                          <a:latin typeface="Calibri"/>
                          <a:ea typeface="Calibri"/>
                          <a:cs typeface="Times New Roman"/>
                        </a:rPr>
                        <a:t>1</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0833</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dirty="0">
                          <a:latin typeface="Calibri"/>
                          <a:ea typeface="Calibri"/>
                          <a:cs typeface="Times New Roman"/>
                        </a:rPr>
                        <a:t>1458</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4274">
                <a:tc>
                  <a:txBody>
                    <a:bodyPr/>
                    <a:lstStyle/>
                    <a:p>
                      <a:pPr algn="ctr">
                        <a:lnSpc>
                          <a:spcPct val="115000"/>
                        </a:lnSpc>
                        <a:spcAft>
                          <a:spcPts val="0"/>
                        </a:spcAft>
                      </a:pPr>
                      <a:r>
                        <a:rPr lang="hu-HU" sz="1400" dirty="0">
                          <a:latin typeface="Calibri"/>
                          <a:ea typeface="Calibri"/>
                          <a:cs typeface="Times New Roman"/>
                        </a:rPr>
                        <a:t>101</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1104</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4274">
                <a:tc>
                  <a:txBody>
                    <a:bodyPr/>
                    <a:lstStyle/>
                    <a:p>
                      <a:pPr algn="ctr">
                        <a:lnSpc>
                          <a:spcPct val="115000"/>
                        </a:lnSpc>
                        <a:spcAft>
                          <a:spcPts val="0"/>
                        </a:spcAft>
                      </a:pPr>
                      <a:r>
                        <a:rPr lang="hu-HU" sz="1400" dirty="0">
                          <a:latin typeface="Calibri"/>
                          <a:ea typeface="Calibri"/>
                          <a:cs typeface="Times New Roman"/>
                        </a:rPr>
                        <a:t>102</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1421</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4274">
                <a:tc>
                  <a:txBody>
                    <a:bodyPr/>
                    <a:lstStyle/>
                    <a:p>
                      <a:pPr algn="ctr">
                        <a:lnSpc>
                          <a:spcPct val="115000"/>
                        </a:lnSpc>
                        <a:spcAft>
                          <a:spcPts val="0"/>
                        </a:spcAft>
                      </a:pPr>
                      <a:r>
                        <a:rPr lang="hu-HU" sz="1400" dirty="0">
                          <a:latin typeface="Calibri"/>
                          <a:ea typeface="Calibri"/>
                          <a:cs typeface="Times New Roman"/>
                        </a:rPr>
                        <a:t>103</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1428</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4274">
                <a:tc>
                  <a:txBody>
                    <a:bodyPr/>
                    <a:lstStyle/>
                    <a:p>
                      <a:pPr algn="ctr">
                        <a:lnSpc>
                          <a:spcPct val="115000"/>
                        </a:lnSpc>
                        <a:spcAft>
                          <a:spcPts val="0"/>
                        </a:spcAft>
                      </a:pPr>
                      <a:r>
                        <a:rPr lang="hu-HU" sz="1400" dirty="0">
                          <a:latin typeface="Calibri"/>
                          <a:ea typeface="Calibri"/>
                          <a:cs typeface="Times New Roman"/>
                        </a:rPr>
                        <a:t>104</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1067</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4274">
                <a:tc>
                  <a:txBody>
                    <a:bodyPr/>
                    <a:lstStyle/>
                    <a:p>
                      <a:pPr algn="ctr">
                        <a:lnSpc>
                          <a:spcPct val="115000"/>
                        </a:lnSpc>
                        <a:spcAft>
                          <a:spcPts val="0"/>
                        </a:spcAft>
                      </a:pPr>
                      <a:r>
                        <a:rPr lang="hu-HU" sz="1400" dirty="0">
                          <a:latin typeface="Calibri"/>
                          <a:ea typeface="Calibri"/>
                          <a:cs typeface="Times New Roman"/>
                        </a:rPr>
                        <a:t>I</a:t>
                      </a:r>
                      <a:r>
                        <a:rPr lang="hu-HU" sz="1400" baseline="-25000" dirty="0">
                          <a:latin typeface="Calibri"/>
                          <a:ea typeface="Calibri"/>
                          <a:cs typeface="Times New Roman"/>
                        </a:rPr>
                        <a:t>2</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1474</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dirty="0">
                          <a:latin typeface="Calibri"/>
                          <a:ea typeface="Calibri"/>
                          <a:cs typeface="Times New Roman"/>
                        </a:rPr>
                        <a:t>1399</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4274">
                <a:tc>
                  <a:txBody>
                    <a:bodyPr/>
                    <a:lstStyle/>
                    <a:p>
                      <a:pPr algn="ctr">
                        <a:lnSpc>
                          <a:spcPct val="115000"/>
                        </a:lnSpc>
                        <a:spcAft>
                          <a:spcPts val="0"/>
                        </a:spcAft>
                      </a:pPr>
                      <a:r>
                        <a:rPr lang="hu-HU" sz="1400" dirty="0">
                          <a:latin typeface="Calibri"/>
                          <a:ea typeface="Calibri"/>
                          <a:cs typeface="Times New Roman"/>
                        </a:rPr>
                        <a:t>I</a:t>
                      </a:r>
                      <a:r>
                        <a:rPr lang="hu-HU" sz="1400" baseline="-25000" dirty="0">
                          <a:latin typeface="Calibri"/>
                          <a:ea typeface="Calibri"/>
                          <a:cs typeface="Times New Roman"/>
                        </a:rPr>
                        <a:t>3</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0869</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dirty="0">
                          <a:latin typeface="Calibri"/>
                          <a:ea typeface="Calibri"/>
                          <a:cs typeface="Times New Roman"/>
                        </a:rPr>
                        <a:t>0913</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4274">
                <a:tc>
                  <a:txBody>
                    <a:bodyPr/>
                    <a:lstStyle/>
                    <a:p>
                      <a:pPr algn="ctr">
                        <a:lnSpc>
                          <a:spcPct val="115000"/>
                        </a:lnSpc>
                        <a:spcAft>
                          <a:spcPts val="0"/>
                        </a:spcAft>
                      </a:pPr>
                      <a:r>
                        <a:rPr lang="hu-HU" sz="1400">
                          <a:latin typeface="Calibri"/>
                          <a:ea typeface="Calibri"/>
                          <a:cs typeface="Times New Roman"/>
                        </a:rPr>
                        <a:t>B</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dirty="0">
                          <a:latin typeface="Calibri"/>
                          <a:ea typeface="Calibri"/>
                          <a:cs typeface="Times New Roman"/>
                        </a:rPr>
                        <a:t>1124</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hu-HU" sz="1400">
                          <a:latin typeface="Calibri"/>
                          <a:ea typeface="Calibri"/>
                          <a:cs typeface="Times New Roman"/>
                        </a:rPr>
                        <a:t>102.947</a:t>
                      </a: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4274">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4274">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endParaRPr lang="hu-HU" sz="1400" dirty="0">
                        <a:latin typeface="Calibri"/>
                        <a:ea typeface="Calibri"/>
                        <a:cs typeface="Times New Roman"/>
                      </a:endParaRPr>
                    </a:p>
                  </a:txBody>
                  <a:tcPr marL="84505" marR="845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74" name="Szövegdoboz 86">
            <a:extLst>
              <a:ext uri="{FF2B5EF4-FFF2-40B4-BE49-F238E27FC236}">
                <a16:creationId xmlns:a16="http://schemas.microsoft.com/office/drawing/2014/main" id="{7E849502-10AA-46EC-A4D6-5575644C9C2A}"/>
              </a:ext>
            </a:extLst>
          </p:cNvPr>
          <p:cNvSpPr txBox="1"/>
          <p:nvPr/>
        </p:nvSpPr>
        <p:spPr>
          <a:xfrm>
            <a:off x="4222302" y="2405291"/>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-0.244</a:t>
            </a:r>
          </a:p>
        </p:txBody>
      </p:sp>
      <p:cxnSp>
        <p:nvCxnSpPr>
          <p:cNvPr id="75" name="Egyenes összekötő nyíllal 88">
            <a:extLst>
              <a:ext uri="{FF2B5EF4-FFF2-40B4-BE49-F238E27FC236}">
                <a16:creationId xmlns:a16="http://schemas.microsoft.com/office/drawing/2014/main" id="{985224D3-CA33-4B9C-A72E-0896D92F2DFC}"/>
              </a:ext>
            </a:extLst>
          </p:cNvPr>
          <p:cNvCxnSpPr/>
          <p:nvPr/>
        </p:nvCxnSpPr>
        <p:spPr bwMode="auto">
          <a:xfrm>
            <a:off x="2275936" y="2300787"/>
            <a:ext cx="1201783" cy="22206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76" name="Egyenes összekötő nyíllal 89">
            <a:extLst>
              <a:ext uri="{FF2B5EF4-FFF2-40B4-BE49-F238E27FC236}">
                <a16:creationId xmlns:a16="http://schemas.microsoft.com/office/drawing/2014/main" id="{303F7536-6F76-4EA6-8A2E-F330A85CEA8F}"/>
              </a:ext>
            </a:extLst>
          </p:cNvPr>
          <p:cNvCxnSpPr/>
          <p:nvPr/>
        </p:nvCxnSpPr>
        <p:spPr bwMode="auto">
          <a:xfrm rot="16200000" flipH="1">
            <a:off x="2271582" y="2557689"/>
            <a:ext cx="1206137" cy="1180011"/>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77" name="Szövegdoboz 92">
            <a:extLst>
              <a:ext uri="{FF2B5EF4-FFF2-40B4-BE49-F238E27FC236}">
                <a16:creationId xmlns:a16="http://schemas.microsoft.com/office/drawing/2014/main" id="{135F2635-119B-4FA1-89A1-850F76ADC238}"/>
              </a:ext>
            </a:extLst>
          </p:cNvPr>
          <p:cNvSpPr txBox="1"/>
          <p:nvPr/>
        </p:nvSpPr>
        <p:spPr>
          <a:xfrm>
            <a:off x="4217948" y="3628845"/>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-0.566</a:t>
            </a:r>
          </a:p>
        </p:txBody>
      </p:sp>
      <p:cxnSp>
        <p:nvCxnSpPr>
          <p:cNvPr id="78" name="Egyenes összekötő nyíllal 94">
            <a:extLst>
              <a:ext uri="{FF2B5EF4-FFF2-40B4-BE49-F238E27FC236}">
                <a16:creationId xmlns:a16="http://schemas.microsoft.com/office/drawing/2014/main" id="{B515817B-BD31-4754-B6FC-272E4B1AF1B1}"/>
              </a:ext>
            </a:extLst>
          </p:cNvPr>
          <p:cNvCxnSpPr/>
          <p:nvPr/>
        </p:nvCxnSpPr>
        <p:spPr bwMode="auto">
          <a:xfrm>
            <a:off x="2249811" y="3789953"/>
            <a:ext cx="1227908" cy="22206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79" name="Szövegdoboz 95">
            <a:extLst>
              <a:ext uri="{FF2B5EF4-FFF2-40B4-BE49-F238E27FC236}">
                <a16:creationId xmlns:a16="http://schemas.microsoft.com/office/drawing/2014/main" id="{1BEB1E9D-1350-4D20-A62E-8157B71CD9F5}"/>
              </a:ext>
            </a:extLst>
          </p:cNvPr>
          <p:cNvSpPr txBox="1"/>
          <p:nvPr/>
        </p:nvSpPr>
        <p:spPr>
          <a:xfrm>
            <a:off x="4239719" y="3885748"/>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+0.561</a:t>
            </a:r>
          </a:p>
        </p:txBody>
      </p:sp>
      <p:cxnSp>
        <p:nvCxnSpPr>
          <p:cNvPr id="80" name="Egyenes összekötő nyíllal 97">
            <a:extLst>
              <a:ext uri="{FF2B5EF4-FFF2-40B4-BE49-F238E27FC236}">
                <a16:creationId xmlns:a16="http://schemas.microsoft.com/office/drawing/2014/main" id="{648DB88D-292B-4F45-B436-9EA4EFEBAD4A}"/>
              </a:ext>
            </a:extLst>
          </p:cNvPr>
          <p:cNvCxnSpPr/>
          <p:nvPr/>
        </p:nvCxnSpPr>
        <p:spPr bwMode="auto">
          <a:xfrm>
            <a:off x="2236748" y="4025084"/>
            <a:ext cx="1227908" cy="22206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81" name="Szövegdoboz 98">
            <a:extLst>
              <a:ext uri="{FF2B5EF4-FFF2-40B4-BE49-F238E27FC236}">
                <a16:creationId xmlns:a16="http://schemas.microsoft.com/office/drawing/2014/main" id="{8521AAFA-D8A4-45B4-BE84-4BE34DE906DB}"/>
              </a:ext>
            </a:extLst>
          </p:cNvPr>
          <p:cNvSpPr txBox="1"/>
          <p:nvPr/>
        </p:nvSpPr>
        <p:spPr>
          <a:xfrm>
            <a:off x="4222302" y="4129588"/>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-0.255</a:t>
            </a:r>
          </a:p>
        </p:txBody>
      </p:sp>
      <p:cxnSp>
        <p:nvCxnSpPr>
          <p:cNvPr id="82" name="Egyenes összekötő nyíllal 100">
            <a:extLst>
              <a:ext uri="{FF2B5EF4-FFF2-40B4-BE49-F238E27FC236}">
                <a16:creationId xmlns:a16="http://schemas.microsoft.com/office/drawing/2014/main" id="{43480E95-18E6-4719-86A5-A3D7BDFCB4F4}"/>
              </a:ext>
            </a:extLst>
          </p:cNvPr>
          <p:cNvCxnSpPr/>
          <p:nvPr/>
        </p:nvCxnSpPr>
        <p:spPr bwMode="auto">
          <a:xfrm rot="5400000">
            <a:off x="3268713" y="3411130"/>
            <a:ext cx="1998621" cy="1306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83" name="Szövegdoboz 103">
            <a:extLst>
              <a:ext uri="{FF2B5EF4-FFF2-40B4-BE49-F238E27FC236}">
                <a16:creationId xmlns:a16="http://schemas.microsoft.com/office/drawing/2014/main" id="{4DD4D921-A6DD-4B63-8FEA-FDFB6DA92647}"/>
              </a:ext>
            </a:extLst>
          </p:cNvPr>
          <p:cNvSpPr txBox="1"/>
          <p:nvPr/>
        </p:nvSpPr>
        <p:spPr>
          <a:xfrm>
            <a:off x="4217948" y="4373428"/>
            <a:ext cx="888274" cy="276999"/>
          </a:xfrm>
          <a:prstGeom prst="rect">
            <a:avLst/>
          </a:prstGeom>
          <a:noFill/>
        </p:spPr>
        <p:txBody>
          <a:bodyPr wrap="square" rtlCol="0">
            <a:spAutoFit/>
          </a:bodyPr>
          <a:lstStyle/>
          <a:p>
            <a:r>
              <a:rPr lang="hu-HU" sz="1200" i="1" dirty="0">
                <a:latin typeface="Symbol" pitchFamily="18" charset="2"/>
                <a:cs typeface="Times New Roman" pitchFamily="18" charset="0"/>
              </a:rPr>
              <a:t>S</a:t>
            </a:r>
            <a:r>
              <a:rPr lang="hu-HU" sz="1200" i="1" dirty="0">
                <a:latin typeface="Times New Roman" pitchFamily="18" charset="0"/>
                <a:cs typeface="Times New Roman" pitchFamily="18" charset="0"/>
              </a:rPr>
              <a:t>= -0.504</a:t>
            </a:r>
          </a:p>
        </p:txBody>
      </p:sp>
      <p:cxnSp>
        <p:nvCxnSpPr>
          <p:cNvPr id="84" name="Egyenes összekötő nyíllal 104">
            <a:extLst>
              <a:ext uri="{FF2B5EF4-FFF2-40B4-BE49-F238E27FC236}">
                <a16:creationId xmlns:a16="http://schemas.microsoft.com/office/drawing/2014/main" id="{947FBA49-29AF-4E79-8ABA-8CE40A3BFCEC}"/>
              </a:ext>
            </a:extLst>
          </p:cNvPr>
          <p:cNvCxnSpPr/>
          <p:nvPr/>
        </p:nvCxnSpPr>
        <p:spPr bwMode="auto">
          <a:xfrm rot="5400000">
            <a:off x="5968370" y="3263086"/>
            <a:ext cx="1998621" cy="13064"/>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85" name="Szövegdoboz 105">
            <a:extLst>
              <a:ext uri="{FF2B5EF4-FFF2-40B4-BE49-F238E27FC236}">
                <a16:creationId xmlns:a16="http://schemas.microsoft.com/office/drawing/2014/main" id="{B030DB26-CC53-4F0F-A6D1-EAC85079E937}"/>
              </a:ext>
            </a:extLst>
          </p:cNvPr>
          <p:cNvSpPr txBox="1"/>
          <p:nvPr/>
        </p:nvSpPr>
        <p:spPr>
          <a:xfrm>
            <a:off x="6068520" y="4382137"/>
            <a:ext cx="888274" cy="276999"/>
          </a:xfrm>
          <a:prstGeom prst="rect">
            <a:avLst/>
          </a:prstGeom>
          <a:noFill/>
        </p:spPr>
        <p:txBody>
          <a:bodyPr wrap="square" rtlCol="0">
            <a:spAutoFit/>
          </a:bodyPr>
          <a:lstStyle/>
          <a:p>
            <a:r>
              <a:rPr lang="hu-HU" sz="1200" i="1" dirty="0">
                <a:latin typeface="Symbol" pitchFamily="18" charset="2"/>
                <a:cs typeface="Times New Roman" pitchFamily="18" charset="0"/>
              </a:rPr>
              <a:t>S</a:t>
            </a:r>
            <a:r>
              <a:rPr lang="hu-HU" sz="1200" i="1" dirty="0">
                <a:latin typeface="Times New Roman" pitchFamily="18" charset="0"/>
                <a:cs typeface="Times New Roman" pitchFamily="18" charset="0"/>
              </a:rPr>
              <a:t>= -0.508</a:t>
            </a:r>
          </a:p>
        </p:txBody>
      </p:sp>
      <p:sp>
        <p:nvSpPr>
          <p:cNvPr id="86" name="Szövegdoboz 106">
            <a:extLst>
              <a:ext uri="{FF2B5EF4-FFF2-40B4-BE49-F238E27FC236}">
                <a16:creationId xmlns:a16="http://schemas.microsoft.com/office/drawing/2014/main" id="{5BFAF8D5-3F9C-484F-97D4-57FCA6866275}"/>
              </a:ext>
            </a:extLst>
          </p:cNvPr>
          <p:cNvSpPr txBox="1"/>
          <p:nvPr/>
        </p:nvSpPr>
        <p:spPr>
          <a:xfrm>
            <a:off x="5136703" y="4612914"/>
            <a:ext cx="888274" cy="276999"/>
          </a:xfrm>
          <a:prstGeom prst="rect">
            <a:avLst/>
          </a:prstGeom>
          <a:noFill/>
        </p:spPr>
        <p:txBody>
          <a:bodyPr wrap="square" rtlCol="0">
            <a:spAutoFit/>
          </a:bodyPr>
          <a:lstStyle/>
          <a:p>
            <a:r>
              <a:rPr lang="hu-HU" sz="1200" i="1" dirty="0">
                <a:latin typeface="Symbol" pitchFamily="18" charset="2"/>
                <a:cs typeface="Times New Roman" pitchFamily="18" charset="0"/>
              </a:rPr>
              <a:t>D</a:t>
            </a:r>
            <a:r>
              <a:rPr lang="hu-HU" sz="1200" i="1" dirty="0">
                <a:latin typeface="Times New Roman" pitchFamily="18" charset="0"/>
                <a:cs typeface="Times New Roman" pitchFamily="18" charset="0"/>
              </a:rPr>
              <a:t>=-4mm</a:t>
            </a:r>
          </a:p>
        </p:txBody>
      </p:sp>
      <p:sp>
        <p:nvSpPr>
          <p:cNvPr id="87" name="Szövegdoboz 107">
            <a:extLst>
              <a:ext uri="{FF2B5EF4-FFF2-40B4-BE49-F238E27FC236}">
                <a16:creationId xmlns:a16="http://schemas.microsoft.com/office/drawing/2014/main" id="{4AA94BC2-9064-4155-9816-30662119E1E8}"/>
              </a:ext>
            </a:extLst>
          </p:cNvPr>
          <p:cNvSpPr txBox="1"/>
          <p:nvPr/>
        </p:nvSpPr>
        <p:spPr>
          <a:xfrm>
            <a:off x="3688393" y="4625976"/>
            <a:ext cx="1422184" cy="276999"/>
          </a:xfrm>
          <a:prstGeom prst="rect">
            <a:avLst/>
          </a:prstGeom>
          <a:noFill/>
        </p:spPr>
        <p:txBody>
          <a:bodyPr wrap="none" rtlCol="0">
            <a:spAutoFit/>
          </a:bodyPr>
          <a:lstStyle/>
          <a:p>
            <a:r>
              <a:rPr lang="hu-HU" sz="1200" dirty="0" err="1">
                <a:solidFill>
                  <a:srgbClr val="FF0000"/>
                </a:solidFill>
              </a:rPr>
              <a:t>True</a:t>
            </a:r>
            <a:r>
              <a:rPr lang="hu-HU" sz="1200" dirty="0">
                <a:solidFill>
                  <a:srgbClr val="FF0000"/>
                </a:solidFill>
              </a:rPr>
              <a:t> - </a:t>
            </a:r>
            <a:r>
              <a:rPr lang="hu-HU" sz="1200" dirty="0" err="1">
                <a:solidFill>
                  <a:srgbClr val="FF0000"/>
                </a:solidFill>
              </a:rPr>
              <a:t>Observed</a:t>
            </a:r>
            <a:endParaRPr lang="hu-HU" sz="1200" dirty="0">
              <a:solidFill>
                <a:srgbClr val="FF0000"/>
              </a:solidFill>
            </a:endParaRPr>
          </a:p>
        </p:txBody>
      </p:sp>
      <p:sp>
        <p:nvSpPr>
          <p:cNvPr id="88" name="Szövegdoboz 108">
            <a:extLst>
              <a:ext uri="{FF2B5EF4-FFF2-40B4-BE49-F238E27FC236}">
                <a16:creationId xmlns:a16="http://schemas.microsoft.com/office/drawing/2014/main" id="{A8314112-6E51-4EE1-8BDD-27AA0477992E}"/>
              </a:ext>
            </a:extLst>
          </p:cNvPr>
          <p:cNvSpPr txBox="1"/>
          <p:nvPr/>
        </p:nvSpPr>
        <p:spPr>
          <a:xfrm>
            <a:off x="4753525" y="2387874"/>
            <a:ext cx="579120" cy="276999"/>
          </a:xfrm>
          <a:prstGeom prst="rect">
            <a:avLst/>
          </a:prstGeom>
          <a:noFill/>
        </p:spPr>
        <p:txBody>
          <a:bodyPr wrap="square" rtlCol="0">
            <a:spAutoFit/>
          </a:bodyPr>
          <a:lstStyle/>
          <a:p>
            <a:r>
              <a:rPr lang="hu-HU" sz="1200" i="1" dirty="0">
                <a:solidFill>
                  <a:srgbClr val="FF0000"/>
                </a:solidFill>
                <a:latin typeface="Times New Roman" pitchFamily="18" charset="0"/>
                <a:cs typeface="Times New Roman" pitchFamily="18" charset="0"/>
              </a:rPr>
              <a:t>(-1)</a:t>
            </a:r>
          </a:p>
        </p:txBody>
      </p:sp>
      <p:sp>
        <p:nvSpPr>
          <p:cNvPr id="89" name="Szövegdoboz 109">
            <a:extLst>
              <a:ext uri="{FF2B5EF4-FFF2-40B4-BE49-F238E27FC236}">
                <a16:creationId xmlns:a16="http://schemas.microsoft.com/office/drawing/2014/main" id="{1B357EAF-9B05-4ECF-9556-B89A9C0D5699}"/>
              </a:ext>
            </a:extLst>
          </p:cNvPr>
          <p:cNvSpPr txBox="1"/>
          <p:nvPr/>
        </p:nvSpPr>
        <p:spPr>
          <a:xfrm>
            <a:off x="4749171" y="3637554"/>
            <a:ext cx="579120" cy="276999"/>
          </a:xfrm>
          <a:prstGeom prst="rect">
            <a:avLst/>
          </a:prstGeom>
          <a:noFill/>
        </p:spPr>
        <p:txBody>
          <a:bodyPr wrap="square" rtlCol="0">
            <a:spAutoFit/>
          </a:bodyPr>
          <a:lstStyle/>
          <a:p>
            <a:r>
              <a:rPr lang="hu-HU" sz="1200" i="1" dirty="0">
                <a:solidFill>
                  <a:srgbClr val="FF0000"/>
                </a:solidFill>
                <a:latin typeface="Times New Roman" pitchFamily="18" charset="0"/>
                <a:cs typeface="Times New Roman" pitchFamily="18" charset="0"/>
              </a:rPr>
              <a:t>(-1)</a:t>
            </a:r>
          </a:p>
        </p:txBody>
      </p:sp>
      <p:sp>
        <p:nvSpPr>
          <p:cNvPr id="90" name="Szövegdoboz 110">
            <a:extLst>
              <a:ext uri="{FF2B5EF4-FFF2-40B4-BE49-F238E27FC236}">
                <a16:creationId xmlns:a16="http://schemas.microsoft.com/office/drawing/2014/main" id="{C0DE3AA9-7827-456E-B54D-0683B2556BEA}"/>
              </a:ext>
            </a:extLst>
          </p:cNvPr>
          <p:cNvSpPr txBox="1"/>
          <p:nvPr/>
        </p:nvSpPr>
        <p:spPr>
          <a:xfrm>
            <a:off x="4736107" y="3885748"/>
            <a:ext cx="579120" cy="276999"/>
          </a:xfrm>
          <a:prstGeom prst="rect">
            <a:avLst/>
          </a:prstGeom>
          <a:noFill/>
        </p:spPr>
        <p:txBody>
          <a:bodyPr wrap="square" rtlCol="0">
            <a:spAutoFit/>
          </a:bodyPr>
          <a:lstStyle/>
          <a:p>
            <a:r>
              <a:rPr lang="hu-HU" sz="1200" i="1" dirty="0">
                <a:solidFill>
                  <a:srgbClr val="FF0000"/>
                </a:solidFill>
                <a:latin typeface="Times New Roman" pitchFamily="18" charset="0"/>
                <a:cs typeface="Times New Roman" pitchFamily="18" charset="0"/>
              </a:rPr>
              <a:t>(-1)</a:t>
            </a:r>
          </a:p>
        </p:txBody>
      </p:sp>
      <p:sp>
        <p:nvSpPr>
          <p:cNvPr id="91" name="Szövegdoboz 111">
            <a:extLst>
              <a:ext uri="{FF2B5EF4-FFF2-40B4-BE49-F238E27FC236}">
                <a16:creationId xmlns:a16="http://schemas.microsoft.com/office/drawing/2014/main" id="{C07261B2-AB15-4AE5-B0F2-549344C5E460}"/>
              </a:ext>
            </a:extLst>
          </p:cNvPr>
          <p:cNvSpPr txBox="1"/>
          <p:nvPr/>
        </p:nvSpPr>
        <p:spPr>
          <a:xfrm>
            <a:off x="4762233" y="4133943"/>
            <a:ext cx="579120" cy="276999"/>
          </a:xfrm>
          <a:prstGeom prst="rect">
            <a:avLst/>
          </a:prstGeom>
          <a:noFill/>
        </p:spPr>
        <p:txBody>
          <a:bodyPr wrap="square" rtlCol="0">
            <a:spAutoFit/>
          </a:bodyPr>
          <a:lstStyle/>
          <a:p>
            <a:r>
              <a:rPr lang="hu-HU" sz="1200" i="1" dirty="0">
                <a:solidFill>
                  <a:srgbClr val="FF0000"/>
                </a:solidFill>
                <a:latin typeface="Times New Roman" pitchFamily="18" charset="0"/>
                <a:cs typeface="Times New Roman" pitchFamily="18" charset="0"/>
              </a:rPr>
              <a:t>(-1)</a:t>
            </a:r>
          </a:p>
        </p:txBody>
      </p:sp>
      <p:sp>
        <p:nvSpPr>
          <p:cNvPr id="92" name="Szövegdoboz 112">
            <a:extLst>
              <a:ext uri="{FF2B5EF4-FFF2-40B4-BE49-F238E27FC236}">
                <a16:creationId xmlns:a16="http://schemas.microsoft.com/office/drawing/2014/main" id="{605D9A30-134A-4560-B79D-54077722A67F}"/>
              </a:ext>
            </a:extLst>
          </p:cNvPr>
          <p:cNvSpPr txBox="1"/>
          <p:nvPr/>
        </p:nvSpPr>
        <p:spPr>
          <a:xfrm>
            <a:off x="6164313" y="2427063"/>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103.210</a:t>
            </a:r>
          </a:p>
        </p:txBody>
      </p:sp>
      <p:cxnSp>
        <p:nvCxnSpPr>
          <p:cNvPr id="93" name="Egyenes összekötő nyíllal 114">
            <a:extLst>
              <a:ext uri="{FF2B5EF4-FFF2-40B4-BE49-F238E27FC236}">
                <a16:creationId xmlns:a16="http://schemas.microsoft.com/office/drawing/2014/main" id="{AE1C4C71-239D-4CE0-BC55-8FADEFA5F62F}"/>
              </a:ext>
            </a:extLst>
          </p:cNvPr>
          <p:cNvCxnSpPr/>
          <p:nvPr/>
        </p:nvCxnSpPr>
        <p:spPr bwMode="auto">
          <a:xfrm rot="10800000" flipV="1">
            <a:off x="4744816" y="2261598"/>
            <a:ext cx="1463040" cy="78377"/>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94" name="Egyenes összekötő nyíllal 116">
            <a:extLst>
              <a:ext uri="{FF2B5EF4-FFF2-40B4-BE49-F238E27FC236}">
                <a16:creationId xmlns:a16="http://schemas.microsoft.com/office/drawing/2014/main" id="{E9A4A6AD-A2FB-4D96-B06C-D03233CA4551}"/>
              </a:ext>
            </a:extLst>
          </p:cNvPr>
          <p:cNvCxnSpPr/>
          <p:nvPr/>
        </p:nvCxnSpPr>
        <p:spPr bwMode="auto">
          <a:xfrm>
            <a:off x="5188954" y="2522856"/>
            <a:ext cx="875211"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95" name="Egyenes összekötő nyíllal 117">
            <a:extLst>
              <a:ext uri="{FF2B5EF4-FFF2-40B4-BE49-F238E27FC236}">
                <a16:creationId xmlns:a16="http://schemas.microsoft.com/office/drawing/2014/main" id="{7BF2E0EF-684B-4D02-BC82-C5ACCF7CF399}"/>
              </a:ext>
            </a:extLst>
          </p:cNvPr>
          <p:cNvCxnSpPr/>
          <p:nvPr/>
        </p:nvCxnSpPr>
        <p:spPr bwMode="auto">
          <a:xfrm rot="10800000" flipV="1">
            <a:off x="4744817" y="2596877"/>
            <a:ext cx="1484811" cy="1010195"/>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96" name="Egyenes összekötő nyíllal 119">
            <a:extLst>
              <a:ext uri="{FF2B5EF4-FFF2-40B4-BE49-F238E27FC236}">
                <a16:creationId xmlns:a16="http://schemas.microsoft.com/office/drawing/2014/main" id="{9CDEAB4D-C26F-4AEF-B455-0117602DD106}"/>
              </a:ext>
            </a:extLst>
          </p:cNvPr>
          <p:cNvCxnSpPr/>
          <p:nvPr/>
        </p:nvCxnSpPr>
        <p:spPr bwMode="auto">
          <a:xfrm>
            <a:off x="5184600" y="3746410"/>
            <a:ext cx="875211"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97" name="Szövegdoboz 120">
            <a:extLst>
              <a:ext uri="{FF2B5EF4-FFF2-40B4-BE49-F238E27FC236}">
                <a16:creationId xmlns:a16="http://schemas.microsoft.com/office/drawing/2014/main" id="{21D2F6D3-3735-46C2-92C3-74F67DEBFA0F}"/>
              </a:ext>
            </a:extLst>
          </p:cNvPr>
          <p:cNvSpPr txBox="1"/>
          <p:nvPr/>
        </p:nvSpPr>
        <p:spPr>
          <a:xfrm>
            <a:off x="6173021" y="3637555"/>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102.643</a:t>
            </a:r>
          </a:p>
        </p:txBody>
      </p:sp>
      <p:cxnSp>
        <p:nvCxnSpPr>
          <p:cNvPr id="98" name="Egyenes összekötő nyíllal 121">
            <a:extLst>
              <a:ext uri="{FF2B5EF4-FFF2-40B4-BE49-F238E27FC236}">
                <a16:creationId xmlns:a16="http://schemas.microsoft.com/office/drawing/2014/main" id="{07626870-8A3C-41F5-A1A3-8BD82D97C2E7}"/>
              </a:ext>
            </a:extLst>
          </p:cNvPr>
          <p:cNvCxnSpPr/>
          <p:nvPr/>
        </p:nvCxnSpPr>
        <p:spPr bwMode="auto">
          <a:xfrm rot="10800000" flipV="1">
            <a:off x="4705629" y="3768179"/>
            <a:ext cx="1467395" cy="11321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99" name="Egyenes összekötő nyíllal 123">
            <a:extLst>
              <a:ext uri="{FF2B5EF4-FFF2-40B4-BE49-F238E27FC236}">
                <a16:creationId xmlns:a16="http://schemas.microsoft.com/office/drawing/2014/main" id="{E3C3D0D9-73AC-4498-8C14-26F64AD746EB}"/>
              </a:ext>
            </a:extLst>
          </p:cNvPr>
          <p:cNvCxnSpPr/>
          <p:nvPr/>
        </p:nvCxnSpPr>
        <p:spPr bwMode="auto">
          <a:xfrm>
            <a:off x="5232497" y="3990250"/>
            <a:ext cx="875211"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00" name="Szövegdoboz 124">
            <a:extLst>
              <a:ext uri="{FF2B5EF4-FFF2-40B4-BE49-F238E27FC236}">
                <a16:creationId xmlns:a16="http://schemas.microsoft.com/office/drawing/2014/main" id="{78538346-A950-435C-941E-1EFFB9D257C9}"/>
              </a:ext>
            </a:extLst>
          </p:cNvPr>
          <p:cNvSpPr txBox="1"/>
          <p:nvPr/>
        </p:nvSpPr>
        <p:spPr>
          <a:xfrm>
            <a:off x="6155604" y="3894458"/>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103.203</a:t>
            </a:r>
          </a:p>
        </p:txBody>
      </p:sp>
      <p:cxnSp>
        <p:nvCxnSpPr>
          <p:cNvPr id="101" name="Egyenes összekötő nyíllal 125">
            <a:extLst>
              <a:ext uri="{FF2B5EF4-FFF2-40B4-BE49-F238E27FC236}">
                <a16:creationId xmlns:a16="http://schemas.microsoft.com/office/drawing/2014/main" id="{2ED1CD51-6399-418F-9C87-34C7522B1CF1}"/>
              </a:ext>
            </a:extLst>
          </p:cNvPr>
          <p:cNvCxnSpPr/>
          <p:nvPr/>
        </p:nvCxnSpPr>
        <p:spPr bwMode="auto">
          <a:xfrm rot="10800000" flipV="1">
            <a:off x="4714338" y="4051208"/>
            <a:ext cx="1467395" cy="11321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02" name="Egyenes összekötő nyíllal 126">
            <a:extLst>
              <a:ext uri="{FF2B5EF4-FFF2-40B4-BE49-F238E27FC236}">
                <a16:creationId xmlns:a16="http://schemas.microsoft.com/office/drawing/2014/main" id="{AFBD10B0-2B5E-4DFA-8C65-6F2762D710A4}"/>
              </a:ext>
            </a:extLst>
          </p:cNvPr>
          <p:cNvCxnSpPr/>
          <p:nvPr/>
        </p:nvCxnSpPr>
        <p:spPr bwMode="auto">
          <a:xfrm>
            <a:off x="5228143" y="4234090"/>
            <a:ext cx="875211" cy="158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03" name="Egyenes összekötő nyíllal 127">
            <a:extLst>
              <a:ext uri="{FF2B5EF4-FFF2-40B4-BE49-F238E27FC236}">
                <a16:creationId xmlns:a16="http://schemas.microsoft.com/office/drawing/2014/main" id="{67B4C152-6022-4FD8-995E-49BB3509FC6C}"/>
              </a:ext>
            </a:extLst>
          </p:cNvPr>
          <p:cNvCxnSpPr/>
          <p:nvPr/>
        </p:nvCxnSpPr>
        <p:spPr bwMode="auto">
          <a:xfrm rot="10800000" flipV="1">
            <a:off x="2275936" y="2453185"/>
            <a:ext cx="3914506" cy="4355"/>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04" name="Egyenes összekötő nyíllal 129">
            <a:extLst>
              <a:ext uri="{FF2B5EF4-FFF2-40B4-BE49-F238E27FC236}">
                <a16:creationId xmlns:a16="http://schemas.microsoft.com/office/drawing/2014/main" id="{9F62E266-9748-470B-AECA-4CD88F76B1D9}"/>
              </a:ext>
            </a:extLst>
          </p:cNvPr>
          <p:cNvCxnSpPr/>
          <p:nvPr/>
        </p:nvCxnSpPr>
        <p:spPr bwMode="auto">
          <a:xfrm>
            <a:off x="2328188" y="2588170"/>
            <a:ext cx="2860766" cy="1306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05" name="Szövegdoboz 133">
            <a:extLst>
              <a:ext uri="{FF2B5EF4-FFF2-40B4-BE49-F238E27FC236}">
                <a16:creationId xmlns:a16="http://schemas.microsoft.com/office/drawing/2014/main" id="{7289B46F-6317-43CE-993F-7013B703F0E8}"/>
              </a:ext>
            </a:extLst>
          </p:cNvPr>
          <p:cNvSpPr txBox="1"/>
          <p:nvPr/>
        </p:nvSpPr>
        <p:spPr>
          <a:xfrm>
            <a:off x="5180244" y="2422709"/>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104.043</a:t>
            </a:r>
          </a:p>
        </p:txBody>
      </p:sp>
      <p:cxnSp>
        <p:nvCxnSpPr>
          <p:cNvPr id="106" name="Egyenes összekötő nyíllal 134">
            <a:extLst>
              <a:ext uri="{FF2B5EF4-FFF2-40B4-BE49-F238E27FC236}">
                <a16:creationId xmlns:a16="http://schemas.microsoft.com/office/drawing/2014/main" id="{0FE09C1B-8556-45A1-BFE5-4F952F19FC27}"/>
              </a:ext>
            </a:extLst>
          </p:cNvPr>
          <p:cNvCxnSpPr/>
          <p:nvPr/>
        </p:nvCxnSpPr>
        <p:spPr bwMode="auto">
          <a:xfrm rot="10800000" flipV="1">
            <a:off x="3164212" y="2627361"/>
            <a:ext cx="2155371" cy="91438"/>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07" name="Egyenes összekötő nyíllal 137">
            <a:extLst>
              <a:ext uri="{FF2B5EF4-FFF2-40B4-BE49-F238E27FC236}">
                <a16:creationId xmlns:a16="http://schemas.microsoft.com/office/drawing/2014/main" id="{4D223643-2126-4295-A24C-F4CF34B64E6B}"/>
              </a:ext>
            </a:extLst>
          </p:cNvPr>
          <p:cNvCxnSpPr/>
          <p:nvPr/>
        </p:nvCxnSpPr>
        <p:spPr bwMode="auto">
          <a:xfrm>
            <a:off x="3251296" y="2818948"/>
            <a:ext cx="2969623" cy="435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08" name="Szövegdoboz 139">
            <a:extLst>
              <a:ext uri="{FF2B5EF4-FFF2-40B4-BE49-F238E27FC236}">
                <a16:creationId xmlns:a16="http://schemas.microsoft.com/office/drawing/2014/main" id="{D094E83A-95C2-47CE-AF63-1AB8CC512E51}"/>
              </a:ext>
            </a:extLst>
          </p:cNvPr>
          <p:cNvSpPr txBox="1"/>
          <p:nvPr/>
        </p:nvSpPr>
        <p:spPr>
          <a:xfrm>
            <a:off x="6129478" y="2653486"/>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102.939</a:t>
            </a:r>
          </a:p>
        </p:txBody>
      </p:sp>
      <p:cxnSp>
        <p:nvCxnSpPr>
          <p:cNvPr id="109" name="Egyenes összekötő nyíllal 140">
            <a:extLst>
              <a:ext uri="{FF2B5EF4-FFF2-40B4-BE49-F238E27FC236}">
                <a16:creationId xmlns:a16="http://schemas.microsoft.com/office/drawing/2014/main" id="{D784A740-AEC3-4ED5-9976-151ED3D83C82}"/>
              </a:ext>
            </a:extLst>
          </p:cNvPr>
          <p:cNvCxnSpPr/>
          <p:nvPr/>
        </p:nvCxnSpPr>
        <p:spPr bwMode="auto">
          <a:xfrm rot="10800000" flipV="1">
            <a:off x="3172923" y="2627358"/>
            <a:ext cx="2133597" cy="387531"/>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10" name="Egyenes összekötő nyíllal 142">
            <a:extLst>
              <a:ext uri="{FF2B5EF4-FFF2-40B4-BE49-F238E27FC236}">
                <a16:creationId xmlns:a16="http://schemas.microsoft.com/office/drawing/2014/main" id="{7C1922AD-8179-4C11-AD73-1093D003CACE}"/>
              </a:ext>
            </a:extLst>
          </p:cNvPr>
          <p:cNvCxnSpPr/>
          <p:nvPr/>
        </p:nvCxnSpPr>
        <p:spPr bwMode="auto">
          <a:xfrm>
            <a:off x="3246942" y="3075851"/>
            <a:ext cx="2969623" cy="435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11" name="Szövegdoboz 144">
            <a:extLst>
              <a:ext uri="{FF2B5EF4-FFF2-40B4-BE49-F238E27FC236}">
                <a16:creationId xmlns:a16="http://schemas.microsoft.com/office/drawing/2014/main" id="{F3CD287B-B8AA-471E-B2B6-4736B8ACB67D}"/>
              </a:ext>
            </a:extLst>
          </p:cNvPr>
          <p:cNvSpPr txBox="1"/>
          <p:nvPr/>
        </p:nvSpPr>
        <p:spPr>
          <a:xfrm>
            <a:off x="6138187" y="2897326"/>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102.622</a:t>
            </a:r>
          </a:p>
        </p:txBody>
      </p:sp>
      <p:cxnSp>
        <p:nvCxnSpPr>
          <p:cNvPr id="112" name="Egyenes összekötő nyíllal 145">
            <a:extLst>
              <a:ext uri="{FF2B5EF4-FFF2-40B4-BE49-F238E27FC236}">
                <a16:creationId xmlns:a16="http://schemas.microsoft.com/office/drawing/2014/main" id="{8FB99686-FF61-400A-B130-3E5D9B89D725}"/>
              </a:ext>
            </a:extLst>
          </p:cNvPr>
          <p:cNvCxnSpPr/>
          <p:nvPr/>
        </p:nvCxnSpPr>
        <p:spPr bwMode="auto">
          <a:xfrm rot="10800000" flipV="1">
            <a:off x="3181634" y="2627359"/>
            <a:ext cx="2098761" cy="657496"/>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13" name="Egyenes összekötő nyíllal 147">
            <a:extLst>
              <a:ext uri="{FF2B5EF4-FFF2-40B4-BE49-F238E27FC236}">
                <a16:creationId xmlns:a16="http://schemas.microsoft.com/office/drawing/2014/main" id="{75CEC4FA-F40B-4D7F-AC31-1DBF5725AC62}"/>
              </a:ext>
            </a:extLst>
          </p:cNvPr>
          <p:cNvCxnSpPr/>
          <p:nvPr/>
        </p:nvCxnSpPr>
        <p:spPr bwMode="auto">
          <a:xfrm>
            <a:off x="3268714" y="3319691"/>
            <a:ext cx="2969623" cy="435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14" name="Szövegdoboz 148">
            <a:extLst>
              <a:ext uri="{FF2B5EF4-FFF2-40B4-BE49-F238E27FC236}">
                <a16:creationId xmlns:a16="http://schemas.microsoft.com/office/drawing/2014/main" id="{FCD0B760-9A1A-4D76-861C-C059F783B88F}"/>
              </a:ext>
            </a:extLst>
          </p:cNvPr>
          <p:cNvSpPr txBox="1"/>
          <p:nvPr/>
        </p:nvSpPr>
        <p:spPr>
          <a:xfrm>
            <a:off x="6146896" y="3141166"/>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102.615</a:t>
            </a:r>
          </a:p>
        </p:txBody>
      </p:sp>
      <p:cxnSp>
        <p:nvCxnSpPr>
          <p:cNvPr id="115" name="Egyenes összekötő nyíllal 149">
            <a:extLst>
              <a:ext uri="{FF2B5EF4-FFF2-40B4-BE49-F238E27FC236}">
                <a16:creationId xmlns:a16="http://schemas.microsoft.com/office/drawing/2014/main" id="{CC771095-25AE-4BFA-B9C8-8E5ACE002F00}"/>
              </a:ext>
            </a:extLst>
          </p:cNvPr>
          <p:cNvCxnSpPr/>
          <p:nvPr/>
        </p:nvCxnSpPr>
        <p:spPr bwMode="auto">
          <a:xfrm rot="10800000" flipV="1">
            <a:off x="3177281" y="2627358"/>
            <a:ext cx="2129238" cy="914399"/>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cxnSp>
        <p:nvCxnSpPr>
          <p:cNvPr id="116" name="Egyenes összekötő nyíllal 151">
            <a:extLst>
              <a:ext uri="{FF2B5EF4-FFF2-40B4-BE49-F238E27FC236}">
                <a16:creationId xmlns:a16="http://schemas.microsoft.com/office/drawing/2014/main" id="{04BDED55-B09F-47D8-BA6E-782BCB8EEA4A}"/>
              </a:ext>
            </a:extLst>
          </p:cNvPr>
          <p:cNvCxnSpPr/>
          <p:nvPr/>
        </p:nvCxnSpPr>
        <p:spPr bwMode="auto">
          <a:xfrm>
            <a:off x="3264360" y="3576594"/>
            <a:ext cx="2969623" cy="4353"/>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sp>
        <p:nvSpPr>
          <p:cNvPr id="117" name="Szövegdoboz 152">
            <a:extLst>
              <a:ext uri="{FF2B5EF4-FFF2-40B4-BE49-F238E27FC236}">
                <a16:creationId xmlns:a16="http://schemas.microsoft.com/office/drawing/2014/main" id="{63406ECB-912B-4D9A-B31A-103EC323A6DD}"/>
              </a:ext>
            </a:extLst>
          </p:cNvPr>
          <p:cNvSpPr txBox="1"/>
          <p:nvPr/>
        </p:nvSpPr>
        <p:spPr>
          <a:xfrm>
            <a:off x="6129479" y="3398069"/>
            <a:ext cx="888274" cy="276999"/>
          </a:xfrm>
          <a:prstGeom prst="rect">
            <a:avLst/>
          </a:prstGeom>
          <a:noFill/>
        </p:spPr>
        <p:txBody>
          <a:bodyPr wrap="square" rtlCol="0">
            <a:spAutoFit/>
          </a:bodyPr>
          <a:lstStyle/>
          <a:p>
            <a:r>
              <a:rPr lang="hu-HU" sz="1200" i="1" dirty="0">
                <a:latin typeface="Times New Roman" pitchFamily="18" charset="0"/>
                <a:cs typeface="Times New Roman" pitchFamily="18" charset="0"/>
              </a:rPr>
              <a:t>102.976</a:t>
            </a:r>
          </a:p>
        </p:txBody>
      </p:sp>
    </p:spTree>
    <p:extLst>
      <p:ext uri="{BB962C8B-B14F-4D97-AF65-F5344CB8AC3E}">
        <p14:creationId xmlns:p14="http://schemas.microsoft.com/office/powerpoint/2010/main" val="105413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2000"/>
                                        <p:tgtEl>
                                          <p:spTgt spid="75"/>
                                        </p:tgtEl>
                                      </p:cBhvr>
                                    </p:animEffect>
                                  </p:childTnLst>
                                  <p:subTnLst>
                                    <p:set>
                                      <p:cBhvr override="childStyle">
                                        <p:cTn dur="1" fill="hold" display="0" masterRel="nextClick" afterEffect="1"/>
                                        <p:tgtEl>
                                          <p:spTgt spid="75"/>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2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2000"/>
                                        <p:tgtEl>
                                          <p:spTgt spid="76"/>
                                        </p:tgtEl>
                                      </p:cBhvr>
                                    </p:animEffect>
                                  </p:childTnLst>
                                  <p:subTnLst>
                                    <p:set>
                                      <p:cBhvr override="childStyle">
                                        <p:cTn dur="1" fill="hold" display="0" masterRel="nextClick" afterEffect="1"/>
                                        <p:tgtEl>
                                          <p:spTgt spid="76"/>
                                        </p:tgtEl>
                                        <p:attrNameLst>
                                          <p:attrName>style.visibility</p:attrName>
                                        </p:attrNameLst>
                                      </p:cBhvr>
                                      <p:to>
                                        <p:strVal val="hidden"/>
                                      </p:to>
                                    </p:set>
                                  </p:subTnLst>
                                </p:cTn>
                              </p:par>
                              <p:par>
                                <p:cTn id="16" presetID="10" presetClass="entr" presetSubtype="0"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2000"/>
                                        <p:tgtEl>
                                          <p:spTgt spid="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2000"/>
                                        <p:tgtEl>
                                          <p:spTgt spid="78"/>
                                        </p:tgtEl>
                                      </p:cBhvr>
                                    </p:animEffect>
                                  </p:childTnLst>
                                  <p:subTnLst>
                                    <p:set>
                                      <p:cBhvr override="childStyle">
                                        <p:cTn dur="1" fill="hold" display="0" masterRel="nextClick" afterEffect="1"/>
                                        <p:tgtEl>
                                          <p:spTgt spid="78"/>
                                        </p:tgtEl>
                                        <p:attrNameLst>
                                          <p:attrName>style.visibility</p:attrName>
                                        </p:attrNameLst>
                                      </p:cBhvr>
                                      <p:to>
                                        <p:strVal val="hidden"/>
                                      </p:to>
                                    </p:set>
                                  </p:subTnLst>
                                </p:cTn>
                              </p:par>
                              <p:par>
                                <p:cTn id="24" presetID="10" presetClass="entr" presetSubtype="0" fill="hold" grpId="0" nodeType="with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fade">
                                      <p:cBhvr>
                                        <p:cTn id="26" dur="2000"/>
                                        <p:tgtEl>
                                          <p:spTgt spid="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animEffect transition="in" filter="fade">
                                      <p:cBhvr>
                                        <p:cTn id="31" dur="2000"/>
                                        <p:tgtEl>
                                          <p:spTgt spid="80"/>
                                        </p:tgtEl>
                                      </p:cBhvr>
                                    </p:animEffect>
                                  </p:childTnLst>
                                  <p:subTnLst>
                                    <p:set>
                                      <p:cBhvr override="childStyle">
                                        <p:cTn dur="1" fill="hold" display="0" masterRel="nextClick" afterEffect="1"/>
                                        <p:tgtEl>
                                          <p:spTgt spid="80"/>
                                        </p:tgtEl>
                                        <p:attrNameLst>
                                          <p:attrName>style.visibility</p:attrName>
                                        </p:attrNameLst>
                                      </p:cBhvr>
                                      <p:to>
                                        <p:strVal val="hidden"/>
                                      </p:to>
                                    </p:set>
                                  </p:subTnLst>
                                </p:cTn>
                              </p:par>
                              <p:par>
                                <p:cTn id="32" presetID="10" presetClass="entr" presetSubtype="0" fill="hold" grpId="0"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20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2000"/>
                                        <p:tgtEl>
                                          <p:spTgt spid="82"/>
                                        </p:tgtEl>
                                      </p:cBhvr>
                                    </p:animEffect>
                                  </p:childTnLst>
                                  <p:subTnLst>
                                    <p:set>
                                      <p:cBhvr override="childStyle">
                                        <p:cTn dur="1" fill="hold" display="0" masterRel="nextClick" afterEffect="1"/>
                                        <p:tgtEl>
                                          <p:spTgt spid="82"/>
                                        </p:tgtEl>
                                        <p:attrNameLst>
                                          <p:attrName>style.visibility</p:attrName>
                                        </p:attrNameLst>
                                      </p:cBhvr>
                                      <p:to>
                                        <p:strVal val="hidden"/>
                                      </p:to>
                                    </p:set>
                                  </p:subTnLst>
                                </p:cTn>
                              </p:par>
                              <p:par>
                                <p:cTn id="40" presetID="10" presetClass="entr" presetSubtype="0"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2000"/>
                                        <p:tgtEl>
                                          <p:spTgt spid="8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fade">
                                      <p:cBhvr>
                                        <p:cTn id="47" dur="2000"/>
                                        <p:tgtEl>
                                          <p:spTgt spid="84"/>
                                        </p:tgtEl>
                                      </p:cBhvr>
                                    </p:animEffect>
                                  </p:childTnLst>
                                  <p:subTnLst>
                                    <p:set>
                                      <p:cBhvr override="childStyle">
                                        <p:cTn dur="1" fill="hold" display="0" masterRel="nextClick" afterEffect="1"/>
                                        <p:tgtEl>
                                          <p:spTgt spid="84"/>
                                        </p:tgtEl>
                                        <p:attrNameLst>
                                          <p:attrName>style.visibility</p:attrName>
                                        </p:attrNameLst>
                                      </p:cBhvr>
                                      <p:to>
                                        <p:strVal val="hidden"/>
                                      </p:to>
                                    </p:set>
                                  </p:subTnLst>
                                </p:cTn>
                              </p:par>
                              <p:par>
                                <p:cTn id="48" presetID="10" presetClass="entr" presetSubtype="0" fill="hold" grpId="0" nodeType="with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fade">
                                      <p:cBhvr>
                                        <p:cTn id="50" dur="2000"/>
                                        <p:tgtEl>
                                          <p:spTgt spid="8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animEffect transition="in" filter="fade">
                                      <p:cBhvr>
                                        <p:cTn id="53" dur="2000"/>
                                        <p:tgtEl>
                                          <p:spTgt spid="86"/>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fade">
                                      <p:cBhvr>
                                        <p:cTn id="56" dur="2000"/>
                                        <p:tgtEl>
                                          <p:spTgt spid="8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8"/>
                                        </p:tgtEl>
                                        <p:attrNameLst>
                                          <p:attrName>style.visibility</p:attrName>
                                        </p:attrNameLst>
                                      </p:cBhvr>
                                      <p:to>
                                        <p:strVal val="visible"/>
                                      </p:to>
                                    </p:set>
                                    <p:animEffect transition="in" filter="fade">
                                      <p:cBhvr>
                                        <p:cTn id="61" dur="2000"/>
                                        <p:tgtEl>
                                          <p:spTgt spid="8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fade">
                                      <p:cBhvr>
                                        <p:cTn id="64" dur="2000"/>
                                        <p:tgtEl>
                                          <p:spTgt spid="8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0"/>
                                        </p:tgtEl>
                                        <p:attrNameLst>
                                          <p:attrName>style.visibility</p:attrName>
                                        </p:attrNameLst>
                                      </p:cBhvr>
                                      <p:to>
                                        <p:strVal val="visible"/>
                                      </p:to>
                                    </p:set>
                                    <p:animEffect transition="in" filter="fade">
                                      <p:cBhvr>
                                        <p:cTn id="67" dur="2000"/>
                                        <p:tgtEl>
                                          <p:spTgt spid="9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1"/>
                                        </p:tgtEl>
                                        <p:attrNameLst>
                                          <p:attrName>style.visibility</p:attrName>
                                        </p:attrNameLst>
                                      </p:cBhvr>
                                      <p:to>
                                        <p:strVal val="visible"/>
                                      </p:to>
                                    </p:set>
                                    <p:animEffect transition="in" filter="fade">
                                      <p:cBhvr>
                                        <p:cTn id="70" dur="2000"/>
                                        <p:tgtEl>
                                          <p:spTgt spid="9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fade">
                                      <p:cBhvr>
                                        <p:cTn id="75" dur="2000"/>
                                        <p:tgtEl>
                                          <p:spTgt spid="93"/>
                                        </p:tgtEl>
                                      </p:cBhvr>
                                    </p:animEffect>
                                  </p:childTnLst>
                                  <p:subTnLst>
                                    <p:set>
                                      <p:cBhvr override="childStyle">
                                        <p:cTn dur="1" fill="hold" display="0" masterRel="nextClick" afterEffect="1"/>
                                        <p:tgtEl>
                                          <p:spTgt spid="93"/>
                                        </p:tgtEl>
                                        <p:attrNameLst>
                                          <p:attrName>style.visibility</p:attrName>
                                        </p:attrNameLst>
                                      </p:cBhvr>
                                      <p:to>
                                        <p:strVal val="hidden"/>
                                      </p:to>
                                    </p:set>
                                  </p:subTnLst>
                                </p:cTn>
                              </p:par>
                              <p:par>
                                <p:cTn id="76" presetID="10" presetClass="entr" presetSubtype="0" fill="hold" nodeType="with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2000"/>
                                        <p:tgtEl>
                                          <p:spTgt spid="94"/>
                                        </p:tgtEl>
                                      </p:cBhvr>
                                    </p:animEffect>
                                  </p:childTnLst>
                                  <p:subTnLst>
                                    <p:set>
                                      <p:cBhvr override="childStyle">
                                        <p:cTn dur="1" fill="hold" display="0" masterRel="nextClick" afterEffect="1"/>
                                        <p:tgtEl>
                                          <p:spTgt spid="94"/>
                                        </p:tgtEl>
                                        <p:attrNameLst>
                                          <p:attrName>style.visibility</p:attrName>
                                        </p:attrNameLst>
                                      </p:cBhvr>
                                      <p:to>
                                        <p:strVal val="hidden"/>
                                      </p:to>
                                    </p:set>
                                  </p:subTnLst>
                                </p:cTn>
                              </p:par>
                              <p:par>
                                <p:cTn id="79" presetID="10" presetClass="entr" presetSubtype="0" fill="hold" grpId="0" nodeType="withEffect">
                                  <p:stCondLst>
                                    <p:cond delay="0"/>
                                  </p:stCondLst>
                                  <p:childTnLst>
                                    <p:set>
                                      <p:cBhvr>
                                        <p:cTn id="80" dur="1" fill="hold">
                                          <p:stCondLst>
                                            <p:cond delay="0"/>
                                          </p:stCondLst>
                                        </p:cTn>
                                        <p:tgtEl>
                                          <p:spTgt spid="92"/>
                                        </p:tgtEl>
                                        <p:attrNameLst>
                                          <p:attrName>style.visibility</p:attrName>
                                        </p:attrNameLst>
                                      </p:cBhvr>
                                      <p:to>
                                        <p:strVal val="visible"/>
                                      </p:to>
                                    </p:set>
                                    <p:animEffect transition="in" filter="fade">
                                      <p:cBhvr>
                                        <p:cTn id="81" dur="2000"/>
                                        <p:tgtEl>
                                          <p:spTgt spid="9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95"/>
                                        </p:tgtEl>
                                        <p:attrNameLst>
                                          <p:attrName>style.visibility</p:attrName>
                                        </p:attrNameLst>
                                      </p:cBhvr>
                                      <p:to>
                                        <p:strVal val="visible"/>
                                      </p:to>
                                    </p:set>
                                    <p:animEffect transition="in" filter="fade">
                                      <p:cBhvr>
                                        <p:cTn id="86" dur="2000"/>
                                        <p:tgtEl>
                                          <p:spTgt spid="95"/>
                                        </p:tgtEl>
                                      </p:cBhvr>
                                    </p:animEffect>
                                  </p:childTnLst>
                                  <p:subTnLst>
                                    <p:set>
                                      <p:cBhvr override="childStyle">
                                        <p:cTn dur="1" fill="hold" display="0" masterRel="nextClick" afterEffect="1"/>
                                        <p:tgtEl>
                                          <p:spTgt spid="95"/>
                                        </p:tgtEl>
                                        <p:attrNameLst>
                                          <p:attrName>style.visibility</p:attrName>
                                        </p:attrNameLst>
                                      </p:cBhvr>
                                      <p:to>
                                        <p:strVal val="hidden"/>
                                      </p:to>
                                    </p:set>
                                  </p:subTnLst>
                                </p:cTn>
                              </p:par>
                              <p:par>
                                <p:cTn id="87" presetID="10" presetClass="entr" presetSubtype="0" fill="hold" nodeType="withEffect">
                                  <p:stCondLst>
                                    <p:cond delay="0"/>
                                  </p:stCondLst>
                                  <p:childTnLst>
                                    <p:set>
                                      <p:cBhvr>
                                        <p:cTn id="88" dur="1" fill="hold">
                                          <p:stCondLst>
                                            <p:cond delay="0"/>
                                          </p:stCondLst>
                                        </p:cTn>
                                        <p:tgtEl>
                                          <p:spTgt spid="96"/>
                                        </p:tgtEl>
                                        <p:attrNameLst>
                                          <p:attrName>style.visibility</p:attrName>
                                        </p:attrNameLst>
                                      </p:cBhvr>
                                      <p:to>
                                        <p:strVal val="visible"/>
                                      </p:to>
                                    </p:set>
                                    <p:animEffect transition="in" filter="fade">
                                      <p:cBhvr>
                                        <p:cTn id="89" dur="2000"/>
                                        <p:tgtEl>
                                          <p:spTgt spid="96"/>
                                        </p:tgtEl>
                                      </p:cBhvr>
                                    </p:animEffect>
                                  </p:childTnLst>
                                  <p:subTnLst>
                                    <p:set>
                                      <p:cBhvr override="childStyle">
                                        <p:cTn dur="1" fill="hold" display="0" masterRel="nextClick" afterEffect="1"/>
                                        <p:tgtEl>
                                          <p:spTgt spid="96"/>
                                        </p:tgtEl>
                                        <p:attrNameLst>
                                          <p:attrName>style.visibility</p:attrName>
                                        </p:attrNameLst>
                                      </p:cBhvr>
                                      <p:to>
                                        <p:strVal val="hidden"/>
                                      </p:to>
                                    </p:set>
                                  </p:subTnLst>
                                </p:cTn>
                              </p:par>
                              <p:par>
                                <p:cTn id="90" presetID="10" presetClass="entr" presetSubtype="0" fill="hold" grpId="0" nodeType="withEffect">
                                  <p:stCondLst>
                                    <p:cond delay="0"/>
                                  </p:stCondLst>
                                  <p:childTnLst>
                                    <p:set>
                                      <p:cBhvr>
                                        <p:cTn id="91" dur="1" fill="hold">
                                          <p:stCondLst>
                                            <p:cond delay="0"/>
                                          </p:stCondLst>
                                        </p:cTn>
                                        <p:tgtEl>
                                          <p:spTgt spid="97"/>
                                        </p:tgtEl>
                                        <p:attrNameLst>
                                          <p:attrName>style.visibility</p:attrName>
                                        </p:attrNameLst>
                                      </p:cBhvr>
                                      <p:to>
                                        <p:strVal val="visible"/>
                                      </p:to>
                                    </p:set>
                                    <p:animEffect transition="in" filter="fade">
                                      <p:cBhvr>
                                        <p:cTn id="92" dur="2000"/>
                                        <p:tgtEl>
                                          <p:spTgt spid="9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98"/>
                                        </p:tgtEl>
                                        <p:attrNameLst>
                                          <p:attrName>style.visibility</p:attrName>
                                        </p:attrNameLst>
                                      </p:cBhvr>
                                      <p:to>
                                        <p:strVal val="visible"/>
                                      </p:to>
                                    </p:set>
                                    <p:animEffect transition="in" filter="fade">
                                      <p:cBhvr>
                                        <p:cTn id="97" dur="2000"/>
                                        <p:tgtEl>
                                          <p:spTgt spid="98"/>
                                        </p:tgtEl>
                                      </p:cBhvr>
                                    </p:animEffect>
                                  </p:childTnLst>
                                  <p:subTnLst>
                                    <p:set>
                                      <p:cBhvr override="childStyle">
                                        <p:cTn dur="1" fill="hold" display="0" masterRel="nextClick" afterEffect="1"/>
                                        <p:tgtEl>
                                          <p:spTgt spid="98"/>
                                        </p:tgtEl>
                                        <p:attrNameLst>
                                          <p:attrName>style.visibility</p:attrName>
                                        </p:attrNameLst>
                                      </p:cBhvr>
                                      <p:to>
                                        <p:strVal val="hidden"/>
                                      </p:to>
                                    </p:set>
                                  </p:subTnLst>
                                </p:cTn>
                              </p:par>
                              <p:par>
                                <p:cTn id="98" presetID="10" presetClass="entr" presetSubtype="0" fill="hold" nodeType="withEffect">
                                  <p:stCondLst>
                                    <p:cond delay="0"/>
                                  </p:stCondLst>
                                  <p:childTnLst>
                                    <p:set>
                                      <p:cBhvr>
                                        <p:cTn id="99" dur="1" fill="hold">
                                          <p:stCondLst>
                                            <p:cond delay="0"/>
                                          </p:stCondLst>
                                        </p:cTn>
                                        <p:tgtEl>
                                          <p:spTgt spid="99"/>
                                        </p:tgtEl>
                                        <p:attrNameLst>
                                          <p:attrName>style.visibility</p:attrName>
                                        </p:attrNameLst>
                                      </p:cBhvr>
                                      <p:to>
                                        <p:strVal val="visible"/>
                                      </p:to>
                                    </p:set>
                                    <p:animEffect transition="in" filter="fade">
                                      <p:cBhvr>
                                        <p:cTn id="100" dur="2000"/>
                                        <p:tgtEl>
                                          <p:spTgt spid="99"/>
                                        </p:tgtEl>
                                      </p:cBhvr>
                                    </p:animEffect>
                                  </p:childTnLst>
                                  <p:subTnLst>
                                    <p:set>
                                      <p:cBhvr override="childStyle">
                                        <p:cTn dur="1" fill="hold" display="0" masterRel="nextClick" afterEffect="1"/>
                                        <p:tgtEl>
                                          <p:spTgt spid="99"/>
                                        </p:tgtEl>
                                        <p:attrNameLst>
                                          <p:attrName>style.visibility</p:attrName>
                                        </p:attrNameLst>
                                      </p:cBhvr>
                                      <p:to>
                                        <p:strVal val="hidden"/>
                                      </p:to>
                                    </p:set>
                                  </p:subTnLst>
                                </p:cTn>
                              </p:par>
                              <p:par>
                                <p:cTn id="101" presetID="10" presetClass="entr" presetSubtype="0" fill="hold" grpId="0" nodeType="withEffect">
                                  <p:stCondLst>
                                    <p:cond delay="0"/>
                                  </p:stCondLst>
                                  <p:childTnLst>
                                    <p:set>
                                      <p:cBhvr>
                                        <p:cTn id="102" dur="1" fill="hold">
                                          <p:stCondLst>
                                            <p:cond delay="0"/>
                                          </p:stCondLst>
                                        </p:cTn>
                                        <p:tgtEl>
                                          <p:spTgt spid="100"/>
                                        </p:tgtEl>
                                        <p:attrNameLst>
                                          <p:attrName>style.visibility</p:attrName>
                                        </p:attrNameLst>
                                      </p:cBhvr>
                                      <p:to>
                                        <p:strVal val="visible"/>
                                      </p:to>
                                    </p:set>
                                    <p:animEffect transition="in" filter="fade">
                                      <p:cBhvr>
                                        <p:cTn id="103" dur="2000"/>
                                        <p:tgtEl>
                                          <p:spTgt spid="10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01"/>
                                        </p:tgtEl>
                                        <p:attrNameLst>
                                          <p:attrName>style.visibility</p:attrName>
                                        </p:attrNameLst>
                                      </p:cBhvr>
                                      <p:to>
                                        <p:strVal val="visible"/>
                                      </p:to>
                                    </p:set>
                                    <p:animEffect transition="in" filter="fade">
                                      <p:cBhvr>
                                        <p:cTn id="108" dur="2000"/>
                                        <p:tgtEl>
                                          <p:spTgt spid="101"/>
                                        </p:tgtEl>
                                      </p:cBhvr>
                                    </p:animEffect>
                                  </p:childTnLst>
                                  <p:subTnLst>
                                    <p:set>
                                      <p:cBhvr override="childStyle">
                                        <p:cTn dur="1" fill="hold" display="0" masterRel="nextClick" afterEffect="1"/>
                                        <p:tgtEl>
                                          <p:spTgt spid="101"/>
                                        </p:tgtEl>
                                        <p:attrNameLst>
                                          <p:attrName>style.visibility</p:attrName>
                                        </p:attrNameLst>
                                      </p:cBhvr>
                                      <p:to>
                                        <p:strVal val="hidden"/>
                                      </p:to>
                                    </p:set>
                                  </p:subTnLst>
                                </p:cTn>
                              </p:par>
                              <p:par>
                                <p:cTn id="109" presetID="10" presetClass="entr" presetSubtype="0" fill="hold" nodeType="withEffect">
                                  <p:stCondLst>
                                    <p:cond delay="0"/>
                                  </p:stCondLst>
                                  <p:childTnLst>
                                    <p:set>
                                      <p:cBhvr>
                                        <p:cTn id="110" dur="1" fill="hold">
                                          <p:stCondLst>
                                            <p:cond delay="0"/>
                                          </p:stCondLst>
                                        </p:cTn>
                                        <p:tgtEl>
                                          <p:spTgt spid="102"/>
                                        </p:tgtEl>
                                        <p:attrNameLst>
                                          <p:attrName>style.visibility</p:attrName>
                                        </p:attrNameLst>
                                      </p:cBhvr>
                                      <p:to>
                                        <p:strVal val="visible"/>
                                      </p:to>
                                    </p:set>
                                    <p:animEffect transition="in" filter="fade">
                                      <p:cBhvr>
                                        <p:cTn id="111" dur="2000"/>
                                        <p:tgtEl>
                                          <p:spTgt spid="102"/>
                                        </p:tgtEl>
                                      </p:cBhvr>
                                    </p:animEffect>
                                  </p:childTnLst>
                                  <p:subTnLst>
                                    <p:set>
                                      <p:cBhvr override="childStyle">
                                        <p:cTn dur="1" fill="hold" display="0" masterRel="nextClick" afterEffect="1"/>
                                        <p:tgtEl>
                                          <p:spTgt spid="102"/>
                                        </p:tgtEl>
                                        <p:attrNameLst>
                                          <p:attrName>style.visibility</p:attrName>
                                        </p:attrNameLst>
                                      </p:cBhvr>
                                      <p:to>
                                        <p:strVal val="hidden"/>
                                      </p:to>
                                    </p:set>
                                  </p:sub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fade">
                                      <p:cBhvr>
                                        <p:cTn id="116" dur="2000"/>
                                        <p:tgtEl>
                                          <p:spTgt spid="103"/>
                                        </p:tgtEl>
                                      </p:cBhvr>
                                    </p:animEffect>
                                  </p:childTnLst>
                                  <p:subTnLst>
                                    <p:set>
                                      <p:cBhvr override="childStyle">
                                        <p:cTn dur="1" fill="hold" display="0" masterRel="nextClick" afterEffect="1"/>
                                        <p:tgtEl>
                                          <p:spTgt spid="103"/>
                                        </p:tgtEl>
                                        <p:attrNameLst>
                                          <p:attrName>style.visibility</p:attrName>
                                        </p:attrNameLst>
                                      </p:cBhvr>
                                      <p:to>
                                        <p:strVal val="hidden"/>
                                      </p:to>
                                    </p:set>
                                  </p:subTnLst>
                                </p:cTn>
                              </p:par>
                              <p:par>
                                <p:cTn id="117" presetID="10" presetClass="entr" presetSubtype="0" fill="hold" nodeType="withEffect">
                                  <p:stCondLst>
                                    <p:cond delay="0"/>
                                  </p:stCondLst>
                                  <p:childTnLst>
                                    <p:set>
                                      <p:cBhvr>
                                        <p:cTn id="118" dur="1" fill="hold">
                                          <p:stCondLst>
                                            <p:cond delay="0"/>
                                          </p:stCondLst>
                                        </p:cTn>
                                        <p:tgtEl>
                                          <p:spTgt spid="104"/>
                                        </p:tgtEl>
                                        <p:attrNameLst>
                                          <p:attrName>style.visibility</p:attrName>
                                        </p:attrNameLst>
                                      </p:cBhvr>
                                      <p:to>
                                        <p:strVal val="visible"/>
                                      </p:to>
                                    </p:set>
                                    <p:animEffect transition="in" filter="fade">
                                      <p:cBhvr>
                                        <p:cTn id="119" dur="2000"/>
                                        <p:tgtEl>
                                          <p:spTgt spid="104"/>
                                        </p:tgtEl>
                                      </p:cBhvr>
                                    </p:animEffect>
                                  </p:childTnLst>
                                  <p:subTnLst>
                                    <p:set>
                                      <p:cBhvr override="childStyle">
                                        <p:cTn dur="1" fill="hold" display="0" masterRel="nextClick" afterEffect="1"/>
                                        <p:tgtEl>
                                          <p:spTgt spid="104"/>
                                        </p:tgtEl>
                                        <p:attrNameLst>
                                          <p:attrName>style.visibility</p:attrName>
                                        </p:attrNameLst>
                                      </p:cBhvr>
                                      <p:to>
                                        <p:strVal val="hidden"/>
                                      </p:to>
                                    </p:set>
                                  </p:subTnLst>
                                </p:cTn>
                              </p:par>
                              <p:par>
                                <p:cTn id="120" presetID="10" presetClass="entr" presetSubtype="0" fill="hold" grpId="0" nodeType="withEffect">
                                  <p:stCondLst>
                                    <p:cond delay="0"/>
                                  </p:stCondLst>
                                  <p:childTnLst>
                                    <p:set>
                                      <p:cBhvr>
                                        <p:cTn id="121" dur="1" fill="hold">
                                          <p:stCondLst>
                                            <p:cond delay="0"/>
                                          </p:stCondLst>
                                        </p:cTn>
                                        <p:tgtEl>
                                          <p:spTgt spid="105"/>
                                        </p:tgtEl>
                                        <p:attrNameLst>
                                          <p:attrName>style.visibility</p:attrName>
                                        </p:attrNameLst>
                                      </p:cBhvr>
                                      <p:to>
                                        <p:strVal val="visible"/>
                                      </p:to>
                                    </p:set>
                                    <p:animEffect transition="in" filter="fade">
                                      <p:cBhvr>
                                        <p:cTn id="122" dur="2000"/>
                                        <p:tgtEl>
                                          <p:spTgt spid="10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06"/>
                                        </p:tgtEl>
                                        <p:attrNameLst>
                                          <p:attrName>style.visibility</p:attrName>
                                        </p:attrNameLst>
                                      </p:cBhvr>
                                      <p:to>
                                        <p:strVal val="visible"/>
                                      </p:to>
                                    </p:set>
                                    <p:animEffect transition="in" filter="fade">
                                      <p:cBhvr>
                                        <p:cTn id="127" dur="2000"/>
                                        <p:tgtEl>
                                          <p:spTgt spid="106"/>
                                        </p:tgtEl>
                                      </p:cBhvr>
                                    </p:animEffect>
                                  </p:childTnLst>
                                  <p:subTnLst>
                                    <p:set>
                                      <p:cBhvr override="childStyle">
                                        <p:cTn dur="1" fill="hold" display="0" masterRel="nextClick" afterEffect="1"/>
                                        <p:tgtEl>
                                          <p:spTgt spid="106"/>
                                        </p:tgtEl>
                                        <p:attrNameLst>
                                          <p:attrName>style.visibility</p:attrName>
                                        </p:attrNameLst>
                                      </p:cBhvr>
                                      <p:to>
                                        <p:strVal val="hidden"/>
                                      </p:to>
                                    </p:set>
                                  </p:subTnLst>
                                </p:cTn>
                              </p:par>
                              <p:par>
                                <p:cTn id="128" presetID="10" presetClass="entr" presetSubtype="0" fill="hold" nodeType="withEffect">
                                  <p:stCondLst>
                                    <p:cond delay="0"/>
                                  </p:stCondLst>
                                  <p:childTnLst>
                                    <p:set>
                                      <p:cBhvr>
                                        <p:cTn id="129" dur="1" fill="hold">
                                          <p:stCondLst>
                                            <p:cond delay="0"/>
                                          </p:stCondLst>
                                        </p:cTn>
                                        <p:tgtEl>
                                          <p:spTgt spid="107"/>
                                        </p:tgtEl>
                                        <p:attrNameLst>
                                          <p:attrName>style.visibility</p:attrName>
                                        </p:attrNameLst>
                                      </p:cBhvr>
                                      <p:to>
                                        <p:strVal val="visible"/>
                                      </p:to>
                                    </p:set>
                                    <p:animEffect transition="in" filter="fade">
                                      <p:cBhvr>
                                        <p:cTn id="130" dur="2000"/>
                                        <p:tgtEl>
                                          <p:spTgt spid="107"/>
                                        </p:tgtEl>
                                      </p:cBhvr>
                                    </p:animEffect>
                                  </p:childTnLst>
                                  <p:subTnLst>
                                    <p:set>
                                      <p:cBhvr override="childStyle">
                                        <p:cTn dur="1" fill="hold" display="0" masterRel="nextClick" afterEffect="1"/>
                                        <p:tgtEl>
                                          <p:spTgt spid="107"/>
                                        </p:tgtEl>
                                        <p:attrNameLst>
                                          <p:attrName>style.visibility</p:attrName>
                                        </p:attrNameLst>
                                      </p:cBhvr>
                                      <p:to>
                                        <p:strVal val="hidden"/>
                                      </p:to>
                                    </p:set>
                                  </p:subTnLst>
                                </p:cTn>
                              </p:par>
                              <p:par>
                                <p:cTn id="131" presetID="10" presetClass="entr" presetSubtype="0" fill="hold" grpId="0" nodeType="withEffect">
                                  <p:stCondLst>
                                    <p:cond delay="0"/>
                                  </p:stCondLst>
                                  <p:childTnLst>
                                    <p:set>
                                      <p:cBhvr>
                                        <p:cTn id="132" dur="1" fill="hold">
                                          <p:stCondLst>
                                            <p:cond delay="0"/>
                                          </p:stCondLst>
                                        </p:cTn>
                                        <p:tgtEl>
                                          <p:spTgt spid="108"/>
                                        </p:tgtEl>
                                        <p:attrNameLst>
                                          <p:attrName>style.visibility</p:attrName>
                                        </p:attrNameLst>
                                      </p:cBhvr>
                                      <p:to>
                                        <p:strVal val="visible"/>
                                      </p:to>
                                    </p:set>
                                    <p:animEffect transition="in" filter="fade">
                                      <p:cBhvr>
                                        <p:cTn id="133" dur="2000"/>
                                        <p:tgtEl>
                                          <p:spTgt spid="108"/>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109"/>
                                        </p:tgtEl>
                                        <p:attrNameLst>
                                          <p:attrName>style.visibility</p:attrName>
                                        </p:attrNameLst>
                                      </p:cBhvr>
                                      <p:to>
                                        <p:strVal val="visible"/>
                                      </p:to>
                                    </p:set>
                                    <p:animEffect transition="in" filter="fade">
                                      <p:cBhvr>
                                        <p:cTn id="138" dur="2000"/>
                                        <p:tgtEl>
                                          <p:spTgt spid="109"/>
                                        </p:tgtEl>
                                      </p:cBhvr>
                                    </p:animEffect>
                                  </p:childTnLst>
                                  <p:subTnLst>
                                    <p:set>
                                      <p:cBhvr override="childStyle">
                                        <p:cTn dur="1" fill="hold" display="0" masterRel="nextClick" afterEffect="1"/>
                                        <p:tgtEl>
                                          <p:spTgt spid="109"/>
                                        </p:tgtEl>
                                        <p:attrNameLst>
                                          <p:attrName>style.visibility</p:attrName>
                                        </p:attrNameLst>
                                      </p:cBhvr>
                                      <p:to>
                                        <p:strVal val="hidden"/>
                                      </p:to>
                                    </p:set>
                                  </p:subTnLst>
                                </p:cTn>
                              </p:par>
                              <p:par>
                                <p:cTn id="139" presetID="10" presetClass="entr" presetSubtype="0" fill="hold" nodeType="withEffect">
                                  <p:stCondLst>
                                    <p:cond delay="0"/>
                                  </p:stCondLst>
                                  <p:childTnLst>
                                    <p:set>
                                      <p:cBhvr>
                                        <p:cTn id="140" dur="1" fill="hold">
                                          <p:stCondLst>
                                            <p:cond delay="0"/>
                                          </p:stCondLst>
                                        </p:cTn>
                                        <p:tgtEl>
                                          <p:spTgt spid="110"/>
                                        </p:tgtEl>
                                        <p:attrNameLst>
                                          <p:attrName>style.visibility</p:attrName>
                                        </p:attrNameLst>
                                      </p:cBhvr>
                                      <p:to>
                                        <p:strVal val="visible"/>
                                      </p:to>
                                    </p:set>
                                    <p:animEffect transition="in" filter="fade">
                                      <p:cBhvr>
                                        <p:cTn id="141" dur="2000"/>
                                        <p:tgtEl>
                                          <p:spTgt spid="110"/>
                                        </p:tgtEl>
                                      </p:cBhvr>
                                    </p:animEffect>
                                  </p:childTnLst>
                                  <p:subTnLst>
                                    <p:set>
                                      <p:cBhvr override="childStyle">
                                        <p:cTn dur="1" fill="hold" display="0" masterRel="nextClick" afterEffect="1"/>
                                        <p:tgtEl>
                                          <p:spTgt spid="110"/>
                                        </p:tgtEl>
                                        <p:attrNameLst>
                                          <p:attrName>style.visibility</p:attrName>
                                        </p:attrNameLst>
                                      </p:cBhvr>
                                      <p:to>
                                        <p:strVal val="hidden"/>
                                      </p:to>
                                    </p:set>
                                  </p:subTnLst>
                                </p:cTn>
                              </p:par>
                              <p:par>
                                <p:cTn id="142" presetID="10" presetClass="entr" presetSubtype="0" fill="hold" grpId="0" nodeType="withEffect">
                                  <p:stCondLst>
                                    <p:cond delay="0"/>
                                  </p:stCondLst>
                                  <p:childTnLst>
                                    <p:set>
                                      <p:cBhvr>
                                        <p:cTn id="143" dur="1" fill="hold">
                                          <p:stCondLst>
                                            <p:cond delay="0"/>
                                          </p:stCondLst>
                                        </p:cTn>
                                        <p:tgtEl>
                                          <p:spTgt spid="111"/>
                                        </p:tgtEl>
                                        <p:attrNameLst>
                                          <p:attrName>style.visibility</p:attrName>
                                        </p:attrNameLst>
                                      </p:cBhvr>
                                      <p:to>
                                        <p:strVal val="visible"/>
                                      </p:to>
                                    </p:set>
                                    <p:animEffect transition="in" filter="fade">
                                      <p:cBhvr>
                                        <p:cTn id="144" dur="2000"/>
                                        <p:tgtEl>
                                          <p:spTgt spid="111"/>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112"/>
                                        </p:tgtEl>
                                        <p:attrNameLst>
                                          <p:attrName>style.visibility</p:attrName>
                                        </p:attrNameLst>
                                      </p:cBhvr>
                                      <p:to>
                                        <p:strVal val="visible"/>
                                      </p:to>
                                    </p:set>
                                    <p:animEffect transition="in" filter="fade">
                                      <p:cBhvr>
                                        <p:cTn id="149" dur="2000"/>
                                        <p:tgtEl>
                                          <p:spTgt spid="112"/>
                                        </p:tgtEl>
                                      </p:cBhvr>
                                    </p:animEffect>
                                  </p:childTnLst>
                                  <p:subTnLst>
                                    <p:set>
                                      <p:cBhvr override="childStyle">
                                        <p:cTn dur="1" fill="hold" display="0" masterRel="nextClick" afterEffect="1"/>
                                        <p:tgtEl>
                                          <p:spTgt spid="112"/>
                                        </p:tgtEl>
                                        <p:attrNameLst>
                                          <p:attrName>style.visibility</p:attrName>
                                        </p:attrNameLst>
                                      </p:cBhvr>
                                      <p:to>
                                        <p:strVal val="hidden"/>
                                      </p:to>
                                    </p:set>
                                  </p:subTnLst>
                                </p:cTn>
                              </p:par>
                              <p:par>
                                <p:cTn id="150" presetID="10" presetClass="entr" presetSubtype="0" fill="hold" nodeType="withEffect">
                                  <p:stCondLst>
                                    <p:cond delay="0"/>
                                  </p:stCondLst>
                                  <p:childTnLst>
                                    <p:set>
                                      <p:cBhvr>
                                        <p:cTn id="151" dur="1" fill="hold">
                                          <p:stCondLst>
                                            <p:cond delay="0"/>
                                          </p:stCondLst>
                                        </p:cTn>
                                        <p:tgtEl>
                                          <p:spTgt spid="113"/>
                                        </p:tgtEl>
                                        <p:attrNameLst>
                                          <p:attrName>style.visibility</p:attrName>
                                        </p:attrNameLst>
                                      </p:cBhvr>
                                      <p:to>
                                        <p:strVal val="visible"/>
                                      </p:to>
                                    </p:set>
                                    <p:animEffect transition="in" filter="fade">
                                      <p:cBhvr>
                                        <p:cTn id="152" dur="2000"/>
                                        <p:tgtEl>
                                          <p:spTgt spid="113"/>
                                        </p:tgtEl>
                                      </p:cBhvr>
                                    </p:animEffect>
                                  </p:childTnLst>
                                  <p:subTnLst>
                                    <p:set>
                                      <p:cBhvr override="childStyle">
                                        <p:cTn dur="1" fill="hold" display="0" masterRel="nextClick" afterEffect="1"/>
                                        <p:tgtEl>
                                          <p:spTgt spid="113"/>
                                        </p:tgtEl>
                                        <p:attrNameLst>
                                          <p:attrName>style.visibility</p:attrName>
                                        </p:attrNameLst>
                                      </p:cBhvr>
                                      <p:to>
                                        <p:strVal val="hidden"/>
                                      </p:to>
                                    </p:set>
                                  </p:subTnLst>
                                </p:cTn>
                              </p:par>
                              <p:par>
                                <p:cTn id="153" presetID="10" presetClass="entr" presetSubtype="0" fill="hold" grpId="0" nodeType="withEffect">
                                  <p:stCondLst>
                                    <p:cond delay="0"/>
                                  </p:stCondLst>
                                  <p:childTnLst>
                                    <p:set>
                                      <p:cBhvr>
                                        <p:cTn id="154" dur="1" fill="hold">
                                          <p:stCondLst>
                                            <p:cond delay="0"/>
                                          </p:stCondLst>
                                        </p:cTn>
                                        <p:tgtEl>
                                          <p:spTgt spid="114"/>
                                        </p:tgtEl>
                                        <p:attrNameLst>
                                          <p:attrName>style.visibility</p:attrName>
                                        </p:attrNameLst>
                                      </p:cBhvr>
                                      <p:to>
                                        <p:strVal val="visible"/>
                                      </p:to>
                                    </p:set>
                                    <p:animEffect transition="in" filter="fade">
                                      <p:cBhvr>
                                        <p:cTn id="155" dur="2000"/>
                                        <p:tgtEl>
                                          <p:spTgt spid="114"/>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115"/>
                                        </p:tgtEl>
                                        <p:attrNameLst>
                                          <p:attrName>style.visibility</p:attrName>
                                        </p:attrNameLst>
                                      </p:cBhvr>
                                      <p:to>
                                        <p:strVal val="visible"/>
                                      </p:to>
                                    </p:set>
                                    <p:animEffect transition="in" filter="fade">
                                      <p:cBhvr>
                                        <p:cTn id="160" dur="2000"/>
                                        <p:tgtEl>
                                          <p:spTgt spid="115"/>
                                        </p:tgtEl>
                                      </p:cBhvr>
                                    </p:animEffect>
                                  </p:childTnLst>
                                  <p:subTnLst>
                                    <p:set>
                                      <p:cBhvr override="childStyle">
                                        <p:cTn dur="1" fill="hold" display="0" masterRel="nextClick" afterEffect="1"/>
                                        <p:tgtEl>
                                          <p:spTgt spid="115"/>
                                        </p:tgtEl>
                                        <p:attrNameLst>
                                          <p:attrName>style.visibility</p:attrName>
                                        </p:attrNameLst>
                                      </p:cBhvr>
                                      <p:to>
                                        <p:strVal val="hidden"/>
                                      </p:to>
                                    </p:set>
                                  </p:subTnLst>
                                </p:cTn>
                              </p:par>
                              <p:par>
                                <p:cTn id="161" presetID="10" presetClass="entr" presetSubtype="0" fill="hold" nodeType="withEffect">
                                  <p:stCondLst>
                                    <p:cond delay="0"/>
                                  </p:stCondLst>
                                  <p:childTnLst>
                                    <p:set>
                                      <p:cBhvr>
                                        <p:cTn id="162" dur="1" fill="hold">
                                          <p:stCondLst>
                                            <p:cond delay="0"/>
                                          </p:stCondLst>
                                        </p:cTn>
                                        <p:tgtEl>
                                          <p:spTgt spid="116"/>
                                        </p:tgtEl>
                                        <p:attrNameLst>
                                          <p:attrName>style.visibility</p:attrName>
                                        </p:attrNameLst>
                                      </p:cBhvr>
                                      <p:to>
                                        <p:strVal val="visible"/>
                                      </p:to>
                                    </p:set>
                                    <p:animEffect transition="in" filter="fade">
                                      <p:cBhvr>
                                        <p:cTn id="163" dur="2000"/>
                                        <p:tgtEl>
                                          <p:spTgt spid="116"/>
                                        </p:tgtEl>
                                      </p:cBhvr>
                                    </p:animEffect>
                                  </p:childTnLst>
                                  <p:subTnLst>
                                    <p:set>
                                      <p:cBhvr override="childStyle">
                                        <p:cTn dur="1" fill="hold" display="0" masterRel="nextClick" afterEffect="1"/>
                                        <p:tgtEl>
                                          <p:spTgt spid="116"/>
                                        </p:tgtEl>
                                        <p:attrNameLst>
                                          <p:attrName>style.visibility</p:attrName>
                                        </p:attrNameLst>
                                      </p:cBhvr>
                                      <p:to>
                                        <p:strVal val="hidden"/>
                                      </p:to>
                                    </p:set>
                                  </p:subTnLst>
                                </p:cTn>
                              </p:par>
                              <p:par>
                                <p:cTn id="164" presetID="10" presetClass="entr" presetSubtype="0" fill="hold" grpId="0" nodeType="withEffect">
                                  <p:stCondLst>
                                    <p:cond delay="0"/>
                                  </p:stCondLst>
                                  <p:childTnLst>
                                    <p:set>
                                      <p:cBhvr>
                                        <p:cTn id="165" dur="1" fill="hold">
                                          <p:stCondLst>
                                            <p:cond delay="0"/>
                                          </p:stCondLst>
                                        </p:cTn>
                                        <p:tgtEl>
                                          <p:spTgt spid="117"/>
                                        </p:tgtEl>
                                        <p:attrNameLst>
                                          <p:attrName>style.visibility</p:attrName>
                                        </p:attrNameLst>
                                      </p:cBhvr>
                                      <p:to>
                                        <p:strVal val="visible"/>
                                      </p:to>
                                    </p:set>
                                    <p:animEffect transition="in" filter="fade">
                                      <p:cBhvr>
                                        <p:cTn id="166" dur="2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7" grpId="0"/>
      <p:bldP spid="79" grpId="0"/>
      <p:bldP spid="81" grpId="0"/>
      <p:bldP spid="83" grpId="0"/>
      <p:bldP spid="85" grpId="0"/>
      <p:bldP spid="86" grpId="0"/>
      <p:bldP spid="87" grpId="0"/>
      <p:bldP spid="88" grpId="0"/>
      <p:bldP spid="89" grpId="0"/>
      <p:bldP spid="90" grpId="0"/>
      <p:bldP spid="91" grpId="0"/>
      <p:bldP spid="92" grpId="0"/>
      <p:bldP spid="97" grpId="0"/>
      <p:bldP spid="100" grpId="0"/>
      <p:bldP spid="105" grpId="0"/>
      <p:bldP spid="108" grpId="0"/>
      <p:bldP spid="111" grpId="0"/>
      <p:bldP spid="114" grpId="0"/>
      <p:bldP spid="1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007269" y="1545432"/>
            <a:ext cx="6858000" cy="2010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a:spcBef>
                <a:spcPts val="450"/>
              </a:spcBef>
              <a:buNone/>
            </a:pPr>
            <a:endParaRPr lang="hu-HU" altLang="hu-HU" sz="1800" b="1" dirty="0">
              <a:solidFill>
                <a:srgbClr val="4E7A45"/>
              </a:solidFill>
              <a:latin typeface="Times New Roman" panose="02020603050405020304" pitchFamily="18" charset="0"/>
            </a:endParaRPr>
          </a:p>
          <a:p>
            <a:pPr lvl="1" algn="ctr">
              <a:spcBef>
                <a:spcPts val="450"/>
              </a:spcBef>
              <a:buNone/>
            </a:pPr>
            <a:endParaRPr lang="hu-HU" altLang="hu-HU" sz="1800" b="1" dirty="0">
              <a:solidFill>
                <a:srgbClr val="4E7A45"/>
              </a:solidFill>
              <a:latin typeface="Times New Roman" panose="02020603050405020304" pitchFamily="18" charset="0"/>
            </a:endParaRPr>
          </a:p>
          <a:p>
            <a:pPr lvl="1" algn="ctr">
              <a:spcBef>
                <a:spcPts val="450"/>
              </a:spcBef>
              <a:buNone/>
            </a:pPr>
            <a:r>
              <a:rPr lang="hu-HU" altLang="hu-HU" sz="2400" dirty="0" err="1">
                <a:solidFill>
                  <a:srgbClr val="4E7A45"/>
                </a:solidFill>
                <a:latin typeface="Times New Roman" panose="02020603050405020304" pitchFamily="18" charset="0"/>
              </a:rPr>
              <a:t>Surveying</a:t>
            </a:r>
            <a:r>
              <a:rPr lang="hu-HU" altLang="hu-HU" sz="2400" dirty="0">
                <a:solidFill>
                  <a:srgbClr val="4E7A45"/>
                </a:solidFill>
                <a:latin typeface="Times New Roman" panose="02020603050405020304" pitchFamily="18" charset="0"/>
              </a:rPr>
              <a:t> I. (BSc)</a:t>
            </a:r>
          </a:p>
          <a:p>
            <a:pPr lvl="1" algn="ctr">
              <a:spcBef>
                <a:spcPts val="450"/>
              </a:spcBef>
              <a:buNone/>
            </a:pPr>
            <a:r>
              <a:rPr lang="hu-HU" altLang="hu-HU" sz="2400" dirty="0">
                <a:solidFill>
                  <a:srgbClr val="92D050"/>
                </a:solidFill>
                <a:latin typeface="Times New Roman" panose="02020603050405020304" pitchFamily="18" charset="0"/>
              </a:rPr>
              <a:t>End of </a:t>
            </a:r>
            <a:r>
              <a:rPr lang="hu-HU" altLang="hu-HU" sz="2400" dirty="0" err="1">
                <a:solidFill>
                  <a:srgbClr val="92D050"/>
                </a:solidFill>
                <a:latin typeface="Times New Roman" panose="02020603050405020304" pitchFamily="18" charset="0"/>
              </a:rPr>
              <a:t>Lecture</a:t>
            </a:r>
            <a:endParaRPr lang="hu-HU" altLang="hu-HU" sz="2400" dirty="0">
              <a:solidFill>
                <a:srgbClr val="92D050"/>
              </a:solidFill>
              <a:latin typeface="Times New Roman" panose="02020603050405020304" pitchFamily="18" charset="0"/>
            </a:endParaRPr>
          </a:p>
          <a:p>
            <a:pPr lvl="1" algn="ctr">
              <a:spcBef>
                <a:spcPts val="450"/>
              </a:spcBef>
              <a:buNone/>
            </a:pPr>
            <a:endParaRPr lang="hu-HU" altLang="hu-HU" sz="2400" dirty="0">
              <a:solidFill>
                <a:srgbClr val="4E7A45"/>
              </a:solidFill>
              <a:latin typeface="Times New Roman" panose="02020603050405020304" pitchFamily="18" charset="0"/>
            </a:endParaRPr>
          </a:p>
        </p:txBody>
      </p:sp>
      <p:pic>
        <p:nvPicPr>
          <p:cNvPr id="99331" name="Picture 3" descr="BME_K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328" y="195262"/>
            <a:ext cx="2986088" cy="671513"/>
          </a:xfrm>
          <a:prstGeom prst="rect">
            <a:avLst/>
          </a:prstGeom>
          <a:solidFill>
            <a:srgbClr val="FF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9636" name="Rectangle 4"/>
          <p:cNvSpPr>
            <a:spLocks noChangeArrowheads="1"/>
          </p:cNvSpPr>
          <p:nvPr/>
        </p:nvSpPr>
        <p:spPr bwMode="auto">
          <a:xfrm>
            <a:off x="1656160" y="1006079"/>
            <a:ext cx="557450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a:spcBef>
                <a:spcPts val="450"/>
              </a:spcBef>
              <a:buNone/>
            </a:pPr>
            <a:r>
              <a:rPr lang="hu-HU" altLang="hu-HU" sz="1350" dirty="0">
                <a:latin typeface="Times New Roman" panose="02020603050405020304" pitchFamily="18" charset="0"/>
              </a:rPr>
              <a:t>Budapesti University of </a:t>
            </a:r>
            <a:r>
              <a:rPr lang="hu-HU" altLang="hu-HU" sz="1350" dirty="0" err="1">
                <a:latin typeface="Times New Roman" panose="02020603050405020304" pitchFamily="18" charset="0"/>
              </a:rPr>
              <a:t>Technology</a:t>
            </a:r>
            <a:r>
              <a:rPr lang="hu-HU" altLang="hu-HU" sz="1350" dirty="0">
                <a:latin typeface="Times New Roman" panose="02020603050405020304" pitchFamily="18" charset="0"/>
              </a:rPr>
              <a:t> and </a:t>
            </a:r>
            <a:r>
              <a:rPr lang="hu-HU" altLang="hu-HU" sz="1350" dirty="0" err="1">
                <a:latin typeface="Times New Roman" panose="02020603050405020304" pitchFamily="18" charset="0"/>
              </a:rPr>
              <a:t>Economics</a:t>
            </a:r>
            <a:endParaRPr lang="hu-HU" altLang="hu-HU" sz="1350" dirty="0">
              <a:latin typeface="Times New Roman" panose="02020603050405020304" pitchFamily="18" charset="0"/>
            </a:endParaRPr>
          </a:p>
          <a:p>
            <a:pPr algn="ctr">
              <a:spcBef>
                <a:spcPct val="0"/>
              </a:spcBef>
              <a:buFontTx/>
              <a:buNone/>
            </a:pPr>
            <a:r>
              <a:rPr lang="hu-HU" altLang="hu-HU" sz="1350" dirty="0" err="1">
                <a:latin typeface="Times New Roman" panose="02020603050405020304" pitchFamily="18" charset="0"/>
              </a:rPr>
              <a:t>Department</a:t>
            </a:r>
            <a:r>
              <a:rPr lang="hu-HU" altLang="hu-HU" sz="1350" dirty="0">
                <a:latin typeface="Times New Roman" panose="02020603050405020304" pitchFamily="18" charset="0"/>
              </a:rPr>
              <a:t> of </a:t>
            </a:r>
            <a:r>
              <a:rPr lang="hu-HU" altLang="hu-HU" sz="1350" dirty="0" err="1">
                <a:latin typeface="Times New Roman" panose="02020603050405020304" pitchFamily="18" charset="0"/>
              </a:rPr>
              <a:t>Geodesy</a:t>
            </a:r>
            <a:r>
              <a:rPr lang="hu-HU" altLang="hu-HU" sz="1350" dirty="0">
                <a:latin typeface="Times New Roman" panose="02020603050405020304" pitchFamily="18" charset="0"/>
              </a:rPr>
              <a:t> and </a:t>
            </a:r>
            <a:r>
              <a:rPr lang="hu-HU" altLang="hu-HU" sz="1350" dirty="0" err="1">
                <a:latin typeface="Times New Roman" panose="02020603050405020304" pitchFamily="18" charset="0"/>
              </a:rPr>
              <a:t>Surveying</a:t>
            </a:r>
            <a:endParaRPr lang="hu-HU" altLang="hu-HU" sz="1350" dirty="0">
              <a:latin typeface="Times New Roman" panose="02020603050405020304" pitchFamily="18" charset="0"/>
            </a:endParaRPr>
          </a:p>
        </p:txBody>
      </p:sp>
    </p:spTree>
    <p:extLst>
      <p:ext uri="{BB962C8B-B14F-4D97-AF65-F5344CB8AC3E}">
        <p14:creationId xmlns:p14="http://schemas.microsoft.com/office/powerpoint/2010/main" val="379433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99331"/>
                                        </p:tgtEl>
                                        <p:attrNameLst>
                                          <p:attrName>style.visibility</p:attrName>
                                        </p:attrNameLst>
                                      </p:cBhvr>
                                      <p:to>
                                        <p:strVal val="visible"/>
                                      </p:to>
                                    </p:set>
                                    <p:anim calcmode="lin" valueType="num">
                                      <p:cBhvr additive="base">
                                        <p:cTn id="7" dur="500" fill="hold"/>
                                        <p:tgtEl>
                                          <p:spTgt spid="99331"/>
                                        </p:tgtEl>
                                        <p:attrNameLst>
                                          <p:attrName>ppt_x</p:attrName>
                                        </p:attrNameLst>
                                      </p:cBhvr>
                                      <p:tavLst>
                                        <p:tav tm="0">
                                          <p:val>
                                            <p:strVal val="#ppt_x"/>
                                          </p:val>
                                        </p:tav>
                                        <p:tav tm="100000">
                                          <p:val>
                                            <p:strVal val="#ppt_x"/>
                                          </p:val>
                                        </p:tav>
                                      </p:tavLst>
                                    </p:anim>
                                    <p:anim calcmode="lin" valueType="num">
                                      <p:cBhvr additive="base">
                                        <p:cTn id="8" dur="500" fill="hold"/>
                                        <p:tgtEl>
                                          <p:spTgt spid="993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975012" y="581817"/>
            <a:ext cx="2976456" cy="873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pPr>
            <a:r>
              <a:rPr lang="hu-HU" altLang="hu-HU" b="1" dirty="0">
                <a:solidFill>
                  <a:srgbClr val="4E7A45"/>
                </a:solidFill>
                <a:latin typeface="Times New Roman" panose="02020603050405020304" pitchFamily="18" charset="0"/>
              </a:rPr>
              <a:t>b</a:t>
            </a:r>
            <a:r>
              <a:rPr lang="en-US" altLang="hu-HU" b="1" dirty="0" err="1">
                <a:solidFill>
                  <a:srgbClr val="4E7A45"/>
                </a:solidFill>
                <a:latin typeface="Times New Roman" panose="02020603050405020304" pitchFamily="18" charset="0"/>
              </a:rPr>
              <a:t>ull</a:t>
            </a:r>
            <a:r>
              <a:rPr lang="hu-HU" altLang="hu-HU" b="1" dirty="0">
                <a:solidFill>
                  <a:srgbClr val="4E7A45"/>
                </a:solidFill>
                <a:latin typeface="Times New Roman" panose="02020603050405020304" pitchFamily="18" charset="0"/>
              </a:rPr>
              <a:t>’s eye bubble</a:t>
            </a:r>
            <a:br>
              <a:rPr lang="hu-HU" altLang="hu-HU" b="1" dirty="0">
                <a:solidFill>
                  <a:srgbClr val="4E7A45"/>
                </a:solidFill>
                <a:latin typeface="Times New Roman" panose="02020603050405020304" pitchFamily="18" charset="0"/>
              </a:rPr>
            </a:br>
            <a:r>
              <a:rPr lang="hu-HU" altLang="hu-HU" b="1" dirty="0">
                <a:solidFill>
                  <a:srgbClr val="4E7A45"/>
                </a:solidFill>
                <a:latin typeface="Times New Roman" panose="02020603050405020304" pitchFamily="18" charset="0"/>
              </a:rPr>
              <a:t>or round/circular bubble</a:t>
            </a:r>
          </a:p>
        </p:txBody>
      </p:sp>
      <p:sp>
        <p:nvSpPr>
          <p:cNvPr id="11267" name="Rectangle 3"/>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1268" name="Rectangle 4"/>
          <p:cNvSpPr>
            <a:spLocks noChangeArrowheads="1"/>
          </p:cNvSpPr>
          <p:nvPr/>
        </p:nvSpPr>
        <p:spPr bwMode="auto">
          <a:xfrm>
            <a:off x="352656" y="134512"/>
            <a:ext cx="7248294" cy="908317"/>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Levelling the Instruments</a:t>
            </a:r>
          </a:p>
        </p:txBody>
      </p:sp>
      <p:sp>
        <p:nvSpPr>
          <p:cNvPr id="11269" name="Rectangle 5"/>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1270" name="Rectangle 6"/>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1271" name="Rectangle 7"/>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1272" name="Rectangle 8"/>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graphicFrame>
        <p:nvGraphicFramePr>
          <p:cNvPr id="11273" name="Object 9"/>
          <p:cNvGraphicFramePr>
            <a:graphicFrameLocks noChangeAspect="1"/>
          </p:cNvGraphicFramePr>
          <p:nvPr>
            <p:extLst>
              <p:ext uri="{D42A27DB-BD31-4B8C-83A1-F6EECF244321}">
                <p14:modId xmlns:p14="http://schemas.microsoft.com/office/powerpoint/2010/main" val="2887084834"/>
              </p:ext>
            </p:extLst>
          </p:nvPr>
        </p:nvGraphicFramePr>
        <p:xfrm>
          <a:off x="6084391" y="4023717"/>
          <a:ext cx="1835944" cy="850106"/>
        </p:xfrm>
        <a:graphic>
          <a:graphicData uri="http://schemas.openxmlformats.org/presentationml/2006/ole">
            <mc:AlternateContent xmlns:mc="http://schemas.openxmlformats.org/markup-compatibility/2006">
              <mc:Choice xmlns:v="urn:schemas-microsoft-com:vml" Requires="v">
                <p:oleObj spid="_x0000_s1030" name="Microsoft Equation 3.0" r:id="rId4" imgW="901309" imgH="418918" progId="Equation.3">
                  <p:embed/>
                </p:oleObj>
              </mc:Choice>
              <mc:Fallback>
                <p:oleObj name="Microsoft Equation 3.0" r:id="rId4" imgW="901309" imgH="41891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391" y="4023717"/>
                        <a:ext cx="1835944" cy="85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274" name="Rectangle 10"/>
          <p:cNvSpPr>
            <a:spLocks noChangeArrowheads="1"/>
          </p:cNvSpPr>
          <p:nvPr/>
        </p:nvSpPr>
        <p:spPr bwMode="auto">
          <a:xfrm>
            <a:off x="3234929" y="4192351"/>
            <a:ext cx="30700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hu-HU" altLang="hu-HU" sz="1800" dirty="0">
                <a:latin typeface="Times New Roman" panose="02020603050405020304" pitchFamily="18" charset="0"/>
                <a:cs typeface="Times New Roman" panose="02020603050405020304" pitchFamily="18" charset="0"/>
              </a:rPr>
              <a:t>Sensitivness of bubble tube:     </a:t>
            </a:r>
          </a:p>
        </p:txBody>
      </p:sp>
      <p:pic>
        <p:nvPicPr>
          <p:cNvPr id="11275" name="Picture 11" descr="csöves libella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6916" y="1221582"/>
            <a:ext cx="4104084" cy="219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2" descr="csöves libella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6225" y="3381375"/>
            <a:ext cx="35147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3" descr="szelencés libell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18085" y="1815704"/>
            <a:ext cx="1416844" cy="187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Rectangle 14"/>
          <p:cNvSpPr>
            <a:spLocks noChangeArrowheads="1"/>
          </p:cNvSpPr>
          <p:nvPr/>
        </p:nvSpPr>
        <p:spPr bwMode="auto">
          <a:xfrm>
            <a:off x="5274469" y="584755"/>
            <a:ext cx="1685925" cy="458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hu-HU" altLang="hu-HU" b="1" dirty="0">
                <a:solidFill>
                  <a:srgbClr val="4E7A45"/>
                </a:solidFill>
                <a:latin typeface="Times New Roman" panose="02020603050405020304" pitchFamily="18" charset="0"/>
              </a:rPr>
              <a:t>bubble tube</a:t>
            </a:r>
          </a:p>
        </p:txBody>
      </p:sp>
    </p:spTree>
    <p:extLst>
      <p:ext uri="{BB962C8B-B14F-4D97-AF65-F5344CB8AC3E}">
        <p14:creationId xmlns:p14="http://schemas.microsoft.com/office/powerpoint/2010/main" val="4118862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5363" name="Rectangle 4"/>
          <p:cNvSpPr>
            <a:spLocks noChangeArrowheads="1"/>
          </p:cNvSpPr>
          <p:nvPr/>
        </p:nvSpPr>
        <p:spPr bwMode="auto">
          <a:xfrm>
            <a:off x="179512" y="51470"/>
            <a:ext cx="6588214"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Structure of the tilting level</a:t>
            </a:r>
          </a:p>
        </p:txBody>
      </p:sp>
      <p:sp>
        <p:nvSpPr>
          <p:cNvPr id="15364" name="Rectangle 5"/>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5365" name="Rectangle 6"/>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5366" name="Rectangle 7"/>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5367" name="Rectangle 8"/>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pic>
        <p:nvPicPr>
          <p:cNvPr id="15368" name="Kép 6" descr="tilting_level_sc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9985" y="881063"/>
            <a:ext cx="552569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0796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7411" name="Rectangle 4"/>
          <p:cNvSpPr>
            <a:spLocks noChangeArrowheads="1"/>
          </p:cNvSpPr>
          <p:nvPr/>
        </p:nvSpPr>
        <p:spPr bwMode="auto">
          <a:xfrm>
            <a:off x="107504" y="0"/>
            <a:ext cx="6588214"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Structure of the tilting level</a:t>
            </a:r>
          </a:p>
        </p:txBody>
      </p:sp>
      <p:sp>
        <p:nvSpPr>
          <p:cNvPr id="17412" name="Rectangle 5"/>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7413" name="Rectangle 6"/>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7414" name="Rectangle 7"/>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7415" name="Rectangle 8"/>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pic>
        <p:nvPicPr>
          <p:cNvPr id="17416" name="Kép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8048" y="542925"/>
            <a:ext cx="6107906"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0378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7411" name="Rectangle 4"/>
          <p:cNvSpPr>
            <a:spLocks noChangeArrowheads="1"/>
          </p:cNvSpPr>
          <p:nvPr/>
        </p:nvSpPr>
        <p:spPr bwMode="auto">
          <a:xfrm>
            <a:off x="107504" y="0"/>
            <a:ext cx="6588214"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Structure of the tilting level</a:t>
            </a:r>
          </a:p>
        </p:txBody>
      </p:sp>
      <p:sp>
        <p:nvSpPr>
          <p:cNvPr id="17412" name="Rectangle 5"/>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7413" name="Rectangle 6"/>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7414" name="Rectangle 7"/>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7415" name="Rectangle 8"/>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10" name="Text Box 8"/>
          <p:cNvSpPr txBox="1">
            <a:spLocks noChangeArrowheads="1"/>
          </p:cNvSpPr>
          <p:nvPr/>
        </p:nvSpPr>
        <p:spPr bwMode="auto">
          <a:xfrm>
            <a:off x="6709441" y="1487943"/>
            <a:ext cx="6254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sz="1200" dirty="0"/>
              <a:t>Prism</a:t>
            </a:r>
          </a:p>
        </p:txBody>
      </p:sp>
      <p:sp>
        <p:nvSpPr>
          <p:cNvPr id="11" name="Text Box 9"/>
          <p:cNvSpPr txBox="1">
            <a:spLocks noChangeArrowheads="1"/>
          </p:cNvSpPr>
          <p:nvPr/>
        </p:nvSpPr>
        <p:spPr bwMode="auto">
          <a:xfrm>
            <a:off x="1727985" y="4420443"/>
            <a:ext cx="23631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sz="1200" dirty="0"/>
              <a:t>The levelling bubble is tilted</a:t>
            </a:r>
          </a:p>
        </p:txBody>
      </p:sp>
      <p:sp>
        <p:nvSpPr>
          <p:cNvPr id="12" name="Text Box 10"/>
          <p:cNvSpPr txBox="1">
            <a:spLocks noChangeArrowheads="1"/>
          </p:cNvSpPr>
          <p:nvPr/>
        </p:nvSpPr>
        <p:spPr bwMode="auto">
          <a:xfrm>
            <a:off x="4679260" y="4413974"/>
            <a:ext cx="27350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sz="1200" dirty="0"/>
              <a:t>The levelling bubble is horizontal</a:t>
            </a:r>
          </a:p>
        </p:txBody>
      </p:sp>
      <p:graphicFrame>
        <p:nvGraphicFramePr>
          <p:cNvPr id="13" name="Object 12"/>
          <p:cNvGraphicFramePr>
            <a:graphicFrameLocks noChangeAspect="1"/>
          </p:cNvGraphicFramePr>
          <p:nvPr>
            <p:extLst>
              <p:ext uri="{D42A27DB-BD31-4B8C-83A1-F6EECF244321}">
                <p14:modId xmlns:p14="http://schemas.microsoft.com/office/powerpoint/2010/main" val="2505297187"/>
              </p:ext>
            </p:extLst>
          </p:nvPr>
        </p:nvGraphicFramePr>
        <p:xfrm>
          <a:off x="1603047" y="1275606"/>
          <a:ext cx="2613025" cy="3000375"/>
        </p:xfrm>
        <a:graphic>
          <a:graphicData uri="http://schemas.openxmlformats.org/presentationml/2006/ole">
            <mc:AlternateContent xmlns:mc="http://schemas.openxmlformats.org/markup-compatibility/2006">
              <mc:Choice xmlns:v="urn:schemas-microsoft-com:vml" Requires="v">
                <p:oleObj spid="_x0000_s2058" name="CorelDRAW" r:id="rId4" imgW="2613355" imgH="2999842" progId="CorelDRAW.Graphic.11">
                  <p:embed/>
                </p:oleObj>
              </mc:Choice>
              <mc:Fallback>
                <p:oleObj name="CorelDRAW" r:id="rId4" imgW="2613355" imgH="2999842" progId="CorelDRAW.Graphic.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047" y="1275606"/>
                        <a:ext cx="2613025"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602740001"/>
              </p:ext>
            </p:extLst>
          </p:nvPr>
        </p:nvGraphicFramePr>
        <p:xfrm>
          <a:off x="4572000" y="1388228"/>
          <a:ext cx="2613025" cy="2911475"/>
        </p:xfrm>
        <a:graphic>
          <a:graphicData uri="http://schemas.openxmlformats.org/presentationml/2006/ole">
            <mc:AlternateContent xmlns:mc="http://schemas.openxmlformats.org/markup-compatibility/2006">
              <mc:Choice xmlns:v="urn:schemas-microsoft-com:vml" Requires="v">
                <p:oleObj spid="_x0000_s2059" name="CorelDRAW" r:id="rId6" imgW="3087000" imgH="3439440" progId="CorelDRAW.Graphic.11">
                  <p:embed/>
                </p:oleObj>
              </mc:Choice>
              <mc:Fallback>
                <p:oleObj name="CorelDRAW" r:id="rId6" imgW="3087000" imgH="3439440" progId="CorelDRAW.Graphic.11">
                  <p:embed/>
                  <p:pic>
                    <p:nvPicPr>
                      <p:cNvPr id="0" name=""/>
                      <p:cNvPicPr>
                        <a:picLocks noChangeAspect="1" noChangeArrowheads="1"/>
                      </p:cNvPicPr>
                      <p:nvPr/>
                    </p:nvPicPr>
                    <p:blipFill>
                      <a:blip r:embed="rId7"/>
                      <a:srcRect/>
                      <a:stretch>
                        <a:fillRect/>
                      </a:stretch>
                    </p:blipFill>
                    <p:spPr bwMode="auto">
                      <a:xfrm>
                        <a:off x="4572000" y="1388228"/>
                        <a:ext cx="2613025"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14"/>
          <p:cNvSpPr txBox="1">
            <a:spLocks noChangeArrowheads="1"/>
          </p:cNvSpPr>
          <p:nvPr/>
        </p:nvSpPr>
        <p:spPr bwMode="auto">
          <a:xfrm rot="21469986">
            <a:off x="2459468" y="2679363"/>
            <a:ext cx="14526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sz="1200" dirty="0"/>
              <a:t>Levelling bubble</a:t>
            </a:r>
          </a:p>
        </p:txBody>
      </p:sp>
      <p:pic>
        <p:nvPicPr>
          <p:cNvPr id="16" name="Kép 15" descr="levelling_bubble_unset_sc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8572" y="1626443"/>
            <a:ext cx="13906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Kép 16" descr="levelling_bubble_ok.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68884" y="1626443"/>
            <a:ext cx="13716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zövegdoboz 1"/>
          <p:cNvSpPr txBox="1"/>
          <p:nvPr/>
        </p:nvSpPr>
        <p:spPr>
          <a:xfrm>
            <a:off x="109675" y="610039"/>
            <a:ext cx="5987408" cy="461665"/>
          </a:xfrm>
          <a:prstGeom prst="rect">
            <a:avLst/>
          </a:prstGeom>
          <a:noFill/>
        </p:spPr>
        <p:txBody>
          <a:bodyPr wrap="none" rtlCol="0">
            <a:spAutoFit/>
          </a:bodyPr>
          <a:lstStyle/>
          <a:p>
            <a:pPr>
              <a:buClr>
                <a:srgbClr val="9E2D40"/>
              </a:buClr>
              <a:buSzPct val="85000"/>
            </a:pPr>
            <a:r>
              <a:rPr lang="hu-HU" sz="2400" dirty="0">
                <a:solidFill>
                  <a:srgbClr val="4E7A45"/>
                </a:solidFill>
              </a:rPr>
              <a:t>Levelling the instrument – the prismatic reader</a:t>
            </a:r>
          </a:p>
        </p:txBody>
      </p:sp>
      <p:pic>
        <p:nvPicPr>
          <p:cNvPr id="19" name="Kép 6" descr="tilting_level_scr.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15278" y="124487"/>
            <a:ext cx="1725563" cy="1151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4"/>
          <p:cNvSpPr txBox="1">
            <a:spLocks noChangeArrowheads="1"/>
          </p:cNvSpPr>
          <p:nvPr/>
        </p:nvSpPr>
        <p:spPr bwMode="auto">
          <a:xfrm rot="21469986">
            <a:off x="5331806" y="2752713"/>
            <a:ext cx="14526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ahoma" panose="020B0604030504040204" pitchFamily="34" charset="0"/>
              </a:defRPr>
            </a:lvl1pPr>
            <a:lvl2pPr marL="742950" indent="-285750">
              <a:defRPr sz="2000" b="1">
                <a:solidFill>
                  <a:schemeClr val="tx1"/>
                </a:solidFill>
                <a:latin typeface="Tahoma" panose="020B0604030504040204" pitchFamily="34" charset="0"/>
              </a:defRPr>
            </a:lvl2pPr>
            <a:lvl3pPr marL="1143000" indent="-228600">
              <a:defRPr sz="2000" b="1">
                <a:solidFill>
                  <a:schemeClr val="tx1"/>
                </a:solidFill>
                <a:latin typeface="Tahoma" panose="020B0604030504040204" pitchFamily="34" charset="0"/>
              </a:defRPr>
            </a:lvl3pPr>
            <a:lvl4pPr marL="1600200" indent="-228600">
              <a:defRPr sz="2000" b="1">
                <a:solidFill>
                  <a:schemeClr val="tx1"/>
                </a:solidFill>
                <a:latin typeface="Tahoma" panose="020B0604030504040204" pitchFamily="34" charset="0"/>
              </a:defRPr>
            </a:lvl4pPr>
            <a:lvl5pPr marL="2057400" indent="-228600">
              <a:defRPr sz="2000" b="1">
                <a:solidFill>
                  <a:schemeClr val="tx1"/>
                </a:solidFill>
                <a:latin typeface="Tahoma" panose="020B0604030504040204" pitchFamily="34" charset="0"/>
              </a:defRPr>
            </a:lvl5pPr>
            <a:lvl6pPr marL="2514600" indent="-228600" eaLnBrk="0" fontAlgn="base" hangingPunct="0">
              <a:spcBef>
                <a:spcPct val="0"/>
              </a:spcBef>
              <a:spcAft>
                <a:spcPct val="0"/>
              </a:spcAft>
              <a:defRPr sz="2000" b="1">
                <a:solidFill>
                  <a:schemeClr val="tx1"/>
                </a:solidFill>
                <a:latin typeface="Tahoma" panose="020B0604030504040204" pitchFamily="34" charset="0"/>
              </a:defRPr>
            </a:lvl6pPr>
            <a:lvl7pPr marL="2971800" indent="-228600" eaLnBrk="0" fontAlgn="base" hangingPunct="0">
              <a:spcBef>
                <a:spcPct val="0"/>
              </a:spcBef>
              <a:spcAft>
                <a:spcPct val="0"/>
              </a:spcAft>
              <a:defRPr sz="2000" b="1">
                <a:solidFill>
                  <a:schemeClr val="tx1"/>
                </a:solidFill>
                <a:latin typeface="Tahoma" panose="020B0604030504040204" pitchFamily="34" charset="0"/>
              </a:defRPr>
            </a:lvl7pPr>
            <a:lvl8pPr marL="3429000" indent="-228600" eaLnBrk="0" fontAlgn="base" hangingPunct="0">
              <a:spcBef>
                <a:spcPct val="0"/>
              </a:spcBef>
              <a:spcAft>
                <a:spcPct val="0"/>
              </a:spcAft>
              <a:defRPr sz="2000" b="1">
                <a:solidFill>
                  <a:schemeClr val="tx1"/>
                </a:solidFill>
                <a:latin typeface="Tahoma" panose="020B0604030504040204" pitchFamily="34" charset="0"/>
              </a:defRPr>
            </a:lvl8pPr>
            <a:lvl9pPr marL="3886200" indent="-228600" eaLnBrk="0" fontAlgn="base" hangingPunct="0">
              <a:spcBef>
                <a:spcPct val="0"/>
              </a:spcBef>
              <a:spcAft>
                <a:spcPct val="0"/>
              </a:spcAft>
              <a:defRPr sz="2000" b="1">
                <a:solidFill>
                  <a:schemeClr val="tx1"/>
                </a:solidFill>
                <a:latin typeface="Tahoma" panose="020B0604030504040204" pitchFamily="34" charset="0"/>
              </a:defRPr>
            </a:lvl9pPr>
          </a:lstStyle>
          <a:p>
            <a:r>
              <a:rPr lang="hu-HU" altLang="hu-HU" sz="1200" dirty="0"/>
              <a:t>Levelling bubble</a:t>
            </a:r>
          </a:p>
        </p:txBody>
      </p:sp>
    </p:spTree>
    <p:extLst>
      <p:ext uri="{BB962C8B-B14F-4D97-AF65-F5344CB8AC3E}">
        <p14:creationId xmlns:p14="http://schemas.microsoft.com/office/powerpoint/2010/main" val="33225981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map&#10;&#10;Description automatically generated">
            <a:extLst>
              <a:ext uri="{FF2B5EF4-FFF2-40B4-BE49-F238E27FC236}">
                <a16:creationId xmlns:a16="http://schemas.microsoft.com/office/drawing/2014/main" id="{8473CD22-9EFB-48C0-8920-B041419F5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1074537"/>
            <a:ext cx="7155235" cy="3694004"/>
          </a:xfrm>
          <a:prstGeom prst="rect">
            <a:avLst/>
          </a:prstGeom>
        </p:spPr>
      </p:pic>
      <p:sp>
        <p:nvSpPr>
          <p:cNvPr id="26626" name="Rectangle 2"/>
          <p:cNvSpPr>
            <a:spLocks noChangeArrowheads="1"/>
          </p:cNvSpPr>
          <p:nvPr/>
        </p:nvSpPr>
        <p:spPr bwMode="auto">
          <a:xfrm>
            <a:off x="107504" y="123478"/>
            <a:ext cx="7056487" cy="544787"/>
          </a:xfrm>
          <a:prstGeom prst="rect">
            <a:avLst/>
          </a:prstGeom>
        </p:spPr>
        <p:txBody>
          <a:bodyPr>
            <a:normAutofit lnSpcReduction="10000"/>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Adjustment of the tilting level</a:t>
            </a:r>
          </a:p>
        </p:txBody>
      </p:sp>
      <p:cxnSp>
        <p:nvCxnSpPr>
          <p:cNvPr id="5" name="Egyenes összekötő 4"/>
          <p:cNvCxnSpPr/>
          <p:nvPr/>
        </p:nvCxnSpPr>
        <p:spPr>
          <a:xfrm>
            <a:off x="2574131" y="2247900"/>
            <a:ext cx="44827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Egyenes összekötő 7"/>
          <p:cNvCxnSpPr/>
          <p:nvPr/>
        </p:nvCxnSpPr>
        <p:spPr>
          <a:xfrm>
            <a:off x="2574131" y="1635646"/>
            <a:ext cx="44827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82461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9C16CEA8-AF11-4FE9-A9B6-A12C844A3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852" y="1455312"/>
            <a:ext cx="6940296" cy="2542032"/>
          </a:xfrm>
          <a:prstGeom prst="rect">
            <a:avLst/>
          </a:prstGeom>
        </p:spPr>
      </p:pic>
      <p:sp>
        <p:nvSpPr>
          <p:cNvPr id="30722" name="Rectangle 2"/>
          <p:cNvSpPr>
            <a:spLocks noChangeArrowheads="1"/>
          </p:cNvSpPr>
          <p:nvPr/>
        </p:nvSpPr>
        <p:spPr bwMode="auto">
          <a:xfrm>
            <a:off x="1143000" y="846788"/>
            <a:ext cx="436510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eaLnBrk="0" fontAlgn="base" hangingPunct="0">
              <a:spcBef>
                <a:spcPct val="0"/>
              </a:spcBef>
              <a:spcAft>
                <a:spcPct val="0"/>
              </a:spcAft>
              <a:defRPr>
                <a:solidFill>
                  <a:schemeClr val="tx1"/>
                </a:solidFill>
                <a:latin typeface="Arial" panose="020B0604020202020204" pitchFamily="34" charset="0"/>
              </a:defRPr>
            </a:lvl6pPr>
            <a:lvl7pPr marL="3086100" indent="-342900" eaLnBrk="0" fontAlgn="base" hangingPunct="0">
              <a:spcBef>
                <a:spcPct val="0"/>
              </a:spcBef>
              <a:spcAft>
                <a:spcPct val="0"/>
              </a:spcAft>
              <a:defRPr>
                <a:solidFill>
                  <a:schemeClr val="tx1"/>
                </a:solidFill>
                <a:latin typeface="Arial" panose="020B0604020202020204" pitchFamily="34" charset="0"/>
              </a:defRPr>
            </a:lvl7pPr>
            <a:lvl8pPr marL="3543300" indent="-342900" eaLnBrk="0" fontAlgn="base" hangingPunct="0">
              <a:spcBef>
                <a:spcPct val="0"/>
              </a:spcBef>
              <a:spcAft>
                <a:spcPct val="0"/>
              </a:spcAft>
              <a:defRPr>
                <a:solidFill>
                  <a:schemeClr val="tx1"/>
                </a:solidFill>
                <a:latin typeface="Arial" panose="020B0604020202020204" pitchFamily="34" charset="0"/>
              </a:defRPr>
            </a:lvl8pPr>
            <a:lvl9pPr marL="4000500" indent="-3429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500" b="1" dirty="0">
                <a:solidFill>
                  <a:srgbClr val="4E7A45"/>
                </a:solidFill>
                <a:latin typeface="Times New Roman" panose="02020603050405020304" pitchFamily="18" charset="0"/>
              </a:rPr>
              <a:t>1. The round bubble must be adjusted to the standing axis</a:t>
            </a:r>
            <a:r>
              <a:rPr lang="en-US" altLang="hu-HU" sz="1500" b="1" dirty="0">
                <a:solidFill>
                  <a:srgbClr val="4E7A45"/>
                </a:solidFill>
                <a:latin typeface="Times New Roman" panose="02020603050405020304" pitchFamily="18" charset="0"/>
              </a:rPr>
              <a:t> </a:t>
            </a:r>
            <a:endParaRPr lang="hu-HU" altLang="hu-HU" sz="1500" b="1" dirty="0">
              <a:solidFill>
                <a:srgbClr val="4E7A45"/>
              </a:solidFill>
              <a:latin typeface="Times New Roman" panose="02020603050405020304" pitchFamily="18" charset="0"/>
            </a:endParaRPr>
          </a:p>
        </p:txBody>
      </p:sp>
      <p:sp>
        <p:nvSpPr>
          <p:cNvPr id="30723" name="Rectangle 6"/>
          <p:cNvSpPr>
            <a:spLocks noChangeArrowheads="1"/>
          </p:cNvSpPr>
          <p:nvPr/>
        </p:nvSpPr>
        <p:spPr bwMode="auto">
          <a:xfrm>
            <a:off x="1143001" y="2264547"/>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0724" name="Rectangle 9"/>
          <p:cNvSpPr>
            <a:spLocks noChangeArrowheads="1"/>
          </p:cNvSpPr>
          <p:nvPr/>
        </p:nvSpPr>
        <p:spPr bwMode="auto">
          <a:xfrm>
            <a:off x="14425" y="83589"/>
            <a:ext cx="7117013" cy="584775"/>
          </a:xfrm>
          <a:prstGeom prst="rect">
            <a:avLst/>
          </a:prstGeom>
        </p:spPr>
        <p:txBody>
          <a:bodyPr>
            <a:normAutofit/>
          </a:bodyPr>
          <a:lstStyle/>
          <a:p>
            <a:pPr>
              <a:spcBef>
                <a:spcPct val="0"/>
              </a:spcBef>
            </a:pPr>
            <a:r>
              <a:rPr lang="hu-HU" altLang="hu-HU" sz="3200" b="1" cap="small" dirty="0">
                <a:solidFill>
                  <a:srgbClr val="4E7A45"/>
                </a:solidFill>
                <a:latin typeface="Minion Pro" pitchFamily="18" charset="0"/>
                <a:ea typeface="+mj-ea"/>
                <a:cs typeface="Arial" panose="020B0604020202020204" pitchFamily="34" charset="0"/>
              </a:rPr>
              <a:t>The adjustment of the tilting level</a:t>
            </a:r>
          </a:p>
        </p:txBody>
      </p:sp>
      <p:sp>
        <p:nvSpPr>
          <p:cNvPr id="30725" name="Rectangle 11"/>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mc:AlternateContent xmlns:mc="http://schemas.openxmlformats.org/markup-compatibility/2006" xmlns:a14="http://schemas.microsoft.com/office/drawing/2010/main">
        <mc:Choice Requires="a14">
          <p:sp>
            <p:nvSpPr>
              <p:cNvPr id="30726" name="Object 10"/>
              <p:cNvSpPr txBox="1"/>
              <p:nvPr/>
            </p:nvSpPr>
            <p:spPr bwMode="auto">
              <a:xfrm>
                <a:off x="6156176" y="905338"/>
                <a:ext cx="809625" cy="433387"/>
              </a:xfrm>
              <a:prstGeom prst="rect">
                <a:avLst/>
              </a:prstGeom>
              <a:noFill/>
              <a:ln>
                <a:noFill/>
              </a:ln>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hu-HU" i="1" smtClean="0">
                              <a:solidFill>
                                <a:srgbClr val="000000"/>
                              </a:solidFill>
                              <a:latin typeface="Cambria Math" panose="02040503050406030204" pitchFamily="18" charset="0"/>
                            </a:rPr>
                          </m:ctrlPr>
                        </m:sSubPr>
                        <m:e>
                          <m:r>
                            <a:rPr lang="hu-HU" i="1">
                              <a:solidFill>
                                <a:srgbClr val="000000"/>
                              </a:solidFill>
                              <a:latin typeface="Cambria Math" panose="02040503050406030204" pitchFamily="18" charset="0"/>
                            </a:rPr>
                            <m:t>ℓ</m:t>
                          </m:r>
                        </m:e>
                        <m:sub>
                          <m:r>
                            <a:rPr lang="hu-HU" b="0" i="1" smtClean="0">
                              <a:solidFill>
                                <a:srgbClr val="000000"/>
                              </a:solidFill>
                              <a:latin typeface="Cambria Math" panose="02040503050406030204" pitchFamily="18" charset="0"/>
                            </a:rPr>
                            <m:t>0</m:t>
                          </m:r>
                        </m:sub>
                      </m:sSub>
                      <m:r>
                        <a:rPr lang="hu-HU" i="1">
                          <a:solidFill>
                            <a:srgbClr val="000000"/>
                          </a:solidFill>
                          <a:latin typeface="Cambria Math" panose="02040503050406030204" pitchFamily="18" charset="0"/>
                        </a:rPr>
                        <m:t>⊥</m:t>
                      </m:r>
                      <m:r>
                        <a:rPr lang="hu-HU" i="1">
                          <a:solidFill>
                            <a:srgbClr val="000000"/>
                          </a:solidFill>
                          <a:latin typeface="Cambria Math" panose="02040503050406030204" pitchFamily="18" charset="0"/>
                        </a:rPr>
                        <m:t>𝑣</m:t>
                      </m:r>
                    </m:oMath>
                  </m:oMathPara>
                </a14:m>
                <a:endParaRPr lang="hu-HU" dirty="0"/>
              </a:p>
            </p:txBody>
          </p:sp>
        </mc:Choice>
        <mc:Fallback xmlns="">
          <p:sp>
            <p:nvSpPr>
              <p:cNvPr id="30726" name="Object 10"/>
              <p:cNvSpPr txBox="1">
                <a:spLocks noRot="1" noChangeAspect="1" noMove="1" noResize="1" noEditPoints="1" noAdjustHandles="1" noChangeArrowheads="1" noChangeShapeType="1" noTextEdit="1"/>
              </p:cNvSpPr>
              <p:nvPr/>
            </p:nvSpPr>
            <p:spPr bwMode="auto">
              <a:xfrm>
                <a:off x="6156176" y="905338"/>
                <a:ext cx="809625" cy="433387"/>
              </a:xfrm>
              <a:prstGeom prst="rect">
                <a:avLst/>
              </a:prstGeom>
              <a:blipFill>
                <a:blip r:embed="rId4"/>
                <a:stretch>
                  <a:fillRect/>
                </a:stretch>
              </a:blipFill>
              <a:ln>
                <a:noFill/>
              </a:ln>
            </p:spPr>
            <p:txBody>
              <a:bodyPr/>
              <a:lstStyle/>
              <a:p>
                <a:r>
                  <a:rPr lang="hu-HU">
                    <a:noFill/>
                  </a:rPr>
                  <a:t> </a:t>
                </a:r>
              </a:p>
            </p:txBody>
          </p:sp>
        </mc:Fallback>
      </mc:AlternateContent>
      <p:sp>
        <p:nvSpPr>
          <p:cNvPr id="30727" name="Rectangle 13"/>
          <p:cNvSpPr>
            <a:spLocks noChangeArrowheads="1"/>
          </p:cNvSpPr>
          <p:nvPr/>
        </p:nvSpPr>
        <p:spPr bwMode="auto">
          <a:xfrm>
            <a:off x="1143001" y="2339556"/>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0728" name="Rectangle 21"/>
          <p:cNvSpPr>
            <a:spLocks noChangeArrowheads="1"/>
          </p:cNvSpPr>
          <p:nvPr/>
        </p:nvSpPr>
        <p:spPr bwMode="auto">
          <a:xfrm>
            <a:off x="1143001" y="-150041"/>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hu-HU" altLang="hu-HU" sz="1350"/>
          </a:p>
        </p:txBody>
      </p:sp>
      <p:sp>
        <p:nvSpPr>
          <p:cNvPr id="3" name="Ellipszis 2"/>
          <p:cNvSpPr/>
          <p:nvPr/>
        </p:nvSpPr>
        <p:spPr>
          <a:xfrm>
            <a:off x="2141935" y="2788444"/>
            <a:ext cx="539353" cy="4321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350"/>
          </a:p>
        </p:txBody>
      </p:sp>
      <p:sp>
        <p:nvSpPr>
          <p:cNvPr id="5" name="TextBox 4">
            <a:extLst>
              <a:ext uri="{FF2B5EF4-FFF2-40B4-BE49-F238E27FC236}">
                <a16:creationId xmlns:a16="http://schemas.microsoft.com/office/drawing/2014/main" id="{CA0ED0DA-8D31-40CC-AEB7-F4CF63434A23}"/>
              </a:ext>
            </a:extLst>
          </p:cNvPr>
          <p:cNvSpPr txBox="1"/>
          <p:nvPr/>
        </p:nvSpPr>
        <p:spPr>
          <a:xfrm>
            <a:off x="6876256" y="1801006"/>
            <a:ext cx="2568258" cy="463541"/>
          </a:xfrm>
          <a:prstGeom prst="rect">
            <a:avLst/>
          </a:prstGeom>
          <a:noFill/>
        </p:spPr>
        <p:txBody>
          <a:bodyPr wrap="square" rtlCol="0">
            <a:spAutoFit/>
          </a:bodyPr>
          <a:lstStyle/>
          <a:p>
            <a:pPr>
              <a:buClr>
                <a:srgbClr val="9E2D40"/>
              </a:buClr>
              <a:buSzPct val="85000"/>
            </a:pPr>
            <a:r>
              <a:rPr lang="hu-HU" sz="1200" b="1" dirty="0">
                <a:solidFill>
                  <a:srgbClr val="4E7A45"/>
                </a:solidFill>
              </a:rPr>
              <a:t>The normal point:</a:t>
            </a:r>
            <a:r>
              <a:rPr lang="hu-HU" sz="1200" dirty="0">
                <a:solidFill>
                  <a:srgbClr val="4E7A45"/>
                </a:solidFill>
              </a:rPr>
              <a:t> its tangent is perpendicular to the standing axis.</a:t>
            </a:r>
          </a:p>
        </p:txBody>
      </p:sp>
    </p:spTree>
    <p:extLst>
      <p:ext uri="{BB962C8B-B14F-4D97-AF65-F5344CB8AC3E}">
        <p14:creationId xmlns:p14="http://schemas.microsoft.com/office/powerpoint/2010/main" val="161905078"/>
      </p:ext>
    </p:extLst>
  </p:cSld>
  <p:clrMapOvr>
    <a:masterClrMapping/>
  </p:clrMapOvr>
  <p:timing>
    <p:tnLst>
      <p:par>
        <p:cTn id="1" dur="indefinite" restart="never" nodeType="tmRoot"/>
      </p:par>
    </p:tnLst>
  </p:timing>
</p:sld>
</file>

<file path=ppt/theme/theme1.xml><?xml version="1.0" encoding="utf-8"?>
<a:theme xmlns:a="http://schemas.openxmlformats.org/drawingml/2006/main" name="BME_ppt_sablon_ALTesFELSOGEO_vilagos_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ME - Minion Pro betűtípus">
      <a:majorFont>
        <a:latin typeface="Minion Pro"/>
        <a:ea typeface=""/>
        <a:cs typeface=""/>
      </a:majorFont>
      <a:minorFont>
        <a:latin typeface="Minion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buClr>
            <a:srgbClr val="9E2D40"/>
          </a:buClr>
          <a:buSzPct val="85000"/>
          <a:defRPr sz="2400" dirty="0" err="1" smtClean="0">
            <a:solidFill>
              <a:srgbClr val="4E7A45"/>
            </a:solidFill>
          </a:defRPr>
        </a:defPPr>
      </a:lstStyle>
    </a:txDef>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2038</TotalTime>
  <Words>1671</Words>
  <Application>Microsoft Office PowerPoint</Application>
  <PresentationFormat>On-screen Show (16:9)</PresentationFormat>
  <Paragraphs>417</Paragraphs>
  <Slides>38</Slides>
  <Notes>17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4</vt:i4>
      </vt:variant>
      <vt:variant>
        <vt:lpstr>Slide Titles</vt:lpstr>
      </vt:variant>
      <vt:variant>
        <vt:i4>38</vt:i4>
      </vt:variant>
    </vt:vector>
  </HeadingPairs>
  <TitlesOfParts>
    <vt:vector size="51" baseType="lpstr">
      <vt:lpstr>Calibri</vt:lpstr>
      <vt:lpstr>Wingdings</vt:lpstr>
      <vt:lpstr>Tahoma</vt:lpstr>
      <vt:lpstr>Cambria Math</vt:lpstr>
      <vt:lpstr>Minion Pro</vt:lpstr>
      <vt:lpstr>Times New Roman</vt:lpstr>
      <vt:lpstr>Arial</vt:lpstr>
      <vt:lpstr>Symbol</vt:lpstr>
      <vt:lpstr>BME_ppt_sablon_ALTesFELSOGEO_vilagos_design</vt:lpstr>
      <vt:lpstr>Microsoft Equation 3.0</vt:lpstr>
      <vt:lpstr>CorelDRAW</vt:lpstr>
      <vt:lpstr>Equation</vt:lpstr>
      <vt:lpstr>Kép</vt:lpstr>
      <vt:lpstr>Surveying 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Detail Point Levelling</vt:lpstr>
      <vt:lpstr>The Height-of-Collimation method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Admin</dc:creator>
  <cp:lastModifiedBy>Reviewer</cp:lastModifiedBy>
  <cp:revision>84</cp:revision>
  <dcterms:created xsi:type="dcterms:W3CDTF">2016-10-27T10:38:12Z</dcterms:created>
  <dcterms:modified xsi:type="dcterms:W3CDTF">2023-09-25T09:03:38Z</dcterms:modified>
</cp:coreProperties>
</file>